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5" r:id="rId4"/>
  </p:sldMasterIdLst>
  <p:notesMasterIdLst>
    <p:notesMasterId r:id="rId6"/>
  </p:notesMasterIdLst>
  <p:sldIdLst>
    <p:sldId id="256" r:id="rId5"/>
    <p:sldId id="257" r:id="rId7"/>
    <p:sldId id="258" r:id="rId8"/>
    <p:sldId id="259" r:id="rId9"/>
    <p:sldId id="306" r:id="rId10"/>
    <p:sldId id="307" r:id="rId11"/>
    <p:sldId id="264" r:id="rId12"/>
    <p:sldId id="265" r:id="rId13"/>
    <p:sldId id="267" r:id="rId14"/>
    <p:sldId id="268" r:id="rId15"/>
    <p:sldId id="270" r:id="rId16"/>
    <p:sldId id="398" r:id="rId17"/>
    <p:sldId id="400" r:id="rId18"/>
    <p:sldId id="309" r:id="rId19"/>
    <p:sldId id="275" r:id="rId20"/>
    <p:sldId id="276" r:id="rId21"/>
    <p:sldId id="278" r:id="rId22"/>
    <p:sldId id="280" r:id="rId23"/>
    <p:sldId id="402" r:id="rId24"/>
    <p:sldId id="282" r:id="rId25"/>
    <p:sldId id="284" r:id="rId26"/>
    <p:sldId id="285" r:id="rId27"/>
    <p:sldId id="317" r:id="rId28"/>
    <p:sldId id="318" r:id="rId29"/>
    <p:sldId id="319" r:id="rId30"/>
    <p:sldId id="286" r:id="rId31"/>
    <p:sldId id="288" r:id="rId32"/>
    <p:sldId id="291" r:id="rId33"/>
    <p:sldId id="292" r:id="rId34"/>
    <p:sldId id="293" r:id="rId35"/>
    <p:sldId id="296" r:id="rId36"/>
    <p:sldId id="298" r:id="rId37"/>
    <p:sldId id="300" r:id="rId38"/>
    <p:sldId id="301" r:id="rId39"/>
    <p:sldId id="302" r:id="rId40"/>
    <p:sldId id="304" r:id="rId41"/>
    <p:sldId id="305" r:id="rId42"/>
    <p:sldId id="360" r:id="rId43"/>
    <p:sldId id="361" r:id="rId44"/>
    <p:sldId id="362" r:id="rId45"/>
    <p:sldId id="365" r:id="rId46"/>
    <p:sldId id="367" r:id="rId47"/>
    <p:sldId id="368" r:id="rId48"/>
    <p:sldId id="370" r:id="rId49"/>
    <p:sldId id="371" r:id="rId50"/>
    <p:sldId id="373" r:id="rId51"/>
    <p:sldId id="375" r:id="rId52"/>
    <p:sldId id="377" r:id="rId53"/>
    <p:sldId id="380" r:id="rId54"/>
    <p:sldId id="384" r:id="rId55"/>
    <p:sldId id="404" r:id="rId56"/>
    <p:sldId id="405" r:id="rId57"/>
    <p:sldId id="406" r:id="rId58"/>
    <p:sldId id="407" r:id="rId59"/>
    <p:sldId id="408" r:id="rId60"/>
    <p:sldId id="409" r:id="rId61"/>
    <p:sldId id="410" r:id="rId62"/>
    <p:sldId id="411" r:id="rId63"/>
    <p:sldId id="412" r:id="rId64"/>
    <p:sldId id="413" r:id="rId65"/>
    <p:sldId id="414" r:id="rId66"/>
    <p:sldId id="415" r:id="rId67"/>
    <p:sldId id="416" r:id="rId68"/>
    <p:sldId id="417" r:id="rId69"/>
    <p:sldId id="390" r:id="rId70"/>
    <p:sldId id="392" r:id="rId71"/>
    <p:sldId id="394" r:id="rId72"/>
    <p:sldId id="396" r:id="rId73"/>
    <p:sldId id="418" r:id="rId74"/>
    <p:sldId id="397" r:id="rId75"/>
    <p:sldId id="419" r:id="rId76"/>
    <p:sldId id="420" r:id="rId77"/>
    <p:sldId id="421" r:id="rId78"/>
    <p:sldId id="422" r:id="rId79"/>
    <p:sldId id="423" r:id="rId80"/>
    <p:sldId id="424" r:id="rId81"/>
    <p:sldId id="425" r:id="rId82"/>
    <p:sldId id="426" r:id="rId83"/>
    <p:sldId id="427" r:id="rId84"/>
    <p:sldId id="430" r:id="rId85"/>
    <p:sldId id="428" r:id="rId86"/>
    <p:sldId id="431" r:id="rId87"/>
    <p:sldId id="432" r:id="rId88"/>
    <p:sldId id="433" r:id="rId89"/>
    <p:sldId id="434" r:id="rId90"/>
    <p:sldId id="435" r:id="rId91"/>
    <p:sldId id="436" r:id="rId92"/>
    <p:sldId id="437" r:id="rId93"/>
    <p:sldId id="438" r:id="rId94"/>
    <p:sldId id="439" r:id="rId95"/>
    <p:sldId id="440" r:id="rId96"/>
    <p:sldId id="441" r:id="rId97"/>
    <p:sldId id="442" r:id="rId98"/>
    <p:sldId id="443" r:id="rId99"/>
    <p:sldId id="444" r:id="rId100"/>
    <p:sldId id="445" r:id="rId101"/>
    <p:sldId id="446" r:id="rId102"/>
    <p:sldId id="447" r:id="rId103"/>
    <p:sldId id="448" r:id="rId104"/>
    <p:sldId id="449" r:id="rId105"/>
    <p:sldId id="450" r:id="rId106"/>
    <p:sldId id="451" r:id="rId107"/>
    <p:sldId id="452" r:id="rId108"/>
    <p:sldId id="453" r:id="rId109"/>
    <p:sldId id="454" r:id="rId110"/>
    <p:sldId id="455" r:id="rId111"/>
    <p:sldId id="456" r:id="rId112"/>
    <p:sldId id="457" r:id="rId113"/>
    <p:sldId id="458" r:id="rId114"/>
    <p:sldId id="459" r:id="rId115"/>
    <p:sldId id="460" r:id="rId116"/>
    <p:sldId id="461" r:id="rId117"/>
    <p:sldId id="462" r:id="rId118"/>
    <p:sldId id="463" r:id="rId119"/>
    <p:sldId id="464" r:id="rId120"/>
    <p:sldId id="465" r:id="rId121"/>
    <p:sldId id="466" r:id="rId122"/>
    <p:sldId id="467" r:id="rId123"/>
    <p:sldId id="468" r:id="rId124"/>
    <p:sldId id="469" r:id="rId125"/>
    <p:sldId id="470" r:id="rId126"/>
    <p:sldId id="471" r:id="rId127"/>
    <p:sldId id="472" r:id="rId128"/>
    <p:sldId id="474" r:id="rId129"/>
    <p:sldId id="475" r:id="rId130"/>
    <p:sldId id="473" r:id="rId131"/>
    <p:sldId id="477" r:id="rId1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5" Type="http://schemas.openxmlformats.org/officeDocument/2006/relationships/tableStyles" Target="tableStyles.xml"/><Relationship Id="rId134" Type="http://schemas.openxmlformats.org/officeDocument/2006/relationships/viewProps" Target="viewProps.xml"/><Relationship Id="rId133" Type="http://schemas.openxmlformats.org/officeDocument/2006/relationships/presProps" Target="presProps.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 Type="http://schemas.openxmlformats.org/officeDocument/2006/relationships/slide" Target="slides/slide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7" Type="http://schemas.openxmlformats.org/officeDocument/2006/relationships/image" Target="../media/image74.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16.vml.rels><?xml version="1.0" encoding="UTF-8" standalone="yes"?>
<Relationships xmlns="http://schemas.openxmlformats.org/package/2006/relationships"><Relationship Id="rId7" Type="http://schemas.openxmlformats.org/officeDocument/2006/relationships/image" Target="../media/image107.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113.wmf"/><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2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39.wmf"/><Relationship Id="rId1" Type="http://schemas.openxmlformats.org/officeDocument/2006/relationships/image" Target="../media/image13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3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47.wmf"/><Relationship Id="rId1" Type="http://schemas.openxmlformats.org/officeDocument/2006/relationships/image" Target="../media/image14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4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5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4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5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44.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image" Target="../media/image161.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70.emf"/><Relationship Id="rId1" Type="http://schemas.openxmlformats.org/officeDocument/2006/relationships/image" Target="../media/image169.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73.emf"/><Relationship Id="rId1" Type="http://schemas.openxmlformats.org/officeDocument/2006/relationships/image" Target="../media/image172.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76.emf"/><Relationship Id="rId2" Type="http://schemas.openxmlformats.org/officeDocument/2006/relationships/image" Target="../media/image175.emf"/><Relationship Id="rId1" Type="http://schemas.openxmlformats.org/officeDocument/2006/relationships/image" Target="../media/image17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77.emf"/></Relationships>
</file>

<file path=ppt/drawings/_rels/vmlDrawing37.vml.rels><?xml version="1.0" encoding="UTF-8" standalone="yes"?>
<Relationships xmlns="http://schemas.openxmlformats.org/package/2006/relationships"><Relationship Id="rId9" Type="http://schemas.openxmlformats.org/officeDocument/2006/relationships/image" Target="../media/image186.emf"/><Relationship Id="rId8" Type="http://schemas.openxmlformats.org/officeDocument/2006/relationships/image" Target="../media/image185.emf"/><Relationship Id="rId7" Type="http://schemas.openxmlformats.org/officeDocument/2006/relationships/image" Target="../media/image184.emf"/><Relationship Id="rId6" Type="http://schemas.openxmlformats.org/officeDocument/2006/relationships/image" Target="../media/image183.emf"/><Relationship Id="rId5" Type="http://schemas.openxmlformats.org/officeDocument/2006/relationships/image" Target="../media/image182.emf"/><Relationship Id="rId4" Type="http://schemas.openxmlformats.org/officeDocument/2006/relationships/image" Target="../media/image181.emf"/><Relationship Id="rId3" Type="http://schemas.openxmlformats.org/officeDocument/2006/relationships/image" Target="../media/image180.emf"/><Relationship Id="rId2" Type="http://schemas.openxmlformats.org/officeDocument/2006/relationships/image" Target="../media/image179.emf"/><Relationship Id="rId1" Type="http://schemas.openxmlformats.org/officeDocument/2006/relationships/image" Target="../media/image178.emf"/></Relationships>
</file>

<file path=ppt/drawings/_rels/vmlDrawing38.vml.rels><?xml version="1.0" encoding="UTF-8" standalone="yes"?>
<Relationships xmlns="http://schemas.openxmlformats.org/package/2006/relationships"><Relationship Id="rId9" Type="http://schemas.openxmlformats.org/officeDocument/2006/relationships/image" Target="../media/image195.emf"/><Relationship Id="rId8" Type="http://schemas.openxmlformats.org/officeDocument/2006/relationships/image" Target="../media/image194.emf"/><Relationship Id="rId7" Type="http://schemas.openxmlformats.org/officeDocument/2006/relationships/image" Target="../media/image193.emf"/><Relationship Id="rId6" Type="http://schemas.openxmlformats.org/officeDocument/2006/relationships/image" Target="../media/image192.emf"/><Relationship Id="rId5" Type="http://schemas.openxmlformats.org/officeDocument/2006/relationships/image" Target="../media/image191.emf"/><Relationship Id="rId4" Type="http://schemas.openxmlformats.org/officeDocument/2006/relationships/image" Target="../media/image190.emf"/><Relationship Id="rId3" Type="http://schemas.openxmlformats.org/officeDocument/2006/relationships/image" Target="../media/image189.emf"/><Relationship Id="rId21" Type="http://schemas.openxmlformats.org/officeDocument/2006/relationships/image" Target="../media/image207.emf"/><Relationship Id="rId20" Type="http://schemas.openxmlformats.org/officeDocument/2006/relationships/image" Target="../media/image206.emf"/><Relationship Id="rId2" Type="http://schemas.openxmlformats.org/officeDocument/2006/relationships/image" Target="../media/image188.emf"/><Relationship Id="rId19" Type="http://schemas.openxmlformats.org/officeDocument/2006/relationships/image" Target="../media/image205.emf"/><Relationship Id="rId18" Type="http://schemas.openxmlformats.org/officeDocument/2006/relationships/image" Target="../media/image204.emf"/><Relationship Id="rId17" Type="http://schemas.openxmlformats.org/officeDocument/2006/relationships/image" Target="../media/image203.emf"/><Relationship Id="rId16" Type="http://schemas.openxmlformats.org/officeDocument/2006/relationships/image" Target="../media/image202.emf"/><Relationship Id="rId15" Type="http://schemas.openxmlformats.org/officeDocument/2006/relationships/image" Target="../media/image201.emf"/><Relationship Id="rId14" Type="http://schemas.openxmlformats.org/officeDocument/2006/relationships/image" Target="../media/image200.emf"/><Relationship Id="rId13" Type="http://schemas.openxmlformats.org/officeDocument/2006/relationships/image" Target="../media/image199.emf"/><Relationship Id="rId12" Type="http://schemas.openxmlformats.org/officeDocument/2006/relationships/image" Target="../media/image198.emf"/><Relationship Id="rId11" Type="http://schemas.openxmlformats.org/officeDocument/2006/relationships/image" Target="../media/image197.emf"/><Relationship Id="rId10" Type="http://schemas.openxmlformats.org/officeDocument/2006/relationships/image" Target="../media/image196.emf"/><Relationship Id="rId1" Type="http://schemas.openxmlformats.org/officeDocument/2006/relationships/image" Target="../media/image187.emf"/></Relationships>
</file>

<file path=ppt/drawings/_rels/vmlDrawing39.vml.rels><?xml version="1.0" encoding="UTF-8" standalone="yes"?>
<Relationships xmlns="http://schemas.openxmlformats.org/package/2006/relationships"><Relationship Id="rId4" Type="http://schemas.openxmlformats.org/officeDocument/2006/relationships/image" Target="../media/image211.emf"/><Relationship Id="rId3" Type="http://schemas.openxmlformats.org/officeDocument/2006/relationships/image" Target="../media/image210.emf"/><Relationship Id="rId2" Type="http://schemas.openxmlformats.org/officeDocument/2006/relationships/image" Target="../media/image209.emf"/><Relationship Id="rId1" Type="http://schemas.openxmlformats.org/officeDocument/2006/relationships/image" Target="../media/image20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0.vml.rels><?xml version="1.0" encoding="UTF-8" standalone="yes"?>
<Relationships xmlns="http://schemas.openxmlformats.org/package/2006/relationships"><Relationship Id="rId5" Type="http://schemas.openxmlformats.org/officeDocument/2006/relationships/image" Target="../media/image217.emf"/><Relationship Id="rId4" Type="http://schemas.openxmlformats.org/officeDocument/2006/relationships/image" Target="../media/image216.emf"/><Relationship Id="rId3" Type="http://schemas.openxmlformats.org/officeDocument/2006/relationships/image" Target="../media/image215.emf"/><Relationship Id="rId2" Type="http://schemas.openxmlformats.org/officeDocument/2006/relationships/image" Target="../media/image214.emf"/><Relationship Id="rId1" Type="http://schemas.openxmlformats.org/officeDocument/2006/relationships/image" Target="../media/image213.emf"/></Relationships>
</file>

<file path=ppt/drawings/_rels/vmlDrawing41.vml.rels><?xml version="1.0" encoding="UTF-8" standalone="yes"?>
<Relationships xmlns="http://schemas.openxmlformats.org/package/2006/relationships"><Relationship Id="rId7" Type="http://schemas.openxmlformats.org/officeDocument/2006/relationships/image" Target="../media/image224.emf"/><Relationship Id="rId6" Type="http://schemas.openxmlformats.org/officeDocument/2006/relationships/image" Target="../media/image223.emf"/><Relationship Id="rId5" Type="http://schemas.openxmlformats.org/officeDocument/2006/relationships/image" Target="../media/image222.emf"/><Relationship Id="rId4" Type="http://schemas.openxmlformats.org/officeDocument/2006/relationships/image" Target="../media/image221.emf"/><Relationship Id="rId3" Type="http://schemas.openxmlformats.org/officeDocument/2006/relationships/image" Target="../media/image220.emf"/><Relationship Id="rId2" Type="http://schemas.openxmlformats.org/officeDocument/2006/relationships/image" Target="../media/image219.emf"/><Relationship Id="rId1" Type="http://schemas.openxmlformats.org/officeDocument/2006/relationships/image" Target="../media/image218.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28.emf"/><Relationship Id="rId2" Type="http://schemas.openxmlformats.org/officeDocument/2006/relationships/image" Target="../media/image227.emf"/><Relationship Id="rId1" Type="http://schemas.openxmlformats.org/officeDocument/2006/relationships/image" Target="../media/image226.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232.emf"/><Relationship Id="rId1" Type="http://schemas.openxmlformats.org/officeDocument/2006/relationships/image" Target="../media/image230.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36.emf"/><Relationship Id="rId2" Type="http://schemas.openxmlformats.org/officeDocument/2006/relationships/image" Target="../media/image235.emf"/><Relationship Id="rId1" Type="http://schemas.openxmlformats.org/officeDocument/2006/relationships/image" Target="../media/image234.emf"/></Relationships>
</file>

<file path=ppt/drawings/_rels/vmlDrawing45.vml.rels><?xml version="1.0" encoding="UTF-8" standalone="yes"?>
<Relationships xmlns="http://schemas.openxmlformats.org/package/2006/relationships"><Relationship Id="rId6" Type="http://schemas.openxmlformats.org/officeDocument/2006/relationships/image" Target="../media/image242.emf"/><Relationship Id="rId5" Type="http://schemas.openxmlformats.org/officeDocument/2006/relationships/image" Target="../media/image241.emf"/><Relationship Id="rId4" Type="http://schemas.openxmlformats.org/officeDocument/2006/relationships/image" Target="../media/image240.emf"/><Relationship Id="rId3" Type="http://schemas.openxmlformats.org/officeDocument/2006/relationships/image" Target="../media/image239.emf"/><Relationship Id="rId2" Type="http://schemas.openxmlformats.org/officeDocument/2006/relationships/image" Target="../media/image238.emf"/><Relationship Id="rId1" Type="http://schemas.openxmlformats.org/officeDocument/2006/relationships/image" Target="../media/image237.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45.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50.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51.e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47.wmf"/><Relationship Id="rId4" Type="http://schemas.openxmlformats.org/officeDocument/2006/relationships/image" Target="../media/image46.wmf"/><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8.vml.rels><?xml version="1.0" encoding="UTF-8" standalone="yes"?>
<Relationships xmlns="http://schemas.openxmlformats.org/package/2006/relationships"><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B8205-7BF2-4839-9E15-D70D24DDF6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2725F-9DB2-4E9B-8AFA-18DF0D93AED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5489ADF-B3A3-48BA-8116-C4429C397E1F}" type="slidenum">
              <a:rPr lang="en-US" altLang="zh-CN">
                <a:solidFill>
                  <a:srgbClr val="000000"/>
                </a:solidFill>
              </a:rPr>
            </a:fld>
            <a:endParaRPr lang="en-US" altLang="zh-CN">
              <a:solidFill>
                <a:srgbClr val="000000"/>
              </a:solidFill>
            </a:endParaRPr>
          </a:p>
        </p:txBody>
      </p:sp>
      <p:sp>
        <p:nvSpPr>
          <p:cNvPr id="543746" name="Rectangle 2"/>
          <p:cNvSpPr>
            <a:spLocks noGrp="1" noRot="1" noChangeAspect="1" noChangeArrowheads="1" noTextEdit="1"/>
          </p:cNvSpPr>
          <p:nvPr>
            <p:ph type="sldImg"/>
          </p:nvPr>
        </p:nvSpPr>
        <p:spPr/>
      </p:sp>
      <p:sp>
        <p:nvSpPr>
          <p:cNvPr id="543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EB57C4E-21C9-4117-9899-1C397FC904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271E52-8B41-451D-BB19-540F2AE5748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B57C4E-21C9-4117-9899-1C397FC904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271E52-8B41-451D-BB19-540F2AE5748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B57C4E-21C9-4117-9899-1C397FC904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271E52-8B41-451D-BB19-540F2AE5748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spTree>
      <p:nvGrpSpPr>
        <p:cNvPr id="1" name=""/>
        <p:cNvGrpSpPr/>
        <p:nvPr/>
      </p:nvGrpSpPr>
      <p:grpSpPr>
        <a:xfrm>
          <a:off x="0" y="0"/>
          <a:ext cx="0" cy="0"/>
          <a:chOff x="0" y="0"/>
          <a:chExt cx="0" cy="0"/>
        </a:xfrm>
      </p:grpSpPr>
      <p:grpSp>
        <p:nvGrpSpPr>
          <p:cNvPr id="451586" name="Group 2"/>
          <p:cNvGrpSpPr/>
          <p:nvPr/>
        </p:nvGrpSpPr>
        <p:grpSpPr bwMode="auto">
          <a:xfrm>
            <a:off x="0" y="0"/>
            <a:ext cx="9144000" cy="6856413"/>
            <a:chOff x="0" y="0"/>
            <a:chExt cx="5760" cy="4319"/>
          </a:xfrm>
        </p:grpSpPr>
        <p:sp>
          <p:nvSpPr>
            <p:cNvPr id="451587" name="Freeform 3"/>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588" name="Freeform 4"/>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589" name="Freeform 5"/>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590" name="Freeform 6"/>
            <p:cNvSpPr/>
            <p:nvPr/>
          </p:nvSpPr>
          <p:spPr bwMode="hidden">
            <a:xfrm>
              <a:off x="4038" y="3577"/>
              <a:ext cx="1720" cy="65"/>
            </a:xfrm>
            <a:custGeom>
              <a:avLst/>
              <a:gdLst>
                <a:gd name="T0" fmla="*/ 1722 w 1722"/>
                <a:gd name="T1" fmla="*/ 66 h 66"/>
                <a:gd name="T2" fmla="*/ 1722 w 1722"/>
                <a:gd name="T3" fmla="*/ 60 h 66"/>
                <a:gd name="T4" fmla="*/ 0 w 1722"/>
                <a:gd name="T5" fmla="*/ 0 h 66"/>
                <a:gd name="T6" fmla="*/ 0 w 1722"/>
                <a:gd name="T7" fmla="*/ 48 h 66"/>
                <a:gd name="T8" fmla="*/ 1722 w 1722"/>
                <a:gd name="T9" fmla="*/ 66 h 66"/>
                <a:gd name="T10" fmla="*/ 1722 w 1722"/>
                <a:gd name="T11" fmla="*/ 66 h 66"/>
              </a:gdLst>
              <a:ahLst/>
              <a:cxnLst>
                <a:cxn ang="0">
                  <a:pos x="T0" y="T1"/>
                </a:cxn>
                <a:cxn ang="0">
                  <a:pos x="T2" y="T3"/>
                </a:cxn>
                <a:cxn ang="0">
                  <a:pos x="T4" y="T5"/>
                </a:cxn>
                <a:cxn ang="0">
                  <a:pos x="T6" y="T7"/>
                </a:cxn>
                <a:cxn ang="0">
                  <a:pos x="T8" y="T9"/>
                </a:cxn>
                <a:cxn ang="0">
                  <a:pos x="T10" y="T11"/>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591" name="Freeform 7"/>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592" name="Freeform 8"/>
            <p:cNvSpPr/>
            <p:nvPr/>
          </p:nvSpPr>
          <p:spPr bwMode="hidden">
            <a:xfrm>
              <a:off x="4784" y="3702"/>
              <a:ext cx="974" cy="101"/>
            </a:xfrm>
            <a:custGeom>
              <a:avLst/>
              <a:gdLst>
                <a:gd name="T0" fmla="*/ 975 w 975"/>
                <a:gd name="T1" fmla="*/ 48 h 101"/>
                <a:gd name="T2" fmla="*/ 975 w 975"/>
                <a:gd name="T3" fmla="*/ 0 h 101"/>
                <a:gd name="T4" fmla="*/ 0 w 975"/>
                <a:gd name="T5" fmla="*/ 24 h 101"/>
                <a:gd name="T6" fmla="*/ 0 w 975"/>
                <a:gd name="T7" fmla="*/ 101 h 101"/>
                <a:gd name="T8" fmla="*/ 975 w 975"/>
                <a:gd name="T9" fmla="*/ 48 h 101"/>
                <a:gd name="T10" fmla="*/ 975 w 975"/>
                <a:gd name="T11" fmla="*/ 48 h 101"/>
              </a:gdLst>
              <a:ahLst/>
              <a:cxnLst>
                <a:cxn ang="0">
                  <a:pos x="T0" y="T1"/>
                </a:cxn>
                <a:cxn ang="0">
                  <a:pos x="T2" y="T3"/>
                </a:cxn>
                <a:cxn ang="0">
                  <a:pos x="T4" y="T5"/>
                </a:cxn>
                <a:cxn ang="0">
                  <a:pos x="T6" y="T7"/>
                </a:cxn>
                <a:cxn ang="0">
                  <a:pos x="T8" y="T9"/>
                </a:cxn>
                <a:cxn ang="0">
                  <a:pos x="T10" y="T11"/>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593" name="Freeform 9"/>
            <p:cNvSpPr/>
            <p:nvPr/>
          </p:nvSpPr>
          <p:spPr bwMode="hidden">
            <a:xfrm>
              <a:off x="3619" y="3815"/>
              <a:ext cx="2139" cy="198"/>
            </a:xfrm>
            <a:custGeom>
              <a:avLst/>
              <a:gdLst>
                <a:gd name="T0" fmla="*/ 2141 w 2141"/>
                <a:gd name="T1" fmla="*/ 0 h 198"/>
                <a:gd name="T2" fmla="*/ 0 w 2141"/>
                <a:gd name="T3" fmla="*/ 156 h 198"/>
                <a:gd name="T4" fmla="*/ 0 w 2141"/>
                <a:gd name="T5" fmla="*/ 198 h 198"/>
                <a:gd name="T6" fmla="*/ 2141 w 2141"/>
                <a:gd name="T7" fmla="*/ 0 h 198"/>
                <a:gd name="T8" fmla="*/ 2141 w 2141"/>
                <a:gd name="T9" fmla="*/ 0 h 198"/>
              </a:gdLst>
              <a:ahLst/>
              <a:cxnLst>
                <a:cxn ang="0">
                  <a:pos x="T0" y="T1"/>
                </a:cxn>
                <a:cxn ang="0">
                  <a:pos x="T2" y="T3"/>
                </a:cxn>
                <a:cxn ang="0">
                  <a:pos x="T4" y="T5"/>
                </a:cxn>
                <a:cxn ang="0">
                  <a:pos x="T6" y="T7"/>
                </a:cxn>
                <a:cxn ang="0">
                  <a:pos x="T8" y="T9"/>
                </a:cxn>
              </a:cxnLst>
              <a:rect l="0" t="0" r="r" b="b"/>
              <a:pathLst>
                <a:path w="2141" h="198">
                  <a:moveTo>
                    <a:pt x="2141" y="0"/>
                  </a:moveTo>
                  <a:lnTo>
                    <a:pt x="0" y="156"/>
                  </a:lnTo>
                  <a:lnTo>
                    <a:pt x="0" y="198"/>
                  </a:lnTo>
                  <a:lnTo>
                    <a:pt x="2141" y="0"/>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594" name="Freeform 10"/>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595" name="Freeform 11"/>
            <p:cNvSpPr/>
            <p:nvPr/>
          </p:nvSpPr>
          <p:spPr bwMode="hidden">
            <a:xfrm>
              <a:off x="2097" y="4043"/>
              <a:ext cx="2514" cy="276"/>
            </a:xfrm>
            <a:custGeom>
              <a:avLst/>
              <a:gdLst>
                <a:gd name="T0" fmla="*/ 2182 w 2517"/>
                <a:gd name="T1" fmla="*/ 276 h 276"/>
                <a:gd name="T2" fmla="*/ 2517 w 2517"/>
                <a:gd name="T3" fmla="*/ 204 h 276"/>
                <a:gd name="T4" fmla="*/ 2260 w 2517"/>
                <a:gd name="T5" fmla="*/ 0 h 276"/>
                <a:gd name="T6" fmla="*/ 0 w 2517"/>
                <a:gd name="T7" fmla="*/ 276 h 276"/>
                <a:gd name="T8" fmla="*/ 2182 w 2517"/>
                <a:gd name="T9" fmla="*/ 276 h 276"/>
                <a:gd name="T10" fmla="*/ 2182 w 2517"/>
                <a:gd name="T11" fmla="*/ 276 h 276"/>
              </a:gdLst>
              <a:ahLst/>
              <a:cxnLst>
                <a:cxn ang="0">
                  <a:pos x="T0" y="T1"/>
                </a:cxn>
                <a:cxn ang="0">
                  <a:pos x="T2" y="T3"/>
                </a:cxn>
                <a:cxn ang="0">
                  <a:pos x="T4" y="T5"/>
                </a:cxn>
                <a:cxn ang="0">
                  <a:pos x="T6" y="T7"/>
                </a:cxn>
                <a:cxn ang="0">
                  <a:pos x="T8" y="T9"/>
                </a:cxn>
                <a:cxn ang="0">
                  <a:pos x="T10" y="T11"/>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596" name="Freeform 12"/>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597" name="Freeform 13"/>
            <p:cNvSpPr/>
            <p:nvPr/>
          </p:nvSpPr>
          <p:spPr bwMode="hidden">
            <a:xfrm>
              <a:off x="5030" y="3151"/>
              <a:ext cx="728" cy="240"/>
            </a:xfrm>
            <a:custGeom>
              <a:avLst/>
              <a:gdLst>
                <a:gd name="T0" fmla="*/ 729 w 729"/>
                <a:gd name="T1" fmla="*/ 240 h 240"/>
                <a:gd name="T2" fmla="*/ 0 w 729"/>
                <a:gd name="T3" fmla="*/ 0 h 240"/>
                <a:gd name="T4" fmla="*/ 0 w 729"/>
                <a:gd name="T5" fmla="*/ 6 h 240"/>
                <a:gd name="T6" fmla="*/ 729 w 729"/>
                <a:gd name="T7" fmla="*/ 240 h 240"/>
                <a:gd name="T8" fmla="*/ 729 w 729"/>
                <a:gd name="T9" fmla="*/ 240 h 240"/>
              </a:gdLst>
              <a:ahLst/>
              <a:cxnLst>
                <a:cxn ang="0">
                  <a:pos x="T0" y="T1"/>
                </a:cxn>
                <a:cxn ang="0">
                  <a:pos x="T2" y="T3"/>
                </a:cxn>
                <a:cxn ang="0">
                  <a:pos x="T4" y="T5"/>
                </a:cxn>
                <a:cxn ang="0">
                  <a:pos x="T6" y="T7"/>
                </a:cxn>
                <a:cxn ang="0">
                  <a:pos x="T8" y="T9"/>
                </a:cxn>
              </a:cxnLst>
              <a:rect l="0" t="0" r="r" b="b"/>
              <a:pathLst>
                <a:path w="729" h="240">
                  <a:moveTo>
                    <a:pt x="729" y="240"/>
                  </a:moveTo>
                  <a:lnTo>
                    <a:pt x="0" y="0"/>
                  </a:lnTo>
                  <a:lnTo>
                    <a:pt x="0" y="6"/>
                  </a:lnTo>
                  <a:lnTo>
                    <a:pt x="729" y="240"/>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598" name="Freeform 14"/>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599" name="Freeform 15"/>
            <p:cNvSpPr/>
            <p:nvPr/>
          </p:nvSpPr>
          <p:spPr bwMode="hidden">
            <a:xfrm>
              <a:off x="5030" y="3049"/>
              <a:ext cx="728" cy="318"/>
            </a:xfrm>
            <a:custGeom>
              <a:avLst/>
              <a:gdLst>
                <a:gd name="T0" fmla="*/ 729 w 729"/>
                <a:gd name="T1" fmla="*/ 318 h 318"/>
                <a:gd name="T2" fmla="*/ 729 w 729"/>
                <a:gd name="T3" fmla="*/ 312 h 318"/>
                <a:gd name="T4" fmla="*/ 0 w 729"/>
                <a:gd name="T5" fmla="*/ 0 h 318"/>
                <a:gd name="T6" fmla="*/ 0 w 729"/>
                <a:gd name="T7" fmla="*/ 54 h 318"/>
                <a:gd name="T8" fmla="*/ 729 w 729"/>
                <a:gd name="T9" fmla="*/ 318 h 318"/>
                <a:gd name="T10" fmla="*/ 729 w 729"/>
                <a:gd name="T11" fmla="*/ 318 h 318"/>
              </a:gdLst>
              <a:ahLst/>
              <a:cxnLst>
                <a:cxn ang="0">
                  <a:pos x="T0" y="T1"/>
                </a:cxn>
                <a:cxn ang="0">
                  <a:pos x="T2" y="T3"/>
                </a:cxn>
                <a:cxn ang="0">
                  <a:pos x="T4" y="T5"/>
                </a:cxn>
                <a:cxn ang="0">
                  <a:pos x="T6" y="T7"/>
                </a:cxn>
                <a:cxn ang="0">
                  <a:pos x="T8" y="T9"/>
                </a:cxn>
                <a:cxn ang="0">
                  <a:pos x="T10" y="T11"/>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00" name="Freeform 16"/>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01" name="Freeform 17"/>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02" name="Freeform 18"/>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03" name="Freeform 19"/>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Lst>
              <a:ahLst/>
              <a:cxnLst>
                <a:cxn ang="0">
                  <a:pos x="T0" y="T1"/>
                </a:cxn>
                <a:cxn ang="0">
                  <a:pos x="T2" y="T3"/>
                </a:cxn>
                <a:cxn ang="0">
                  <a:pos x="T4" y="T5"/>
                </a:cxn>
                <a:cxn ang="0">
                  <a:pos x="T6" y="T7"/>
                </a:cxn>
                <a:cxn ang="0">
                  <a:pos x="T8" y="T9"/>
                </a:cxn>
                <a:cxn ang="0">
                  <a:pos x="T10" y="T11"/>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04" name="Freeform 20"/>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05" name="Freeform 21"/>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Lst>
              <a:ahLst/>
              <a:cxnLst>
                <a:cxn ang="0">
                  <a:pos x="T0" y="T1"/>
                </a:cxn>
                <a:cxn ang="0">
                  <a:pos x="T2" y="T3"/>
                </a:cxn>
                <a:cxn ang="0">
                  <a:pos x="T4" y="T5"/>
                </a:cxn>
                <a:cxn ang="0">
                  <a:pos x="T6" y="T7"/>
                </a:cxn>
                <a:cxn ang="0">
                  <a:pos x="T8" y="T9"/>
                </a:cxn>
              </a:cxnLst>
              <a:rect l="0" t="0" r="r" b="b"/>
              <a:pathLst>
                <a:path w="132" h="132">
                  <a:moveTo>
                    <a:pt x="132" y="132"/>
                  </a:moveTo>
                  <a:lnTo>
                    <a:pt x="0" y="0"/>
                  </a:lnTo>
                  <a:lnTo>
                    <a:pt x="0" y="0"/>
                  </a:lnTo>
                  <a:lnTo>
                    <a:pt x="132" y="132"/>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06" name="Freeform 22"/>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07" name="Freeform 23"/>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08" name="Freeform 24"/>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09" name="Freeform 25"/>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Lst>
              <a:ahLst/>
              <a:cxnLst>
                <a:cxn ang="0">
                  <a:pos x="T0" y="T1"/>
                </a:cxn>
                <a:cxn ang="0">
                  <a:pos x="T2" y="T3"/>
                </a:cxn>
                <a:cxn ang="0">
                  <a:pos x="T4" y="T5"/>
                </a:cxn>
                <a:cxn ang="0">
                  <a:pos x="T6" y="T7"/>
                </a:cxn>
                <a:cxn ang="0">
                  <a:pos x="T8" y="T9"/>
                </a:cxn>
                <a:cxn ang="0">
                  <a:pos x="T10" y="T11"/>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10" name="Freeform 26"/>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11" name="Freeform 27"/>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12" name="Freeform 28"/>
            <p:cNvSpPr/>
            <p:nvPr/>
          </p:nvSpPr>
          <p:spPr bwMode="hidden">
            <a:xfrm>
              <a:off x="5698" y="653"/>
              <a:ext cx="60" cy="311"/>
            </a:xfrm>
            <a:custGeom>
              <a:avLst/>
              <a:gdLst>
                <a:gd name="T0" fmla="*/ 0 w 60"/>
                <a:gd name="T1" fmla="*/ 144 h 312"/>
                <a:gd name="T2" fmla="*/ 60 w 60"/>
                <a:gd name="T3" fmla="*/ 312 h 312"/>
                <a:gd name="T4" fmla="*/ 60 w 60"/>
                <a:gd name="T5" fmla="*/ 6 h 312"/>
                <a:gd name="T6" fmla="*/ 54 w 60"/>
                <a:gd name="T7" fmla="*/ 0 h 312"/>
                <a:gd name="T8" fmla="*/ 0 w 60"/>
                <a:gd name="T9" fmla="*/ 144 h 312"/>
                <a:gd name="T10" fmla="*/ 0 w 60"/>
                <a:gd name="T11" fmla="*/ 144 h 312"/>
              </a:gdLst>
              <a:ahLst/>
              <a:cxnLst>
                <a:cxn ang="0">
                  <a:pos x="T0" y="T1"/>
                </a:cxn>
                <a:cxn ang="0">
                  <a:pos x="T2" y="T3"/>
                </a:cxn>
                <a:cxn ang="0">
                  <a:pos x="T4" y="T5"/>
                </a:cxn>
                <a:cxn ang="0">
                  <a:pos x="T6" y="T7"/>
                </a:cxn>
                <a:cxn ang="0">
                  <a:pos x="T8" y="T9"/>
                </a:cxn>
                <a:cxn ang="0">
                  <a:pos x="T10" y="T11"/>
                </a:cxn>
              </a:cxnLst>
              <a:rect l="0" t="0" r="r" b="b"/>
              <a:pathLst>
                <a:path w="60" h="312">
                  <a:moveTo>
                    <a:pt x="0" y="144"/>
                  </a:moveTo>
                  <a:lnTo>
                    <a:pt x="60" y="312"/>
                  </a:lnTo>
                  <a:lnTo>
                    <a:pt x="60" y="6"/>
                  </a:lnTo>
                  <a:lnTo>
                    <a:pt x="54" y="0"/>
                  </a:lnTo>
                  <a:lnTo>
                    <a:pt x="0" y="144"/>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13" name="Freeform 29"/>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14" name="Freeform 30"/>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0"/>
                  </a:lnTo>
                  <a:lnTo>
                    <a:pt x="0" y="6"/>
                  </a:lnTo>
                  <a:lnTo>
                    <a:pt x="6"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15" name="Freeform 31"/>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16" name="Freeform 32"/>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17" name="Freeform 33"/>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18" name="Freeform 34"/>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19" name="Freeform 35"/>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20" name="Freeform 36"/>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21" name="Freeform 37"/>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22" name="Freeform 38"/>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grpSp>
          <p:nvGrpSpPr>
            <p:cNvPr id="451623" name="Group 39"/>
            <p:cNvGrpSpPr/>
            <p:nvPr userDrawn="1"/>
          </p:nvGrpSpPr>
          <p:grpSpPr bwMode="auto">
            <a:xfrm>
              <a:off x="0" y="1632"/>
              <a:ext cx="5758" cy="1858"/>
              <a:chOff x="0" y="1632"/>
              <a:chExt cx="5758" cy="1858"/>
            </a:xfrm>
          </p:grpSpPr>
          <p:sp>
            <p:nvSpPr>
              <p:cNvPr id="451624" name="Freeform 40"/>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25" name="Freeform 41"/>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grpSp>
      </p:grpSp>
      <p:sp>
        <p:nvSpPr>
          <p:cNvPr id="451626" name="Rectangle 42"/>
          <p:cNvSpPr>
            <a:spLocks noGrp="1" noChangeArrowheads="1"/>
          </p:cNvSpPr>
          <p:nvPr>
            <p:ph type="ctrTitle" sz="quarter"/>
          </p:nvPr>
        </p:nvSpPr>
        <p:spPr>
          <a:xfrm>
            <a:off x="457200" y="1600200"/>
            <a:ext cx="8229600" cy="1828800"/>
          </a:xfrm>
        </p:spPr>
        <p:txBody>
          <a:bodyPr/>
          <a:lstStyle>
            <a:lvl1pPr>
              <a:defRPr sz="4800"/>
            </a:lvl1pPr>
          </a:lstStyle>
          <a:p>
            <a:pPr lvl="0"/>
            <a:r>
              <a:rPr lang="zh-CN" altLang="en-US" noProof="0" smtClean="0"/>
              <a:t>单击此处编辑母版标题样式</a:t>
            </a:r>
            <a:endParaRPr lang="zh-CN" altLang="en-US" noProof="0" smtClean="0"/>
          </a:p>
        </p:txBody>
      </p:sp>
      <p:sp>
        <p:nvSpPr>
          <p:cNvPr id="451627"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sz="3600"/>
            </a:lvl1pPr>
          </a:lstStyle>
          <a:p>
            <a:pPr lvl="0"/>
            <a:r>
              <a:rPr lang="zh-CN" altLang="en-US" noProof="0" smtClean="0"/>
              <a:t>单击此处编辑母版副标题样式</a:t>
            </a:r>
            <a:endParaRPr lang="zh-CN" altLang="en-US" noProof="0" smtClean="0"/>
          </a:p>
        </p:txBody>
      </p:sp>
      <p:sp>
        <p:nvSpPr>
          <p:cNvPr id="451628" name="Rectangle 44"/>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451629" name="Rectangle 45"/>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451630" name="Rectangle 46"/>
          <p:cNvSpPr>
            <a:spLocks noGrp="1" noChangeArrowheads="1"/>
          </p:cNvSpPr>
          <p:nvPr>
            <p:ph type="sldNum" sz="quarter" idx="4"/>
          </p:nvPr>
        </p:nvSpPr>
        <p:spPr/>
        <p:txBody>
          <a:bodyPr/>
          <a:lstStyle>
            <a:lvl1pPr>
              <a:defRPr/>
            </a:lvl1pPr>
          </a:lstStyle>
          <a:p>
            <a:fld id="{9395EC8C-E884-4199-AD05-EB4DDBE60412}" type="slidenum">
              <a:rPr lang="en-US" altLang="zh-CN">
                <a:solidFill>
                  <a:srgbClr val="FFFFFF"/>
                </a:solidFill>
              </a:rPr>
            </a:fld>
            <a:endParaRPr lang="en-US" altLang="zh-CN">
              <a:solidFill>
                <a:srgbClr val="FFFFFF"/>
              </a:solidFill>
            </a:endParaRPr>
          </a:p>
        </p:txBody>
      </p:sp>
      <p:pic>
        <p:nvPicPr>
          <p:cNvPr id="451631" name="Picture 47" descr="图片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88913"/>
            <a:ext cx="8280400" cy="360362"/>
          </a:xfrm>
          <a:prstGeom prst="rect">
            <a:avLst/>
          </a:prstGeom>
          <a:noFill/>
          <a:extLst>
            <a:ext uri="{909E8E84-426E-40DD-AFC4-6F175D3DCCD1}">
              <a14:hiddenFill xmlns:a14="http://schemas.microsoft.com/office/drawing/2010/main">
                <a:solidFill>
                  <a:srgbClr val="FFFFFF"/>
                </a:solidFill>
              </a14:hiddenFill>
            </a:ext>
          </a:extLst>
        </p:spPr>
      </p:pic>
      <p:sp>
        <p:nvSpPr>
          <p:cNvPr id="451632" name="WordArt 48"/>
          <p:cNvSpPr>
            <a:spLocks noChangeArrowheads="1" noChangeShapeType="1" noTextEdit="1"/>
          </p:cNvSpPr>
          <p:nvPr/>
        </p:nvSpPr>
        <p:spPr bwMode="auto">
          <a:xfrm>
            <a:off x="900113" y="0"/>
            <a:ext cx="1943100" cy="404813"/>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fontAlgn="base">
              <a:spcBef>
                <a:spcPct val="0"/>
              </a:spcBef>
              <a:spcAft>
                <a:spcPct val="0"/>
              </a:spcAft>
            </a:pPr>
            <a:r>
              <a:rPr kumimoji="1" lang="zh-CN" altLang="en-US" sz="2400" b="1" kern="10" spc="480" smtClean="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rPr>
              <a:t>智能仪器设计基础</a:t>
            </a:r>
            <a:endParaRPr kumimoji="1" lang="zh-CN" altLang="en-US" sz="2400" b="1" kern="10" spc="480" smtClean="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endParaRPr>
          </a:p>
        </p:txBody>
      </p:sp>
      <p:sp>
        <p:nvSpPr>
          <p:cNvPr id="451633" name="WordArt 49"/>
          <p:cNvSpPr>
            <a:spLocks noChangeArrowheads="1" noChangeShapeType="1" noTextEdit="1"/>
          </p:cNvSpPr>
          <p:nvPr userDrawn="1"/>
        </p:nvSpPr>
        <p:spPr bwMode="auto">
          <a:xfrm>
            <a:off x="4716463" y="44450"/>
            <a:ext cx="3959225" cy="4318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fontAlgn="base">
              <a:spcBef>
                <a:spcPct val="0"/>
              </a:spcBef>
              <a:spcAft>
                <a:spcPct val="0"/>
              </a:spcAft>
            </a:pPr>
            <a:r>
              <a:rPr kumimoji="1" lang="zh-CN" altLang="en-US" sz="2400" b="1" kern="10" spc="480" smtClean="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rPr>
              <a:t>第二章 智能仪器输入</a:t>
            </a:r>
            <a:r>
              <a:rPr kumimoji="1" lang="en-US" altLang="zh-CN" sz="2400" b="1" kern="10" spc="480" smtClean="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rPr>
              <a:t>/</a:t>
            </a:r>
            <a:r>
              <a:rPr kumimoji="1" lang="zh-CN" altLang="en-US" sz="2400" b="1" kern="10" spc="480" smtClean="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rPr>
              <a:t>输出通道及接口技术</a:t>
            </a:r>
            <a:endParaRPr kumimoji="1" lang="zh-CN" altLang="en-US" sz="2400" b="1" kern="10" spc="480" smtClean="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ntr" presetSubtype="0" fill="hold" grpId="0" nodeType="withEffect">
                                  <p:stCondLst>
                                    <p:cond delay="0"/>
                                  </p:stCondLst>
                                  <p:childTnLst>
                                    <p:set>
                                      <p:cBhvr>
                                        <p:cTn id="6" fill="hold">
                                          <p:stCondLst>
                                            <p:cond delay="0"/>
                                          </p:stCondLst>
                                        </p:cTn>
                                        <p:tgtEl>
                                          <p:spTgt spid="451626"/>
                                        </p:tgtEl>
                                        <p:attrNameLst>
                                          <p:attrName>style.visibility</p:attrName>
                                        </p:attrNameLst>
                                      </p:cBhvr>
                                      <p:to>
                                        <p:strVal val="visible"/>
                                      </p:to>
                                    </p:set>
                                    <p:anim calcmode="lin" valueType="num">
                                      <p:cBhvr>
                                        <p:cTn id="7" dur="15000" fill="hold"/>
                                        <p:tgtEl>
                                          <p:spTgt spid="451626"/>
                                        </p:tgtEl>
                                        <p:attrNameLst>
                                          <p:attrName>ppt_x</p:attrName>
                                        </p:attrNameLst>
                                      </p:cBhvr>
                                      <p:tavLst>
                                        <p:tav tm="0">
                                          <p:val>
                                            <p:strVal val="#ppt_x"/>
                                          </p:val>
                                        </p:tav>
                                        <p:tav tm="100000">
                                          <p:val>
                                            <p:strVal val="#ppt_x"/>
                                          </p:val>
                                        </p:tav>
                                      </p:tavLst>
                                    </p:anim>
                                    <p:anim calcmode="lin" valueType="num">
                                      <p:cBhvr>
                                        <p:cTn id="8" dur="15000" fill="hold"/>
                                        <p:tgtEl>
                                          <p:spTgt spid="451626"/>
                                        </p:tgtEl>
                                        <p:attrNameLst>
                                          <p:attrName>ppt_y</p:attrName>
                                        </p:attrNameLst>
                                      </p:cBhvr>
                                      <p:tavLst>
                                        <p:tav tm="0">
                                          <p:val>
                                            <p:strVal val="#ppt_y+1"/>
                                          </p:val>
                                        </p:tav>
                                        <p:tav tm="100000">
                                          <p:val>
                                            <p:strVal val="#ppt_y-1"/>
                                          </p:val>
                                        </p:tav>
                                      </p:tavLst>
                                    </p:anim>
                                  </p:childTnLst>
                                </p:cTn>
                              </p:par>
                              <p:par>
                                <p:cTn id="9" presetID="28" presetClass="entr" presetSubtype="0" fill="hold" grpId="0" nodeType="withEffect">
                                  <p:stCondLst>
                                    <p:cond delay="0"/>
                                  </p:stCondLst>
                                  <p:childTnLst>
                                    <p:set>
                                      <p:cBhvr>
                                        <p:cTn id="10" fill="hold">
                                          <p:stCondLst>
                                            <p:cond delay="0"/>
                                          </p:stCondLst>
                                        </p:cTn>
                                        <p:tgtEl>
                                          <p:spTgt spid="451627">
                                            <p:txEl>
                                              <p:pRg st="0" end="0"/>
                                            </p:txEl>
                                          </p:spTgt>
                                        </p:tgtEl>
                                        <p:attrNameLst>
                                          <p:attrName>style.visibility</p:attrName>
                                        </p:attrNameLst>
                                      </p:cBhvr>
                                      <p:to>
                                        <p:strVal val="visible"/>
                                      </p:to>
                                    </p:set>
                                    <p:anim calcmode="lin" valueType="num">
                                      <p:cBhvr>
                                        <p:cTn id="11" dur="15000" fill="hold"/>
                                        <p:tgtEl>
                                          <p:spTgt spid="451627">
                                            <p:txEl>
                                              <p:pRg st="0" end="0"/>
                                            </p:txEl>
                                          </p:spTgt>
                                        </p:tgtEl>
                                        <p:attrNameLst>
                                          <p:attrName>ppt_x</p:attrName>
                                        </p:attrNameLst>
                                      </p:cBhvr>
                                      <p:tavLst>
                                        <p:tav tm="0">
                                          <p:val>
                                            <p:strVal val="#ppt_x"/>
                                          </p:val>
                                        </p:tav>
                                        <p:tav tm="100000">
                                          <p:val>
                                            <p:strVal val="#ppt_x"/>
                                          </p:val>
                                        </p:tav>
                                      </p:tavLst>
                                    </p:anim>
                                    <p:anim calcmode="lin" valueType="num">
                                      <p:cBhvr>
                                        <p:cTn id="12" dur="15000" fill="hold"/>
                                        <p:tgtEl>
                                          <p:spTgt spid="451627">
                                            <p:txEl>
                                              <p:pRg st="0" end="0"/>
                                            </p:txEl>
                                          </p:spTgt>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26" grpId="0"/>
      <p:bldP spid="451627" grpId="0" build="allAtOnce">
        <p:tmplLst>
          <p:tmpl lvl="1">
            <p:tnLst>
              <p:par>
                <p:cTn presetID="28" presetClass="entr" presetSubtype="0" fill="hold" nodeType="withEffect">
                  <p:stCondLst>
                    <p:cond delay="0"/>
                  </p:stCondLst>
                  <p:childTnLst>
                    <p:set>
                      <p:cBhvr>
                        <p:cTn fill="hold">
                          <p:stCondLst>
                            <p:cond delay="0"/>
                          </p:stCondLst>
                        </p:cTn>
                        <p:tgtEl>
                          <p:spTgt spid="451627"/>
                        </p:tgtEl>
                        <p:attrNameLst>
                          <p:attrName>style.visibility</p:attrName>
                        </p:attrNameLst>
                      </p:cBhvr>
                      <p:to>
                        <p:strVal val="visible"/>
                      </p:to>
                    </p:set>
                    <p:anim calcmode="lin" valueType="num">
                      <p:cBhvr>
                        <p:cTn dur="15000" fill="hold"/>
                        <p:tgtEl>
                          <p:spTgt spid="451627"/>
                        </p:tgtEl>
                        <p:attrNameLst>
                          <p:attrName>ppt_x</p:attrName>
                        </p:attrNameLst>
                      </p:cBhvr>
                      <p:tavLst>
                        <p:tav tm="0">
                          <p:val>
                            <p:strVal val="#ppt_x"/>
                          </p:val>
                        </p:tav>
                        <p:tav tm="100000">
                          <p:val>
                            <p:strVal val="#ppt_x"/>
                          </p:val>
                        </p:tav>
                      </p:tavLst>
                    </p:anim>
                    <p:anim calcmode="lin" valueType="num">
                      <p:cBhvr>
                        <p:cTn dur="15000" fill="hold"/>
                        <p:tgtEl>
                          <p:spTgt spid="451627"/>
                        </p:tgtEl>
                        <p:attrNameLst>
                          <p:attrName>ppt_y</p:attrName>
                        </p:attrNameLst>
                      </p:cBhvr>
                      <p:tavLst>
                        <p:tav tm="0">
                          <p:val>
                            <p:strVal val="#ppt_y+1"/>
                          </p:val>
                        </p:tav>
                        <p:tav tm="100000">
                          <p:val>
                            <p:strVal val="#ppt_y-1"/>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21B32F79-1661-41E5-A31F-6926EAA50BE2}"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F404C4FA-E5D1-46AB-B79D-196BC41E0F5B}"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0C07836E-7A43-44E6-8C2D-A8D62D1CD9FD}"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CCBE86BA-EFF8-42FE-A683-719929AF7809}"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3C2F842E-6BC1-4F53-BDC6-69B74CE80FA7}"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73E97F25-61D7-4113-BD98-FD78DB014B70}"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7C644C4E-5162-4662-89A3-5C2C6BEB24A5}"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B57C4E-21C9-4117-9899-1C397FC904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271E52-8B41-451D-BB19-540F2AE5748B}"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9F56DE1E-B7E3-46AC-BBCF-CEB2A6B58914}"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847CBE7F-5619-4F57-AE3B-42BD3A80858D}"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5832C097-F21F-4407-90EA-6F7BE8DA2070}"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7813"/>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57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6243638"/>
            <a:ext cx="2133600" cy="457200"/>
          </a:xfrm>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a:xfrm>
            <a:off x="6553200" y="6243638"/>
            <a:ext cx="2133600" cy="457200"/>
          </a:xfrm>
        </p:spPr>
        <p:txBody>
          <a:bodyPr/>
          <a:lstStyle>
            <a:lvl1pPr>
              <a:defRPr/>
            </a:lvl1pPr>
          </a:lstStyle>
          <a:p>
            <a:fld id="{4B8C0BB6-73D0-47D4-B2EA-F6081E87074C}"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a:xfrm>
            <a:off x="457200" y="6243638"/>
            <a:ext cx="2133600" cy="457200"/>
          </a:xfrm>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a:xfrm>
            <a:off x="6553200" y="6243638"/>
            <a:ext cx="2133600" cy="457200"/>
          </a:xfrm>
        </p:spPr>
        <p:txBody>
          <a:bodyPr/>
          <a:lstStyle>
            <a:lvl1pPr>
              <a:defRPr/>
            </a:lvl1pPr>
          </a:lstStyle>
          <a:p>
            <a:fld id="{820005AD-00D0-4FD3-BD57-96C908E51FDC}"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457200" y="6243638"/>
            <a:ext cx="2133600" cy="457200"/>
          </a:xfrm>
        </p:spPr>
        <p:txBody>
          <a:bodyPr/>
          <a:lstStyle>
            <a:lvl1pPr>
              <a:defRPr/>
            </a:lvl1pPr>
          </a:lstStyle>
          <a:p>
            <a:endParaRPr lang="en-US" altLang="zh-CN">
              <a:solidFill>
                <a:srgbClr val="FFFFFF"/>
              </a:solidFill>
            </a:endParaRPr>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8" name="灯片编号占位符 7"/>
          <p:cNvSpPr>
            <a:spLocks noGrp="1"/>
          </p:cNvSpPr>
          <p:nvPr>
            <p:ph type="sldNum" sz="quarter" idx="12"/>
          </p:nvPr>
        </p:nvSpPr>
        <p:spPr>
          <a:xfrm>
            <a:off x="6553200" y="6243638"/>
            <a:ext cx="2133600" cy="457200"/>
          </a:xfrm>
        </p:spPr>
        <p:txBody>
          <a:bodyPr/>
          <a:lstStyle>
            <a:lvl1pPr>
              <a:defRPr/>
            </a:lvl1pPr>
          </a:lstStyle>
          <a:p>
            <a:fld id="{98DE0FD4-E452-442A-85EB-3ADD22D952E5}"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spTree>
      <p:nvGrpSpPr>
        <p:cNvPr id="1" name=""/>
        <p:cNvGrpSpPr/>
        <p:nvPr/>
      </p:nvGrpSpPr>
      <p:grpSpPr>
        <a:xfrm>
          <a:off x="0" y="0"/>
          <a:ext cx="0" cy="0"/>
          <a:chOff x="0" y="0"/>
          <a:chExt cx="0" cy="0"/>
        </a:xfrm>
      </p:grpSpPr>
      <p:grpSp>
        <p:nvGrpSpPr>
          <p:cNvPr id="451586" name="Group 2"/>
          <p:cNvGrpSpPr/>
          <p:nvPr/>
        </p:nvGrpSpPr>
        <p:grpSpPr bwMode="auto">
          <a:xfrm>
            <a:off x="0" y="0"/>
            <a:ext cx="9144000" cy="6856413"/>
            <a:chOff x="0" y="0"/>
            <a:chExt cx="5760" cy="4319"/>
          </a:xfrm>
        </p:grpSpPr>
        <p:sp>
          <p:nvSpPr>
            <p:cNvPr id="451587" name="Freeform 3"/>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588" name="Freeform 4"/>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589" name="Freeform 5"/>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590" name="Freeform 6"/>
            <p:cNvSpPr/>
            <p:nvPr/>
          </p:nvSpPr>
          <p:spPr bwMode="hidden">
            <a:xfrm>
              <a:off x="4038" y="3577"/>
              <a:ext cx="1720" cy="65"/>
            </a:xfrm>
            <a:custGeom>
              <a:avLst/>
              <a:gdLst>
                <a:gd name="T0" fmla="*/ 1722 w 1722"/>
                <a:gd name="T1" fmla="*/ 66 h 66"/>
                <a:gd name="T2" fmla="*/ 1722 w 1722"/>
                <a:gd name="T3" fmla="*/ 60 h 66"/>
                <a:gd name="T4" fmla="*/ 0 w 1722"/>
                <a:gd name="T5" fmla="*/ 0 h 66"/>
                <a:gd name="T6" fmla="*/ 0 w 1722"/>
                <a:gd name="T7" fmla="*/ 48 h 66"/>
                <a:gd name="T8" fmla="*/ 1722 w 1722"/>
                <a:gd name="T9" fmla="*/ 66 h 66"/>
                <a:gd name="T10" fmla="*/ 1722 w 1722"/>
                <a:gd name="T11" fmla="*/ 66 h 66"/>
              </a:gdLst>
              <a:ahLst/>
              <a:cxnLst>
                <a:cxn ang="0">
                  <a:pos x="T0" y="T1"/>
                </a:cxn>
                <a:cxn ang="0">
                  <a:pos x="T2" y="T3"/>
                </a:cxn>
                <a:cxn ang="0">
                  <a:pos x="T4" y="T5"/>
                </a:cxn>
                <a:cxn ang="0">
                  <a:pos x="T6" y="T7"/>
                </a:cxn>
                <a:cxn ang="0">
                  <a:pos x="T8" y="T9"/>
                </a:cxn>
                <a:cxn ang="0">
                  <a:pos x="T10" y="T11"/>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591" name="Freeform 7"/>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592" name="Freeform 8"/>
            <p:cNvSpPr/>
            <p:nvPr/>
          </p:nvSpPr>
          <p:spPr bwMode="hidden">
            <a:xfrm>
              <a:off x="4784" y="3702"/>
              <a:ext cx="974" cy="101"/>
            </a:xfrm>
            <a:custGeom>
              <a:avLst/>
              <a:gdLst>
                <a:gd name="T0" fmla="*/ 975 w 975"/>
                <a:gd name="T1" fmla="*/ 48 h 101"/>
                <a:gd name="T2" fmla="*/ 975 w 975"/>
                <a:gd name="T3" fmla="*/ 0 h 101"/>
                <a:gd name="T4" fmla="*/ 0 w 975"/>
                <a:gd name="T5" fmla="*/ 24 h 101"/>
                <a:gd name="T6" fmla="*/ 0 w 975"/>
                <a:gd name="T7" fmla="*/ 101 h 101"/>
                <a:gd name="T8" fmla="*/ 975 w 975"/>
                <a:gd name="T9" fmla="*/ 48 h 101"/>
                <a:gd name="T10" fmla="*/ 975 w 975"/>
                <a:gd name="T11" fmla="*/ 48 h 101"/>
              </a:gdLst>
              <a:ahLst/>
              <a:cxnLst>
                <a:cxn ang="0">
                  <a:pos x="T0" y="T1"/>
                </a:cxn>
                <a:cxn ang="0">
                  <a:pos x="T2" y="T3"/>
                </a:cxn>
                <a:cxn ang="0">
                  <a:pos x="T4" y="T5"/>
                </a:cxn>
                <a:cxn ang="0">
                  <a:pos x="T6" y="T7"/>
                </a:cxn>
                <a:cxn ang="0">
                  <a:pos x="T8" y="T9"/>
                </a:cxn>
                <a:cxn ang="0">
                  <a:pos x="T10" y="T11"/>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593" name="Freeform 9"/>
            <p:cNvSpPr/>
            <p:nvPr/>
          </p:nvSpPr>
          <p:spPr bwMode="hidden">
            <a:xfrm>
              <a:off x="3619" y="3815"/>
              <a:ext cx="2139" cy="198"/>
            </a:xfrm>
            <a:custGeom>
              <a:avLst/>
              <a:gdLst>
                <a:gd name="T0" fmla="*/ 2141 w 2141"/>
                <a:gd name="T1" fmla="*/ 0 h 198"/>
                <a:gd name="T2" fmla="*/ 0 w 2141"/>
                <a:gd name="T3" fmla="*/ 156 h 198"/>
                <a:gd name="T4" fmla="*/ 0 w 2141"/>
                <a:gd name="T5" fmla="*/ 198 h 198"/>
                <a:gd name="T6" fmla="*/ 2141 w 2141"/>
                <a:gd name="T7" fmla="*/ 0 h 198"/>
                <a:gd name="T8" fmla="*/ 2141 w 2141"/>
                <a:gd name="T9" fmla="*/ 0 h 198"/>
              </a:gdLst>
              <a:ahLst/>
              <a:cxnLst>
                <a:cxn ang="0">
                  <a:pos x="T0" y="T1"/>
                </a:cxn>
                <a:cxn ang="0">
                  <a:pos x="T2" y="T3"/>
                </a:cxn>
                <a:cxn ang="0">
                  <a:pos x="T4" y="T5"/>
                </a:cxn>
                <a:cxn ang="0">
                  <a:pos x="T6" y="T7"/>
                </a:cxn>
                <a:cxn ang="0">
                  <a:pos x="T8" y="T9"/>
                </a:cxn>
              </a:cxnLst>
              <a:rect l="0" t="0" r="r" b="b"/>
              <a:pathLst>
                <a:path w="2141" h="198">
                  <a:moveTo>
                    <a:pt x="2141" y="0"/>
                  </a:moveTo>
                  <a:lnTo>
                    <a:pt x="0" y="156"/>
                  </a:lnTo>
                  <a:lnTo>
                    <a:pt x="0" y="198"/>
                  </a:lnTo>
                  <a:lnTo>
                    <a:pt x="2141" y="0"/>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594" name="Freeform 10"/>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595" name="Freeform 11"/>
            <p:cNvSpPr/>
            <p:nvPr/>
          </p:nvSpPr>
          <p:spPr bwMode="hidden">
            <a:xfrm>
              <a:off x="2097" y="4043"/>
              <a:ext cx="2514" cy="276"/>
            </a:xfrm>
            <a:custGeom>
              <a:avLst/>
              <a:gdLst>
                <a:gd name="T0" fmla="*/ 2182 w 2517"/>
                <a:gd name="T1" fmla="*/ 276 h 276"/>
                <a:gd name="T2" fmla="*/ 2517 w 2517"/>
                <a:gd name="T3" fmla="*/ 204 h 276"/>
                <a:gd name="T4" fmla="*/ 2260 w 2517"/>
                <a:gd name="T5" fmla="*/ 0 h 276"/>
                <a:gd name="T6" fmla="*/ 0 w 2517"/>
                <a:gd name="T7" fmla="*/ 276 h 276"/>
                <a:gd name="T8" fmla="*/ 2182 w 2517"/>
                <a:gd name="T9" fmla="*/ 276 h 276"/>
                <a:gd name="T10" fmla="*/ 2182 w 2517"/>
                <a:gd name="T11" fmla="*/ 276 h 276"/>
              </a:gdLst>
              <a:ahLst/>
              <a:cxnLst>
                <a:cxn ang="0">
                  <a:pos x="T0" y="T1"/>
                </a:cxn>
                <a:cxn ang="0">
                  <a:pos x="T2" y="T3"/>
                </a:cxn>
                <a:cxn ang="0">
                  <a:pos x="T4" y="T5"/>
                </a:cxn>
                <a:cxn ang="0">
                  <a:pos x="T6" y="T7"/>
                </a:cxn>
                <a:cxn ang="0">
                  <a:pos x="T8" y="T9"/>
                </a:cxn>
                <a:cxn ang="0">
                  <a:pos x="T10" y="T11"/>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596" name="Freeform 12"/>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597" name="Freeform 13"/>
            <p:cNvSpPr/>
            <p:nvPr/>
          </p:nvSpPr>
          <p:spPr bwMode="hidden">
            <a:xfrm>
              <a:off x="5030" y="3151"/>
              <a:ext cx="728" cy="240"/>
            </a:xfrm>
            <a:custGeom>
              <a:avLst/>
              <a:gdLst>
                <a:gd name="T0" fmla="*/ 729 w 729"/>
                <a:gd name="T1" fmla="*/ 240 h 240"/>
                <a:gd name="T2" fmla="*/ 0 w 729"/>
                <a:gd name="T3" fmla="*/ 0 h 240"/>
                <a:gd name="T4" fmla="*/ 0 w 729"/>
                <a:gd name="T5" fmla="*/ 6 h 240"/>
                <a:gd name="T6" fmla="*/ 729 w 729"/>
                <a:gd name="T7" fmla="*/ 240 h 240"/>
                <a:gd name="T8" fmla="*/ 729 w 729"/>
                <a:gd name="T9" fmla="*/ 240 h 240"/>
              </a:gdLst>
              <a:ahLst/>
              <a:cxnLst>
                <a:cxn ang="0">
                  <a:pos x="T0" y="T1"/>
                </a:cxn>
                <a:cxn ang="0">
                  <a:pos x="T2" y="T3"/>
                </a:cxn>
                <a:cxn ang="0">
                  <a:pos x="T4" y="T5"/>
                </a:cxn>
                <a:cxn ang="0">
                  <a:pos x="T6" y="T7"/>
                </a:cxn>
                <a:cxn ang="0">
                  <a:pos x="T8" y="T9"/>
                </a:cxn>
              </a:cxnLst>
              <a:rect l="0" t="0" r="r" b="b"/>
              <a:pathLst>
                <a:path w="729" h="240">
                  <a:moveTo>
                    <a:pt x="729" y="240"/>
                  </a:moveTo>
                  <a:lnTo>
                    <a:pt x="0" y="0"/>
                  </a:lnTo>
                  <a:lnTo>
                    <a:pt x="0" y="6"/>
                  </a:lnTo>
                  <a:lnTo>
                    <a:pt x="729" y="240"/>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598" name="Freeform 14"/>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599" name="Freeform 15"/>
            <p:cNvSpPr/>
            <p:nvPr/>
          </p:nvSpPr>
          <p:spPr bwMode="hidden">
            <a:xfrm>
              <a:off x="5030" y="3049"/>
              <a:ext cx="728" cy="318"/>
            </a:xfrm>
            <a:custGeom>
              <a:avLst/>
              <a:gdLst>
                <a:gd name="T0" fmla="*/ 729 w 729"/>
                <a:gd name="T1" fmla="*/ 318 h 318"/>
                <a:gd name="T2" fmla="*/ 729 w 729"/>
                <a:gd name="T3" fmla="*/ 312 h 318"/>
                <a:gd name="T4" fmla="*/ 0 w 729"/>
                <a:gd name="T5" fmla="*/ 0 h 318"/>
                <a:gd name="T6" fmla="*/ 0 w 729"/>
                <a:gd name="T7" fmla="*/ 54 h 318"/>
                <a:gd name="T8" fmla="*/ 729 w 729"/>
                <a:gd name="T9" fmla="*/ 318 h 318"/>
                <a:gd name="T10" fmla="*/ 729 w 729"/>
                <a:gd name="T11" fmla="*/ 318 h 318"/>
              </a:gdLst>
              <a:ahLst/>
              <a:cxnLst>
                <a:cxn ang="0">
                  <a:pos x="T0" y="T1"/>
                </a:cxn>
                <a:cxn ang="0">
                  <a:pos x="T2" y="T3"/>
                </a:cxn>
                <a:cxn ang="0">
                  <a:pos x="T4" y="T5"/>
                </a:cxn>
                <a:cxn ang="0">
                  <a:pos x="T6" y="T7"/>
                </a:cxn>
                <a:cxn ang="0">
                  <a:pos x="T8" y="T9"/>
                </a:cxn>
                <a:cxn ang="0">
                  <a:pos x="T10" y="T11"/>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00" name="Freeform 16"/>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01" name="Freeform 17"/>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02" name="Freeform 18"/>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03" name="Freeform 19"/>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Lst>
              <a:ahLst/>
              <a:cxnLst>
                <a:cxn ang="0">
                  <a:pos x="T0" y="T1"/>
                </a:cxn>
                <a:cxn ang="0">
                  <a:pos x="T2" y="T3"/>
                </a:cxn>
                <a:cxn ang="0">
                  <a:pos x="T4" y="T5"/>
                </a:cxn>
                <a:cxn ang="0">
                  <a:pos x="T6" y="T7"/>
                </a:cxn>
                <a:cxn ang="0">
                  <a:pos x="T8" y="T9"/>
                </a:cxn>
                <a:cxn ang="0">
                  <a:pos x="T10" y="T11"/>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04" name="Freeform 20"/>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05" name="Freeform 21"/>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Lst>
              <a:ahLst/>
              <a:cxnLst>
                <a:cxn ang="0">
                  <a:pos x="T0" y="T1"/>
                </a:cxn>
                <a:cxn ang="0">
                  <a:pos x="T2" y="T3"/>
                </a:cxn>
                <a:cxn ang="0">
                  <a:pos x="T4" y="T5"/>
                </a:cxn>
                <a:cxn ang="0">
                  <a:pos x="T6" y="T7"/>
                </a:cxn>
                <a:cxn ang="0">
                  <a:pos x="T8" y="T9"/>
                </a:cxn>
              </a:cxnLst>
              <a:rect l="0" t="0" r="r" b="b"/>
              <a:pathLst>
                <a:path w="132" h="132">
                  <a:moveTo>
                    <a:pt x="132" y="132"/>
                  </a:moveTo>
                  <a:lnTo>
                    <a:pt x="0" y="0"/>
                  </a:lnTo>
                  <a:lnTo>
                    <a:pt x="0" y="0"/>
                  </a:lnTo>
                  <a:lnTo>
                    <a:pt x="132" y="132"/>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06" name="Freeform 22"/>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07" name="Freeform 23"/>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08" name="Freeform 24"/>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09" name="Freeform 25"/>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Lst>
              <a:ahLst/>
              <a:cxnLst>
                <a:cxn ang="0">
                  <a:pos x="T0" y="T1"/>
                </a:cxn>
                <a:cxn ang="0">
                  <a:pos x="T2" y="T3"/>
                </a:cxn>
                <a:cxn ang="0">
                  <a:pos x="T4" y="T5"/>
                </a:cxn>
                <a:cxn ang="0">
                  <a:pos x="T6" y="T7"/>
                </a:cxn>
                <a:cxn ang="0">
                  <a:pos x="T8" y="T9"/>
                </a:cxn>
                <a:cxn ang="0">
                  <a:pos x="T10" y="T11"/>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10" name="Freeform 26"/>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11" name="Freeform 27"/>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12" name="Freeform 28"/>
            <p:cNvSpPr/>
            <p:nvPr/>
          </p:nvSpPr>
          <p:spPr bwMode="hidden">
            <a:xfrm>
              <a:off x="5698" y="653"/>
              <a:ext cx="60" cy="311"/>
            </a:xfrm>
            <a:custGeom>
              <a:avLst/>
              <a:gdLst>
                <a:gd name="T0" fmla="*/ 0 w 60"/>
                <a:gd name="T1" fmla="*/ 144 h 312"/>
                <a:gd name="T2" fmla="*/ 60 w 60"/>
                <a:gd name="T3" fmla="*/ 312 h 312"/>
                <a:gd name="T4" fmla="*/ 60 w 60"/>
                <a:gd name="T5" fmla="*/ 6 h 312"/>
                <a:gd name="T6" fmla="*/ 54 w 60"/>
                <a:gd name="T7" fmla="*/ 0 h 312"/>
                <a:gd name="T8" fmla="*/ 0 w 60"/>
                <a:gd name="T9" fmla="*/ 144 h 312"/>
                <a:gd name="T10" fmla="*/ 0 w 60"/>
                <a:gd name="T11" fmla="*/ 144 h 312"/>
              </a:gdLst>
              <a:ahLst/>
              <a:cxnLst>
                <a:cxn ang="0">
                  <a:pos x="T0" y="T1"/>
                </a:cxn>
                <a:cxn ang="0">
                  <a:pos x="T2" y="T3"/>
                </a:cxn>
                <a:cxn ang="0">
                  <a:pos x="T4" y="T5"/>
                </a:cxn>
                <a:cxn ang="0">
                  <a:pos x="T6" y="T7"/>
                </a:cxn>
                <a:cxn ang="0">
                  <a:pos x="T8" y="T9"/>
                </a:cxn>
                <a:cxn ang="0">
                  <a:pos x="T10" y="T11"/>
                </a:cxn>
              </a:cxnLst>
              <a:rect l="0" t="0" r="r" b="b"/>
              <a:pathLst>
                <a:path w="60" h="312">
                  <a:moveTo>
                    <a:pt x="0" y="144"/>
                  </a:moveTo>
                  <a:lnTo>
                    <a:pt x="60" y="312"/>
                  </a:lnTo>
                  <a:lnTo>
                    <a:pt x="60" y="6"/>
                  </a:lnTo>
                  <a:lnTo>
                    <a:pt x="54" y="0"/>
                  </a:lnTo>
                  <a:lnTo>
                    <a:pt x="0" y="144"/>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13" name="Freeform 29"/>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14" name="Freeform 30"/>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0"/>
                  </a:lnTo>
                  <a:lnTo>
                    <a:pt x="0" y="6"/>
                  </a:lnTo>
                  <a:lnTo>
                    <a:pt x="6"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15" name="Freeform 31"/>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16" name="Freeform 32"/>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17" name="Freeform 33"/>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18" name="Freeform 34"/>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19" name="Freeform 35"/>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20" name="Freeform 36"/>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21" name="Freeform 37"/>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22" name="Freeform 38"/>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grpSp>
          <p:nvGrpSpPr>
            <p:cNvPr id="451623" name="Group 39"/>
            <p:cNvGrpSpPr/>
            <p:nvPr userDrawn="1"/>
          </p:nvGrpSpPr>
          <p:grpSpPr bwMode="auto">
            <a:xfrm>
              <a:off x="0" y="1632"/>
              <a:ext cx="5758" cy="1858"/>
              <a:chOff x="0" y="1632"/>
              <a:chExt cx="5758" cy="1858"/>
            </a:xfrm>
          </p:grpSpPr>
          <p:sp>
            <p:nvSpPr>
              <p:cNvPr id="451624" name="Freeform 40"/>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1625" name="Freeform 41"/>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grpSp>
      </p:grpSp>
      <p:sp>
        <p:nvSpPr>
          <p:cNvPr id="451626" name="Rectangle 42"/>
          <p:cNvSpPr>
            <a:spLocks noGrp="1" noChangeArrowheads="1"/>
          </p:cNvSpPr>
          <p:nvPr>
            <p:ph type="ctrTitle" sz="quarter"/>
          </p:nvPr>
        </p:nvSpPr>
        <p:spPr>
          <a:xfrm>
            <a:off x="457200" y="1600200"/>
            <a:ext cx="8229600" cy="1828800"/>
          </a:xfrm>
        </p:spPr>
        <p:txBody>
          <a:bodyPr/>
          <a:lstStyle>
            <a:lvl1pPr>
              <a:defRPr sz="4800"/>
            </a:lvl1pPr>
          </a:lstStyle>
          <a:p>
            <a:pPr lvl="0"/>
            <a:r>
              <a:rPr lang="zh-CN" altLang="en-US" noProof="0" smtClean="0"/>
              <a:t>单击此处编辑母版标题样式</a:t>
            </a:r>
            <a:endParaRPr lang="zh-CN" altLang="en-US" noProof="0" smtClean="0"/>
          </a:p>
        </p:txBody>
      </p:sp>
      <p:sp>
        <p:nvSpPr>
          <p:cNvPr id="451627"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sz="3600"/>
            </a:lvl1pPr>
          </a:lstStyle>
          <a:p>
            <a:pPr lvl="0"/>
            <a:r>
              <a:rPr lang="zh-CN" altLang="en-US" noProof="0" smtClean="0"/>
              <a:t>单击此处编辑母版副标题样式</a:t>
            </a:r>
            <a:endParaRPr lang="zh-CN" altLang="en-US" noProof="0" smtClean="0"/>
          </a:p>
        </p:txBody>
      </p:sp>
      <p:sp>
        <p:nvSpPr>
          <p:cNvPr id="451628" name="Rectangle 44"/>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451629" name="Rectangle 45"/>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451630" name="Rectangle 46"/>
          <p:cNvSpPr>
            <a:spLocks noGrp="1" noChangeArrowheads="1"/>
          </p:cNvSpPr>
          <p:nvPr>
            <p:ph type="sldNum" sz="quarter" idx="4"/>
          </p:nvPr>
        </p:nvSpPr>
        <p:spPr/>
        <p:txBody>
          <a:bodyPr/>
          <a:lstStyle>
            <a:lvl1pPr>
              <a:defRPr/>
            </a:lvl1pPr>
          </a:lstStyle>
          <a:p>
            <a:fld id="{9395EC8C-E884-4199-AD05-EB4DDBE60412}" type="slidenum">
              <a:rPr lang="en-US" altLang="zh-CN">
                <a:solidFill>
                  <a:srgbClr val="FFFFFF"/>
                </a:solidFill>
              </a:rPr>
            </a:fld>
            <a:endParaRPr lang="en-US" altLang="zh-CN">
              <a:solidFill>
                <a:srgbClr val="FFFFFF"/>
              </a:solidFill>
            </a:endParaRPr>
          </a:p>
        </p:txBody>
      </p:sp>
      <p:pic>
        <p:nvPicPr>
          <p:cNvPr id="451631" name="Picture 47" descr="图片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88913"/>
            <a:ext cx="8280400" cy="360362"/>
          </a:xfrm>
          <a:prstGeom prst="rect">
            <a:avLst/>
          </a:prstGeom>
          <a:noFill/>
          <a:extLst>
            <a:ext uri="{909E8E84-426E-40DD-AFC4-6F175D3DCCD1}">
              <a14:hiddenFill xmlns:a14="http://schemas.microsoft.com/office/drawing/2010/main">
                <a:solidFill>
                  <a:srgbClr val="FFFFFF"/>
                </a:solidFill>
              </a14:hiddenFill>
            </a:ext>
          </a:extLst>
        </p:spPr>
      </p:pic>
      <p:sp>
        <p:nvSpPr>
          <p:cNvPr id="451632" name="WordArt 48"/>
          <p:cNvSpPr>
            <a:spLocks noChangeArrowheads="1" noChangeShapeType="1" noTextEdit="1"/>
          </p:cNvSpPr>
          <p:nvPr/>
        </p:nvSpPr>
        <p:spPr bwMode="auto">
          <a:xfrm>
            <a:off x="900113" y="0"/>
            <a:ext cx="1943100" cy="404813"/>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fontAlgn="base">
              <a:spcBef>
                <a:spcPct val="0"/>
              </a:spcBef>
              <a:spcAft>
                <a:spcPct val="0"/>
              </a:spcAft>
            </a:pPr>
            <a:r>
              <a:rPr kumimoji="1" lang="zh-CN" altLang="en-US" sz="2400" b="1" kern="10" spc="480" smtClean="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rPr>
              <a:t>智能仪器设计基础</a:t>
            </a:r>
            <a:endParaRPr kumimoji="1" lang="zh-CN" altLang="en-US" sz="2400" b="1" kern="10" spc="480" smtClean="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endParaRPr>
          </a:p>
        </p:txBody>
      </p:sp>
      <p:sp>
        <p:nvSpPr>
          <p:cNvPr id="451633" name="WordArt 49"/>
          <p:cNvSpPr>
            <a:spLocks noChangeArrowheads="1" noChangeShapeType="1" noTextEdit="1"/>
          </p:cNvSpPr>
          <p:nvPr userDrawn="1"/>
        </p:nvSpPr>
        <p:spPr bwMode="auto">
          <a:xfrm>
            <a:off x="4716463" y="44450"/>
            <a:ext cx="3959225" cy="4318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fontAlgn="base">
              <a:spcBef>
                <a:spcPct val="0"/>
              </a:spcBef>
              <a:spcAft>
                <a:spcPct val="0"/>
              </a:spcAft>
            </a:pPr>
            <a:r>
              <a:rPr kumimoji="1" lang="zh-CN" altLang="en-US" sz="2400" b="1" kern="10" spc="480" smtClean="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rPr>
              <a:t>第二章 智能仪器输入</a:t>
            </a:r>
            <a:r>
              <a:rPr kumimoji="1" lang="en-US" altLang="zh-CN" sz="2400" b="1" kern="10" spc="480" smtClean="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rPr>
              <a:t>/</a:t>
            </a:r>
            <a:r>
              <a:rPr kumimoji="1" lang="zh-CN" altLang="en-US" sz="2400" b="1" kern="10" spc="480" smtClean="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rPr>
              <a:t>输出通道及接口技术</a:t>
            </a:r>
            <a:endParaRPr kumimoji="1" lang="zh-CN" altLang="en-US" sz="2400" b="1" kern="10" spc="480" smtClean="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ntr" presetSubtype="0" fill="hold" grpId="0" nodeType="withEffect">
                                  <p:stCondLst>
                                    <p:cond delay="0"/>
                                  </p:stCondLst>
                                  <p:childTnLst>
                                    <p:set>
                                      <p:cBhvr>
                                        <p:cTn id="6" dur="indefinite" fill="hold">
                                          <p:stCondLst>
                                            <p:cond delay="0"/>
                                          </p:stCondLst>
                                        </p:cTn>
                                        <p:tgtEl>
                                          <p:spTgt spid="451626"/>
                                        </p:tgtEl>
                                        <p:attrNameLst>
                                          <p:attrName>style.visibility</p:attrName>
                                        </p:attrNameLst>
                                      </p:cBhvr>
                                      <p:to>
                                        <p:strVal val="visible"/>
                                      </p:to>
                                    </p:set>
                                    <p:anim calcmode="lin" valueType="num">
                                      <p:cBhvr>
                                        <p:cTn id="7" dur="15000" fill="hold"/>
                                        <p:tgtEl>
                                          <p:spTgt spid="451626"/>
                                        </p:tgtEl>
                                        <p:attrNameLst>
                                          <p:attrName>ppt_x</p:attrName>
                                        </p:attrNameLst>
                                      </p:cBhvr>
                                      <p:tavLst>
                                        <p:tav tm="0">
                                          <p:val>
                                            <p:strVal val="#ppt_x"/>
                                          </p:val>
                                        </p:tav>
                                        <p:tav tm="100000">
                                          <p:val>
                                            <p:strVal val="#ppt_x"/>
                                          </p:val>
                                        </p:tav>
                                      </p:tavLst>
                                    </p:anim>
                                    <p:anim calcmode="lin" valueType="num">
                                      <p:cBhvr>
                                        <p:cTn id="8" dur="15000" fill="hold"/>
                                        <p:tgtEl>
                                          <p:spTgt spid="451626"/>
                                        </p:tgtEl>
                                        <p:attrNameLst>
                                          <p:attrName>ppt_y</p:attrName>
                                        </p:attrNameLst>
                                      </p:cBhvr>
                                      <p:tavLst>
                                        <p:tav tm="0">
                                          <p:val>
                                            <p:strVal val="#ppt_y+1"/>
                                          </p:val>
                                        </p:tav>
                                        <p:tav tm="100000">
                                          <p:val>
                                            <p:strVal val="#ppt_y-1"/>
                                          </p:val>
                                        </p:tav>
                                      </p:tavLst>
                                    </p:anim>
                                  </p:childTnLst>
                                </p:cTn>
                              </p:par>
                              <p:par>
                                <p:cTn id="9" presetID="28" presetClass="entr" presetSubtype="0" fill="hold" grpId="0" nodeType="withEffect">
                                  <p:stCondLst>
                                    <p:cond delay="0"/>
                                  </p:stCondLst>
                                  <p:childTnLst>
                                    <p:set>
                                      <p:cBhvr>
                                        <p:cTn id="10" dur="indefinite" fill="hold">
                                          <p:stCondLst>
                                            <p:cond delay="0"/>
                                          </p:stCondLst>
                                        </p:cTn>
                                        <p:tgtEl>
                                          <p:spTgt spid="451627">
                                            <p:txEl>
                                              <p:pRg st="4294967295" end="4294967295"/>
                                            </p:txEl>
                                          </p:spTgt>
                                        </p:tgtEl>
                                        <p:attrNameLst>
                                          <p:attrName>style.visibility</p:attrName>
                                        </p:attrNameLst>
                                      </p:cBhvr>
                                      <p:to>
                                        <p:strVal val="visible"/>
                                      </p:to>
                                    </p:set>
                                    <p:anim calcmode="lin" valueType="num">
                                      <p:cBhvr>
                                        <p:cTn id="11" dur="15000" fill="hold"/>
                                        <p:tgtEl>
                                          <p:spTgt spid="451627">
                                            <p:txEl>
                                              <p:pRg st="4294967295" end="4294967295"/>
                                            </p:txEl>
                                          </p:spTgt>
                                        </p:tgtEl>
                                        <p:attrNameLst>
                                          <p:attrName>ppt_x</p:attrName>
                                        </p:attrNameLst>
                                      </p:cBhvr>
                                      <p:tavLst>
                                        <p:tav tm="0">
                                          <p:val>
                                            <p:strVal val="#ppt_x"/>
                                          </p:val>
                                        </p:tav>
                                        <p:tav tm="100000">
                                          <p:val>
                                            <p:strVal val="#ppt_x"/>
                                          </p:val>
                                        </p:tav>
                                      </p:tavLst>
                                    </p:anim>
                                    <p:anim calcmode="lin" valueType="num">
                                      <p:cBhvr>
                                        <p:cTn id="12" dur="15000" fill="hold"/>
                                        <p:tgtEl>
                                          <p:spTgt spid="451627">
                                            <p:txEl>
                                              <p:pRg st="4294967295" end="4294967295"/>
                                            </p:txEl>
                                          </p:spTgt>
                                        </p:tgtEl>
                                        <p:attrNameLst>
                                          <p:attrName>ppt_y</p:attrName>
                                        </p:attrNameLst>
                                      </p:cBhvr>
                                      <p:tavLst>
                                        <p:tav tm="0">
                                          <p:val>
                                            <p:strVal val="#ppt_y+1"/>
                                          </p:val>
                                        </p:tav>
                                        <p:tav tm="100000">
                                          <p:val>
                                            <p:strVal val="#ppt_y-1"/>
                                          </p:val>
                                        </p:tav>
                                      </p:tavLst>
                                    </p:anim>
                                  </p:childTnLst>
                                </p:cTn>
                              </p:par>
                              <p:par>
                                <p:cTn id="13" presetID="28" presetClass="entr" presetSubtype="0" fill="hold" grpId="0" nodeType="withEffect">
                                  <p:stCondLst>
                                    <p:cond delay="0"/>
                                  </p:stCondLst>
                                  <p:childTnLst>
                                    <p:set>
                                      <p:cBhvr>
                                        <p:cTn id="14" dur="indefinite" fill="hold">
                                          <p:stCondLst>
                                            <p:cond delay="0"/>
                                          </p:stCondLst>
                                        </p:cTn>
                                        <p:tgtEl>
                                          <p:spTgt spid="451627">
                                            <p:txEl>
                                              <p:pRg st="0" end="0"/>
                                            </p:txEl>
                                          </p:spTgt>
                                        </p:tgtEl>
                                        <p:attrNameLst>
                                          <p:attrName>style.visibility</p:attrName>
                                        </p:attrNameLst>
                                      </p:cBhvr>
                                      <p:to>
                                        <p:strVal val="visible"/>
                                      </p:to>
                                    </p:set>
                                    <p:anim calcmode="lin" valueType="num">
                                      <p:cBhvr>
                                        <p:cTn id="15" dur="15000" fill="hold"/>
                                        <p:tgtEl>
                                          <p:spTgt spid="451627">
                                            <p:txEl>
                                              <p:pRg st="0" end="0"/>
                                            </p:txEl>
                                          </p:spTgt>
                                        </p:tgtEl>
                                        <p:attrNameLst>
                                          <p:attrName>ppt_x</p:attrName>
                                        </p:attrNameLst>
                                      </p:cBhvr>
                                      <p:tavLst>
                                        <p:tav tm="0">
                                          <p:val>
                                            <p:strVal val="#ppt_x"/>
                                          </p:val>
                                        </p:tav>
                                        <p:tav tm="100000">
                                          <p:val>
                                            <p:strVal val="#ppt_x"/>
                                          </p:val>
                                        </p:tav>
                                      </p:tavLst>
                                    </p:anim>
                                    <p:anim calcmode="lin" valueType="num">
                                      <p:cBhvr>
                                        <p:cTn id="16" dur="15000" fill="hold"/>
                                        <p:tgtEl>
                                          <p:spTgt spid="451627">
                                            <p:txEl>
                                              <p:pRg st="0" end="0"/>
                                            </p:txEl>
                                          </p:spTgt>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26" grpId="0" bldLvl="0" animBg="1"/>
      <p:bldP spid="451627" grpId="0" build="allAtOnce">
        <p:tmplLst>
          <p:tmpl lvl="1">
            <p:tnLst>
              <p:par>
                <p:cTn presetID="28" presetClass="entr" presetSubtype="0" fill="hold" nodeType="withEffect">
                  <p:stCondLst>
                    <p:cond delay="0"/>
                  </p:stCondLst>
                  <p:childTnLst>
                    <p:set>
                      <p:cBhvr>
                        <p:cTn dur="indefinite" fill="hold">
                          <p:stCondLst>
                            <p:cond delay="0"/>
                          </p:stCondLst>
                        </p:cTn>
                        <p:tgtEl>
                          <p:spTgt spid="451627"/>
                        </p:tgtEl>
                        <p:attrNameLst>
                          <p:attrName>style.visibility</p:attrName>
                        </p:attrNameLst>
                      </p:cBhvr>
                      <p:to>
                        <p:strVal val="visible"/>
                      </p:to>
                    </p:set>
                    <p:anim calcmode="lin" valueType="num">
                      <p:cBhvr>
                        <p:cTn dur="15000" fill="hold"/>
                        <p:tgtEl>
                          <p:spTgt spid="451627"/>
                        </p:tgtEl>
                        <p:attrNameLst>
                          <p:attrName>ppt_x</p:attrName>
                        </p:attrNameLst>
                      </p:cBhvr>
                      <p:tavLst>
                        <p:tav tm="0">
                          <p:val>
                            <p:strVal val="#ppt_x"/>
                          </p:val>
                        </p:tav>
                        <p:tav tm="100000">
                          <p:val>
                            <p:strVal val="#ppt_x"/>
                          </p:val>
                        </p:tav>
                      </p:tavLst>
                    </p:anim>
                    <p:anim calcmode="lin" valueType="num">
                      <p:cBhvr>
                        <p:cTn dur="15000" fill="hold"/>
                        <p:tgtEl>
                          <p:spTgt spid="451627"/>
                        </p:tgtEl>
                        <p:attrNameLst>
                          <p:attrName>ppt_y</p:attrName>
                        </p:attrNameLst>
                      </p:cBhvr>
                      <p:tavLst>
                        <p:tav tm="0">
                          <p:val>
                            <p:strVal val="#ppt_y+1"/>
                          </p:val>
                        </p:tav>
                        <p:tav tm="100000">
                          <p:val>
                            <p:strVal val="#ppt_y-1"/>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21B32F79-1661-41E5-A31F-6926EAA50BE2}"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F404C4FA-E5D1-46AB-B79D-196BC41E0F5B}"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0C07836E-7A43-44E6-8C2D-A8D62D1CD9FD}"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EB57C4E-21C9-4117-9899-1C397FC9046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271E52-8B41-451D-BB19-540F2AE5748B}"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CCBE86BA-EFF8-42FE-A683-719929AF7809}"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3C2F842E-6BC1-4F53-BDC6-69B74CE80FA7}"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73E97F25-61D7-4113-BD98-FD78DB014B70}"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7C644C4E-5162-4662-89A3-5C2C6BEB24A5}"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9F56DE1E-B7E3-46AC-BBCF-CEB2A6B58914}"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847CBE7F-5619-4F57-AE3B-42BD3A80858D}"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5832C097-F21F-4407-90EA-6F7BE8DA2070}"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7813"/>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57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6243638"/>
            <a:ext cx="2133600" cy="457200"/>
          </a:xfrm>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a:xfrm>
            <a:off x="6553200" y="6243638"/>
            <a:ext cx="2133600" cy="457200"/>
          </a:xfrm>
        </p:spPr>
        <p:txBody>
          <a:bodyPr/>
          <a:lstStyle>
            <a:lvl1pPr>
              <a:defRPr/>
            </a:lvl1pPr>
          </a:lstStyle>
          <a:p>
            <a:fld id="{4B8C0BB6-73D0-47D4-B2EA-F6081E87074C}"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a:xfrm>
            <a:off x="457200" y="6243638"/>
            <a:ext cx="2133600" cy="457200"/>
          </a:xfrm>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a:xfrm>
            <a:off x="6553200" y="6243638"/>
            <a:ext cx="2133600" cy="457200"/>
          </a:xfrm>
        </p:spPr>
        <p:txBody>
          <a:bodyPr/>
          <a:lstStyle>
            <a:lvl1pPr>
              <a:defRPr/>
            </a:lvl1pPr>
          </a:lstStyle>
          <a:p>
            <a:fld id="{820005AD-00D0-4FD3-BD57-96C908E51FDC}"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457200" y="6243638"/>
            <a:ext cx="2133600" cy="457200"/>
          </a:xfrm>
        </p:spPr>
        <p:txBody>
          <a:bodyPr/>
          <a:lstStyle>
            <a:lvl1pPr>
              <a:defRPr/>
            </a:lvl1pPr>
          </a:lstStyle>
          <a:p>
            <a:endParaRPr lang="en-US" altLang="zh-CN">
              <a:solidFill>
                <a:srgbClr val="FFFFFF"/>
              </a:solidFill>
            </a:endParaRPr>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8" name="灯片编号占位符 7"/>
          <p:cNvSpPr>
            <a:spLocks noGrp="1"/>
          </p:cNvSpPr>
          <p:nvPr>
            <p:ph type="sldNum" sz="quarter" idx="12"/>
          </p:nvPr>
        </p:nvSpPr>
        <p:spPr>
          <a:xfrm>
            <a:off x="6553200" y="6243638"/>
            <a:ext cx="2133600" cy="457200"/>
          </a:xfrm>
        </p:spPr>
        <p:txBody>
          <a:bodyPr/>
          <a:lstStyle>
            <a:lvl1pPr>
              <a:defRPr/>
            </a:lvl1pPr>
          </a:lstStyle>
          <a:p>
            <a:fld id="{98DE0FD4-E452-442A-85EB-3ADD22D952E5}"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EB57C4E-21C9-4117-9899-1C397FC904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271E52-8B41-451D-BB19-540F2AE5748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EB57C4E-21C9-4117-9899-1C397FC9046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271E52-8B41-451D-BB19-540F2AE5748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EB57C4E-21C9-4117-9899-1C397FC9046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271E52-8B41-451D-BB19-540F2AE5748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EB57C4E-21C9-4117-9899-1C397FC9046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271E52-8B41-451D-BB19-540F2AE5748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EB57C4E-21C9-4117-9899-1C397FC904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271E52-8B41-451D-BB19-540F2AE5748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EB57C4E-21C9-4117-9899-1C397FC9046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271E52-8B41-451D-BB19-540F2AE5748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9" Type="http://schemas.openxmlformats.org/officeDocument/2006/relationships/theme" Target="../theme/theme2.xml"/><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image" Target="../media/image2.png"/><Relationship Id="rId15" Type="http://schemas.openxmlformats.org/officeDocument/2006/relationships/image" Target="../media/image1.png"/><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9" Type="http://schemas.openxmlformats.org/officeDocument/2006/relationships/theme" Target="../theme/theme3.xml"/><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image" Target="../media/image2.png"/><Relationship Id="rId15" Type="http://schemas.openxmlformats.org/officeDocument/2006/relationships/image" Target="../media/image1.png"/><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B57C4E-21C9-4117-9899-1C397FC9046D}"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271E52-8B41-451D-BB19-540F2AE5748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450562" name="Group 2"/>
          <p:cNvGrpSpPr/>
          <p:nvPr/>
        </p:nvGrpSpPr>
        <p:grpSpPr bwMode="auto">
          <a:xfrm>
            <a:off x="0" y="0"/>
            <a:ext cx="9144000" cy="6856413"/>
            <a:chOff x="0" y="0"/>
            <a:chExt cx="5760" cy="4319"/>
          </a:xfrm>
        </p:grpSpPr>
        <p:sp>
          <p:nvSpPr>
            <p:cNvPr id="450563" name="Freeform 3"/>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64" name="Freeform 4"/>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65" name="Freeform 5"/>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66" name="Freeform 6"/>
            <p:cNvSpPr/>
            <p:nvPr/>
          </p:nvSpPr>
          <p:spPr bwMode="hidden">
            <a:xfrm>
              <a:off x="4038" y="3577"/>
              <a:ext cx="1720" cy="65"/>
            </a:xfrm>
            <a:custGeom>
              <a:avLst/>
              <a:gdLst>
                <a:gd name="T0" fmla="*/ 1722 w 1722"/>
                <a:gd name="T1" fmla="*/ 66 h 66"/>
                <a:gd name="T2" fmla="*/ 1722 w 1722"/>
                <a:gd name="T3" fmla="*/ 60 h 66"/>
                <a:gd name="T4" fmla="*/ 0 w 1722"/>
                <a:gd name="T5" fmla="*/ 0 h 66"/>
                <a:gd name="T6" fmla="*/ 0 w 1722"/>
                <a:gd name="T7" fmla="*/ 48 h 66"/>
                <a:gd name="T8" fmla="*/ 1722 w 1722"/>
                <a:gd name="T9" fmla="*/ 66 h 66"/>
                <a:gd name="T10" fmla="*/ 1722 w 1722"/>
                <a:gd name="T11" fmla="*/ 66 h 66"/>
              </a:gdLst>
              <a:ahLst/>
              <a:cxnLst>
                <a:cxn ang="0">
                  <a:pos x="T0" y="T1"/>
                </a:cxn>
                <a:cxn ang="0">
                  <a:pos x="T2" y="T3"/>
                </a:cxn>
                <a:cxn ang="0">
                  <a:pos x="T4" y="T5"/>
                </a:cxn>
                <a:cxn ang="0">
                  <a:pos x="T6" y="T7"/>
                </a:cxn>
                <a:cxn ang="0">
                  <a:pos x="T8" y="T9"/>
                </a:cxn>
                <a:cxn ang="0">
                  <a:pos x="T10" y="T11"/>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67" name="Freeform 7"/>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68" name="Freeform 8"/>
            <p:cNvSpPr/>
            <p:nvPr/>
          </p:nvSpPr>
          <p:spPr bwMode="hidden">
            <a:xfrm>
              <a:off x="4784" y="3702"/>
              <a:ext cx="974" cy="101"/>
            </a:xfrm>
            <a:custGeom>
              <a:avLst/>
              <a:gdLst>
                <a:gd name="T0" fmla="*/ 975 w 975"/>
                <a:gd name="T1" fmla="*/ 48 h 101"/>
                <a:gd name="T2" fmla="*/ 975 w 975"/>
                <a:gd name="T3" fmla="*/ 0 h 101"/>
                <a:gd name="T4" fmla="*/ 0 w 975"/>
                <a:gd name="T5" fmla="*/ 24 h 101"/>
                <a:gd name="T6" fmla="*/ 0 w 975"/>
                <a:gd name="T7" fmla="*/ 101 h 101"/>
                <a:gd name="T8" fmla="*/ 975 w 975"/>
                <a:gd name="T9" fmla="*/ 48 h 101"/>
                <a:gd name="T10" fmla="*/ 975 w 975"/>
                <a:gd name="T11" fmla="*/ 48 h 101"/>
              </a:gdLst>
              <a:ahLst/>
              <a:cxnLst>
                <a:cxn ang="0">
                  <a:pos x="T0" y="T1"/>
                </a:cxn>
                <a:cxn ang="0">
                  <a:pos x="T2" y="T3"/>
                </a:cxn>
                <a:cxn ang="0">
                  <a:pos x="T4" y="T5"/>
                </a:cxn>
                <a:cxn ang="0">
                  <a:pos x="T6" y="T7"/>
                </a:cxn>
                <a:cxn ang="0">
                  <a:pos x="T8" y="T9"/>
                </a:cxn>
                <a:cxn ang="0">
                  <a:pos x="T10" y="T11"/>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69" name="Freeform 9"/>
            <p:cNvSpPr/>
            <p:nvPr/>
          </p:nvSpPr>
          <p:spPr bwMode="hidden">
            <a:xfrm>
              <a:off x="3619" y="3815"/>
              <a:ext cx="2139" cy="198"/>
            </a:xfrm>
            <a:custGeom>
              <a:avLst/>
              <a:gdLst>
                <a:gd name="T0" fmla="*/ 2141 w 2141"/>
                <a:gd name="T1" fmla="*/ 0 h 198"/>
                <a:gd name="T2" fmla="*/ 0 w 2141"/>
                <a:gd name="T3" fmla="*/ 156 h 198"/>
                <a:gd name="T4" fmla="*/ 0 w 2141"/>
                <a:gd name="T5" fmla="*/ 198 h 198"/>
                <a:gd name="T6" fmla="*/ 2141 w 2141"/>
                <a:gd name="T7" fmla="*/ 0 h 198"/>
                <a:gd name="T8" fmla="*/ 2141 w 2141"/>
                <a:gd name="T9" fmla="*/ 0 h 198"/>
              </a:gdLst>
              <a:ahLst/>
              <a:cxnLst>
                <a:cxn ang="0">
                  <a:pos x="T0" y="T1"/>
                </a:cxn>
                <a:cxn ang="0">
                  <a:pos x="T2" y="T3"/>
                </a:cxn>
                <a:cxn ang="0">
                  <a:pos x="T4" y="T5"/>
                </a:cxn>
                <a:cxn ang="0">
                  <a:pos x="T6" y="T7"/>
                </a:cxn>
                <a:cxn ang="0">
                  <a:pos x="T8" y="T9"/>
                </a:cxn>
              </a:cxnLst>
              <a:rect l="0" t="0" r="r" b="b"/>
              <a:pathLst>
                <a:path w="2141" h="198">
                  <a:moveTo>
                    <a:pt x="2141" y="0"/>
                  </a:moveTo>
                  <a:lnTo>
                    <a:pt x="0" y="156"/>
                  </a:lnTo>
                  <a:lnTo>
                    <a:pt x="0" y="198"/>
                  </a:lnTo>
                  <a:lnTo>
                    <a:pt x="2141" y="0"/>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70" name="Freeform 10"/>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71" name="Freeform 11"/>
            <p:cNvSpPr/>
            <p:nvPr/>
          </p:nvSpPr>
          <p:spPr bwMode="hidden">
            <a:xfrm>
              <a:off x="2097" y="4043"/>
              <a:ext cx="2514" cy="276"/>
            </a:xfrm>
            <a:custGeom>
              <a:avLst/>
              <a:gdLst>
                <a:gd name="T0" fmla="*/ 2182 w 2517"/>
                <a:gd name="T1" fmla="*/ 276 h 276"/>
                <a:gd name="T2" fmla="*/ 2517 w 2517"/>
                <a:gd name="T3" fmla="*/ 204 h 276"/>
                <a:gd name="T4" fmla="*/ 2260 w 2517"/>
                <a:gd name="T5" fmla="*/ 0 h 276"/>
                <a:gd name="T6" fmla="*/ 0 w 2517"/>
                <a:gd name="T7" fmla="*/ 276 h 276"/>
                <a:gd name="T8" fmla="*/ 2182 w 2517"/>
                <a:gd name="T9" fmla="*/ 276 h 276"/>
                <a:gd name="T10" fmla="*/ 2182 w 2517"/>
                <a:gd name="T11" fmla="*/ 276 h 276"/>
              </a:gdLst>
              <a:ahLst/>
              <a:cxnLst>
                <a:cxn ang="0">
                  <a:pos x="T0" y="T1"/>
                </a:cxn>
                <a:cxn ang="0">
                  <a:pos x="T2" y="T3"/>
                </a:cxn>
                <a:cxn ang="0">
                  <a:pos x="T4" y="T5"/>
                </a:cxn>
                <a:cxn ang="0">
                  <a:pos x="T6" y="T7"/>
                </a:cxn>
                <a:cxn ang="0">
                  <a:pos x="T8" y="T9"/>
                </a:cxn>
                <a:cxn ang="0">
                  <a:pos x="T10" y="T11"/>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72" name="Freeform 12"/>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73" name="Freeform 13"/>
            <p:cNvSpPr/>
            <p:nvPr/>
          </p:nvSpPr>
          <p:spPr bwMode="hidden">
            <a:xfrm>
              <a:off x="5030" y="3151"/>
              <a:ext cx="728" cy="240"/>
            </a:xfrm>
            <a:custGeom>
              <a:avLst/>
              <a:gdLst>
                <a:gd name="T0" fmla="*/ 729 w 729"/>
                <a:gd name="T1" fmla="*/ 240 h 240"/>
                <a:gd name="T2" fmla="*/ 0 w 729"/>
                <a:gd name="T3" fmla="*/ 0 h 240"/>
                <a:gd name="T4" fmla="*/ 0 w 729"/>
                <a:gd name="T5" fmla="*/ 6 h 240"/>
                <a:gd name="T6" fmla="*/ 729 w 729"/>
                <a:gd name="T7" fmla="*/ 240 h 240"/>
                <a:gd name="T8" fmla="*/ 729 w 729"/>
                <a:gd name="T9" fmla="*/ 240 h 240"/>
              </a:gdLst>
              <a:ahLst/>
              <a:cxnLst>
                <a:cxn ang="0">
                  <a:pos x="T0" y="T1"/>
                </a:cxn>
                <a:cxn ang="0">
                  <a:pos x="T2" y="T3"/>
                </a:cxn>
                <a:cxn ang="0">
                  <a:pos x="T4" y="T5"/>
                </a:cxn>
                <a:cxn ang="0">
                  <a:pos x="T6" y="T7"/>
                </a:cxn>
                <a:cxn ang="0">
                  <a:pos x="T8" y="T9"/>
                </a:cxn>
              </a:cxnLst>
              <a:rect l="0" t="0" r="r" b="b"/>
              <a:pathLst>
                <a:path w="729" h="240">
                  <a:moveTo>
                    <a:pt x="729" y="240"/>
                  </a:moveTo>
                  <a:lnTo>
                    <a:pt x="0" y="0"/>
                  </a:lnTo>
                  <a:lnTo>
                    <a:pt x="0" y="6"/>
                  </a:lnTo>
                  <a:lnTo>
                    <a:pt x="729" y="240"/>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74" name="Freeform 14"/>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75" name="Freeform 15"/>
            <p:cNvSpPr/>
            <p:nvPr/>
          </p:nvSpPr>
          <p:spPr bwMode="hidden">
            <a:xfrm>
              <a:off x="5030" y="3049"/>
              <a:ext cx="728" cy="318"/>
            </a:xfrm>
            <a:custGeom>
              <a:avLst/>
              <a:gdLst>
                <a:gd name="T0" fmla="*/ 729 w 729"/>
                <a:gd name="T1" fmla="*/ 318 h 318"/>
                <a:gd name="T2" fmla="*/ 729 w 729"/>
                <a:gd name="T3" fmla="*/ 312 h 318"/>
                <a:gd name="T4" fmla="*/ 0 w 729"/>
                <a:gd name="T5" fmla="*/ 0 h 318"/>
                <a:gd name="T6" fmla="*/ 0 w 729"/>
                <a:gd name="T7" fmla="*/ 54 h 318"/>
                <a:gd name="T8" fmla="*/ 729 w 729"/>
                <a:gd name="T9" fmla="*/ 318 h 318"/>
                <a:gd name="T10" fmla="*/ 729 w 729"/>
                <a:gd name="T11" fmla="*/ 318 h 318"/>
              </a:gdLst>
              <a:ahLst/>
              <a:cxnLst>
                <a:cxn ang="0">
                  <a:pos x="T0" y="T1"/>
                </a:cxn>
                <a:cxn ang="0">
                  <a:pos x="T2" y="T3"/>
                </a:cxn>
                <a:cxn ang="0">
                  <a:pos x="T4" y="T5"/>
                </a:cxn>
                <a:cxn ang="0">
                  <a:pos x="T6" y="T7"/>
                </a:cxn>
                <a:cxn ang="0">
                  <a:pos x="T8" y="T9"/>
                </a:cxn>
                <a:cxn ang="0">
                  <a:pos x="T10" y="T11"/>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76" name="Freeform 16"/>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77" name="Freeform 17"/>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78" name="Freeform 18"/>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79" name="Freeform 19"/>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Lst>
              <a:ahLst/>
              <a:cxnLst>
                <a:cxn ang="0">
                  <a:pos x="T0" y="T1"/>
                </a:cxn>
                <a:cxn ang="0">
                  <a:pos x="T2" y="T3"/>
                </a:cxn>
                <a:cxn ang="0">
                  <a:pos x="T4" y="T5"/>
                </a:cxn>
                <a:cxn ang="0">
                  <a:pos x="T6" y="T7"/>
                </a:cxn>
                <a:cxn ang="0">
                  <a:pos x="T8" y="T9"/>
                </a:cxn>
                <a:cxn ang="0">
                  <a:pos x="T10" y="T11"/>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80" name="Freeform 20"/>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81" name="Freeform 21"/>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Lst>
              <a:ahLst/>
              <a:cxnLst>
                <a:cxn ang="0">
                  <a:pos x="T0" y="T1"/>
                </a:cxn>
                <a:cxn ang="0">
                  <a:pos x="T2" y="T3"/>
                </a:cxn>
                <a:cxn ang="0">
                  <a:pos x="T4" y="T5"/>
                </a:cxn>
                <a:cxn ang="0">
                  <a:pos x="T6" y="T7"/>
                </a:cxn>
                <a:cxn ang="0">
                  <a:pos x="T8" y="T9"/>
                </a:cxn>
              </a:cxnLst>
              <a:rect l="0" t="0" r="r" b="b"/>
              <a:pathLst>
                <a:path w="132" h="132">
                  <a:moveTo>
                    <a:pt x="132" y="132"/>
                  </a:moveTo>
                  <a:lnTo>
                    <a:pt x="0" y="0"/>
                  </a:lnTo>
                  <a:lnTo>
                    <a:pt x="0" y="0"/>
                  </a:lnTo>
                  <a:lnTo>
                    <a:pt x="132" y="132"/>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82" name="Freeform 22"/>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83" name="Freeform 23"/>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84" name="Freeform 24"/>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85" name="Freeform 25"/>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Lst>
              <a:ahLst/>
              <a:cxnLst>
                <a:cxn ang="0">
                  <a:pos x="T0" y="T1"/>
                </a:cxn>
                <a:cxn ang="0">
                  <a:pos x="T2" y="T3"/>
                </a:cxn>
                <a:cxn ang="0">
                  <a:pos x="T4" y="T5"/>
                </a:cxn>
                <a:cxn ang="0">
                  <a:pos x="T6" y="T7"/>
                </a:cxn>
                <a:cxn ang="0">
                  <a:pos x="T8" y="T9"/>
                </a:cxn>
                <a:cxn ang="0">
                  <a:pos x="T10" y="T11"/>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86" name="Freeform 26"/>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87" name="Freeform 27"/>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88" name="Freeform 28"/>
            <p:cNvSpPr/>
            <p:nvPr/>
          </p:nvSpPr>
          <p:spPr bwMode="hidden">
            <a:xfrm>
              <a:off x="5698" y="653"/>
              <a:ext cx="60" cy="311"/>
            </a:xfrm>
            <a:custGeom>
              <a:avLst/>
              <a:gdLst>
                <a:gd name="T0" fmla="*/ 0 w 60"/>
                <a:gd name="T1" fmla="*/ 144 h 312"/>
                <a:gd name="T2" fmla="*/ 60 w 60"/>
                <a:gd name="T3" fmla="*/ 312 h 312"/>
                <a:gd name="T4" fmla="*/ 60 w 60"/>
                <a:gd name="T5" fmla="*/ 6 h 312"/>
                <a:gd name="T6" fmla="*/ 54 w 60"/>
                <a:gd name="T7" fmla="*/ 0 h 312"/>
                <a:gd name="T8" fmla="*/ 0 w 60"/>
                <a:gd name="T9" fmla="*/ 144 h 312"/>
                <a:gd name="T10" fmla="*/ 0 w 60"/>
                <a:gd name="T11" fmla="*/ 144 h 312"/>
              </a:gdLst>
              <a:ahLst/>
              <a:cxnLst>
                <a:cxn ang="0">
                  <a:pos x="T0" y="T1"/>
                </a:cxn>
                <a:cxn ang="0">
                  <a:pos x="T2" y="T3"/>
                </a:cxn>
                <a:cxn ang="0">
                  <a:pos x="T4" y="T5"/>
                </a:cxn>
                <a:cxn ang="0">
                  <a:pos x="T6" y="T7"/>
                </a:cxn>
                <a:cxn ang="0">
                  <a:pos x="T8" y="T9"/>
                </a:cxn>
                <a:cxn ang="0">
                  <a:pos x="T10" y="T11"/>
                </a:cxn>
              </a:cxnLst>
              <a:rect l="0" t="0" r="r" b="b"/>
              <a:pathLst>
                <a:path w="60" h="312">
                  <a:moveTo>
                    <a:pt x="0" y="144"/>
                  </a:moveTo>
                  <a:lnTo>
                    <a:pt x="60" y="312"/>
                  </a:lnTo>
                  <a:lnTo>
                    <a:pt x="60" y="6"/>
                  </a:lnTo>
                  <a:lnTo>
                    <a:pt x="54" y="0"/>
                  </a:lnTo>
                  <a:lnTo>
                    <a:pt x="0" y="144"/>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89" name="Freeform 29"/>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90" name="Freeform 30"/>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0"/>
                  </a:lnTo>
                  <a:lnTo>
                    <a:pt x="0" y="6"/>
                  </a:lnTo>
                  <a:lnTo>
                    <a:pt x="6"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91" name="Freeform 31"/>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92" name="Freeform 32"/>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93" name="Freeform 33"/>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94" name="Freeform 34"/>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95" name="Freeform 35"/>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96" name="Freeform 36"/>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97" name="Freeform 37"/>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98" name="Freeform 38"/>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grpSp>
          <p:nvGrpSpPr>
            <p:cNvPr id="450599" name="Group 39"/>
            <p:cNvGrpSpPr/>
            <p:nvPr userDrawn="1"/>
          </p:nvGrpSpPr>
          <p:grpSpPr bwMode="auto">
            <a:xfrm>
              <a:off x="0" y="1632"/>
              <a:ext cx="5758" cy="1858"/>
              <a:chOff x="0" y="1632"/>
              <a:chExt cx="5758" cy="1858"/>
            </a:xfrm>
          </p:grpSpPr>
          <p:sp>
            <p:nvSpPr>
              <p:cNvPr id="450600" name="Freeform 40"/>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601" name="Freeform 41"/>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grpSp>
      </p:grpSp>
      <p:sp>
        <p:nvSpPr>
          <p:cNvPr id="450602" name="Rectangle 42"/>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450603"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50604" name="Rectangle 4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kumimoji="0" sz="1200" b="0">
                <a:solidFill>
                  <a:schemeClr val="tx1"/>
                </a:solidFill>
                <a:effectLst>
                  <a:outerShdw blurRad="38100" dist="38100" dir="2700000" algn="tl">
                    <a:srgbClr val="000000"/>
                  </a:outerShdw>
                </a:effectLst>
                <a:ea typeface="+mn-ea"/>
              </a:defRPr>
            </a:lvl1pPr>
          </a:lstStyle>
          <a:p>
            <a:pPr fontAlgn="base">
              <a:spcBef>
                <a:spcPct val="0"/>
              </a:spcBef>
              <a:spcAft>
                <a:spcPct val="0"/>
              </a:spcAft>
            </a:pPr>
            <a:endParaRPr lang="en-US" altLang="zh-CN" smtClean="0">
              <a:solidFill>
                <a:srgbClr val="FFFFFF"/>
              </a:solidFill>
            </a:endParaRPr>
          </a:p>
        </p:txBody>
      </p:sp>
      <p:sp>
        <p:nvSpPr>
          <p:cNvPr id="450605" name="Rectangle 4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0" sz="1200" b="0">
                <a:solidFill>
                  <a:schemeClr val="tx1"/>
                </a:solidFill>
                <a:effectLst>
                  <a:outerShdw blurRad="38100" dist="38100" dir="2700000" algn="tl">
                    <a:srgbClr val="000000"/>
                  </a:outerShdw>
                </a:effectLst>
                <a:ea typeface="+mn-ea"/>
              </a:defRPr>
            </a:lvl1pPr>
          </a:lstStyle>
          <a:p>
            <a:pPr algn="ctr" fontAlgn="base">
              <a:spcBef>
                <a:spcPct val="0"/>
              </a:spcBef>
              <a:spcAft>
                <a:spcPct val="0"/>
              </a:spcAft>
            </a:pPr>
            <a:endParaRPr lang="en-US" altLang="zh-CN" smtClean="0">
              <a:solidFill>
                <a:srgbClr val="FFFFFF"/>
              </a:solidFill>
            </a:endParaRPr>
          </a:p>
        </p:txBody>
      </p:sp>
      <p:sp>
        <p:nvSpPr>
          <p:cNvPr id="450606" name="Rectangle 4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0" sz="1200" b="0">
                <a:solidFill>
                  <a:schemeClr val="tx1"/>
                </a:solidFill>
                <a:effectLst>
                  <a:outerShdw blurRad="38100" dist="38100" dir="2700000" algn="tl">
                    <a:srgbClr val="000000"/>
                  </a:outerShdw>
                </a:effectLst>
                <a:ea typeface="+mn-ea"/>
              </a:defRPr>
            </a:lvl1pPr>
          </a:lstStyle>
          <a:p>
            <a:pPr fontAlgn="base">
              <a:spcBef>
                <a:spcPct val="0"/>
              </a:spcBef>
              <a:spcAft>
                <a:spcPct val="0"/>
              </a:spcAft>
            </a:pPr>
            <a:fld id="{3495D0F6-98D6-49A0-9B47-E8E5A58456DF}" type="slidenum">
              <a:rPr lang="en-US" altLang="zh-CN" smtClean="0">
                <a:solidFill>
                  <a:srgbClr val="FFFFFF"/>
                </a:solidFill>
              </a:rPr>
            </a:fld>
            <a:endParaRPr lang="en-US" altLang="zh-CN" smtClean="0">
              <a:solidFill>
                <a:srgbClr val="FFFFFF"/>
              </a:solidFill>
            </a:endParaRPr>
          </a:p>
        </p:txBody>
      </p:sp>
      <p:pic>
        <p:nvPicPr>
          <p:cNvPr id="450607" name="Picture 47" descr="图片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8313" y="188913"/>
            <a:ext cx="8135937" cy="360362"/>
          </a:xfrm>
          <a:prstGeom prst="rect">
            <a:avLst/>
          </a:prstGeom>
          <a:noFill/>
          <a:extLst>
            <a:ext uri="{909E8E84-426E-40DD-AFC4-6F175D3DCCD1}">
              <a14:hiddenFill xmlns:a14="http://schemas.microsoft.com/office/drawing/2010/main">
                <a:solidFill>
                  <a:srgbClr val="FFFFFF"/>
                </a:solidFill>
              </a14:hiddenFill>
            </a:ext>
          </a:extLst>
        </p:spPr>
      </p:pic>
      <p:sp>
        <p:nvSpPr>
          <p:cNvPr id="450608" name="WordArt 48"/>
          <p:cNvSpPr>
            <a:spLocks noChangeArrowheads="1" noChangeShapeType="1" noTextEdit="1"/>
          </p:cNvSpPr>
          <p:nvPr/>
        </p:nvSpPr>
        <p:spPr bwMode="auto">
          <a:xfrm>
            <a:off x="1042988" y="0"/>
            <a:ext cx="1727200" cy="31432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fontAlgn="base">
              <a:spcBef>
                <a:spcPct val="0"/>
              </a:spcBef>
              <a:spcAft>
                <a:spcPct val="0"/>
              </a:spcAft>
            </a:pPr>
            <a:r>
              <a:rPr kumimoji="1" lang="zh-CN" altLang="en-US" sz="2400" b="1" kern="10" spc="480" smtClean="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rPr>
              <a:t>智能仪器设计基础</a:t>
            </a:r>
            <a:endParaRPr kumimoji="1" lang="zh-CN" altLang="en-US" sz="2400" b="1" kern="10" spc="480" smtClean="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endParaRPr>
          </a:p>
        </p:txBody>
      </p:sp>
      <p:sp>
        <p:nvSpPr>
          <p:cNvPr id="450612" name="WordArt 52"/>
          <p:cNvSpPr>
            <a:spLocks noChangeArrowheads="1" noChangeShapeType="1" noTextEdit="1"/>
          </p:cNvSpPr>
          <p:nvPr userDrawn="1"/>
        </p:nvSpPr>
        <p:spPr bwMode="auto">
          <a:xfrm>
            <a:off x="4716463" y="44450"/>
            <a:ext cx="3959225" cy="4318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fontAlgn="base">
              <a:spcBef>
                <a:spcPct val="0"/>
              </a:spcBef>
              <a:spcAft>
                <a:spcPct val="0"/>
              </a:spcAft>
            </a:pPr>
            <a:r>
              <a:rPr kumimoji="1" lang="zh-CN" altLang="en-US" sz="2400" b="1" kern="10" spc="480" smtClean="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rPr>
              <a:t>第二章 智能仪器输入</a:t>
            </a:r>
            <a:r>
              <a:rPr kumimoji="1" lang="en-US" altLang="zh-CN" sz="2400" b="1" kern="10" spc="480" smtClean="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rPr>
              <a:t>/</a:t>
            </a:r>
            <a:r>
              <a:rPr kumimoji="1" lang="zh-CN" altLang="en-US" sz="2400" b="1" kern="10" spc="480" smtClean="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rPr>
              <a:t>输出通道及接口技术</a:t>
            </a:r>
            <a:endParaRPr kumimoji="1" lang="zh-CN" altLang="en-US" sz="2400" b="1" kern="10" spc="480" smtClean="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endParaRP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ntr" presetSubtype="0" fill="hold" grpId="0" nodeType="withEffect">
                                  <p:stCondLst>
                                    <p:cond delay="0"/>
                                  </p:stCondLst>
                                  <p:childTnLst>
                                    <p:set>
                                      <p:cBhvr>
                                        <p:cTn id="6" fill="hold">
                                          <p:stCondLst>
                                            <p:cond delay="0"/>
                                          </p:stCondLst>
                                        </p:cTn>
                                        <p:tgtEl>
                                          <p:spTgt spid="450602"/>
                                        </p:tgtEl>
                                        <p:attrNameLst>
                                          <p:attrName>style.visibility</p:attrName>
                                        </p:attrNameLst>
                                      </p:cBhvr>
                                      <p:to>
                                        <p:strVal val="visible"/>
                                      </p:to>
                                    </p:set>
                                    <p:anim calcmode="lin" valueType="num">
                                      <p:cBhvr>
                                        <p:cTn id="7" dur="15000" fill="hold"/>
                                        <p:tgtEl>
                                          <p:spTgt spid="450602"/>
                                        </p:tgtEl>
                                        <p:attrNameLst>
                                          <p:attrName>ppt_x</p:attrName>
                                        </p:attrNameLst>
                                      </p:cBhvr>
                                      <p:tavLst>
                                        <p:tav tm="0">
                                          <p:val>
                                            <p:strVal val="#ppt_x"/>
                                          </p:val>
                                        </p:tav>
                                        <p:tav tm="100000">
                                          <p:val>
                                            <p:strVal val="#ppt_x"/>
                                          </p:val>
                                        </p:tav>
                                      </p:tavLst>
                                    </p:anim>
                                    <p:anim calcmode="lin" valueType="num">
                                      <p:cBhvr>
                                        <p:cTn id="8" dur="15000" fill="hold"/>
                                        <p:tgtEl>
                                          <p:spTgt spid="450602"/>
                                        </p:tgtEl>
                                        <p:attrNameLst>
                                          <p:attrName>ppt_y</p:attrName>
                                        </p:attrNameLst>
                                      </p:cBhvr>
                                      <p:tavLst>
                                        <p:tav tm="0">
                                          <p:val>
                                            <p:strVal val="#ppt_y+1"/>
                                          </p:val>
                                        </p:tav>
                                        <p:tav tm="100000">
                                          <p:val>
                                            <p:strVal val="#ppt_y-1"/>
                                          </p:val>
                                        </p:tav>
                                      </p:tavLst>
                                    </p:anim>
                                  </p:childTnLst>
                                </p:cTn>
                              </p:par>
                              <p:par>
                                <p:cTn id="9" presetID="28" presetClass="entr" presetSubtype="0" fill="hold" grpId="0" nodeType="withEffect">
                                  <p:stCondLst>
                                    <p:cond delay="0"/>
                                  </p:stCondLst>
                                  <p:childTnLst>
                                    <p:set>
                                      <p:cBhvr>
                                        <p:cTn id="10" fill="hold">
                                          <p:stCondLst>
                                            <p:cond delay="0"/>
                                          </p:stCondLst>
                                        </p:cTn>
                                        <p:tgtEl>
                                          <p:spTgt spid="450603">
                                            <p:txEl>
                                              <p:pRg st="0" end="0"/>
                                            </p:txEl>
                                          </p:spTgt>
                                        </p:tgtEl>
                                        <p:attrNameLst>
                                          <p:attrName>style.visibility</p:attrName>
                                        </p:attrNameLst>
                                      </p:cBhvr>
                                      <p:to>
                                        <p:strVal val="visible"/>
                                      </p:to>
                                    </p:set>
                                    <p:anim calcmode="lin" valueType="num">
                                      <p:cBhvr>
                                        <p:cTn id="11" dur="15000" fill="hold"/>
                                        <p:tgtEl>
                                          <p:spTgt spid="450603">
                                            <p:txEl>
                                              <p:pRg st="0" end="0"/>
                                            </p:txEl>
                                          </p:spTgt>
                                        </p:tgtEl>
                                        <p:attrNameLst>
                                          <p:attrName>ppt_x</p:attrName>
                                        </p:attrNameLst>
                                      </p:cBhvr>
                                      <p:tavLst>
                                        <p:tav tm="0">
                                          <p:val>
                                            <p:strVal val="#ppt_x"/>
                                          </p:val>
                                        </p:tav>
                                        <p:tav tm="100000">
                                          <p:val>
                                            <p:strVal val="#ppt_x"/>
                                          </p:val>
                                        </p:tav>
                                      </p:tavLst>
                                    </p:anim>
                                    <p:anim calcmode="lin" valueType="num">
                                      <p:cBhvr>
                                        <p:cTn id="12" dur="15000" fill="hold"/>
                                        <p:tgtEl>
                                          <p:spTgt spid="450603">
                                            <p:txEl>
                                              <p:pRg st="0" end="0"/>
                                            </p:txEl>
                                          </p:spTgt>
                                        </p:tgtEl>
                                        <p:attrNameLst>
                                          <p:attrName>ppt_y</p:attrName>
                                        </p:attrNameLst>
                                      </p:cBhvr>
                                      <p:tavLst>
                                        <p:tav tm="0">
                                          <p:val>
                                            <p:strVal val="#ppt_y+1"/>
                                          </p:val>
                                        </p:tav>
                                        <p:tav tm="100000">
                                          <p:val>
                                            <p:strVal val="#ppt_y-1"/>
                                          </p:val>
                                        </p:tav>
                                      </p:tavLst>
                                    </p:anim>
                                  </p:childTnLst>
                                </p:cTn>
                              </p:par>
                              <p:par>
                                <p:cTn id="13" presetID="28" presetClass="entr" presetSubtype="0" fill="hold" grpId="0" nodeType="withEffect">
                                  <p:stCondLst>
                                    <p:cond delay="0"/>
                                  </p:stCondLst>
                                  <p:childTnLst>
                                    <p:set>
                                      <p:cBhvr>
                                        <p:cTn id="14" fill="hold">
                                          <p:stCondLst>
                                            <p:cond delay="0"/>
                                          </p:stCondLst>
                                        </p:cTn>
                                        <p:tgtEl>
                                          <p:spTgt spid="450603">
                                            <p:txEl>
                                              <p:pRg st="1" end="1"/>
                                            </p:txEl>
                                          </p:spTgt>
                                        </p:tgtEl>
                                        <p:attrNameLst>
                                          <p:attrName>style.visibility</p:attrName>
                                        </p:attrNameLst>
                                      </p:cBhvr>
                                      <p:to>
                                        <p:strVal val="visible"/>
                                      </p:to>
                                    </p:set>
                                    <p:anim calcmode="lin" valueType="num">
                                      <p:cBhvr>
                                        <p:cTn id="15" dur="15000" fill="hold"/>
                                        <p:tgtEl>
                                          <p:spTgt spid="450603">
                                            <p:txEl>
                                              <p:pRg st="1" end="1"/>
                                            </p:txEl>
                                          </p:spTgt>
                                        </p:tgtEl>
                                        <p:attrNameLst>
                                          <p:attrName>ppt_x</p:attrName>
                                        </p:attrNameLst>
                                      </p:cBhvr>
                                      <p:tavLst>
                                        <p:tav tm="0">
                                          <p:val>
                                            <p:strVal val="#ppt_x"/>
                                          </p:val>
                                        </p:tav>
                                        <p:tav tm="100000">
                                          <p:val>
                                            <p:strVal val="#ppt_x"/>
                                          </p:val>
                                        </p:tav>
                                      </p:tavLst>
                                    </p:anim>
                                    <p:anim calcmode="lin" valueType="num">
                                      <p:cBhvr>
                                        <p:cTn id="16" dur="15000" fill="hold"/>
                                        <p:tgtEl>
                                          <p:spTgt spid="450603">
                                            <p:txEl>
                                              <p:pRg st="1" end="1"/>
                                            </p:txEl>
                                          </p:spTgt>
                                        </p:tgtEl>
                                        <p:attrNameLst>
                                          <p:attrName>ppt_y</p:attrName>
                                        </p:attrNameLst>
                                      </p:cBhvr>
                                      <p:tavLst>
                                        <p:tav tm="0">
                                          <p:val>
                                            <p:strVal val="#ppt_y+1"/>
                                          </p:val>
                                        </p:tav>
                                        <p:tav tm="100000">
                                          <p:val>
                                            <p:strVal val="#ppt_y-1"/>
                                          </p:val>
                                        </p:tav>
                                      </p:tavLst>
                                    </p:anim>
                                  </p:childTnLst>
                                </p:cTn>
                              </p:par>
                              <p:par>
                                <p:cTn id="17" presetID="28" presetClass="entr" presetSubtype="0" fill="hold" grpId="0" nodeType="withEffect">
                                  <p:stCondLst>
                                    <p:cond delay="0"/>
                                  </p:stCondLst>
                                  <p:childTnLst>
                                    <p:set>
                                      <p:cBhvr>
                                        <p:cTn id="18" fill="hold">
                                          <p:stCondLst>
                                            <p:cond delay="0"/>
                                          </p:stCondLst>
                                        </p:cTn>
                                        <p:tgtEl>
                                          <p:spTgt spid="450603">
                                            <p:txEl>
                                              <p:pRg st="2" end="2"/>
                                            </p:txEl>
                                          </p:spTgt>
                                        </p:tgtEl>
                                        <p:attrNameLst>
                                          <p:attrName>style.visibility</p:attrName>
                                        </p:attrNameLst>
                                      </p:cBhvr>
                                      <p:to>
                                        <p:strVal val="visible"/>
                                      </p:to>
                                    </p:set>
                                    <p:anim calcmode="lin" valueType="num">
                                      <p:cBhvr>
                                        <p:cTn id="19" dur="15000" fill="hold"/>
                                        <p:tgtEl>
                                          <p:spTgt spid="450603">
                                            <p:txEl>
                                              <p:pRg st="2" end="2"/>
                                            </p:txEl>
                                          </p:spTgt>
                                        </p:tgtEl>
                                        <p:attrNameLst>
                                          <p:attrName>ppt_x</p:attrName>
                                        </p:attrNameLst>
                                      </p:cBhvr>
                                      <p:tavLst>
                                        <p:tav tm="0">
                                          <p:val>
                                            <p:strVal val="#ppt_x"/>
                                          </p:val>
                                        </p:tav>
                                        <p:tav tm="100000">
                                          <p:val>
                                            <p:strVal val="#ppt_x"/>
                                          </p:val>
                                        </p:tav>
                                      </p:tavLst>
                                    </p:anim>
                                    <p:anim calcmode="lin" valueType="num">
                                      <p:cBhvr>
                                        <p:cTn id="20" dur="15000" fill="hold"/>
                                        <p:tgtEl>
                                          <p:spTgt spid="450603">
                                            <p:txEl>
                                              <p:pRg st="2" end="2"/>
                                            </p:txEl>
                                          </p:spTgt>
                                        </p:tgtEl>
                                        <p:attrNameLst>
                                          <p:attrName>ppt_y</p:attrName>
                                        </p:attrNameLst>
                                      </p:cBhvr>
                                      <p:tavLst>
                                        <p:tav tm="0">
                                          <p:val>
                                            <p:strVal val="#ppt_y+1"/>
                                          </p:val>
                                        </p:tav>
                                        <p:tav tm="100000">
                                          <p:val>
                                            <p:strVal val="#ppt_y-1"/>
                                          </p:val>
                                        </p:tav>
                                      </p:tavLst>
                                    </p:anim>
                                  </p:childTnLst>
                                </p:cTn>
                              </p:par>
                              <p:par>
                                <p:cTn id="21" presetID="28" presetClass="entr" presetSubtype="0" fill="hold" grpId="0" nodeType="withEffect">
                                  <p:stCondLst>
                                    <p:cond delay="0"/>
                                  </p:stCondLst>
                                  <p:childTnLst>
                                    <p:set>
                                      <p:cBhvr>
                                        <p:cTn id="22" fill="hold">
                                          <p:stCondLst>
                                            <p:cond delay="0"/>
                                          </p:stCondLst>
                                        </p:cTn>
                                        <p:tgtEl>
                                          <p:spTgt spid="450603">
                                            <p:txEl>
                                              <p:pRg st="3" end="3"/>
                                            </p:txEl>
                                          </p:spTgt>
                                        </p:tgtEl>
                                        <p:attrNameLst>
                                          <p:attrName>style.visibility</p:attrName>
                                        </p:attrNameLst>
                                      </p:cBhvr>
                                      <p:to>
                                        <p:strVal val="visible"/>
                                      </p:to>
                                    </p:set>
                                    <p:anim calcmode="lin" valueType="num">
                                      <p:cBhvr>
                                        <p:cTn id="23" dur="15000" fill="hold"/>
                                        <p:tgtEl>
                                          <p:spTgt spid="450603">
                                            <p:txEl>
                                              <p:pRg st="3" end="3"/>
                                            </p:txEl>
                                          </p:spTgt>
                                        </p:tgtEl>
                                        <p:attrNameLst>
                                          <p:attrName>ppt_x</p:attrName>
                                        </p:attrNameLst>
                                      </p:cBhvr>
                                      <p:tavLst>
                                        <p:tav tm="0">
                                          <p:val>
                                            <p:strVal val="#ppt_x"/>
                                          </p:val>
                                        </p:tav>
                                        <p:tav tm="100000">
                                          <p:val>
                                            <p:strVal val="#ppt_x"/>
                                          </p:val>
                                        </p:tav>
                                      </p:tavLst>
                                    </p:anim>
                                    <p:anim calcmode="lin" valueType="num">
                                      <p:cBhvr>
                                        <p:cTn id="24" dur="15000" fill="hold"/>
                                        <p:tgtEl>
                                          <p:spTgt spid="450603">
                                            <p:txEl>
                                              <p:pRg st="3" end="3"/>
                                            </p:txEl>
                                          </p:spTgt>
                                        </p:tgtEl>
                                        <p:attrNameLst>
                                          <p:attrName>ppt_y</p:attrName>
                                        </p:attrNameLst>
                                      </p:cBhvr>
                                      <p:tavLst>
                                        <p:tav tm="0">
                                          <p:val>
                                            <p:strVal val="#ppt_y+1"/>
                                          </p:val>
                                        </p:tav>
                                        <p:tav tm="100000">
                                          <p:val>
                                            <p:strVal val="#ppt_y-1"/>
                                          </p:val>
                                        </p:tav>
                                      </p:tavLst>
                                    </p:anim>
                                  </p:childTnLst>
                                </p:cTn>
                              </p:par>
                              <p:par>
                                <p:cTn id="25" presetID="28" presetClass="entr" presetSubtype="0" fill="hold" grpId="0" nodeType="withEffect">
                                  <p:stCondLst>
                                    <p:cond delay="0"/>
                                  </p:stCondLst>
                                  <p:childTnLst>
                                    <p:set>
                                      <p:cBhvr>
                                        <p:cTn id="26" fill="hold">
                                          <p:stCondLst>
                                            <p:cond delay="0"/>
                                          </p:stCondLst>
                                        </p:cTn>
                                        <p:tgtEl>
                                          <p:spTgt spid="450603">
                                            <p:txEl>
                                              <p:pRg st="4" end="4"/>
                                            </p:txEl>
                                          </p:spTgt>
                                        </p:tgtEl>
                                        <p:attrNameLst>
                                          <p:attrName>style.visibility</p:attrName>
                                        </p:attrNameLst>
                                      </p:cBhvr>
                                      <p:to>
                                        <p:strVal val="visible"/>
                                      </p:to>
                                    </p:set>
                                    <p:anim calcmode="lin" valueType="num">
                                      <p:cBhvr>
                                        <p:cTn id="27" dur="15000" fill="hold"/>
                                        <p:tgtEl>
                                          <p:spTgt spid="450603">
                                            <p:txEl>
                                              <p:pRg st="4" end="4"/>
                                            </p:txEl>
                                          </p:spTgt>
                                        </p:tgtEl>
                                        <p:attrNameLst>
                                          <p:attrName>ppt_x</p:attrName>
                                        </p:attrNameLst>
                                      </p:cBhvr>
                                      <p:tavLst>
                                        <p:tav tm="0">
                                          <p:val>
                                            <p:strVal val="#ppt_x"/>
                                          </p:val>
                                        </p:tav>
                                        <p:tav tm="100000">
                                          <p:val>
                                            <p:strVal val="#ppt_x"/>
                                          </p:val>
                                        </p:tav>
                                      </p:tavLst>
                                    </p:anim>
                                    <p:anim calcmode="lin" valueType="num">
                                      <p:cBhvr>
                                        <p:cTn id="28" dur="15000" fill="hold"/>
                                        <p:tgtEl>
                                          <p:spTgt spid="450603">
                                            <p:txEl>
                                              <p:pRg st="4" end="4"/>
                                            </p:txEl>
                                          </p:spTgt>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2" grpId="0"/>
      <p:bldP spid="450603" grpId="0" uiExpand="1" build="allAtOnce">
        <p:tmplLst>
          <p:tmpl lvl="1">
            <p:tnLst>
              <p:par>
                <p:cTn presetID="28" presetClass="entr" presetSubtype="0" fill="hold" nodeType="withEffect">
                  <p:stCondLst>
                    <p:cond delay="0"/>
                  </p:stCondLst>
                  <p:childTnLst>
                    <p:set>
                      <p:cBhvr>
                        <p:cTn fill="hold">
                          <p:stCondLst>
                            <p:cond delay="0"/>
                          </p:stCondLst>
                        </p:cTn>
                        <p:tgtEl>
                          <p:spTgt spid="450603"/>
                        </p:tgtEl>
                        <p:attrNameLst>
                          <p:attrName>style.visibility</p:attrName>
                        </p:attrNameLst>
                      </p:cBhvr>
                      <p:to>
                        <p:strVal val="visible"/>
                      </p:to>
                    </p:set>
                    <p:anim calcmode="lin" valueType="num">
                      <p:cBhvr>
                        <p:cTn dur="15000" fill="hold"/>
                        <p:tgtEl>
                          <p:spTgt spid="450603"/>
                        </p:tgtEl>
                        <p:attrNameLst>
                          <p:attrName>ppt_x</p:attrName>
                        </p:attrNameLst>
                      </p:cBhvr>
                      <p:tavLst>
                        <p:tav tm="0">
                          <p:val>
                            <p:strVal val="#ppt_x"/>
                          </p:val>
                        </p:tav>
                        <p:tav tm="100000">
                          <p:val>
                            <p:strVal val="#ppt_x"/>
                          </p:val>
                        </p:tav>
                      </p:tavLst>
                    </p:anim>
                    <p:anim calcmode="lin" valueType="num">
                      <p:cBhvr>
                        <p:cTn dur="15000" fill="hold"/>
                        <p:tgtEl>
                          <p:spTgt spid="450603"/>
                        </p:tgtEl>
                        <p:attrNameLst>
                          <p:attrName>ppt_y</p:attrName>
                        </p:attrNameLst>
                      </p:cBhvr>
                      <p:tavLst>
                        <p:tav tm="0">
                          <p:val>
                            <p:strVal val="#ppt_y+1"/>
                          </p:val>
                        </p:tav>
                        <p:tav tm="100000">
                          <p:val>
                            <p:strVal val="#ppt_y-1"/>
                          </p:val>
                        </p:tav>
                      </p:tavLst>
                    </p:anim>
                  </p:childTnLst>
                </p:cTn>
              </p:par>
            </p:tnLst>
          </p:tmpl>
          <p:tmpl lvl="2">
            <p:tnLst>
              <p:par>
                <p:cTn presetID="28" presetClass="entr" presetSubtype="0" fill="hold" nodeType="withEffect">
                  <p:stCondLst>
                    <p:cond delay="0"/>
                  </p:stCondLst>
                  <p:childTnLst>
                    <p:set>
                      <p:cBhvr>
                        <p:cTn fill="hold">
                          <p:stCondLst>
                            <p:cond delay="0"/>
                          </p:stCondLst>
                        </p:cTn>
                        <p:tgtEl>
                          <p:spTgt spid="450603"/>
                        </p:tgtEl>
                        <p:attrNameLst>
                          <p:attrName>style.visibility</p:attrName>
                        </p:attrNameLst>
                      </p:cBhvr>
                      <p:to>
                        <p:strVal val="visible"/>
                      </p:to>
                    </p:set>
                    <p:anim calcmode="lin" valueType="num">
                      <p:cBhvr>
                        <p:cTn dur="15000" fill="hold"/>
                        <p:tgtEl>
                          <p:spTgt spid="450603"/>
                        </p:tgtEl>
                        <p:attrNameLst>
                          <p:attrName>ppt_x</p:attrName>
                        </p:attrNameLst>
                      </p:cBhvr>
                      <p:tavLst>
                        <p:tav tm="0">
                          <p:val>
                            <p:strVal val="#ppt_x"/>
                          </p:val>
                        </p:tav>
                        <p:tav tm="100000">
                          <p:val>
                            <p:strVal val="#ppt_x"/>
                          </p:val>
                        </p:tav>
                      </p:tavLst>
                    </p:anim>
                    <p:anim calcmode="lin" valueType="num">
                      <p:cBhvr>
                        <p:cTn dur="15000" fill="hold"/>
                        <p:tgtEl>
                          <p:spTgt spid="450603"/>
                        </p:tgtEl>
                        <p:attrNameLst>
                          <p:attrName>ppt_y</p:attrName>
                        </p:attrNameLst>
                      </p:cBhvr>
                      <p:tavLst>
                        <p:tav tm="0">
                          <p:val>
                            <p:strVal val="#ppt_y+1"/>
                          </p:val>
                        </p:tav>
                        <p:tav tm="100000">
                          <p:val>
                            <p:strVal val="#ppt_y-1"/>
                          </p:val>
                        </p:tav>
                      </p:tavLst>
                    </p:anim>
                  </p:childTnLst>
                </p:cTn>
              </p:par>
            </p:tnLst>
          </p:tmpl>
          <p:tmpl lvl="3">
            <p:tnLst>
              <p:par>
                <p:cTn presetID="28" presetClass="entr" presetSubtype="0" fill="hold" nodeType="withEffect">
                  <p:stCondLst>
                    <p:cond delay="0"/>
                  </p:stCondLst>
                  <p:childTnLst>
                    <p:set>
                      <p:cBhvr>
                        <p:cTn fill="hold">
                          <p:stCondLst>
                            <p:cond delay="0"/>
                          </p:stCondLst>
                        </p:cTn>
                        <p:tgtEl>
                          <p:spTgt spid="450603"/>
                        </p:tgtEl>
                        <p:attrNameLst>
                          <p:attrName>style.visibility</p:attrName>
                        </p:attrNameLst>
                      </p:cBhvr>
                      <p:to>
                        <p:strVal val="visible"/>
                      </p:to>
                    </p:set>
                    <p:anim calcmode="lin" valueType="num">
                      <p:cBhvr>
                        <p:cTn dur="15000" fill="hold"/>
                        <p:tgtEl>
                          <p:spTgt spid="450603"/>
                        </p:tgtEl>
                        <p:attrNameLst>
                          <p:attrName>ppt_x</p:attrName>
                        </p:attrNameLst>
                      </p:cBhvr>
                      <p:tavLst>
                        <p:tav tm="0">
                          <p:val>
                            <p:strVal val="#ppt_x"/>
                          </p:val>
                        </p:tav>
                        <p:tav tm="100000">
                          <p:val>
                            <p:strVal val="#ppt_x"/>
                          </p:val>
                        </p:tav>
                      </p:tavLst>
                    </p:anim>
                    <p:anim calcmode="lin" valueType="num">
                      <p:cBhvr>
                        <p:cTn dur="15000" fill="hold"/>
                        <p:tgtEl>
                          <p:spTgt spid="450603"/>
                        </p:tgtEl>
                        <p:attrNameLst>
                          <p:attrName>ppt_y</p:attrName>
                        </p:attrNameLst>
                      </p:cBhvr>
                      <p:tavLst>
                        <p:tav tm="0">
                          <p:val>
                            <p:strVal val="#ppt_y+1"/>
                          </p:val>
                        </p:tav>
                        <p:tav tm="100000">
                          <p:val>
                            <p:strVal val="#ppt_y-1"/>
                          </p:val>
                        </p:tav>
                      </p:tavLst>
                    </p:anim>
                  </p:childTnLst>
                </p:cTn>
              </p:par>
            </p:tnLst>
          </p:tmpl>
          <p:tmpl lvl="4">
            <p:tnLst>
              <p:par>
                <p:cTn presetID="28" presetClass="entr" presetSubtype="0" fill="hold" nodeType="withEffect">
                  <p:stCondLst>
                    <p:cond delay="0"/>
                  </p:stCondLst>
                  <p:childTnLst>
                    <p:set>
                      <p:cBhvr>
                        <p:cTn fill="hold">
                          <p:stCondLst>
                            <p:cond delay="0"/>
                          </p:stCondLst>
                        </p:cTn>
                        <p:tgtEl>
                          <p:spTgt spid="450603"/>
                        </p:tgtEl>
                        <p:attrNameLst>
                          <p:attrName>style.visibility</p:attrName>
                        </p:attrNameLst>
                      </p:cBhvr>
                      <p:to>
                        <p:strVal val="visible"/>
                      </p:to>
                    </p:set>
                    <p:anim calcmode="lin" valueType="num">
                      <p:cBhvr>
                        <p:cTn dur="15000" fill="hold"/>
                        <p:tgtEl>
                          <p:spTgt spid="450603"/>
                        </p:tgtEl>
                        <p:attrNameLst>
                          <p:attrName>ppt_x</p:attrName>
                        </p:attrNameLst>
                      </p:cBhvr>
                      <p:tavLst>
                        <p:tav tm="0">
                          <p:val>
                            <p:strVal val="#ppt_x"/>
                          </p:val>
                        </p:tav>
                        <p:tav tm="100000">
                          <p:val>
                            <p:strVal val="#ppt_x"/>
                          </p:val>
                        </p:tav>
                      </p:tavLst>
                    </p:anim>
                    <p:anim calcmode="lin" valueType="num">
                      <p:cBhvr>
                        <p:cTn dur="15000" fill="hold"/>
                        <p:tgtEl>
                          <p:spTgt spid="450603"/>
                        </p:tgtEl>
                        <p:attrNameLst>
                          <p:attrName>ppt_y</p:attrName>
                        </p:attrNameLst>
                      </p:cBhvr>
                      <p:tavLst>
                        <p:tav tm="0">
                          <p:val>
                            <p:strVal val="#ppt_y+1"/>
                          </p:val>
                        </p:tav>
                        <p:tav tm="100000">
                          <p:val>
                            <p:strVal val="#ppt_y-1"/>
                          </p:val>
                        </p:tav>
                      </p:tavLst>
                    </p:anim>
                  </p:childTnLst>
                </p:cTn>
              </p:par>
            </p:tnLst>
          </p:tmpl>
          <p:tmpl lvl="5">
            <p:tnLst>
              <p:par>
                <p:cTn presetID="28" presetClass="entr" presetSubtype="0" fill="hold" nodeType="withEffect">
                  <p:stCondLst>
                    <p:cond delay="0"/>
                  </p:stCondLst>
                  <p:childTnLst>
                    <p:set>
                      <p:cBhvr>
                        <p:cTn fill="hold">
                          <p:stCondLst>
                            <p:cond delay="0"/>
                          </p:stCondLst>
                        </p:cTn>
                        <p:tgtEl>
                          <p:spTgt spid="450603"/>
                        </p:tgtEl>
                        <p:attrNameLst>
                          <p:attrName>style.visibility</p:attrName>
                        </p:attrNameLst>
                      </p:cBhvr>
                      <p:to>
                        <p:strVal val="visible"/>
                      </p:to>
                    </p:set>
                    <p:anim calcmode="lin" valueType="num">
                      <p:cBhvr>
                        <p:cTn dur="15000" fill="hold"/>
                        <p:tgtEl>
                          <p:spTgt spid="450603"/>
                        </p:tgtEl>
                        <p:attrNameLst>
                          <p:attrName>ppt_x</p:attrName>
                        </p:attrNameLst>
                      </p:cBhvr>
                      <p:tavLst>
                        <p:tav tm="0">
                          <p:val>
                            <p:strVal val="#ppt_x"/>
                          </p:val>
                        </p:tav>
                        <p:tav tm="100000">
                          <p:val>
                            <p:strVal val="#ppt_x"/>
                          </p:val>
                        </p:tav>
                      </p:tavLst>
                    </p:anim>
                    <p:anim calcmode="lin" valueType="num">
                      <p:cBhvr>
                        <p:cTn dur="15000" fill="hold"/>
                        <p:tgtEl>
                          <p:spTgt spid="450603"/>
                        </p:tgtEl>
                        <p:attrNameLst>
                          <p:attrName>ppt_y</p:attrName>
                        </p:attrNameLst>
                      </p:cBhvr>
                      <p:tavLst>
                        <p:tav tm="0">
                          <p:val>
                            <p:strVal val="#ppt_y+1"/>
                          </p:val>
                        </p:tav>
                        <p:tav tm="100000">
                          <p:val>
                            <p:strVal val="#ppt_y-1"/>
                          </p:val>
                        </p:tav>
                      </p:tavLst>
                    </p:anim>
                  </p:childTnLst>
                </p:cTn>
              </p:par>
            </p:tnLst>
          </p:tmpl>
        </p:tmplLst>
      </p:bldP>
    </p:bldLst>
  </p:timing>
  <p:txStyles>
    <p:titleStyle>
      <a:lvl1pPr algn="ctr"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90000"/>
        <a:buFont typeface="Wingdings" panose="05000000000000000000" pitchFamily="2" charset="2"/>
        <a:buBlip>
          <a:blip r:embed="rId16"/>
        </a:buBlip>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SzPct val="90000"/>
        <a:buFont typeface="Wingdings" panose="05000000000000000000" pitchFamily="2" charset="2"/>
        <a:buBlip>
          <a:blip r:embed="rId17"/>
        </a:buBlip>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folHlink"/>
        </a:buClr>
        <a:buSzPct val="90000"/>
        <a:buFont typeface="Wingdings" panose="05000000000000000000" pitchFamily="2" charset="2"/>
        <a:buBlip>
          <a:blip r:embed="rId18"/>
        </a:buBlip>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450562" name="Group 2"/>
          <p:cNvGrpSpPr/>
          <p:nvPr/>
        </p:nvGrpSpPr>
        <p:grpSpPr bwMode="auto">
          <a:xfrm>
            <a:off x="0" y="0"/>
            <a:ext cx="9144000" cy="6856413"/>
            <a:chOff x="0" y="0"/>
            <a:chExt cx="5760" cy="4319"/>
          </a:xfrm>
        </p:grpSpPr>
        <p:sp>
          <p:nvSpPr>
            <p:cNvPr id="450563" name="Freeform 3"/>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64" name="Freeform 4"/>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65" name="Freeform 5"/>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66" name="Freeform 6"/>
            <p:cNvSpPr/>
            <p:nvPr/>
          </p:nvSpPr>
          <p:spPr bwMode="hidden">
            <a:xfrm>
              <a:off x="4038" y="3577"/>
              <a:ext cx="1720" cy="65"/>
            </a:xfrm>
            <a:custGeom>
              <a:avLst/>
              <a:gdLst>
                <a:gd name="T0" fmla="*/ 1722 w 1722"/>
                <a:gd name="T1" fmla="*/ 66 h 66"/>
                <a:gd name="T2" fmla="*/ 1722 w 1722"/>
                <a:gd name="T3" fmla="*/ 60 h 66"/>
                <a:gd name="T4" fmla="*/ 0 w 1722"/>
                <a:gd name="T5" fmla="*/ 0 h 66"/>
                <a:gd name="T6" fmla="*/ 0 w 1722"/>
                <a:gd name="T7" fmla="*/ 48 h 66"/>
                <a:gd name="T8" fmla="*/ 1722 w 1722"/>
                <a:gd name="T9" fmla="*/ 66 h 66"/>
                <a:gd name="T10" fmla="*/ 1722 w 1722"/>
                <a:gd name="T11" fmla="*/ 66 h 66"/>
              </a:gdLst>
              <a:ahLst/>
              <a:cxnLst>
                <a:cxn ang="0">
                  <a:pos x="T0" y="T1"/>
                </a:cxn>
                <a:cxn ang="0">
                  <a:pos x="T2" y="T3"/>
                </a:cxn>
                <a:cxn ang="0">
                  <a:pos x="T4" y="T5"/>
                </a:cxn>
                <a:cxn ang="0">
                  <a:pos x="T6" y="T7"/>
                </a:cxn>
                <a:cxn ang="0">
                  <a:pos x="T8" y="T9"/>
                </a:cxn>
                <a:cxn ang="0">
                  <a:pos x="T10" y="T11"/>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67" name="Freeform 7"/>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68" name="Freeform 8"/>
            <p:cNvSpPr/>
            <p:nvPr/>
          </p:nvSpPr>
          <p:spPr bwMode="hidden">
            <a:xfrm>
              <a:off x="4784" y="3702"/>
              <a:ext cx="974" cy="101"/>
            </a:xfrm>
            <a:custGeom>
              <a:avLst/>
              <a:gdLst>
                <a:gd name="T0" fmla="*/ 975 w 975"/>
                <a:gd name="T1" fmla="*/ 48 h 101"/>
                <a:gd name="T2" fmla="*/ 975 w 975"/>
                <a:gd name="T3" fmla="*/ 0 h 101"/>
                <a:gd name="T4" fmla="*/ 0 w 975"/>
                <a:gd name="T5" fmla="*/ 24 h 101"/>
                <a:gd name="T6" fmla="*/ 0 w 975"/>
                <a:gd name="T7" fmla="*/ 101 h 101"/>
                <a:gd name="T8" fmla="*/ 975 w 975"/>
                <a:gd name="T9" fmla="*/ 48 h 101"/>
                <a:gd name="T10" fmla="*/ 975 w 975"/>
                <a:gd name="T11" fmla="*/ 48 h 101"/>
              </a:gdLst>
              <a:ahLst/>
              <a:cxnLst>
                <a:cxn ang="0">
                  <a:pos x="T0" y="T1"/>
                </a:cxn>
                <a:cxn ang="0">
                  <a:pos x="T2" y="T3"/>
                </a:cxn>
                <a:cxn ang="0">
                  <a:pos x="T4" y="T5"/>
                </a:cxn>
                <a:cxn ang="0">
                  <a:pos x="T6" y="T7"/>
                </a:cxn>
                <a:cxn ang="0">
                  <a:pos x="T8" y="T9"/>
                </a:cxn>
                <a:cxn ang="0">
                  <a:pos x="T10" y="T11"/>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69" name="Freeform 9"/>
            <p:cNvSpPr/>
            <p:nvPr/>
          </p:nvSpPr>
          <p:spPr bwMode="hidden">
            <a:xfrm>
              <a:off x="3619" y="3815"/>
              <a:ext cx="2139" cy="198"/>
            </a:xfrm>
            <a:custGeom>
              <a:avLst/>
              <a:gdLst>
                <a:gd name="T0" fmla="*/ 2141 w 2141"/>
                <a:gd name="T1" fmla="*/ 0 h 198"/>
                <a:gd name="T2" fmla="*/ 0 w 2141"/>
                <a:gd name="T3" fmla="*/ 156 h 198"/>
                <a:gd name="T4" fmla="*/ 0 w 2141"/>
                <a:gd name="T5" fmla="*/ 198 h 198"/>
                <a:gd name="T6" fmla="*/ 2141 w 2141"/>
                <a:gd name="T7" fmla="*/ 0 h 198"/>
                <a:gd name="T8" fmla="*/ 2141 w 2141"/>
                <a:gd name="T9" fmla="*/ 0 h 198"/>
              </a:gdLst>
              <a:ahLst/>
              <a:cxnLst>
                <a:cxn ang="0">
                  <a:pos x="T0" y="T1"/>
                </a:cxn>
                <a:cxn ang="0">
                  <a:pos x="T2" y="T3"/>
                </a:cxn>
                <a:cxn ang="0">
                  <a:pos x="T4" y="T5"/>
                </a:cxn>
                <a:cxn ang="0">
                  <a:pos x="T6" y="T7"/>
                </a:cxn>
                <a:cxn ang="0">
                  <a:pos x="T8" y="T9"/>
                </a:cxn>
              </a:cxnLst>
              <a:rect l="0" t="0" r="r" b="b"/>
              <a:pathLst>
                <a:path w="2141" h="198">
                  <a:moveTo>
                    <a:pt x="2141" y="0"/>
                  </a:moveTo>
                  <a:lnTo>
                    <a:pt x="0" y="156"/>
                  </a:lnTo>
                  <a:lnTo>
                    <a:pt x="0" y="198"/>
                  </a:lnTo>
                  <a:lnTo>
                    <a:pt x="2141" y="0"/>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70" name="Freeform 10"/>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71" name="Freeform 11"/>
            <p:cNvSpPr/>
            <p:nvPr/>
          </p:nvSpPr>
          <p:spPr bwMode="hidden">
            <a:xfrm>
              <a:off x="2097" y="4043"/>
              <a:ext cx="2514" cy="276"/>
            </a:xfrm>
            <a:custGeom>
              <a:avLst/>
              <a:gdLst>
                <a:gd name="T0" fmla="*/ 2182 w 2517"/>
                <a:gd name="T1" fmla="*/ 276 h 276"/>
                <a:gd name="T2" fmla="*/ 2517 w 2517"/>
                <a:gd name="T3" fmla="*/ 204 h 276"/>
                <a:gd name="T4" fmla="*/ 2260 w 2517"/>
                <a:gd name="T5" fmla="*/ 0 h 276"/>
                <a:gd name="T6" fmla="*/ 0 w 2517"/>
                <a:gd name="T7" fmla="*/ 276 h 276"/>
                <a:gd name="T8" fmla="*/ 2182 w 2517"/>
                <a:gd name="T9" fmla="*/ 276 h 276"/>
                <a:gd name="T10" fmla="*/ 2182 w 2517"/>
                <a:gd name="T11" fmla="*/ 276 h 276"/>
              </a:gdLst>
              <a:ahLst/>
              <a:cxnLst>
                <a:cxn ang="0">
                  <a:pos x="T0" y="T1"/>
                </a:cxn>
                <a:cxn ang="0">
                  <a:pos x="T2" y="T3"/>
                </a:cxn>
                <a:cxn ang="0">
                  <a:pos x="T4" y="T5"/>
                </a:cxn>
                <a:cxn ang="0">
                  <a:pos x="T6" y="T7"/>
                </a:cxn>
                <a:cxn ang="0">
                  <a:pos x="T8" y="T9"/>
                </a:cxn>
                <a:cxn ang="0">
                  <a:pos x="T10" y="T11"/>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72" name="Freeform 12"/>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73" name="Freeform 13"/>
            <p:cNvSpPr/>
            <p:nvPr/>
          </p:nvSpPr>
          <p:spPr bwMode="hidden">
            <a:xfrm>
              <a:off x="5030" y="3151"/>
              <a:ext cx="728" cy="240"/>
            </a:xfrm>
            <a:custGeom>
              <a:avLst/>
              <a:gdLst>
                <a:gd name="T0" fmla="*/ 729 w 729"/>
                <a:gd name="T1" fmla="*/ 240 h 240"/>
                <a:gd name="T2" fmla="*/ 0 w 729"/>
                <a:gd name="T3" fmla="*/ 0 h 240"/>
                <a:gd name="T4" fmla="*/ 0 w 729"/>
                <a:gd name="T5" fmla="*/ 6 h 240"/>
                <a:gd name="T6" fmla="*/ 729 w 729"/>
                <a:gd name="T7" fmla="*/ 240 h 240"/>
                <a:gd name="T8" fmla="*/ 729 w 729"/>
                <a:gd name="T9" fmla="*/ 240 h 240"/>
              </a:gdLst>
              <a:ahLst/>
              <a:cxnLst>
                <a:cxn ang="0">
                  <a:pos x="T0" y="T1"/>
                </a:cxn>
                <a:cxn ang="0">
                  <a:pos x="T2" y="T3"/>
                </a:cxn>
                <a:cxn ang="0">
                  <a:pos x="T4" y="T5"/>
                </a:cxn>
                <a:cxn ang="0">
                  <a:pos x="T6" y="T7"/>
                </a:cxn>
                <a:cxn ang="0">
                  <a:pos x="T8" y="T9"/>
                </a:cxn>
              </a:cxnLst>
              <a:rect l="0" t="0" r="r" b="b"/>
              <a:pathLst>
                <a:path w="729" h="240">
                  <a:moveTo>
                    <a:pt x="729" y="240"/>
                  </a:moveTo>
                  <a:lnTo>
                    <a:pt x="0" y="0"/>
                  </a:lnTo>
                  <a:lnTo>
                    <a:pt x="0" y="6"/>
                  </a:lnTo>
                  <a:lnTo>
                    <a:pt x="729" y="240"/>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74" name="Freeform 14"/>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75" name="Freeform 15"/>
            <p:cNvSpPr/>
            <p:nvPr/>
          </p:nvSpPr>
          <p:spPr bwMode="hidden">
            <a:xfrm>
              <a:off x="5030" y="3049"/>
              <a:ext cx="728" cy="318"/>
            </a:xfrm>
            <a:custGeom>
              <a:avLst/>
              <a:gdLst>
                <a:gd name="T0" fmla="*/ 729 w 729"/>
                <a:gd name="T1" fmla="*/ 318 h 318"/>
                <a:gd name="T2" fmla="*/ 729 w 729"/>
                <a:gd name="T3" fmla="*/ 312 h 318"/>
                <a:gd name="T4" fmla="*/ 0 w 729"/>
                <a:gd name="T5" fmla="*/ 0 h 318"/>
                <a:gd name="T6" fmla="*/ 0 w 729"/>
                <a:gd name="T7" fmla="*/ 54 h 318"/>
                <a:gd name="T8" fmla="*/ 729 w 729"/>
                <a:gd name="T9" fmla="*/ 318 h 318"/>
                <a:gd name="T10" fmla="*/ 729 w 729"/>
                <a:gd name="T11" fmla="*/ 318 h 318"/>
              </a:gdLst>
              <a:ahLst/>
              <a:cxnLst>
                <a:cxn ang="0">
                  <a:pos x="T0" y="T1"/>
                </a:cxn>
                <a:cxn ang="0">
                  <a:pos x="T2" y="T3"/>
                </a:cxn>
                <a:cxn ang="0">
                  <a:pos x="T4" y="T5"/>
                </a:cxn>
                <a:cxn ang="0">
                  <a:pos x="T6" y="T7"/>
                </a:cxn>
                <a:cxn ang="0">
                  <a:pos x="T8" y="T9"/>
                </a:cxn>
                <a:cxn ang="0">
                  <a:pos x="T10" y="T11"/>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76" name="Freeform 16"/>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77" name="Freeform 17"/>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78" name="Freeform 18"/>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79" name="Freeform 19"/>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Lst>
              <a:ahLst/>
              <a:cxnLst>
                <a:cxn ang="0">
                  <a:pos x="T0" y="T1"/>
                </a:cxn>
                <a:cxn ang="0">
                  <a:pos x="T2" y="T3"/>
                </a:cxn>
                <a:cxn ang="0">
                  <a:pos x="T4" y="T5"/>
                </a:cxn>
                <a:cxn ang="0">
                  <a:pos x="T6" y="T7"/>
                </a:cxn>
                <a:cxn ang="0">
                  <a:pos x="T8" y="T9"/>
                </a:cxn>
                <a:cxn ang="0">
                  <a:pos x="T10" y="T11"/>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80" name="Freeform 20"/>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81" name="Freeform 21"/>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Lst>
              <a:ahLst/>
              <a:cxnLst>
                <a:cxn ang="0">
                  <a:pos x="T0" y="T1"/>
                </a:cxn>
                <a:cxn ang="0">
                  <a:pos x="T2" y="T3"/>
                </a:cxn>
                <a:cxn ang="0">
                  <a:pos x="T4" y="T5"/>
                </a:cxn>
                <a:cxn ang="0">
                  <a:pos x="T6" y="T7"/>
                </a:cxn>
                <a:cxn ang="0">
                  <a:pos x="T8" y="T9"/>
                </a:cxn>
              </a:cxnLst>
              <a:rect l="0" t="0" r="r" b="b"/>
              <a:pathLst>
                <a:path w="132" h="132">
                  <a:moveTo>
                    <a:pt x="132" y="132"/>
                  </a:moveTo>
                  <a:lnTo>
                    <a:pt x="0" y="0"/>
                  </a:lnTo>
                  <a:lnTo>
                    <a:pt x="0" y="0"/>
                  </a:lnTo>
                  <a:lnTo>
                    <a:pt x="132" y="132"/>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82" name="Freeform 22"/>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83" name="Freeform 23"/>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84" name="Freeform 24"/>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85" name="Freeform 25"/>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Lst>
              <a:ahLst/>
              <a:cxnLst>
                <a:cxn ang="0">
                  <a:pos x="T0" y="T1"/>
                </a:cxn>
                <a:cxn ang="0">
                  <a:pos x="T2" y="T3"/>
                </a:cxn>
                <a:cxn ang="0">
                  <a:pos x="T4" y="T5"/>
                </a:cxn>
                <a:cxn ang="0">
                  <a:pos x="T6" y="T7"/>
                </a:cxn>
                <a:cxn ang="0">
                  <a:pos x="T8" y="T9"/>
                </a:cxn>
                <a:cxn ang="0">
                  <a:pos x="T10" y="T11"/>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86" name="Freeform 26"/>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87" name="Freeform 27"/>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88" name="Freeform 28"/>
            <p:cNvSpPr/>
            <p:nvPr/>
          </p:nvSpPr>
          <p:spPr bwMode="hidden">
            <a:xfrm>
              <a:off x="5698" y="653"/>
              <a:ext cx="60" cy="311"/>
            </a:xfrm>
            <a:custGeom>
              <a:avLst/>
              <a:gdLst>
                <a:gd name="T0" fmla="*/ 0 w 60"/>
                <a:gd name="T1" fmla="*/ 144 h 312"/>
                <a:gd name="T2" fmla="*/ 60 w 60"/>
                <a:gd name="T3" fmla="*/ 312 h 312"/>
                <a:gd name="T4" fmla="*/ 60 w 60"/>
                <a:gd name="T5" fmla="*/ 6 h 312"/>
                <a:gd name="T6" fmla="*/ 54 w 60"/>
                <a:gd name="T7" fmla="*/ 0 h 312"/>
                <a:gd name="T8" fmla="*/ 0 w 60"/>
                <a:gd name="T9" fmla="*/ 144 h 312"/>
                <a:gd name="T10" fmla="*/ 0 w 60"/>
                <a:gd name="T11" fmla="*/ 144 h 312"/>
              </a:gdLst>
              <a:ahLst/>
              <a:cxnLst>
                <a:cxn ang="0">
                  <a:pos x="T0" y="T1"/>
                </a:cxn>
                <a:cxn ang="0">
                  <a:pos x="T2" y="T3"/>
                </a:cxn>
                <a:cxn ang="0">
                  <a:pos x="T4" y="T5"/>
                </a:cxn>
                <a:cxn ang="0">
                  <a:pos x="T6" y="T7"/>
                </a:cxn>
                <a:cxn ang="0">
                  <a:pos x="T8" y="T9"/>
                </a:cxn>
                <a:cxn ang="0">
                  <a:pos x="T10" y="T11"/>
                </a:cxn>
              </a:cxnLst>
              <a:rect l="0" t="0" r="r" b="b"/>
              <a:pathLst>
                <a:path w="60" h="312">
                  <a:moveTo>
                    <a:pt x="0" y="144"/>
                  </a:moveTo>
                  <a:lnTo>
                    <a:pt x="60" y="312"/>
                  </a:lnTo>
                  <a:lnTo>
                    <a:pt x="60" y="6"/>
                  </a:lnTo>
                  <a:lnTo>
                    <a:pt x="54" y="0"/>
                  </a:lnTo>
                  <a:lnTo>
                    <a:pt x="0" y="144"/>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89" name="Freeform 29"/>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90" name="Freeform 30"/>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0"/>
                  </a:lnTo>
                  <a:lnTo>
                    <a:pt x="0" y="6"/>
                  </a:lnTo>
                  <a:lnTo>
                    <a:pt x="6"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91" name="Freeform 31"/>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92" name="Freeform 32"/>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93" name="Freeform 33"/>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94" name="Freeform 34"/>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95" name="Freeform 35"/>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96" name="Freeform 36"/>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97" name="Freeform 37"/>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598" name="Freeform 38"/>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grpSp>
          <p:nvGrpSpPr>
            <p:cNvPr id="450599" name="Group 39"/>
            <p:cNvGrpSpPr/>
            <p:nvPr userDrawn="1"/>
          </p:nvGrpSpPr>
          <p:grpSpPr bwMode="auto">
            <a:xfrm>
              <a:off x="0" y="1632"/>
              <a:ext cx="5758" cy="1858"/>
              <a:chOff x="0" y="1632"/>
              <a:chExt cx="5758" cy="1858"/>
            </a:xfrm>
          </p:grpSpPr>
          <p:sp>
            <p:nvSpPr>
              <p:cNvPr id="450600" name="Freeform 40"/>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0601" name="Freeform 41"/>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grpSp>
      </p:grpSp>
      <p:sp>
        <p:nvSpPr>
          <p:cNvPr id="450602" name="Rectangle 42"/>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450603"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50604" name="Rectangle 4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kumimoji="0" sz="1200" b="0">
                <a:solidFill>
                  <a:schemeClr val="tx1"/>
                </a:solidFill>
                <a:effectLst>
                  <a:outerShdw blurRad="38100" dist="38100" dir="2700000" algn="tl">
                    <a:srgbClr val="000000"/>
                  </a:outerShdw>
                </a:effectLst>
                <a:ea typeface="+mn-ea"/>
              </a:defRPr>
            </a:lvl1pPr>
          </a:lstStyle>
          <a:p>
            <a:pPr fontAlgn="base">
              <a:spcBef>
                <a:spcPct val="0"/>
              </a:spcBef>
              <a:spcAft>
                <a:spcPct val="0"/>
              </a:spcAft>
            </a:pPr>
            <a:endParaRPr lang="en-US" altLang="zh-CN" smtClean="0">
              <a:solidFill>
                <a:srgbClr val="FFFFFF"/>
              </a:solidFill>
            </a:endParaRPr>
          </a:p>
        </p:txBody>
      </p:sp>
      <p:sp>
        <p:nvSpPr>
          <p:cNvPr id="450605" name="Rectangle 4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0" sz="1200" b="0">
                <a:solidFill>
                  <a:schemeClr val="tx1"/>
                </a:solidFill>
                <a:effectLst>
                  <a:outerShdw blurRad="38100" dist="38100" dir="2700000" algn="tl">
                    <a:srgbClr val="000000"/>
                  </a:outerShdw>
                </a:effectLst>
                <a:ea typeface="+mn-ea"/>
              </a:defRPr>
            </a:lvl1pPr>
          </a:lstStyle>
          <a:p>
            <a:pPr algn="ctr" fontAlgn="base">
              <a:spcBef>
                <a:spcPct val="0"/>
              </a:spcBef>
              <a:spcAft>
                <a:spcPct val="0"/>
              </a:spcAft>
            </a:pPr>
            <a:endParaRPr lang="en-US" altLang="zh-CN" smtClean="0">
              <a:solidFill>
                <a:srgbClr val="FFFFFF"/>
              </a:solidFill>
            </a:endParaRPr>
          </a:p>
        </p:txBody>
      </p:sp>
      <p:sp>
        <p:nvSpPr>
          <p:cNvPr id="450606" name="Rectangle 4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0" sz="1200" b="0">
                <a:solidFill>
                  <a:schemeClr val="tx1"/>
                </a:solidFill>
                <a:effectLst>
                  <a:outerShdw blurRad="38100" dist="38100" dir="2700000" algn="tl">
                    <a:srgbClr val="000000"/>
                  </a:outerShdw>
                </a:effectLst>
                <a:ea typeface="+mn-ea"/>
              </a:defRPr>
            </a:lvl1pPr>
          </a:lstStyle>
          <a:p>
            <a:pPr fontAlgn="base">
              <a:spcBef>
                <a:spcPct val="0"/>
              </a:spcBef>
              <a:spcAft>
                <a:spcPct val="0"/>
              </a:spcAft>
            </a:pPr>
            <a:fld id="{3495D0F6-98D6-49A0-9B47-E8E5A58456DF}" type="slidenum">
              <a:rPr lang="en-US" altLang="zh-CN" smtClean="0">
                <a:solidFill>
                  <a:srgbClr val="FFFFFF"/>
                </a:solidFill>
              </a:rPr>
            </a:fld>
            <a:endParaRPr lang="en-US" altLang="zh-CN" smtClean="0">
              <a:solidFill>
                <a:srgbClr val="FFFFFF"/>
              </a:solidFill>
            </a:endParaRPr>
          </a:p>
        </p:txBody>
      </p:sp>
      <p:pic>
        <p:nvPicPr>
          <p:cNvPr id="450607" name="Picture 47" descr="图片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8313" y="188913"/>
            <a:ext cx="8135937" cy="360362"/>
          </a:xfrm>
          <a:prstGeom prst="rect">
            <a:avLst/>
          </a:prstGeom>
          <a:noFill/>
          <a:extLst>
            <a:ext uri="{909E8E84-426E-40DD-AFC4-6F175D3DCCD1}">
              <a14:hiddenFill xmlns:a14="http://schemas.microsoft.com/office/drawing/2010/main">
                <a:solidFill>
                  <a:srgbClr val="FFFFFF"/>
                </a:solidFill>
              </a14:hiddenFill>
            </a:ext>
          </a:extLst>
        </p:spPr>
      </p:pic>
      <p:sp>
        <p:nvSpPr>
          <p:cNvPr id="450608" name="WordArt 48"/>
          <p:cNvSpPr>
            <a:spLocks noChangeArrowheads="1" noChangeShapeType="1" noTextEdit="1"/>
          </p:cNvSpPr>
          <p:nvPr/>
        </p:nvSpPr>
        <p:spPr bwMode="auto">
          <a:xfrm>
            <a:off x="1042988" y="0"/>
            <a:ext cx="1727200" cy="31432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fontAlgn="base">
              <a:spcBef>
                <a:spcPct val="0"/>
              </a:spcBef>
              <a:spcAft>
                <a:spcPct val="0"/>
              </a:spcAft>
            </a:pPr>
            <a:r>
              <a:rPr kumimoji="1" lang="zh-CN" altLang="en-US" sz="2400" b="1" kern="10" spc="480" smtClean="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rPr>
              <a:t>智能仪器设计基础</a:t>
            </a:r>
            <a:endParaRPr kumimoji="1" lang="zh-CN" altLang="en-US" sz="2400" b="1" kern="10" spc="480" smtClean="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endParaRPr>
          </a:p>
        </p:txBody>
      </p:sp>
      <p:sp>
        <p:nvSpPr>
          <p:cNvPr id="450612" name="WordArt 52"/>
          <p:cNvSpPr>
            <a:spLocks noChangeArrowheads="1" noChangeShapeType="1" noTextEdit="1"/>
          </p:cNvSpPr>
          <p:nvPr userDrawn="1"/>
        </p:nvSpPr>
        <p:spPr bwMode="auto">
          <a:xfrm>
            <a:off x="4716463" y="44450"/>
            <a:ext cx="3959225" cy="4318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fontAlgn="base">
              <a:spcBef>
                <a:spcPct val="0"/>
              </a:spcBef>
              <a:spcAft>
                <a:spcPct val="0"/>
              </a:spcAft>
            </a:pPr>
            <a:r>
              <a:rPr kumimoji="1" lang="zh-CN" altLang="en-US" sz="2400" b="1" kern="10" spc="480" smtClean="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rPr>
              <a:t>第二章 智能仪器输入</a:t>
            </a:r>
            <a:r>
              <a:rPr kumimoji="1" lang="en-US" altLang="zh-CN" sz="2400" b="1" kern="10" spc="480" smtClean="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rPr>
              <a:t>/</a:t>
            </a:r>
            <a:r>
              <a:rPr kumimoji="1" lang="zh-CN" altLang="en-US" sz="2400" b="1" kern="10" spc="480" smtClean="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rPr>
              <a:t>输出通道及接口技术</a:t>
            </a:r>
            <a:endParaRPr kumimoji="1" lang="zh-CN" altLang="en-US" sz="2400" b="1" kern="10" spc="480" smtClean="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endParaRPr>
          </a:p>
        </p:txBody>
      </p:sp>
    </p:spTree>
  </p:cSld>
  <p:clrMap bg1="dk2" tx1="lt1" bg2="dk1"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ntr" presetSubtype="0" fill="hold" grpId="0" nodeType="withEffect">
                                  <p:stCondLst>
                                    <p:cond delay="0"/>
                                  </p:stCondLst>
                                  <p:childTnLst>
                                    <p:set>
                                      <p:cBhvr>
                                        <p:cTn id="6" dur="indefinite" fill="hold">
                                          <p:stCondLst>
                                            <p:cond delay="0"/>
                                          </p:stCondLst>
                                        </p:cTn>
                                        <p:tgtEl>
                                          <p:spTgt spid="450602"/>
                                        </p:tgtEl>
                                        <p:attrNameLst>
                                          <p:attrName>style.visibility</p:attrName>
                                        </p:attrNameLst>
                                      </p:cBhvr>
                                      <p:to>
                                        <p:strVal val="visible"/>
                                      </p:to>
                                    </p:set>
                                    <p:anim calcmode="lin" valueType="num">
                                      <p:cBhvr>
                                        <p:cTn id="7" dur="15000" fill="hold"/>
                                        <p:tgtEl>
                                          <p:spTgt spid="450602"/>
                                        </p:tgtEl>
                                        <p:attrNameLst>
                                          <p:attrName>ppt_x</p:attrName>
                                        </p:attrNameLst>
                                      </p:cBhvr>
                                      <p:tavLst>
                                        <p:tav tm="0">
                                          <p:val>
                                            <p:strVal val="#ppt_x"/>
                                          </p:val>
                                        </p:tav>
                                        <p:tav tm="100000">
                                          <p:val>
                                            <p:strVal val="#ppt_x"/>
                                          </p:val>
                                        </p:tav>
                                      </p:tavLst>
                                    </p:anim>
                                    <p:anim calcmode="lin" valueType="num">
                                      <p:cBhvr>
                                        <p:cTn id="8" dur="15000" fill="hold"/>
                                        <p:tgtEl>
                                          <p:spTgt spid="450602"/>
                                        </p:tgtEl>
                                        <p:attrNameLst>
                                          <p:attrName>ppt_y</p:attrName>
                                        </p:attrNameLst>
                                      </p:cBhvr>
                                      <p:tavLst>
                                        <p:tav tm="0">
                                          <p:val>
                                            <p:strVal val="#ppt_y+1"/>
                                          </p:val>
                                        </p:tav>
                                        <p:tav tm="100000">
                                          <p:val>
                                            <p:strVal val="#ppt_y-1"/>
                                          </p:val>
                                        </p:tav>
                                      </p:tavLst>
                                    </p:anim>
                                  </p:childTnLst>
                                </p:cTn>
                              </p:par>
                              <p:par>
                                <p:cTn id="9" presetID="28" presetClass="entr" presetSubtype="0" fill="hold" grpId="0" nodeType="withEffect">
                                  <p:stCondLst>
                                    <p:cond delay="0"/>
                                  </p:stCondLst>
                                  <p:childTnLst>
                                    <p:set>
                                      <p:cBhvr>
                                        <p:cTn id="10" dur="indefinite" fill="hold">
                                          <p:stCondLst>
                                            <p:cond delay="0"/>
                                          </p:stCondLst>
                                        </p:cTn>
                                        <p:tgtEl>
                                          <p:spTgt spid="450603">
                                            <p:txEl>
                                              <p:pRg st="4294967295" end="4294967295"/>
                                            </p:txEl>
                                          </p:spTgt>
                                        </p:tgtEl>
                                        <p:attrNameLst>
                                          <p:attrName>style.visibility</p:attrName>
                                        </p:attrNameLst>
                                      </p:cBhvr>
                                      <p:to>
                                        <p:strVal val="visible"/>
                                      </p:to>
                                    </p:set>
                                    <p:anim calcmode="lin" valueType="num">
                                      <p:cBhvr>
                                        <p:cTn id="11" dur="15000" fill="hold"/>
                                        <p:tgtEl>
                                          <p:spTgt spid="450603">
                                            <p:txEl>
                                              <p:pRg st="4294967295" end="4294967295"/>
                                            </p:txEl>
                                          </p:spTgt>
                                        </p:tgtEl>
                                        <p:attrNameLst>
                                          <p:attrName>ppt_x</p:attrName>
                                        </p:attrNameLst>
                                      </p:cBhvr>
                                      <p:tavLst>
                                        <p:tav tm="0">
                                          <p:val>
                                            <p:strVal val="#ppt_x"/>
                                          </p:val>
                                        </p:tav>
                                        <p:tav tm="100000">
                                          <p:val>
                                            <p:strVal val="#ppt_x"/>
                                          </p:val>
                                        </p:tav>
                                      </p:tavLst>
                                    </p:anim>
                                    <p:anim calcmode="lin" valueType="num">
                                      <p:cBhvr>
                                        <p:cTn id="12" dur="15000" fill="hold"/>
                                        <p:tgtEl>
                                          <p:spTgt spid="450603">
                                            <p:txEl>
                                              <p:pRg st="4294967295" end="4294967295"/>
                                            </p:txEl>
                                          </p:spTgt>
                                        </p:tgtEl>
                                        <p:attrNameLst>
                                          <p:attrName>ppt_y</p:attrName>
                                        </p:attrNameLst>
                                      </p:cBhvr>
                                      <p:tavLst>
                                        <p:tav tm="0">
                                          <p:val>
                                            <p:strVal val="#ppt_y+1"/>
                                          </p:val>
                                        </p:tav>
                                        <p:tav tm="100000">
                                          <p:val>
                                            <p:strVal val="#ppt_y-1"/>
                                          </p:val>
                                        </p:tav>
                                      </p:tavLst>
                                    </p:anim>
                                  </p:childTnLst>
                                </p:cTn>
                              </p:par>
                              <p:par>
                                <p:cTn id="13" presetID="28" presetClass="entr" presetSubtype="0" fill="hold" grpId="0" nodeType="withEffect">
                                  <p:stCondLst>
                                    <p:cond delay="0"/>
                                  </p:stCondLst>
                                  <p:childTnLst>
                                    <p:set>
                                      <p:cBhvr>
                                        <p:cTn id="14" dur="indefinite" fill="hold">
                                          <p:stCondLst>
                                            <p:cond delay="0"/>
                                          </p:stCondLst>
                                        </p:cTn>
                                        <p:tgtEl>
                                          <p:spTgt spid="450603">
                                            <p:txEl>
                                              <p:pRg st="0" end="0"/>
                                            </p:txEl>
                                          </p:spTgt>
                                        </p:tgtEl>
                                        <p:attrNameLst>
                                          <p:attrName>style.visibility</p:attrName>
                                        </p:attrNameLst>
                                      </p:cBhvr>
                                      <p:to>
                                        <p:strVal val="visible"/>
                                      </p:to>
                                    </p:set>
                                    <p:anim calcmode="lin" valueType="num">
                                      <p:cBhvr>
                                        <p:cTn id="15" dur="15000" fill="hold"/>
                                        <p:tgtEl>
                                          <p:spTgt spid="450603">
                                            <p:txEl>
                                              <p:pRg st="0" end="0"/>
                                            </p:txEl>
                                          </p:spTgt>
                                        </p:tgtEl>
                                        <p:attrNameLst>
                                          <p:attrName>ppt_x</p:attrName>
                                        </p:attrNameLst>
                                      </p:cBhvr>
                                      <p:tavLst>
                                        <p:tav tm="0">
                                          <p:val>
                                            <p:strVal val="#ppt_x"/>
                                          </p:val>
                                        </p:tav>
                                        <p:tav tm="100000">
                                          <p:val>
                                            <p:strVal val="#ppt_x"/>
                                          </p:val>
                                        </p:tav>
                                      </p:tavLst>
                                    </p:anim>
                                    <p:anim calcmode="lin" valueType="num">
                                      <p:cBhvr>
                                        <p:cTn id="16" dur="15000" fill="hold"/>
                                        <p:tgtEl>
                                          <p:spTgt spid="450603">
                                            <p:txEl>
                                              <p:pRg st="0" end="0"/>
                                            </p:txEl>
                                          </p:spTgt>
                                        </p:tgtEl>
                                        <p:attrNameLst>
                                          <p:attrName>ppt_y</p:attrName>
                                        </p:attrNameLst>
                                      </p:cBhvr>
                                      <p:tavLst>
                                        <p:tav tm="0">
                                          <p:val>
                                            <p:strVal val="#ppt_y+1"/>
                                          </p:val>
                                        </p:tav>
                                        <p:tav tm="100000">
                                          <p:val>
                                            <p:strVal val="#ppt_y-1"/>
                                          </p:val>
                                        </p:tav>
                                      </p:tavLst>
                                    </p:anim>
                                  </p:childTnLst>
                                </p:cTn>
                              </p:par>
                              <p:par>
                                <p:cTn id="17" presetID="28" presetClass="entr" presetSubtype="0" fill="hold" grpId="0" nodeType="withEffect">
                                  <p:stCondLst>
                                    <p:cond delay="0"/>
                                  </p:stCondLst>
                                  <p:childTnLst>
                                    <p:set>
                                      <p:cBhvr>
                                        <p:cTn id="18" dur="indefinite" fill="hold">
                                          <p:stCondLst>
                                            <p:cond delay="0"/>
                                          </p:stCondLst>
                                        </p:cTn>
                                        <p:tgtEl>
                                          <p:spTgt spid="450603">
                                            <p:txEl>
                                              <p:pRg st="1" end="1"/>
                                            </p:txEl>
                                          </p:spTgt>
                                        </p:tgtEl>
                                        <p:attrNameLst>
                                          <p:attrName>style.visibility</p:attrName>
                                        </p:attrNameLst>
                                      </p:cBhvr>
                                      <p:to>
                                        <p:strVal val="visible"/>
                                      </p:to>
                                    </p:set>
                                    <p:anim calcmode="lin" valueType="num">
                                      <p:cBhvr>
                                        <p:cTn id="19" dur="15000" fill="hold"/>
                                        <p:tgtEl>
                                          <p:spTgt spid="450603">
                                            <p:txEl>
                                              <p:pRg st="1" end="1"/>
                                            </p:txEl>
                                          </p:spTgt>
                                        </p:tgtEl>
                                        <p:attrNameLst>
                                          <p:attrName>ppt_x</p:attrName>
                                        </p:attrNameLst>
                                      </p:cBhvr>
                                      <p:tavLst>
                                        <p:tav tm="0">
                                          <p:val>
                                            <p:strVal val="#ppt_x"/>
                                          </p:val>
                                        </p:tav>
                                        <p:tav tm="100000">
                                          <p:val>
                                            <p:strVal val="#ppt_x"/>
                                          </p:val>
                                        </p:tav>
                                      </p:tavLst>
                                    </p:anim>
                                    <p:anim calcmode="lin" valueType="num">
                                      <p:cBhvr>
                                        <p:cTn id="20" dur="15000" fill="hold"/>
                                        <p:tgtEl>
                                          <p:spTgt spid="450603">
                                            <p:txEl>
                                              <p:pRg st="1" end="1"/>
                                            </p:txEl>
                                          </p:spTgt>
                                        </p:tgtEl>
                                        <p:attrNameLst>
                                          <p:attrName>ppt_y</p:attrName>
                                        </p:attrNameLst>
                                      </p:cBhvr>
                                      <p:tavLst>
                                        <p:tav tm="0">
                                          <p:val>
                                            <p:strVal val="#ppt_y+1"/>
                                          </p:val>
                                        </p:tav>
                                        <p:tav tm="100000">
                                          <p:val>
                                            <p:strVal val="#ppt_y-1"/>
                                          </p:val>
                                        </p:tav>
                                      </p:tavLst>
                                    </p:anim>
                                  </p:childTnLst>
                                </p:cTn>
                              </p:par>
                              <p:par>
                                <p:cTn id="21" presetID="28" presetClass="entr" presetSubtype="0" fill="hold" grpId="0" nodeType="withEffect">
                                  <p:stCondLst>
                                    <p:cond delay="0"/>
                                  </p:stCondLst>
                                  <p:childTnLst>
                                    <p:set>
                                      <p:cBhvr>
                                        <p:cTn id="22" dur="indefinite" fill="hold">
                                          <p:stCondLst>
                                            <p:cond delay="0"/>
                                          </p:stCondLst>
                                        </p:cTn>
                                        <p:tgtEl>
                                          <p:spTgt spid="450603">
                                            <p:txEl>
                                              <p:pRg st="2" end="2"/>
                                            </p:txEl>
                                          </p:spTgt>
                                        </p:tgtEl>
                                        <p:attrNameLst>
                                          <p:attrName>style.visibility</p:attrName>
                                        </p:attrNameLst>
                                      </p:cBhvr>
                                      <p:to>
                                        <p:strVal val="visible"/>
                                      </p:to>
                                    </p:set>
                                    <p:anim calcmode="lin" valueType="num">
                                      <p:cBhvr>
                                        <p:cTn id="23" dur="15000" fill="hold"/>
                                        <p:tgtEl>
                                          <p:spTgt spid="450603">
                                            <p:txEl>
                                              <p:pRg st="2" end="2"/>
                                            </p:txEl>
                                          </p:spTgt>
                                        </p:tgtEl>
                                        <p:attrNameLst>
                                          <p:attrName>ppt_x</p:attrName>
                                        </p:attrNameLst>
                                      </p:cBhvr>
                                      <p:tavLst>
                                        <p:tav tm="0">
                                          <p:val>
                                            <p:strVal val="#ppt_x"/>
                                          </p:val>
                                        </p:tav>
                                        <p:tav tm="100000">
                                          <p:val>
                                            <p:strVal val="#ppt_x"/>
                                          </p:val>
                                        </p:tav>
                                      </p:tavLst>
                                    </p:anim>
                                    <p:anim calcmode="lin" valueType="num">
                                      <p:cBhvr>
                                        <p:cTn id="24" dur="15000" fill="hold"/>
                                        <p:tgtEl>
                                          <p:spTgt spid="450603">
                                            <p:txEl>
                                              <p:pRg st="2" end="2"/>
                                            </p:txEl>
                                          </p:spTgt>
                                        </p:tgtEl>
                                        <p:attrNameLst>
                                          <p:attrName>ppt_y</p:attrName>
                                        </p:attrNameLst>
                                      </p:cBhvr>
                                      <p:tavLst>
                                        <p:tav tm="0">
                                          <p:val>
                                            <p:strVal val="#ppt_y+1"/>
                                          </p:val>
                                        </p:tav>
                                        <p:tav tm="100000">
                                          <p:val>
                                            <p:strVal val="#ppt_y-1"/>
                                          </p:val>
                                        </p:tav>
                                      </p:tavLst>
                                    </p:anim>
                                  </p:childTnLst>
                                </p:cTn>
                              </p:par>
                              <p:par>
                                <p:cTn id="25" presetID="28" presetClass="entr" presetSubtype="0" fill="hold" grpId="0" nodeType="withEffect">
                                  <p:stCondLst>
                                    <p:cond delay="0"/>
                                  </p:stCondLst>
                                  <p:childTnLst>
                                    <p:set>
                                      <p:cBhvr>
                                        <p:cTn id="26" dur="indefinite" fill="hold">
                                          <p:stCondLst>
                                            <p:cond delay="0"/>
                                          </p:stCondLst>
                                        </p:cTn>
                                        <p:tgtEl>
                                          <p:spTgt spid="450603">
                                            <p:txEl>
                                              <p:pRg st="3" end="3"/>
                                            </p:txEl>
                                          </p:spTgt>
                                        </p:tgtEl>
                                        <p:attrNameLst>
                                          <p:attrName>style.visibility</p:attrName>
                                        </p:attrNameLst>
                                      </p:cBhvr>
                                      <p:to>
                                        <p:strVal val="visible"/>
                                      </p:to>
                                    </p:set>
                                    <p:anim calcmode="lin" valueType="num">
                                      <p:cBhvr>
                                        <p:cTn id="27" dur="15000" fill="hold"/>
                                        <p:tgtEl>
                                          <p:spTgt spid="450603">
                                            <p:txEl>
                                              <p:pRg st="3" end="3"/>
                                            </p:txEl>
                                          </p:spTgt>
                                        </p:tgtEl>
                                        <p:attrNameLst>
                                          <p:attrName>ppt_x</p:attrName>
                                        </p:attrNameLst>
                                      </p:cBhvr>
                                      <p:tavLst>
                                        <p:tav tm="0">
                                          <p:val>
                                            <p:strVal val="#ppt_x"/>
                                          </p:val>
                                        </p:tav>
                                        <p:tav tm="100000">
                                          <p:val>
                                            <p:strVal val="#ppt_x"/>
                                          </p:val>
                                        </p:tav>
                                      </p:tavLst>
                                    </p:anim>
                                    <p:anim calcmode="lin" valueType="num">
                                      <p:cBhvr>
                                        <p:cTn id="28" dur="15000" fill="hold"/>
                                        <p:tgtEl>
                                          <p:spTgt spid="450603">
                                            <p:txEl>
                                              <p:pRg st="3" end="3"/>
                                            </p:txEl>
                                          </p:spTgt>
                                        </p:tgtEl>
                                        <p:attrNameLst>
                                          <p:attrName>ppt_y</p:attrName>
                                        </p:attrNameLst>
                                      </p:cBhvr>
                                      <p:tavLst>
                                        <p:tav tm="0">
                                          <p:val>
                                            <p:strVal val="#ppt_y+1"/>
                                          </p:val>
                                        </p:tav>
                                        <p:tav tm="100000">
                                          <p:val>
                                            <p:strVal val="#ppt_y-1"/>
                                          </p:val>
                                        </p:tav>
                                      </p:tavLst>
                                    </p:anim>
                                  </p:childTnLst>
                                </p:cTn>
                              </p:par>
                              <p:par>
                                <p:cTn id="29" presetID="28" presetClass="entr" presetSubtype="0" fill="hold" grpId="0" nodeType="withEffect">
                                  <p:stCondLst>
                                    <p:cond delay="0"/>
                                  </p:stCondLst>
                                  <p:childTnLst>
                                    <p:set>
                                      <p:cBhvr>
                                        <p:cTn id="30" dur="indefinite" fill="hold">
                                          <p:stCondLst>
                                            <p:cond delay="0"/>
                                          </p:stCondLst>
                                        </p:cTn>
                                        <p:tgtEl>
                                          <p:spTgt spid="450603">
                                            <p:txEl>
                                              <p:pRg st="4" end="4"/>
                                            </p:txEl>
                                          </p:spTgt>
                                        </p:tgtEl>
                                        <p:attrNameLst>
                                          <p:attrName>style.visibility</p:attrName>
                                        </p:attrNameLst>
                                      </p:cBhvr>
                                      <p:to>
                                        <p:strVal val="visible"/>
                                      </p:to>
                                    </p:set>
                                    <p:anim calcmode="lin" valueType="num">
                                      <p:cBhvr>
                                        <p:cTn id="31" dur="15000" fill="hold"/>
                                        <p:tgtEl>
                                          <p:spTgt spid="450603">
                                            <p:txEl>
                                              <p:pRg st="4" end="4"/>
                                            </p:txEl>
                                          </p:spTgt>
                                        </p:tgtEl>
                                        <p:attrNameLst>
                                          <p:attrName>ppt_x</p:attrName>
                                        </p:attrNameLst>
                                      </p:cBhvr>
                                      <p:tavLst>
                                        <p:tav tm="0">
                                          <p:val>
                                            <p:strVal val="#ppt_x"/>
                                          </p:val>
                                        </p:tav>
                                        <p:tav tm="100000">
                                          <p:val>
                                            <p:strVal val="#ppt_x"/>
                                          </p:val>
                                        </p:tav>
                                      </p:tavLst>
                                    </p:anim>
                                    <p:anim calcmode="lin" valueType="num">
                                      <p:cBhvr>
                                        <p:cTn id="32" dur="15000" fill="hold"/>
                                        <p:tgtEl>
                                          <p:spTgt spid="450603">
                                            <p:txEl>
                                              <p:pRg st="4" end="4"/>
                                            </p:txEl>
                                          </p:spTgt>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2" grpId="0" bldLvl="0" animBg="1"/>
      <p:bldP spid="450603" grpId="0" uiExpand="1" build="allAtOnce">
        <p:tmplLst>
          <p:tmpl lvl="1">
            <p:tnLst>
              <p:par>
                <p:cTn presetID="28" presetClass="entr" presetSubtype="0" fill="hold" nodeType="withEffect">
                  <p:stCondLst>
                    <p:cond delay="0"/>
                  </p:stCondLst>
                  <p:childTnLst>
                    <p:set>
                      <p:cBhvr>
                        <p:cTn dur="indefinite" fill="hold">
                          <p:stCondLst>
                            <p:cond delay="0"/>
                          </p:stCondLst>
                        </p:cTn>
                        <p:tgtEl>
                          <p:spTgt spid="450603"/>
                        </p:tgtEl>
                        <p:attrNameLst>
                          <p:attrName>style.visibility</p:attrName>
                        </p:attrNameLst>
                      </p:cBhvr>
                      <p:to>
                        <p:strVal val="visible"/>
                      </p:to>
                    </p:set>
                    <p:anim calcmode="lin" valueType="num">
                      <p:cBhvr>
                        <p:cTn dur="15000" fill="hold"/>
                        <p:tgtEl>
                          <p:spTgt spid="450603"/>
                        </p:tgtEl>
                        <p:attrNameLst>
                          <p:attrName>ppt_x</p:attrName>
                        </p:attrNameLst>
                      </p:cBhvr>
                      <p:tavLst>
                        <p:tav tm="0">
                          <p:val>
                            <p:strVal val="#ppt_x"/>
                          </p:val>
                        </p:tav>
                        <p:tav tm="100000">
                          <p:val>
                            <p:strVal val="#ppt_x"/>
                          </p:val>
                        </p:tav>
                      </p:tavLst>
                    </p:anim>
                    <p:anim calcmode="lin" valueType="num">
                      <p:cBhvr>
                        <p:cTn dur="15000" fill="hold"/>
                        <p:tgtEl>
                          <p:spTgt spid="450603"/>
                        </p:tgtEl>
                        <p:attrNameLst>
                          <p:attrName>ppt_y</p:attrName>
                        </p:attrNameLst>
                      </p:cBhvr>
                      <p:tavLst>
                        <p:tav tm="0">
                          <p:val>
                            <p:strVal val="#ppt_y+1"/>
                          </p:val>
                        </p:tav>
                        <p:tav tm="100000">
                          <p:val>
                            <p:strVal val="#ppt_y-1"/>
                          </p:val>
                        </p:tav>
                      </p:tavLst>
                    </p:anim>
                  </p:childTnLst>
                </p:cTn>
              </p:par>
            </p:tnLst>
          </p:tmpl>
          <p:tmpl lvl="2">
            <p:tnLst>
              <p:par>
                <p:cTn presetID="28" presetClass="entr" presetSubtype="0" fill="hold" nodeType="withEffect">
                  <p:stCondLst>
                    <p:cond delay="0"/>
                  </p:stCondLst>
                  <p:childTnLst>
                    <p:set>
                      <p:cBhvr>
                        <p:cTn dur="indefinite" fill="hold">
                          <p:stCondLst>
                            <p:cond delay="0"/>
                          </p:stCondLst>
                        </p:cTn>
                        <p:tgtEl>
                          <p:spTgt spid="450603"/>
                        </p:tgtEl>
                        <p:attrNameLst>
                          <p:attrName>style.visibility</p:attrName>
                        </p:attrNameLst>
                      </p:cBhvr>
                      <p:to>
                        <p:strVal val="visible"/>
                      </p:to>
                    </p:set>
                    <p:anim calcmode="lin" valueType="num">
                      <p:cBhvr>
                        <p:cTn dur="15000" fill="hold"/>
                        <p:tgtEl>
                          <p:spTgt spid="450603"/>
                        </p:tgtEl>
                        <p:attrNameLst>
                          <p:attrName>ppt_x</p:attrName>
                        </p:attrNameLst>
                      </p:cBhvr>
                      <p:tavLst>
                        <p:tav tm="0">
                          <p:val>
                            <p:strVal val="#ppt_x"/>
                          </p:val>
                        </p:tav>
                        <p:tav tm="100000">
                          <p:val>
                            <p:strVal val="#ppt_x"/>
                          </p:val>
                        </p:tav>
                      </p:tavLst>
                    </p:anim>
                    <p:anim calcmode="lin" valueType="num">
                      <p:cBhvr>
                        <p:cTn dur="15000" fill="hold"/>
                        <p:tgtEl>
                          <p:spTgt spid="450603"/>
                        </p:tgtEl>
                        <p:attrNameLst>
                          <p:attrName>ppt_y</p:attrName>
                        </p:attrNameLst>
                      </p:cBhvr>
                      <p:tavLst>
                        <p:tav tm="0">
                          <p:val>
                            <p:strVal val="#ppt_y+1"/>
                          </p:val>
                        </p:tav>
                        <p:tav tm="100000">
                          <p:val>
                            <p:strVal val="#ppt_y-1"/>
                          </p:val>
                        </p:tav>
                      </p:tavLst>
                    </p:anim>
                  </p:childTnLst>
                </p:cTn>
              </p:par>
            </p:tnLst>
          </p:tmpl>
          <p:tmpl lvl="3">
            <p:tnLst>
              <p:par>
                <p:cTn presetID="28" presetClass="entr" presetSubtype="0" fill="hold" nodeType="withEffect">
                  <p:stCondLst>
                    <p:cond delay="0"/>
                  </p:stCondLst>
                  <p:childTnLst>
                    <p:set>
                      <p:cBhvr>
                        <p:cTn dur="indefinite" fill="hold">
                          <p:stCondLst>
                            <p:cond delay="0"/>
                          </p:stCondLst>
                        </p:cTn>
                        <p:tgtEl>
                          <p:spTgt spid="450603"/>
                        </p:tgtEl>
                        <p:attrNameLst>
                          <p:attrName>style.visibility</p:attrName>
                        </p:attrNameLst>
                      </p:cBhvr>
                      <p:to>
                        <p:strVal val="visible"/>
                      </p:to>
                    </p:set>
                    <p:anim calcmode="lin" valueType="num">
                      <p:cBhvr>
                        <p:cTn dur="15000" fill="hold"/>
                        <p:tgtEl>
                          <p:spTgt spid="450603"/>
                        </p:tgtEl>
                        <p:attrNameLst>
                          <p:attrName>ppt_x</p:attrName>
                        </p:attrNameLst>
                      </p:cBhvr>
                      <p:tavLst>
                        <p:tav tm="0">
                          <p:val>
                            <p:strVal val="#ppt_x"/>
                          </p:val>
                        </p:tav>
                        <p:tav tm="100000">
                          <p:val>
                            <p:strVal val="#ppt_x"/>
                          </p:val>
                        </p:tav>
                      </p:tavLst>
                    </p:anim>
                    <p:anim calcmode="lin" valueType="num">
                      <p:cBhvr>
                        <p:cTn dur="15000" fill="hold"/>
                        <p:tgtEl>
                          <p:spTgt spid="450603"/>
                        </p:tgtEl>
                        <p:attrNameLst>
                          <p:attrName>ppt_y</p:attrName>
                        </p:attrNameLst>
                      </p:cBhvr>
                      <p:tavLst>
                        <p:tav tm="0">
                          <p:val>
                            <p:strVal val="#ppt_y+1"/>
                          </p:val>
                        </p:tav>
                        <p:tav tm="100000">
                          <p:val>
                            <p:strVal val="#ppt_y-1"/>
                          </p:val>
                        </p:tav>
                      </p:tavLst>
                    </p:anim>
                  </p:childTnLst>
                </p:cTn>
              </p:par>
            </p:tnLst>
          </p:tmpl>
          <p:tmpl lvl="4">
            <p:tnLst>
              <p:par>
                <p:cTn presetID="28" presetClass="entr" presetSubtype="0" fill="hold" nodeType="withEffect">
                  <p:stCondLst>
                    <p:cond delay="0"/>
                  </p:stCondLst>
                  <p:childTnLst>
                    <p:set>
                      <p:cBhvr>
                        <p:cTn dur="indefinite" fill="hold">
                          <p:stCondLst>
                            <p:cond delay="0"/>
                          </p:stCondLst>
                        </p:cTn>
                        <p:tgtEl>
                          <p:spTgt spid="450603"/>
                        </p:tgtEl>
                        <p:attrNameLst>
                          <p:attrName>style.visibility</p:attrName>
                        </p:attrNameLst>
                      </p:cBhvr>
                      <p:to>
                        <p:strVal val="visible"/>
                      </p:to>
                    </p:set>
                    <p:anim calcmode="lin" valueType="num">
                      <p:cBhvr>
                        <p:cTn dur="15000" fill="hold"/>
                        <p:tgtEl>
                          <p:spTgt spid="450603"/>
                        </p:tgtEl>
                        <p:attrNameLst>
                          <p:attrName>ppt_x</p:attrName>
                        </p:attrNameLst>
                      </p:cBhvr>
                      <p:tavLst>
                        <p:tav tm="0">
                          <p:val>
                            <p:strVal val="#ppt_x"/>
                          </p:val>
                        </p:tav>
                        <p:tav tm="100000">
                          <p:val>
                            <p:strVal val="#ppt_x"/>
                          </p:val>
                        </p:tav>
                      </p:tavLst>
                    </p:anim>
                    <p:anim calcmode="lin" valueType="num">
                      <p:cBhvr>
                        <p:cTn dur="15000" fill="hold"/>
                        <p:tgtEl>
                          <p:spTgt spid="450603"/>
                        </p:tgtEl>
                        <p:attrNameLst>
                          <p:attrName>ppt_y</p:attrName>
                        </p:attrNameLst>
                      </p:cBhvr>
                      <p:tavLst>
                        <p:tav tm="0">
                          <p:val>
                            <p:strVal val="#ppt_y+1"/>
                          </p:val>
                        </p:tav>
                        <p:tav tm="100000">
                          <p:val>
                            <p:strVal val="#ppt_y-1"/>
                          </p:val>
                        </p:tav>
                      </p:tavLst>
                    </p:anim>
                  </p:childTnLst>
                </p:cTn>
              </p:par>
            </p:tnLst>
          </p:tmpl>
          <p:tmpl lvl="5">
            <p:tnLst>
              <p:par>
                <p:cTn presetID="28" presetClass="entr" presetSubtype="0" fill="hold" nodeType="withEffect">
                  <p:stCondLst>
                    <p:cond delay="0"/>
                  </p:stCondLst>
                  <p:childTnLst>
                    <p:set>
                      <p:cBhvr>
                        <p:cTn dur="indefinite" fill="hold">
                          <p:stCondLst>
                            <p:cond delay="0"/>
                          </p:stCondLst>
                        </p:cTn>
                        <p:tgtEl>
                          <p:spTgt spid="450603"/>
                        </p:tgtEl>
                        <p:attrNameLst>
                          <p:attrName>style.visibility</p:attrName>
                        </p:attrNameLst>
                      </p:cBhvr>
                      <p:to>
                        <p:strVal val="visible"/>
                      </p:to>
                    </p:set>
                    <p:anim calcmode="lin" valueType="num">
                      <p:cBhvr>
                        <p:cTn dur="15000" fill="hold"/>
                        <p:tgtEl>
                          <p:spTgt spid="450603"/>
                        </p:tgtEl>
                        <p:attrNameLst>
                          <p:attrName>ppt_x</p:attrName>
                        </p:attrNameLst>
                      </p:cBhvr>
                      <p:tavLst>
                        <p:tav tm="0">
                          <p:val>
                            <p:strVal val="#ppt_x"/>
                          </p:val>
                        </p:tav>
                        <p:tav tm="100000">
                          <p:val>
                            <p:strVal val="#ppt_x"/>
                          </p:val>
                        </p:tav>
                      </p:tavLst>
                    </p:anim>
                    <p:anim calcmode="lin" valueType="num">
                      <p:cBhvr>
                        <p:cTn dur="15000" fill="hold"/>
                        <p:tgtEl>
                          <p:spTgt spid="450603"/>
                        </p:tgtEl>
                        <p:attrNameLst>
                          <p:attrName>ppt_y</p:attrName>
                        </p:attrNameLst>
                      </p:cBhvr>
                      <p:tavLst>
                        <p:tav tm="0">
                          <p:val>
                            <p:strVal val="#ppt_y+1"/>
                          </p:val>
                        </p:tav>
                        <p:tav tm="100000">
                          <p:val>
                            <p:strVal val="#ppt_y-1"/>
                          </p:val>
                        </p:tav>
                      </p:tavLst>
                    </p:anim>
                  </p:childTnLst>
                </p:cTn>
              </p:par>
            </p:tnLst>
          </p:tmpl>
        </p:tmplLst>
      </p:bldP>
    </p:bldLst>
  </p:timing>
  <p:txStyles>
    <p:titleStyle>
      <a:lvl1pPr algn="ctr"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90000"/>
        <a:buFont typeface="Wingdings" panose="05000000000000000000" pitchFamily="2" charset="2"/>
        <a:buBlip>
          <a:blip r:embed="rId16"/>
        </a:buBlip>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SzPct val="90000"/>
        <a:buFont typeface="Wingdings" panose="05000000000000000000" pitchFamily="2" charset="2"/>
        <a:buBlip>
          <a:blip r:embed="rId17"/>
        </a:buBlip>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folHlink"/>
        </a:buClr>
        <a:buSzPct val="90000"/>
        <a:buFont typeface="Wingdings" panose="05000000000000000000" pitchFamily="2" charset="2"/>
        <a:buBlip>
          <a:blip r:embed="rId18"/>
        </a:buBlip>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 Target="slide34.xml"/><Relationship Id="rId8" Type="http://schemas.openxmlformats.org/officeDocument/2006/relationships/slide" Target="slide11.xml"/><Relationship Id="rId7" Type="http://schemas.openxmlformats.org/officeDocument/2006/relationships/slide" Target="slide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slide" Target="slide4.xml"/><Relationship Id="rId3" Type="http://schemas.openxmlformats.org/officeDocument/2006/relationships/image" Target="../media/image6.png"/><Relationship Id="rId2" Type="http://schemas.openxmlformats.org/officeDocument/2006/relationships/slide" Target="slide3.xml"/><Relationship Id="rId12" Type="http://schemas.openxmlformats.org/officeDocument/2006/relationships/notesSlide" Target="../notesSlides/notesSlide1.xml"/><Relationship Id="rId11" Type="http://schemas.openxmlformats.org/officeDocument/2006/relationships/slideLayout" Target="../slideLayouts/slideLayout12.xml"/><Relationship Id="rId10" Type="http://schemas.openxmlformats.org/officeDocument/2006/relationships/slide" Target="slide1.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3.png"/></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65.png"/><Relationship Id="rId1" Type="http://schemas.openxmlformats.org/officeDocument/2006/relationships/image" Target="../media/image164.png"/></Relationships>
</file>

<file path=ppt/slides/_rels/slide10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image" Target="../media/image170.emf"/><Relationship Id="rId7" Type="http://schemas.openxmlformats.org/officeDocument/2006/relationships/oleObject" Target="../embeddings/oleObject97.bin"/><Relationship Id="rId6" Type="http://schemas.openxmlformats.org/officeDocument/2006/relationships/image" Target="../media/image169.emf"/><Relationship Id="rId5" Type="http://schemas.openxmlformats.org/officeDocument/2006/relationships/oleObject" Target="../embeddings/oleObject96.bin"/><Relationship Id="rId4" Type="http://schemas.openxmlformats.org/officeDocument/2006/relationships/image" Target="../media/image163.png"/><Relationship Id="rId3" Type="http://schemas.openxmlformats.org/officeDocument/2006/relationships/image" Target="../media/image168.png"/><Relationship Id="rId2" Type="http://schemas.openxmlformats.org/officeDocument/2006/relationships/image" Target="../media/image167.png"/><Relationship Id="rId10" Type="http://schemas.openxmlformats.org/officeDocument/2006/relationships/vmlDrawing" Target="../drawings/vmlDrawing33.vml"/><Relationship Id="rId1" Type="http://schemas.openxmlformats.org/officeDocument/2006/relationships/image" Target="../media/image166.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71.png"/></Relationships>
</file>

<file path=ppt/slides/_rels/slide104.xml.rels><?xml version="1.0" encoding="UTF-8" standalone="yes"?>
<Relationships xmlns="http://schemas.openxmlformats.org/package/2006/relationships"><Relationship Id="rId7" Type="http://schemas.openxmlformats.org/officeDocument/2006/relationships/vmlDrawing" Target="../drawings/vmlDrawing34.vml"/><Relationship Id="rId6" Type="http://schemas.openxmlformats.org/officeDocument/2006/relationships/slideLayout" Target="../slideLayouts/slideLayout18.xml"/><Relationship Id="rId5" Type="http://schemas.openxmlformats.org/officeDocument/2006/relationships/image" Target="../media/image173.emf"/><Relationship Id="rId4" Type="http://schemas.openxmlformats.org/officeDocument/2006/relationships/oleObject" Target="../embeddings/oleObject99.bin"/><Relationship Id="rId3" Type="http://schemas.openxmlformats.org/officeDocument/2006/relationships/image" Target="../media/image171.png"/><Relationship Id="rId2" Type="http://schemas.openxmlformats.org/officeDocument/2006/relationships/image" Target="../media/image172.emf"/><Relationship Id="rId1" Type="http://schemas.openxmlformats.org/officeDocument/2006/relationships/oleObject" Target="../embeddings/oleObject98.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8" Type="http://schemas.openxmlformats.org/officeDocument/2006/relationships/vmlDrawing" Target="../drawings/vmlDrawing35.vml"/><Relationship Id="rId7" Type="http://schemas.openxmlformats.org/officeDocument/2006/relationships/slideLayout" Target="../slideLayouts/slideLayout18.xml"/><Relationship Id="rId6" Type="http://schemas.openxmlformats.org/officeDocument/2006/relationships/image" Target="../media/image176.emf"/><Relationship Id="rId5" Type="http://schemas.openxmlformats.org/officeDocument/2006/relationships/oleObject" Target="../embeddings/oleObject102.bin"/><Relationship Id="rId4" Type="http://schemas.openxmlformats.org/officeDocument/2006/relationships/image" Target="../media/image175.emf"/><Relationship Id="rId3" Type="http://schemas.openxmlformats.org/officeDocument/2006/relationships/oleObject" Target="../embeddings/oleObject101.bin"/><Relationship Id="rId2" Type="http://schemas.openxmlformats.org/officeDocument/2006/relationships/image" Target="../media/image174.emf"/><Relationship Id="rId1" Type="http://schemas.openxmlformats.org/officeDocument/2006/relationships/oleObject" Target="../embeddings/oleObject100.bin"/></Relationships>
</file>

<file path=ppt/slides/_rels/slide107.xml.rels><?xml version="1.0" encoding="UTF-8" standalone="yes"?>
<Relationships xmlns="http://schemas.openxmlformats.org/package/2006/relationships"><Relationship Id="rId7" Type="http://schemas.openxmlformats.org/officeDocument/2006/relationships/vmlDrawing" Target="../drawings/vmlDrawing36.vml"/><Relationship Id="rId6"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77.emf"/><Relationship Id="rId1" Type="http://schemas.openxmlformats.org/officeDocument/2006/relationships/oleObject" Target="../embeddings/oleObject103.bin"/></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9" Type="http://schemas.openxmlformats.org/officeDocument/2006/relationships/oleObject" Target="../embeddings/oleObject108.bin"/><Relationship Id="rId8" Type="http://schemas.openxmlformats.org/officeDocument/2006/relationships/image" Target="../media/image181.emf"/><Relationship Id="rId7" Type="http://schemas.openxmlformats.org/officeDocument/2006/relationships/oleObject" Target="../embeddings/oleObject107.bin"/><Relationship Id="rId6" Type="http://schemas.openxmlformats.org/officeDocument/2006/relationships/image" Target="../media/image180.emf"/><Relationship Id="rId5" Type="http://schemas.openxmlformats.org/officeDocument/2006/relationships/oleObject" Target="../embeddings/oleObject106.bin"/><Relationship Id="rId4" Type="http://schemas.openxmlformats.org/officeDocument/2006/relationships/image" Target="../media/image179.emf"/><Relationship Id="rId3" Type="http://schemas.openxmlformats.org/officeDocument/2006/relationships/oleObject" Target="../embeddings/oleObject105.bin"/><Relationship Id="rId21" Type="http://schemas.openxmlformats.org/officeDocument/2006/relationships/vmlDrawing" Target="../drawings/vmlDrawing37.vml"/><Relationship Id="rId20" Type="http://schemas.openxmlformats.org/officeDocument/2006/relationships/slideLayout" Target="../slideLayouts/slideLayout18.xml"/><Relationship Id="rId2" Type="http://schemas.openxmlformats.org/officeDocument/2006/relationships/image" Target="../media/image178.emf"/><Relationship Id="rId19" Type="http://schemas.openxmlformats.org/officeDocument/2006/relationships/image" Target="../media/image186.emf"/><Relationship Id="rId18" Type="http://schemas.openxmlformats.org/officeDocument/2006/relationships/oleObject" Target="../embeddings/oleObject113.bin"/><Relationship Id="rId17" Type="http://schemas.openxmlformats.org/officeDocument/2006/relationships/image" Target="../media/image185.emf"/><Relationship Id="rId16" Type="http://schemas.openxmlformats.org/officeDocument/2006/relationships/oleObject" Target="../embeddings/oleObject112.bin"/><Relationship Id="rId15" Type="http://schemas.openxmlformats.org/officeDocument/2006/relationships/oleObject" Target="../embeddings/oleObject111.bin"/><Relationship Id="rId14" Type="http://schemas.openxmlformats.org/officeDocument/2006/relationships/image" Target="../media/image184.emf"/><Relationship Id="rId13" Type="http://schemas.openxmlformats.org/officeDocument/2006/relationships/oleObject" Target="../embeddings/oleObject110.bin"/><Relationship Id="rId12" Type="http://schemas.openxmlformats.org/officeDocument/2006/relationships/image" Target="../media/image183.emf"/><Relationship Id="rId11" Type="http://schemas.openxmlformats.org/officeDocument/2006/relationships/oleObject" Target="../embeddings/oleObject109.bin"/><Relationship Id="rId10" Type="http://schemas.openxmlformats.org/officeDocument/2006/relationships/image" Target="../media/image182.emf"/><Relationship Id="rId1" Type="http://schemas.openxmlformats.org/officeDocument/2006/relationships/oleObject" Target="../embeddings/oleObject104.bin"/></Relationships>
</file>

<file path=ppt/slides/_rels/slide111.xml.rels><?xml version="1.0" encoding="UTF-8" standalone="yes"?>
<Relationships xmlns="http://schemas.openxmlformats.org/package/2006/relationships"><Relationship Id="rId9" Type="http://schemas.openxmlformats.org/officeDocument/2006/relationships/oleObject" Target="../embeddings/oleObject118.bin"/><Relationship Id="rId8" Type="http://schemas.openxmlformats.org/officeDocument/2006/relationships/image" Target="../media/image190.emf"/><Relationship Id="rId7" Type="http://schemas.openxmlformats.org/officeDocument/2006/relationships/oleObject" Target="../embeddings/oleObject117.bin"/><Relationship Id="rId6" Type="http://schemas.openxmlformats.org/officeDocument/2006/relationships/image" Target="../media/image189.emf"/><Relationship Id="rId5" Type="http://schemas.openxmlformats.org/officeDocument/2006/relationships/oleObject" Target="../embeddings/oleObject116.bin"/><Relationship Id="rId44" Type="http://schemas.openxmlformats.org/officeDocument/2006/relationships/vmlDrawing" Target="../drawings/vmlDrawing38.vml"/><Relationship Id="rId43" Type="http://schemas.openxmlformats.org/officeDocument/2006/relationships/slideLayout" Target="../slideLayouts/slideLayout18.xml"/><Relationship Id="rId42" Type="http://schemas.openxmlformats.org/officeDocument/2006/relationships/image" Target="../media/image207.emf"/><Relationship Id="rId41" Type="http://schemas.openxmlformats.org/officeDocument/2006/relationships/oleObject" Target="../embeddings/oleObject134.bin"/><Relationship Id="rId40" Type="http://schemas.openxmlformats.org/officeDocument/2006/relationships/image" Target="../media/image206.emf"/><Relationship Id="rId4" Type="http://schemas.openxmlformats.org/officeDocument/2006/relationships/image" Target="../media/image188.emf"/><Relationship Id="rId39" Type="http://schemas.openxmlformats.org/officeDocument/2006/relationships/oleObject" Target="../embeddings/oleObject133.bin"/><Relationship Id="rId38" Type="http://schemas.openxmlformats.org/officeDocument/2006/relationships/image" Target="../media/image205.emf"/><Relationship Id="rId37" Type="http://schemas.openxmlformats.org/officeDocument/2006/relationships/oleObject" Target="../embeddings/oleObject132.bin"/><Relationship Id="rId36" Type="http://schemas.openxmlformats.org/officeDocument/2006/relationships/image" Target="../media/image204.emf"/><Relationship Id="rId35" Type="http://schemas.openxmlformats.org/officeDocument/2006/relationships/oleObject" Target="../embeddings/oleObject131.bin"/><Relationship Id="rId34" Type="http://schemas.openxmlformats.org/officeDocument/2006/relationships/image" Target="../media/image203.emf"/><Relationship Id="rId33" Type="http://schemas.openxmlformats.org/officeDocument/2006/relationships/oleObject" Target="../embeddings/oleObject130.bin"/><Relationship Id="rId32" Type="http://schemas.openxmlformats.org/officeDocument/2006/relationships/image" Target="../media/image202.emf"/><Relationship Id="rId31" Type="http://schemas.openxmlformats.org/officeDocument/2006/relationships/oleObject" Target="../embeddings/oleObject129.bin"/><Relationship Id="rId30" Type="http://schemas.openxmlformats.org/officeDocument/2006/relationships/image" Target="../media/image201.emf"/><Relationship Id="rId3" Type="http://schemas.openxmlformats.org/officeDocument/2006/relationships/oleObject" Target="../embeddings/oleObject115.bin"/><Relationship Id="rId29" Type="http://schemas.openxmlformats.org/officeDocument/2006/relationships/oleObject" Target="../embeddings/oleObject128.bin"/><Relationship Id="rId28" Type="http://schemas.openxmlformats.org/officeDocument/2006/relationships/image" Target="../media/image200.emf"/><Relationship Id="rId27" Type="http://schemas.openxmlformats.org/officeDocument/2006/relationships/oleObject" Target="../embeddings/oleObject127.bin"/><Relationship Id="rId26" Type="http://schemas.openxmlformats.org/officeDocument/2006/relationships/image" Target="../media/image199.emf"/><Relationship Id="rId25" Type="http://schemas.openxmlformats.org/officeDocument/2006/relationships/oleObject" Target="../embeddings/oleObject126.bin"/><Relationship Id="rId24" Type="http://schemas.openxmlformats.org/officeDocument/2006/relationships/image" Target="../media/image198.emf"/><Relationship Id="rId23" Type="http://schemas.openxmlformats.org/officeDocument/2006/relationships/oleObject" Target="../embeddings/oleObject125.bin"/><Relationship Id="rId22" Type="http://schemas.openxmlformats.org/officeDocument/2006/relationships/image" Target="../media/image197.emf"/><Relationship Id="rId21" Type="http://schemas.openxmlformats.org/officeDocument/2006/relationships/oleObject" Target="../embeddings/oleObject124.bin"/><Relationship Id="rId20" Type="http://schemas.openxmlformats.org/officeDocument/2006/relationships/image" Target="../media/image196.emf"/><Relationship Id="rId2" Type="http://schemas.openxmlformats.org/officeDocument/2006/relationships/image" Target="../media/image187.emf"/><Relationship Id="rId19" Type="http://schemas.openxmlformats.org/officeDocument/2006/relationships/oleObject" Target="../embeddings/oleObject123.bin"/><Relationship Id="rId18" Type="http://schemas.openxmlformats.org/officeDocument/2006/relationships/image" Target="../media/image195.emf"/><Relationship Id="rId17" Type="http://schemas.openxmlformats.org/officeDocument/2006/relationships/oleObject" Target="../embeddings/oleObject122.bin"/><Relationship Id="rId16" Type="http://schemas.openxmlformats.org/officeDocument/2006/relationships/image" Target="../media/image194.emf"/><Relationship Id="rId15" Type="http://schemas.openxmlformats.org/officeDocument/2006/relationships/oleObject" Target="../embeddings/oleObject121.bin"/><Relationship Id="rId14" Type="http://schemas.openxmlformats.org/officeDocument/2006/relationships/image" Target="../media/image193.emf"/><Relationship Id="rId13" Type="http://schemas.openxmlformats.org/officeDocument/2006/relationships/oleObject" Target="../embeddings/oleObject120.bin"/><Relationship Id="rId12" Type="http://schemas.openxmlformats.org/officeDocument/2006/relationships/image" Target="../media/image192.emf"/><Relationship Id="rId11" Type="http://schemas.openxmlformats.org/officeDocument/2006/relationships/oleObject" Target="../embeddings/oleObject119.bin"/><Relationship Id="rId10" Type="http://schemas.openxmlformats.org/officeDocument/2006/relationships/image" Target="../media/image191.emf"/><Relationship Id="rId1" Type="http://schemas.openxmlformats.org/officeDocument/2006/relationships/oleObject" Target="../embeddings/oleObject114.bin"/></Relationships>
</file>

<file path=ppt/slides/_rels/slide11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211.emf"/><Relationship Id="rId7" Type="http://schemas.openxmlformats.org/officeDocument/2006/relationships/oleObject" Target="../embeddings/oleObject138.bin"/><Relationship Id="rId6" Type="http://schemas.openxmlformats.org/officeDocument/2006/relationships/image" Target="../media/image210.emf"/><Relationship Id="rId5" Type="http://schemas.openxmlformats.org/officeDocument/2006/relationships/oleObject" Target="../embeddings/oleObject137.bin"/><Relationship Id="rId4" Type="http://schemas.openxmlformats.org/officeDocument/2006/relationships/image" Target="../media/image209.emf"/><Relationship Id="rId3" Type="http://schemas.openxmlformats.org/officeDocument/2006/relationships/oleObject" Target="../embeddings/oleObject136.bin"/><Relationship Id="rId2" Type="http://schemas.openxmlformats.org/officeDocument/2006/relationships/image" Target="../media/image208.emf"/><Relationship Id="rId10" Type="http://schemas.openxmlformats.org/officeDocument/2006/relationships/vmlDrawing" Target="../drawings/vmlDrawing39.vml"/><Relationship Id="rId1" Type="http://schemas.openxmlformats.org/officeDocument/2006/relationships/oleObject" Target="../embeddings/oleObject135.bin"/></Relationships>
</file>

<file path=ppt/slides/_rels/slide113.xml.rels><?xml version="1.0" encoding="UTF-8" standalone="yes"?>
<Relationships xmlns="http://schemas.openxmlformats.org/package/2006/relationships"><Relationship Id="rId9" Type="http://schemas.openxmlformats.org/officeDocument/2006/relationships/image" Target="../media/image216.emf"/><Relationship Id="rId8" Type="http://schemas.openxmlformats.org/officeDocument/2006/relationships/oleObject" Target="../embeddings/oleObject142.bin"/><Relationship Id="rId7" Type="http://schemas.openxmlformats.org/officeDocument/2006/relationships/image" Target="../media/image215.emf"/><Relationship Id="rId6" Type="http://schemas.openxmlformats.org/officeDocument/2006/relationships/oleObject" Target="../embeddings/oleObject141.bin"/><Relationship Id="rId5" Type="http://schemas.openxmlformats.org/officeDocument/2006/relationships/image" Target="../media/image214.emf"/><Relationship Id="rId4" Type="http://schemas.openxmlformats.org/officeDocument/2006/relationships/oleObject" Target="../embeddings/oleObject140.bin"/><Relationship Id="rId3" Type="http://schemas.openxmlformats.org/officeDocument/2006/relationships/image" Target="../media/image213.emf"/><Relationship Id="rId2" Type="http://schemas.openxmlformats.org/officeDocument/2006/relationships/oleObject" Target="../embeddings/oleObject139.bin"/><Relationship Id="rId13" Type="http://schemas.openxmlformats.org/officeDocument/2006/relationships/vmlDrawing" Target="../drawings/vmlDrawing40.vml"/><Relationship Id="rId12" Type="http://schemas.openxmlformats.org/officeDocument/2006/relationships/slideLayout" Target="../slideLayouts/slideLayout18.xml"/><Relationship Id="rId11" Type="http://schemas.openxmlformats.org/officeDocument/2006/relationships/image" Target="../media/image217.emf"/><Relationship Id="rId10" Type="http://schemas.openxmlformats.org/officeDocument/2006/relationships/oleObject" Target="../embeddings/oleObject143.bin"/><Relationship Id="rId1" Type="http://schemas.openxmlformats.org/officeDocument/2006/relationships/image" Target="../media/image212.png"/></Relationships>
</file>

<file path=ppt/slides/_rels/slide114.xml.rels><?xml version="1.0" encoding="UTF-8" standalone="yes"?>
<Relationships xmlns="http://schemas.openxmlformats.org/package/2006/relationships"><Relationship Id="rId9" Type="http://schemas.openxmlformats.org/officeDocument/2006/relationships/oleObject" Target="../embeddings/oleObject148.bin"/><Relationship Id="rId8" Type="http://schemas.openxmlformats.org/officeDocument/2006/relationships/image" Target="../media/image221.emf"/><Relationship Id="rId7" Type="http://schemas.openxmlformats.org/officeDocument/2006/relationships/oleObject" Target="../embeddings/oleObject147.bin"/><Relationship Id="rId6" Type="http://schemas.openxmlformats.org/officeDocument/2006/relationships/image" Target="../media/image220.emf"/><Relationship Id="rId5" Type="http://schemas.openxmlformats.org/officeDocument/2006/relationships/oleObject" Target="../embeddings/oleObject146.bin"/><Relationship Id="rId4" Type="http://schemas.openxmlformats.org/officeDocument/2006/relationships/image" Target="../media/image219.emf"/><Relationship Id="rId3" Type="http://schemas.openxmlformats.org/officeDocument/2006/relationships/oleObject" Target="../embeddings/oleObject145.bin"/><Relationship Id="rId2" Type="http://schemas.openxmlformats.org/officeDocument/2006/relationships/image" Target="../media/image218.emf"/><Relationship Id="rId17" Type="http://schemas.openxmlformats.org/officeDocument/2006/relationships/vmlDrawing" Target="../drawings/vmlDrawing41.vml"/><Relationship Id="rId16" Type="http://schemas.openxmlformats.org/officeDocument/2006/relationships/slideLayout" Target="../slideLayouts/slideLayout18.xml"/><Relationship Id="rId15" Type="http://schemas.openxmlformats.org/officeDocument/2006/relationships/image" Target="../media/image225.png"/><Relationship Id="rId14" Type="http://schemas.openxmlformats.org/officeDocument/2006/relationships/image" Target="../media/image224.emf"/><Relationship Id="rId13" Type="http://schemas.openxmlformats.org/officeDocument/2006/relationships/oleObject" Target="../embeddings/oleObject150.bin"/><Relationship Id="rId12" Type="http://schemas.openxmlformats.org/officeDocument/2006/relationships/image" Target="../media/image223.emf"/><Relationship Id="rId11" Type="http://schemas.openxmlformats.org/officeDocument/2006/relationships/oleObject" Target="../embeddings/oleObject149.bin"/><Relationship Id="rId10" Type="http://schemas.openxmlformats.org/officeDocument/2006/relationships/image" Target="../media/image222.emf"/><Relationship Id="rId1" Type="http://schemas.openxmlformats.org/officeDocument/2006/relationships/oleObject" Target="../embeddings/oleObject144.bin"/></Relationships>
</file>

<file path=ppt/slides/_rels/slide115.xml.rels><?xml version="1.0" encoding="UTF-8" standalone="yes"?>
<Relationships xmlns="http://schemas.openxmlformats.org/package/2006/relationships"><Relationship Id="rId9" Type="http://schemas.openxmlformats.org/officeDocument/2006/relationships/vmlDrawing" Target="../drawings/vmlDrawing42.vml"/><Relationship Id="rId8" Type="http://schemas.openxmlformats.org/officeDocument/2006/relationships/slideLayout" Target="../slideLayouts/slideLayout18.xml"/><Relationship Id="rId7" Type="http://schemas.openxmlformats.org/officeDocument/2006/relationships/image" Target="../media/image229.png"/><Relationship Id="rId6" Type="http://schemas.openxmlformats.org/officeDocument/2006/relationships/image" Target="../media/image228.emf"/><Relationship Id="rId5" Type="http://schemas.openxmlformats.org/officeDocument/2006/relationships/oleObject" Target="../embeddings/oleObject153.bin"/><Relationship Id="rId4" Type="http://schemas.openxmlformats.org/officeDocument/2006/relationships/image" Target="../media/image227.emf"/><Relationship Id="rId3" Type="http://schemas.openxmlformats.org/officeDocument/2006/relationships/oleObject" Target="../embeddings/oleObject152.bin"/><Relationship Id="rId2" Type="http://schemas.openxmlformats.org/officeDocument/2006/relationships/image" Target="../media/image226.emf"/><Relationship Id="rId1" Type="http://schemas.openxmlformats.org/officeDocument/2006/relationships/oleObject" Target="../embeddings/oleObject151.bin"/></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8" Type="http://schemas.openxmlformats.org/officeDocument/2006/relationships/vmlDrawing" Target="../drawings/vmlDrawing43.vml"/><Relationship Id="rId7" Type="http://schemas.openxmlformats.org/officeDocument/2006/relationships/slideLayout" Target="../slideLayouts/slideLayout18.xml"/><Relationship Id="rId6" Type="http://schemas.openxmlformats.org/officeDocument/2006/relationships/image" Target="../media/image233.png"/><Relationship Id="rId5" Type="http://schemas.openxmlformats.org/officeDocument/2006/relationships/image" Target="../media/image232.emf"/><Relationship Id="rId4" Type="http://schemas.openxmlformats.org/officeDocument/2006/relationships/oleObject" Target="../embeddings/oleObject155.bin"/><Relationship Id="rId3" Type="http://schemas.openxmlformats.org/officeDocument/2006/relationships/image" Target="../media/image231.emf"/><Relationship Id="rId2" Type="http://schemas.openxmlformats.org/officeDocument/2006/relationships/image" Target="../media/image230.emf"/><Relationship Id="rId1" Type="http://schemas.openxmlformats.org/officeDocument/2006/relationships/oleObject" Target="../embeddings/oleObject154.bin"/></Relationships>
</file>

<file path=ppt/slides/_rels/slide118.xml.rels><?xml version="1.0" encoding="UTF-8" standalone="yes"?>
<Relationships xmlns="http://schemas.openxmlformats.org/package/2006/relationships"><Relationship Id="rId8" Type="http://schemas.openxmlformats.org/officeDocument/2006/relationships/vmlDrawing" Target="../drawings/vmlDrawing44.vml"/><Relationship Id="rId7" Type="http://schemas.openxmlformats.org/officeDocument/2006/relationships/slideLayout" Target="../slideLayouts/slideLayout18.xml"/><Relationship Id="rId6" Type="http://schemas.openxmlformats.org/officeDocument/2006/relationships/image" Target="../media/image236.emf"/><Relationship Id="rId5" Type="http://schemas.openxmlformats.org/officeDocument/2006/relationships/oleObject" Target="../embeddings/oleObject158.bin"/><Relationship Id="rId4" Type="http://schemas.openxmlformats.org/officeDocument/2006/relationships/image" Target="../media/image235.emf"/><Relationship Id="rId3" Type="http://schemas.openxmlformats.org/officeDocument/2006/relationships/oleObject" Target="../embeddings/oleObject157.bin"/><Relationship Id="rId2" Type="http://schemas.openxmlformats.org/officeDocument/2006/relationships/image" Target="../media/image234.emf"/><Relationship Id="rId1" Type="http://schemas.openxmlformats.org/officeDocument/2006/relationships/oleObject" Target="../embeddings/oleObject156.bin"/></Relationships>
</file>

<file path=ppt/slides/_rels/slide119.xml.rels><?xml version="1.0" encoding="UTF-8" standalone="yes"?>
<Relationships xmlns="http://schemas.openxmlformats.org/package/2006/relationships"><Relationship Id="rId9" Type="http://schemas.openxmlformats.org/officeDocument/2006/relationships/oleObject" Target="../embeddings/oleObject163.bin"/><Relationship Id="rId8" Type="http://schemas.openxmlformats.org/officeDocument/2006/relationships/image" Target="../media/image240.emf"/><Relationship Id="rId7" Type="http://schemas.openxmlformats.org/officeDocument/2006/relationships/oleObject" Target="../embeddings/oleObject162.bin"/><Relationship Id="rId6" Type="http://schemas.openxmlformats.org/officeDocument/2006/relationships/image" Target="../media/image239.emf"/><Relationship Id="rId5" Type="http://schemas.openxmlformats.org/officeDocument/2006/relationships/oleObject" Target="../embeddings/oleObject161.bin"/><Relationship Id="rId4" Type="http://schemas.openxmlformats.org/officeDocument/2006/relationships/image" Target="../media/image238.emf"/><Relationship Id="rId3" Type="http://schemas.openxmlformats.org/officeDocument/2006/relationships/oleObject" Target="../embeddings/oleObject160.bin"/><Relationship Id="rId2" Type="http://schemas.openxmlformats.org/officeDocument/2006/relationships/image" Target="../media/image237.emf"/><Relationship Id="rId15" Type="http://schemas.openxmlformats.org/officeDocument/2006/relationships/vmlDrawing" Target="../drawings/vmlDrawing45.vml"/><Relationship Id="rId14" Type="http://schemas.openxmlformats.org/officeDocument/2006/relationships/slideLayout" Target="../slideLayouts/slideLayout18.xml"/><Relationship Id="rId13" Type="http://schemas.openxmlformats.org/officeDocument/2006/relationships/image" Target="../media/image243.png"/><Relationship Id="rId12" Type="http://schemas.openxmlformats.org/officeDocument/2006/relationships/image" Target="../media/image242.emf"/><Relationship Id="rId11" Type="http://schemas.openxmlformats.org/officeDocument/2006/relationships/oleObject" Target="../embeddings/oleObject164.bin"/><Relationship Id="rId10" Type="http://schemas.openxmlformats.org/officeDocument/2006/relationships/image" Target="../media/image241.emf"/><Relationship Id="rId1" Type="http://schemas.openxmlformats.org/officeDocument/2006/relationships/oleObject" Target="../embeddings/oleObject159.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3.wmf"/><Relationship Id="rId7" Type="http://schemas.openxmlformats.org/officeDocument/2006/relationships/oleObject" Target="../embeddings/oleObject4.bin"/><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11.wmf"/><Relationship Id="rId3" Type="http://schemas.openxmlformats.org/officeDocument/2006/relationships/oleObject" Target="../embeddings/oleObject2.bin"/><Relationship Id="rId2" Type="http://schemas.openxmlformats.org/officeDocument/2006/relationships/image" Target="../media/image10.wmf"/><Relationship Id="rId12" Type="http://schemas.openxmlformats.org/officeDocument/2006/relationships/vmlDrawing" Target="../drawings/vmlDrawing1.vml"/><Relationship Id="rId11" Type="http://schemas.openxmlformats.org/officeDocument/2006/relationships/slideLayout" Target="../slideLayouts/slideLayout27.xml"/><Relationship Id="rId10" Type="http://schemas.openxmlformats.org/officeDocument/2006/relationships/image" Target="../media/image14.wmf"/><Relationship Id="rId1" Type="http://schemas.openxmlformats.org/officeDocument/2006/relationships/oleObject" Target="../embeddings/oleObject1.bin"/></Relationships>
</file>

<file path=ppt/slides/_rels/slide120.xml.rels><?xml version="1.0" encoding="UTF-8" standalone="yes"?>
<Relationships xmlns="http://schemas.openxmlformats.org/package/2006/relationships"><Relationship Id="rId5" Type="http://schemas.openxmlformats.org/officeDocument/2006/relationships/vmlDrawing" Target="../drawings/vmlDrawing46.vml"/><Relationship Id="rId4" Type="http://schemas.openxmlformats.org/officeDocument/2006/relationships/slideLayout" Target="../slideLayouts/slideLayout18.xml"/><Relationship Id="rId3" Type="http://schemas.openxmlformats.org/officeDocument/2006/relationships/image" Target="../media/image245.emf"/><Relationship Id="rId2" Type="http://schemas.openxmlformats.org/officeDocument/2006/relationships/oleObject" Target="../embeddings/oleObject165.bin"/><Relationship Id="rId1" Type="http://schemas.openxmlformats.org/officeDocument/2006/relationships/image" Target="../media/image244.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47.jpeg"/><Relationship Id="rId1" Type="http://schemas.openxmlformats.org/officeDocument/2006/relationships/image" Target="../media/image246.png"/></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49.jpeg"/><Relationship Id="rId1" Type="http://schemas.openxmlformats.org/officeDocument/2006/relationships/image" Target="../media/image248.jpeg"/></Relationships>
</file>

<file path=ppt/slides/_rels/slide124.xml.rels><?xml version="1.0" encoding="UTF-8" standalone="yes"?>
<Relationships xmlns="http://schemas.openxmlformats.org/package/2006/relationships"><Relationship Id="rId4" Type="http://schemas.openxmlformats.org/officeDocument/2006/relationships/vmlDrawing" Target="../drawings/vmlDrawing47.vml"/><Relationship Id="rId3" Type="http://schemas.openxmlformats.org/officeDocument/2006/relationships/slideLayout" Target="../slideLayouts/slideLayout18.xml"/><Relationship Id="rId2" Type="http://schemas.openxmlformats.org/officeDocument/2006/relationships/image" Target="../media/image250.emf"/><Relationship Id="rId1" Type="http://schemas.openxmlformats.org/officeDocument/2006/relationships/oleObject" Target="../embeddings/oleObject166.bin"/></Relationships>
</file>

<file path=ppt/slides/_rels/slide125.xml.rels><?xml version="1.0" encoding="UTF-8" standalone="yes"?>
<Relationships xmlns="http://schemas.openxmlformats.org/package/2006/relationships"><Relationship Id="rId5" Type="http://schemas.openxmlformats.org/officeDocument/2006/relationships/vmlDrawing" Target="../drawings/vmlDrawing48.vml"/><Relationship Id="rId4" Type="http://schemas.openxmlformats.org/officeDocument/2006/relationships/slideLayout" Target="../slideLayouts/slideLayout18.xml"/><Relationship Id="rId3" Type="http://schemas.openxmlformats.org/officeDocument/2006/relationships/image" Target="../media/image252.png"/><Relationship Id="rId2" Type="http://schemas.openxmlformats.org/officeDocument/2006/relationships/image" Target="../media/image251.emf"/><Relationship Id="rId1" Type="http://schemas.openxmlformats.org/officeDocument/2006/relationships/oleObject" Target="../embeddings/oleObject167.bin"/></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53.png"/></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18.wmf"/><Relationship Id="rId7" Type="http://schemas.openxmlformats.org/officeDocument/2006/relationships/oleObject" Target="../embeddings/oleObject9.bin"/><Relationship Id="rId6" Type="http://schemas.openxmlformats.org/officeDocument/2006/relationships/image" Target="../media/image17.wmf"/><Relationship Id="rId5" Type="http://schemas.openxmlformats.org/officeDocument/2006/relationships/oleObject" Target="../embeddings/oleObject8.bin"/><Relationship Id="rId4" Type="http://schemas.openxmlformats.org/officeDocument/2006/relationships/image" Target="../media/image16.wmf"/><Relationship Id="rId3" Type="http://schemas.openxmlformats.org/officeDocument/2006/relationships/oleObject" Target="../embeddings/oleObject7.bin"/><Relationship Id="rId2" Type="http://schemas.openxmlformats.org/officeDocument/2006/relationships/image" Target="../media/image15.wmf"/><Relationship Id="rId14" Type="http://schemas.openxmlformats.org/officeDocument/2006/relationships/vmlDrawing" Target="../drawings/vmlDrawing2.vml"/><Relationship Id="rId13" Type="http://schemas.openxmlformats.org/officeDocument/2006/relationships/slideLayout" Target="../slideLayouts/slideLayout27.xml"/><Relationship Id="rId12" Type="http://schemas.openxmlformats.org/officeDocument/2006/relationships/image" Target="../media/image20.wmf"/><Relationship Id="rId11" Type="http://schemas.openxmlformats.org/officeDocument/2006/relationships/oleObject" Target="../embeddings/oleObject11.bin"/><Relationship Id="rId10" Type="http://schemas.openxmlformats.org/officeDocument/2006/relationships/image" Target="../media/image19.wmf"/><Relationship Id="rId1"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wmf"/><Relationship Id="rId4" Type="http://schemas.openxmlformats.org/officeDocument/2006/relationships/oleObject" Target="../embeddings/oleObject12.bin"/><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13.xml"/><Relationship Id="rId7" Type="http://schemas.openxmlformats.org/officeDocument/2006/relationships/image" Target="../media/image4.png"/><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tags" Target="../tags/tag3.xml"/><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9" Type="http://schemas.openxmlformats.org/officeDocument/2006/relationships/image" Target="../media/image38.png"/><Relationship Id="rId8" Type="http://schemas.openxmlformats.org/officeDocument/2006/relationships/image" Target="../media/image37.png"/><Relationship Id="rId7" Type="http://schemas.openxmlformats.org/officeDocument/2006/relationships/image" Target="../media/image36.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0" Type="http://schemas.openxmlformats.org/officeDocument/2006/relationships/slideLayout" Target="../slideLayouts/slideLayout13.xml"/><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slide" Target="slide3.xml"/><Relationship Id="rId4" Type="http://schemas.openxmlformats.org/officeDocument/2006/relationships/image" Target="../media/image5.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 Target="slide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0.png"/><Relationship Id="rId1"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46.wmf"/><Relationship Id="rId7" Type="http://schemas.openxmlformats.org/officeDocument/2006/relationships/oleObject" Target="../embeddings/oleObject17.bin"/><Relationship Id="rId6" Type="http://schemas.openxmlformats.org/officeDocument/2006/relationships/image" Target="../media/image45.wmf"/><Relationship Id="rId5" Type="http://schemas.openxmlformats.org/officeDocument/2006/relationships/oleObject" Target="../embeddings/oleObject16.bin"/><Relationship Id="rId4" Type="http://schemas.openxmlformats.org/officeDocument/2006/relationships/image" Target="../media/image44.wmf"/><Relationship Id="rId3" Type="http://schemas.openxmlformats.org/officeDocument/2006/relationships/oleObject" Target="../embeddings/oleObject15.bin"/><Relationship Id="rId2" Type="http://schemas.openxmlformats.org/officeDocument/2006/relationships/image" Target="../media/image43.wmf"/><Relationship Id="rId12" Type="http://schemas.openxmlformats.org/officeDocument/2006/relationships/vmlDrawing" Target="../drawings/vmlDrawing5.vml"/><Relationship Id="rId11" Type="http://schemas.openxmlformats.org/officeDocument/2006/relationships/slideLayout" Target="../slideLayouts/slideLayout13.xml"/><Relationship Id="rId10" Type="http://schemas.openxmlformats.org/officeDocument/2006/relationships/image" Target="../media/image47.wmf"/><Relationship Id="rId1" Type="http://schemas.openxmlformats.org/officeDocument/2006/relationships/oleObject" Target="../embeddings/oleObject14.bin"/></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13.xml"/><Relationship Id="rId4" Type="http://schemas.openxmlformats.org/officeDocument/2006/relationships/image" Target="../media/image49.png"/><Relationship Id="rId3" Type="http://schemas.openxmlformats.org/officeDocument/2006/relationships/image" Target="../media/image42.png"/><Relationship Id="rId2" Type="http://schemas.openxmlformats.org/officeDocument/2006/relationships/image" Target="../media/image48.wmf"/><Relationship Id="rId1" Type="http://schemas.openxmlformats.org/officeDocument/2006/relationships/oleObject" Target="../embeddings/oleObject19.bin"/></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1.png"/><Relationship Id="rId1" Type="http://schemas.openxmlformats.org/officeDocument/2006/relationships/image" Target="../media/image50.png"/></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13.xml"/><Relationship Id="rId4" Type="http://schemas.openxmlformats.org/officeDocument/2006/relationships/image" Target="../media/image53.wmf"/><Relationship Id="rId3" Type="http://schemas.openxmlformats.org/officeDocument/2006/relationships/oleObject" Target="../embeddings/oleObject21.bin"/><Relationship Id="rId2" Type="http://schemas.openxmlformats.org/officeDocument/2006/relationships/image" Target="../media/image52.wmf"/><Relationship Id="rId1" Type="http://schemas.openxmlformats.org/officeDocument/2006/relationships/oleObject" Target="../embeddings/oleObject20.bin"/></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4.png"/><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5.png"/></Relationships>
</file>

<file path=ppt/slides/_rels/slide31.xml.rels><?xml version="1.0" encoding="UTF-8" standalone="yes"?>
<Relationships xmlns="http://schemas.openxmlformats.org/package/2006/relationships"><Relationship Id="rId9" Type="http://schemas.openxmlformats.org/officeDocument/2006/relationships/image" Target="../media/image60.wmf"/><Relationship Id="rId8" Type="http://schemas.openxmlformats.org/officeDocument/2006/relationships/oleObject" Target="../embeddings/oleObject25.bin"/><Relationship Id="rId7" Type="http://schemas.openxmlformats.org/officeDocument/2006/relationships/image" Target="../media/image59.wmf"/><Relationship Id="rId6" Type="http://schemas.openxmlformats.org/officeDocument/2006/relationships/oleObject" Target="../embeddings/oleObject24.bin"/><Relationship Id="rId5" Type="http://schemas.openxmlformats.org/officeDocument/2006/relationships/image" Target="../media/image58.wmf"/><Relationship Id="rId4" Type="http://schemas.openxmlformats.org/officeDocument/2006/relationships/oleObject" Target="../embeddings/oleObject23.bin"/><Relationship Id="rId3" Type="http://schemas.openxmlformats.org/officeDocument/2006/relationships/image" Target="../media/image57.wmf"/><Relationship Id="rId2" Type="http://schemas.openxmlformats.org/officeDocument/2006/relationships/oleObject" Target="../embeddings/oleObject22.bin"/><Relationship Id="rId15" Type="http://schemas.openxmlformats.org/officeDocument/2006/relationships/vmlDrawing" Target="../drawings/vmlDrawing8.vml"/><Relationship Id="rId14" Type="http://schemas.openxmlformats.org/officeDocument/2006/relationships/slideLayout" Target="../slideLayouts/slideLayout13.xml"/><Relationship Id="rId13" Type="http://schemas.openxmlformats.org/officeDocument/2006/relationships/image" Target="../media/image62.wmf"/><Relationship Id="rId12" Type="http://schemas.openxmlformats.org/officeDocument/2006/relationships/oleObject" Target="../embeddings/oleObject27.bin"/><Relationship Id="rId11" Type="http://schemas.openxmlformats.org/officeDocument/2006/relationships/image" Target="../media/image61.wmf"/><Relationship Id="rId10" Type="http://schemas.openxmlformats.org/officeDocument/2006/relationships/oleObject" Target="../embeddings/oleObject26.bin"/><Relationship Id="rId1" Type="http://schemas.openxmlformats.org/officeDocument/2006/relationships/image" Target="../media/image5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5.png"/></Relationships>
</file>

<file path=ppt/slides/_rels/slide35.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13.xml"/><Relationship Id="rId3" Type="http://schemas.openxmlformats.org/officeDocument/2006/relationships/image" Target="../media/image67.png"/><Relationship Id="rId2" Type="http://schemas.openxmlformats.org/officeDocument/2006/relationships/image" Target="../media/image66.wmf"/><Relationship Id="rId1" Type="http://schemas.openxmlformats.org/officeDocument/2006/relationships/oleObject" Target="../embeddings/oleObject28.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71.wmf"/><Relationship Id="rId7" Type="http://schemas.openxmlformats.org/officeDocument/2006/relationships/oleObject" Target="../embeddings/oleObject32.bin"/><Relationship Id="rId6" Type="http://schemas.openxmlformats.org/officeDocument/2006/relationships/image" Target="../media/image70.wmf"/><Relationship Id="rId5" Type="http://schemas.openxmlformats.org/officeDocument/2006/relationships/oleObject" Target="../embeddings/oleObject31.bin"/><Relationship Id="rId4" Type="http://schemas.openxmlformats.org/officeDocument/2006/relationships/image" Target="../media/image69.wmf"/><Relationship Id="rId3" Type="http://schemas.openxmlformats.org/officeDocument/2006/relationships/oleObject" Target="../embeddings/oleObject30.bin"/><Relationship Id="rId21" Type="http://schemas.openxmlformats.org/officeDocument/2006/relationships/notesSlide" Target="../notesSlides/notesSlide2.xml"/><Relationship Id="rId20" Type="http://schemas.openxmlformats.org/officeDocument/2006/relationships/vmlDrawing" Target="../drawings/vmlDrawing10.vml"/><Relationship Id="rId2" Type="http://schemas.openxmlformats.org/officeDocument/2006/relationships/image" Target="../media/image68.wmf"/><Relationship Id="rId19" Type="http://schemas.openxmlformats.org/officeDocument/2006/relationships/slideLayout" Target="../slideLayouts/slideLayout13.xml"/><Relationship Id="rId18" Type="http://schemas.openxmlformats.org/officeDocument/2006/relationships/oleObject" Target="../embeddings/oleObject39.bin"/><Relationship Id="rId17" Type="http://schemas.openxmlformats.org/officeDocument/2006/relationships/oleObject" Target="../embeddings/oleObject38.bin"/><Relationship Id="rId16" Type="http://schemas.openxmlformats.org/officeDocument/2006/relationships/oleObject" Target="../embeddings/oleObject37.bin"/><Relationship Id="rId15" Type="http://schemas.openxmlformats.org/officeDocument/2006/relationships/image" Target="../media/image74.wmf"/><Relationship Id="rId14" Type="http://schemas.openxmlformats.org/officeDocument/2006/relationships/oleObject" Target="../embeddings/oleObject36.bin"/><Relationship Id="rId13" Type="http://schemas.openxmlformats.org/officeDocument/2006/relationships/oleObject" Target="../embeddings/oleObject35.bin"/><Relationship Id="rId12" Type="http://schemas.openxmlformats.org/officeDocument/2006/relationships/image" Target="../media/image73.wmf"/><Relationship Id="rId11" Type="http://schemas.openxmlformats.org/officeDocument/2006/relationships/oleObject" Target="../embeddings/oleObject34.bin"/><Relationship Id="rId10" Type="http://schemas.openxmlformats.org/officeDocument/2006/relationships/image" Target="../media/image72.wmf"/><Relationship Id="rId1" Type="http://schemas.openxmlformats.org/officeDocument/2006/relationships/oleObject" Target="../embeddings/oleObject29.bin"/></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13.xml"/><Relationship Id="rId4" Type="http://schemas.openxmlformats.org/officeDocument/2006/relationships/image" Target="../media/image76.wmf"/><Relationship Id="rId3" Type="http://schemas.openxmlformats.org/officeDocument/2006/relationships/oleObject" Target="../embeddings/oleObject41.bin"/><Relationship Id="rId2" Type="http://schemas.openxmlformats.org/officeDocument/2006/relationships/image" Target="../media/image75.wmf"/><Relationship Id="rId1" Type="http://schemas.openxmlformats.org/officeDocument/2006/relationships/oleObject" Target="../embeddings/oleObject40.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13.xml"/><Relationship Id="rId4" Type="http://schemas.openxmlformats.org/officeDocument/2006/relationships/image" Target="../media/image79.png"/><Relationship Id="rId3" Type="http://schemas.openxmlformats.org/officeDocument/2006/relationships/image" Target="../media/image78.wmf"/><Relationship Id="rId2" Type="http://schemas.openxmlformats.org/officeDocument/2006/relationships/oleObject" Target="../embeddings/oleObject42.bin"/><Relationship Id="rId1" Type="http://schemas.openxmlformats.org/officeDocument/2006/relationships/image" Target="../media/image77.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1.png"/><Relationship Id="rId1" Type="http://schemas.openxmlformats.org/officeDocument/2006/relationships/image" Target="../media/image80.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2.emf"/></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84.png"/><Relationship Id="rId3" Type="http://schemas.openxmlformats.org/officeDocument/2006/relationships/tags" Target="../tags/tag6.xml"/><Relationship Id="rId2" Type="http://schemas.openxmlformats.org/officeDocument/2006/relationships/image" Target="../media/image83.png"/><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7.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8.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9.png"/></Relationships>
</file>

<file path=ppt/slides/_rels/slide49.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18.xml"/><Relationship Id="rId3" Type="http://schemas.openxmlformats.org/officeDocument/2006/relationships/image" Target="../media/image91.wmf"/><Relationship Id="rId2" Type="http://schemas.openxmlformats.org/officeDocument/2006/relationships/oleObject" Target="../embeddings/oleObject43.bin"/><Relationship Id="rId1" Type="http://schemas.openxmlformats.org/officeDocument/2006/relationships/image" Target="../media/image9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2.png"/></Relationships>
</file>

<file path=ppt/slides/_rels/slide51.xml.rels><?xml version="1.0" encoding="UTF-8" standalone="yes"?>
<Relationships xmlns="http://schemas.openxmlformats.org/package/2006/relationships"><Relationship Id="rId7" Type="http://schemas.openxmlformats.org/officeDocument/2006/relationships/vmlDrawing" Target="../drawings/vmlDrawing14.vml"/><Relationship Id="rId6" Type="http://schemas.openxmlformats.org/officeDocument/2006/relationships/slideLayout" Target="../slideLayouts/slideLayout18.xml"/><Relationship Id="rId5" Type="http://schemas.openxmlformats.org/officeDocument/2006/relationships/image" Target="../media/image95.png"/><Relationship Id="rId4" Type="http://schemas.openxmlformats.org/officeDocument/2006/relationships/image" Target="../media/image94.wmf"/><Relationship Id="rId3" Type="http://schemas.openxmlformats.org/officeDocument/2006/relationships/oleObject" Target="../embeddings/oleObject45.bin"/><Relationship Id="rId2" Type="http://schemas.openxmlformats.org/officeDocument/2006/relationships/image" Target="../media/image93.wmf"/><Relationship Id="rId1" Type="http://schemas.openxmlformats.org/officeDocument/2006/relationships/oleObject" Target="../embeddings/oleObject44.bin"/></Relationships>
</file>

<file path=ppt/slides/_rels/slide52.xml.rels><?xml version="1.0" encoding="UTF-8" standalone="yes"?>
<Relationships xmlns="http://schemas.openxmlformats.org/package/2006/relationships"><Relationship Id="rId7" Type="http://schemas.openxmlformats.org/officeDocument/2006/relationships/vmlDrawing" Target="../drawings/vmlDrawing15.vml"/><Relationship Id="rId6" Type="http://schemas.openxmlformats.org/officeDocument/2006/relationships/slideLayout" Target="../slideLayouts/slideLayout18.xml"/><Relationship Id="rId5" Type="http://schemas.openxmlformats.org/officeDocument/2006/relationships/image" Target="../media/image98.png"/><Relationship Id="rId4" Type="http://schemas.openxmlformats.org/officeDocument/2006/relationships/image" Target="../media/image97.wmf"/><Relationship Id="rId3" Type="http://schemas.openxmlformats.org/officeDocument/2006/relationships/oleObject" Target="../embeddings/oleObject47.bin"/><Relationship Id="rId2" Type="http://schemas.openxmlformats.org/officeDocument/2006/relationships/image" Target="../media/image96.wmf"/><Relationship Id="rId1" Type="http://schemas.openxmlformats.org/officeDocument/2006/relationships/oleObject" Target="../embeddings/oleObject46.bin"/></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9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0.png"/></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52.bin"/><Relationship Id="rId8" Type="http://schemas.openxmlformats.org/officeDocument/2006/relationships/image" Target="../media/image104.wmf"/><Relationship Id="rId7" Type="http://schemas.openxmlformats.org/officeDocument/2006/relationships/oleObject" Target="../embeddings/oleObject51.bin"/><Relationship Id="rId6" Type="http://schemas.openxmlformats.org/officeDocument/2006/relationships/image" Target="../media/image103.wmf"/><Relationship Id="rId5" Type="http://schemas.openxmlformats.org/officeDocument/2006/relationships/oleObject" Target="../embeddings/oleObject50.bin"/><Relationship Id="rId4" Type="http://schemas.openxmlformats.org/officeDocument/2006/relationships/image" Target="../media/image102.wmf"/><Relationship Id="rId3" Type="http://schemas.openxmlformats.org/officeDocument/2006/relationships/oleObject" Target="../embeddings/oleObject49.bin"/><Relationship Id="rId2" Type="http://schemas.openxmlformats.org/officeDocument/2006/relationships/image" Target="../media/image101.wmf"/><Relationship Id="rId18" Type="http://schemas.openxmlformats.org/officeDocument/2006/relationships/vmlDrawing" Target="../drawings/vmlDrawing16.vml"/><Relationship Id="rId17" Type="http://schemas.openxmlformats.org/officeDocument/2006/relationships/slideLayout" Target="../slideLayouts/slideLayout18.xml"/><Relationship Id="rId16" Type="http://schemas.openxmlformats.org/officeDocument/2006/relationships/oleObject" Target="../embeddings/oleObject56.bin"/><Relationship Id="rId15" Type="http://schemas.openxmlformats.org/officeDocument/2006/relationships/oleObject" Target="../embeddings/oleObject55.bin"/><Relationship Id="rId14" Type="http://schemas.openxmlformats.org/officeDocument/2006/relationships/image" Target="../media/image107.wmf"/><Relationship Id="rId13" Type="http://schemas.openxmlformats.org/officeDocument/2006/relationships/oleObject" Target="../embeddings/oleObject54.bin"/><Relationship Id="rId12" Type="http://schemas.openxmlformats.org/officeDocument/2006/relationships/image" Target="../media/image106.wmf"/><Relationship Id="rId11" Type="http://schemas.openxmlformats.org/officeDocument/2006/relationships/oleObject" Target="../embeddings/oleObject53.bin"/><Relationship Id="rId10" Type="http://schemas.openxmlformats.org/officeDocument/2006/relationships/image" Target="../media/image105.wmf"/><Relationship Id="rId1" Type="http://schemas.openxmlformats.org/officeDocument/2006/relationships/oleObject" Target="../embeddings/oleObject48.bin"/></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8.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113.wmf"/><Relationship Id="rId7" Type="http://schemas.openxmlformats.org/officeDocument/2006/relationships/oleObject" Target="../embeddings/oleObject60.bin"/><Relationship Id="rId6" Type="http://schemas.openxmlformats.org/officeDocument/2006/relationships/image" Target="../media/image112.wmf"/><Relationship Id="rId5" Type="http://schemas.openxmlformats.org/officeDocument/2006/relationships/oleObject" Target="../embeddings/oleObject59.bin"/><Relationship Id="rId4" Type="http://schemas.openxmlformats.org/officeDocument/2006/relationships/image" Target="../media/image111.wmf"/><Relationship Id="rId3" Type="http://schemas.openxmlformats.org/officeDocument/2006/relationships/oleObject" Target="../embeddings/oleObject58.bin"/><Relationship Id="rId2" Type="http://schemas.openxmlformats.org/officeDocument/2006/relationships/image" Target="../media/image110.wmf"/><Relationship Id="rId10" Type="http://schemas.openxmlformats.org/officeDocument/2006/relationships/vmlDrawing" Target="../drawings/vmlDrawing17.vml"/><Relationship Id="rId1" Type="http://schemas.openxmlformats.org/officeDocument/2006/relationships/oleObject" Target="../embeddings/oleObject57.bin"/></Relationships>
</file>

<file path=ppt/slides/_rels/slide61.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18.xml"/><Relationship Id="rId6" Type="http://schemas.openxmlformats.org/officeDocument/2006/relationships/image" Target="../media/image116.wmf"/><Relationship Id="rId5" Type="http://schemas.openxmlformats.org/officeDocument/2006/relationships/oleObject" Target="../embeddings/oleObject63.bin"/><Relationship Id="rId4" Type="http://schemas.openxmlformats.org/officeDocument/2006/relationships/image" Target="../media/image115.wmf"/><Relationship Id="rId3" Type="http://schemas.openxmlformats.org/officeDocument/2006/relationships/oleObject" Target="../embeddings/oleObject62.bin"/><Relationship Id="rId2" Type="http://schemas.openxmlformats.org/officeDocument/2006/relationships/image" Target="../media/image114.wmf"/><Relationship Id="rId1" Type="http://schemas.openxmlformats.org/officeDocument/2006/relationships/oleObject" Target="../embeddings/oleObject61.bin"/></Relationships>
</file>

<file path=ppt/slides/_rels/slide62.xml.rels><?xml version="1.0" encoding="UTF-8" standalone="yes"?>
<Relationships xmlns="http://schemas.openxmlformats.org/package/2006/relationships"><Relationship Id="rId7" Type="http://schemas.openxmlformats.org/officeDocument/2006/relationships/vmlDrawing" Target="../drawings/vmlDrawing19.vml"/><Relationship Id="rId6" Type="http://schemas.openxmlformats.org/officeDocument/2006/relationships/slideLayout" Target="../slideLayouts/slideLayout18.xml"/><Relationship Id="rId5" Type="http://schemas.openxmlformats.org/officeDocument/2006/relationships/image" Target="../media/image119.png"/><Relationship Id="rId4" Type="http://schemas.openxmlformats.org/officeDocument/2006/relationships/image" Target="../media/image118.wmf"/><Relationship Id="rId3" Type="http://schemas.openxmlformats.org/officeDocument/2006/relationships/oleObject" Target="../embeddings/oleObject65.bin"/><Relationship Id="rId2" Type="http://schemas.openxmlformats.org/officeDocument/2006/relationships/image" Target="../media/image117.wmf"/><Relationship Id="rId1" Type="http://schemas.openxmlformats.org/officeDocument/2006/relationships/oleObject" Target="../embeddings/oleObject64.bin"/></Relationships>
</file>

<file path=ppt/slides/_rels/slide63.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18.xml"/><Relationship Id="rId6" Type="http://schemas.openxmlformats.org/officeDocument/2006/relationships/image" Target="../media/image121.png"/><Relationship Id="rId5" Type="http://schemas.openxmlformats.org/officeDocument/2006/relationships/oleObject" Target="../embeddings/oleObject68.bin"/><Relationship Id="rId4" Type="http://schemas.openxmlformats.org/officeDocument/2006/relationships/image" Target="../media/image116.wmf"/><Relationship Id="rId3" Type="http://schemas.openxmlformats.org/officeDocument/2006/relationships/oleObject" Target="../embeddings/oleObject67.bin"/><Relationship Id="rId2" Type="http://schemas.openxmlformats.org/officeDocument/2006/relationships/image" Target="../media/image120.wmf"/><Relationship Id="rId1" Type="http://schemas.openxmlformats.org/officeDocument/2006/relationships/oleObject" Target="../embeddings/oleObject66.bin"/></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22.png"/><Relationship Id="rId1" Type="http://schemas.openxmlformats.org/officeDocument/2006/relationships/tags" Target="../tags/tag7.xml"/></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18.xml"/><Relationship Id="rId2" Type="http://schemas.openxmlformats.org/officeDocument/2006/relationships/image" Target="../media/image123.wmf"/><Relationship Id="rId1" Type="http://schemas.openxmlformats.org/officeDocument/2006/relationships/oleObject" Target="../embeddings/oleObject69.bin"/></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24.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26.png"/><Relationship Id="rId1" Type="http://schemas.openxmlformats.org/officeDocument/2006/relationships/image" Target="../media/image12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27.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9.png"/><Relationship Id="rId1" Type="http://schemas.openxmlformats.org/officeDocument/2006/relationships/image" Target="../media/image128.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0.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32.png"/><Relationship Id="rId1" Type="http://schemas.openxmlformats.org/officeDocument/2006/relationships/image" Target="../media/image13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3.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138.wmf"/><Relationship Id="rId7" Type="http://schemas.openxmlformats.org/officeDocument/2006/relationships/oleObject" Target="../embeddings/oleObject72.bin"/><Relationship Id="rId6" Type="http://schemas.openxmlformats.org/officeDocument/2006/relationships/image" Target="../media/image137.wmf"/><Relationship Id="rId5" Type="http://schemas.openxmlformats.org/officeDocument/2006/relationships/oleObject" Target="../embeddings/oleObject71.bin"/><Relationship Id="rId4" Type="http://schemas.openxmlformats.org/officeDocument/2006/relationships/image" Target="../media/image136.wmf"/><Relationship Id="rId3" Type="http://schemas.openxmlformats.org/officeDocument/2006/relationships/oleObject" Target="../embeddings/oleObject70.bin"/><Relationship Id="rId2" Type="http://schemas.openxmlformats.org/officeDocument/2006/relationships/image" Target="../media/image135.png"/><Relationship Id="rId10" Type="http://schemas.openxmlformats.org/officeDocument/2006/relationships/vmlDrawing" Target="../drawings/vmlDrawing22.vml"/><Relationship Id="rId1" Type="http://schemas.openxmlformats.org/officeDocument/2006/relationships/tags" Target="../tags/tag8.xml"/></Relationships>
</file>

<file path=ppt/slides/_rels/slide81.xml.rels><?xml version="1.0" encoding="UTF-8" standalone="yes"?>
<Relationships xmlns="http://schemas.openxmlformats.org/package/2006/relationships"><Relationship Id="rId8" Type="http://schemas.openxmlformats.org/officeDocument/2006/relationships/vmlDrawing" Target="../drawings/vmlDrawing23.vml"/><Relationship Id="rId7" Type="http://schemas.openxmlformats.org/officeDocument/2006/relationships/slideLayout" Target="../slideLayouts/slideLayout13.xml"/><Relationship Id="rId6" Type="http://schemas.openxmlformats.org/officeDocument/2006/relationships/image" Target="../media/image140.png"/><Relationship Id="rId5" Type="http://schemas.openxmlformats.org/officeDocument/2006/relationships/oleObject" Target="../embeddings/oleObject75.bin"/><Relationship Id="rId4" Type="http://schemas.openxmlformats.org/officeDocument/2006/relationships/image" Target="../media/image139.wmf"/><Relationship Id="rId3" Type="http://schemas.openxmlformats.org/officeDocument/2006/relationships/oleObject" Target="../embeddings/oleObject74.bin"/><Relationship Id="rId2" Type="http://schemas.openxmlformats.org/officeDocument/2006/relationships/image" Target="../media/image136.wmf"/><Relationship Id="rId1" Type="http://schemas.openxmlformats.org/officeDocument/2006/relationships/oleObject" Target="../embeddings/oleObject73.bin"/></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41.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42.png"/></Relationships>
</file>

<file path=ppt/slides/_rels/slide84.xml.rels><?xml version="1.0" encoding="UTF-8" standalone="yes"?>
<Relationships xmlns="http://schemas.openxmlformats.org/package/2006/relationships"><Relationship Id="rId9" Type="http://schemas.openxmlformats.org/officeDocument/2006/relationships/vmlDrawing" Target="../drawings/vmlDrawing24.vml"/><Relationship Id="rId8" Type="http://schemas.openxmlformats.org/officeDocument/2006/relationships/slideLayout" Target="../slideLayouts/slideLayout18.xml"/><Relationship Id="rId7" Type="http://schemas.openxmlformats.org/officeDocument/2006/relationships/oleObject" Target="../embeddings/oleObject79.bin"/><Relationship Id="rId6" Type="http://schemas.openxmlformats.org/officeDocument/2006/relationships/image" Target="../media/image144.wmf"/><Relationship Id="rId5" Type="http://schemas.openxmlformats.org/officeDocument/2006/relationships/oleObject" Target="../embeddings/oleObject78.bin"/><Relationship Id="rId4" Type="http://schemas.openxmlformats.org/officeDocument/2006/relationships/image" Target="../media/image143.wmf"/><Relationship Id="rId3" Type="http://schemas.openxmlformats.org/officeDocument/2006/relationships/oleObject" Target="../embeddings/oleObject77.bin"/><Relationship Id="rId2" Type="http://schemas.openxmlformats.org/officeDocument/2006/relationships/image" Target="../media/image136.wmf"/><Relationship Id="rId1" Type="http://schemas.openxmlformats.org/officeDocument/2006/relationships/oleObject" Target="../embeddings/oleObject76.bin"/></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45.png"/></Relationships>
</file>

<file path=ppt/slides/_rels/slide86.xml.rels><?xml version="1.0" encoding="UTF-8" standalone="yes"?>
<Relationships xmlns="http://schemas.openxmlformats.org/package/2006/relationships"><Relationship Id="rId8" Type="http://schemas.openxmlformats.org/officeDocument/2006/relationships/vmlDrawing" Target="../drawings/vmlDrawing25.vml"/><Relationship Id="rId7" Type="http://schemas.openxmlformats.org/officeDocument/2006/relationships/slideLayout" Target="../slideLayouts/slideLayout18.xml"/><Relationship Id="rId6" Type="http://schemas.openxmlformats.org/officeDocument/2006/relationships/oleObject" Target="../embeddings/oleObject83.bin"/><Relationship Id="rId5" Type="http://schemas.openxmlformats.org/officeDocument/2006/relationships/oleObject" Target="../embeddings/oleObject82.bin"/><Relationship Id="rId4" Type="http://schemas.openxmlformats.org/officeDocument/2006/relationships/image" Target="../media/image147.wmf"/><Relationship Id="rId3" Type="http://schemas.openxmlformats.org/officeDocument/2006/relationships/oleObject" Target="../embeddings/oleObject81.bin"/><Relationship Id="rId2" Type="http://schemas.openxmlformats.org/officeDocument/2006/relationships/image" Target="../media/image146.wmf"/><Relationship Id="rId1" Type="http://schemas.openxmlformats.org/officeDocument/2006/relationships/oleObject" Target="../embeddings/oleObject80.bin"/></Relationships>
</file>

<file path=ppt/slides/_rels/slide87.xml.rels><?xml version="1.0" encoding="UTF-8" standalone="yes"?>
<Relationships xmlns="http://schemas.openxmlformats.org/package/2006/relationships"><Relationship Id="rId5" Type="http://schemas.openxmlformats.org/officeDocument/2006/relationships/vmlDrawing" Target="../drawings/vmlDrawing26.vml"/><Relationship Id="rId4" Type="http://schemas.openxmlformats.org/officeDocument/2006/relationships/slideLayout" Target="../slideLayouts/slideLayout18.xml"/><Relationship Id="rId3" Type="http://schemas.openxmlformats.org/officeDocument/2006/relationships/image" Target="../media/image148.wmf"/><Relationship Id="rId2" Type="http://schemas.openxmlformats.org/officeDocument/2006/relationships/oleObject" Target="../embeddings/oleObject84.bin"/><Relationship Id="rId1" Type="http://schemas.openxmlformats.org/officeDocument/2006/relationships/tags" Target="../tags/tag9.xml"/></Relationships>
</file>

<file path=ppt/slides/_rels/slide88.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18.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image" Target="../media/image149.wmf"/><Relationship Id="rId1" Type="http://schemas.openxmlformats.org/officeDocument/2006/relationships/oleObject" Target="../embeddings/oleObject85.bin"/></Relationships>
</file>

<file path=ppt/slides/_rels/slide89.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18.xml"/><Relationship Id="rId2" Type="http://schemas.openxmlformats.org/officeDocument/2006/relationships/image" Target="../media/image150.wmf"/><Relationship Id="rId1" Type="http://schemas.openxmlformats.org/officeDocument/2006/relationships/oleObject" Target="../embeddings/oleObject86.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52.png"/><Relationship Id="rId1" Type="http://schemas.openxmlformats.org/officeDocument/2006/relationships/image" Target="../media/image151.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5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8" Type="http://schemas.openxmlformats.org/officeDocument/2006/relationships/vmlDrawing" Target="../drawings/vmlDrawing29.vml"/><Relationship Id="rId7" Type="http://schemas.openxmlformats.org/officeDocument/2006/relationships/slideLayout" Target="../slideLayouts/slideLayout18.xml"/><Relationship Id="rId6" Type="http://schemas.openxmlformats.org/officeDocument/2006/relationships/oleObject" Target="../embeddings/oleObject89.bin"/><Relationship Id="rId5" Type="http://schemas.openxmlformats.org/officeDocument/2006/relationships/oleObject" Target="../embeddings/oleObject88.bin"/><Relationship Id="rId4" Type="http://schemas.openxmlformats.org/officeDocument/2006/relationships/image" Target="../media/image144.wmf"/><Relationship Id="rId3" Type="http://schemas.openxmlformats.org/officeDocument/2006/relationships/oleObject" Target="../embeddings/oleObject87.bin"/><Relationship Id="rId2" Type="http://schemas.openxmlformats.org/officeDocument/2006/relationships/image" Target="../media/image154.png"/><Relationship Id="rId1" Type="http://schemas.openxmlformats.org/officeDocument/2006/relationships/image" Target="../media/image153.png"/></Relationships>
</file>

<file path=ppt/slides/_rels/slide94.xml.rels><?xml version="1.0" encoding="UTF-8" standalone="yes"?>
<Relationships xmlns="http://schemas.openxmlformats.org/package/2006/relationships"><Relationship Id="rId7" Type="http://schemas.openxmlformats.org/officeDocument/2006/relationships/vmlDrawing" Target="../drawings/vmlDrawing30.vml"/><Relationship Id="rId6" Type="http://schemas.openxmlformats.org/officeDocument/2006/relationships/slideLayout" Target="../slideLayouts/slideLayout18.xml"/><Relationship Id="rId5" Type="http://schemas.openxmlformats.org/officeDocument/2006/relationships/image" Target="../media/image144.wmf"/><Relationship Id="rId4" Type="http://schemas.openxmlformats.org/officeDocument/2006/relationships/oleObject" Target="../embeddings/oleObject91.bin"/><Relationship Id="rId3" Type="http://schemas.openxmlformats.org/officeDocument/2006/relationships/image" Target="../media/image156.wmf"/><Relationship Id="rId2" Type="http://schemas.openxmlformats.org/officeDocument/2006/relationships/oleObject" Target="../embeddings/oleObject90.bin"/><Relationship Id="rId1" Type="http://schemas.openxmlformats.org/officeDocument/2006/relationships/image" Target="../media/image155.png"/></Relationships>
</file>

<file path=ppt/slides/_rels/slide95.xml.rels><?xml version="1.0" encoding="UTF-8" standalone="yes"?>
<Relationships xmlns="http://schemas.openxmlformats.org/package/2006/relationships"><Relationship Id="rId6" Type="http://schemas.openxmlformats.org/officeDocument/2006/relationships/vmlDrawing" Target="../drawings/vmlDrawing31.vml"/><Relationship Id="rId5" Type="http://schemas.openxmlformats.org/officeDocument/2006/relationships/slideLayout" Target="../slideLayouts/slideLayout18.xml"/><Relationship Id="rId4" Type="http://schemas.openxmlformats.org/officeDocument/2006/relationships/image" Target="../media/image157.png"/><Relationship Id="rId3" Type="http://schemas.openxmlformats.org/officeDocument/2006/relationships/oleObject" Target="../embeddings/oleObject93.bin"/><Relationship Id="rId2" Type="http://schemas.openxmlformats.org/officeDocument/2006/relationships/image" Target="../media/image144.wmf"/><Relationship Id="rId1" Type="http://schemas.openxmlformats.org/officeDocument/2006/relationships/oleObject" Target="../embeddings/oleObject92.bin"/></Relationships>
</file>

<file path=ppt/slides/_rels/slide9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160.png"/><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tags" Target="../tags/tag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6" Type="http://schemas.openxmlformats.org/officeDocument/2006/relationships/vmlDrawing" Target="../drawings/vmlDrawing32.vml"/><Relationship Id="rId5" Type="http://schemas.openxmlformats.org/officeDocument/2006/relationships/slideLayout" Target="../slideLayouts/slideLayout13.xml"/><Relationship Id="rId4" Type="http://schemas.openxmlformats.org/officeDocument/2006/relationships/image" Target="../media/image162.wmf"/><Relationship Id="rId3" Type="http://schemas.openxmlformats.org/officeDocument/2006/relationships/oleObject" Target="../embeddings/oleObject95.bin"/><Relationship Id="rId2" Type="http://schemas.openxmlformats.org/officeDocument/2006/relationships/image" Target="../media/image161.wmf"/><Relationship Id="rId1" Type="http://schemas.openxmlformats.org/officeDocument/2006/relationships/oleObject" Target="../embeddings/oleObject9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6" name="Text Box 4"/>
          <p:cNvSpPr txBox="1">
            <a:spLocks noChangeArrowheads="1"/>
          </p:cNvSpPr>
          <p:nvPr/>
        </p:nvSpPr>
        <p:spPr bwMode="auto">
          <a:xfrm>
            <a:off x="468313" y="655320"/>
            <a:ext cx="8496300" cy="953135"/>
          </a:xfrm>
          <a:prstGeom prst="rect">
            <a:avLst/>
          </a:prstGeom>
          <a:noFill/>
          <a:ln>
            <a:noFill/>
          </a:ln>
          <a:effectLst>
            <a:prstShdw prst="shdw17" dist="17961" dir="2700000">
              <a:srgbClr val="0000FF">
                <a:gamma/>
                <a:shade val="60000"/>
                <a:invGamma/>
              </a:srgbClr>
            </a:prst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2700">
                <a:solidFill>
                  <a:schemeClr val="tx1"/>
                </a:solidFill>
                <a:miter lim="800000"/>
                <a:headEnd/>
                <a:tailEnd/>
              </a14:hiddenLine>
            </a:ext>
          </a:extLst>
        </p:spPr>
        <p:txBody>
          <a:bodyPr anchor="ctr">
            <a:spAutoFit/>
          </a:bodyPr>
          <a:lstStyle/>
          <a:p>
            <a:pPr algn="ctr" eaLnBrk="0" fontAlgn="base" hangingPunct="0">
              <a:spcBef>
                <a:spcPct val="0"/>
              </a:spcBef>
              <a:spcAft>
                <a:spcPct val="0"/>
              </a:spcAft>
            </a:pPr>
            <a:r>
              <a:rPr kumimoji="1" lang="zh-CN" altLang="en-US" sz="2800" b="1" smtClean="0">
                <a:solidFill>
                  <a:srgbClr val="FFFFFF"/>
                </a:solidFill>
                <a:latin typeface="隶书" panose="02010509060101010101" pitchFamily="49" charset="-122"/>
                <a:ea typeface="隶书" panose="02010509060101010101" pitchFamily="49" charset="-122"/>
              </a:rPr>
              <a:t>第二章 智能仪器输入</a:t>
            </a:r>
            <a:r>
              <a:rPr kumimoji="1" lang="en-US" altLang="zh-CN" sz="2800" b="1" smtClean="0">
                <a:solidFill>
                  <a:srgbClr val="FFFFFF"/>
                </a:solidFill>
                <a:latin typeface="隶书" panose="02010509060101010101" pitchFamily="49" charset="-122"/>
                <a:ea typeface="隶书" panose="02010509060101010101" pitchFamily="49" charset="-122"/>
              </a:rPr>
              <a:t>/</a:t>
            </a:r>
            <a:r>
              <a:rPr kumimoji="1" lang="zh-CN" altLang="en-US" sz="2800" b="1" smtClean="0">
                <a:solidFill>
                  <a:srgbClr val="FFFFFF"/>
                </a:solidFill>
                <a:latin typeface="隶书" panose="02010509060101010101" pitchFamily="49" charset="-122"/>
                <a:ea typeface="隶书" panose="02010509060101010101" pitchFamily="49" charset="-122"/>
              </a:rPr>
              <a:t>输出通道</a:t>
            </a:r>
            <a:endParaRPr kumimoji="1" lang="zh-CN" altLang="en-US" sz="2800" b="1" smtClean="0">
              <a:solidFill>
                <a:srgbClr val="FFFFFF"/>
              </a:solidFill>
              <a:latin typeface="隶书" panose="02010509060101010101" pitchFamily="49" charset="-122"/>
              <a:ea typeface="隶书" panose="02010509060101010101" pitchFamily="49" charset="-122"/>
            </a:endParaRPr>
          </a:p>
          <a:p>
            <a:pPr algn="ctr" eaLnBrk="0" fontAlgn="base" hangingPunct="0">
              <a:spcBef>
                <a:spcPct val="0"/>
              </a:spcBef>
              <a:spcAft>
                <a:spcPct val="0"/>
              </a:spcAft>
            </a:pPr>
            <a:r>
              <a:rPr kumimoji="1" lang="zh-CN" altLang="en-US" sz="2800" b="1" smtClean="0">
                <a:solidFill>
                  <a:srgbClr val="FFFFFF"/>
                </a:solidFill>
                <a:latin typeface="隶书" panose="02010509060101010101" pitchFamily="49" charset="-122"/>
                <a:ea typeface="隶书" panose="02010509060101010101" pitchFamily="49" charset="-122"/>
              </a:rPr>
              <a:t>及接口技术</a:t>
            </a:r>
            <a:r>
              <a:rPr kumimoji="1" lang="zh-CN" altLang="en-US" sz="2800" b="1" smtClean="0">
                <a:solidFill>
                  <a:srgbClr val="FFFFFF"/>
                </a:solidFill>
                <a:ea typeface="楷体_GB2312" pitchFamily="49" charset="-122"/>
              </a:rPr>
              <a:t> </a:t>
            </a:r>
            <a:endParaRPr kumimoji="1" lang="zh-CN" altLang="en-US" sz="2800" b="1" smtClean="0">
              <a:solidFill>
                <a:srgbClr val="FFFFFF"/>
              </a:solidFill>
              <a:ea typeface="楷体_GB2312" pitchFamily="49" charset="-122"/>
            </a:endParaRPr>
          </a:p>
        </p:txBody>
      </p:sp>
      <p:grpSp>
        <p:nvGrpSpPr>
          <p:cNvPr id="510000" name="Group 48"/>
          <p:cNvGrpSpPr/>
          <p:nvPr/>
        </p:nvGrpSpPr>
        <p:grpSpPr bwMode="auto">
          <a:xfrm>
            <a:off x="3059113" y="1844675"/>
            <a:ext cx="3025775" cy="1079500"/>
            <a:chOff x="1928" y="890"/>
            <a:chExt cx="1905" cy="680"/>
          </a:xfrm>
        </p:grpSpPr>
        <p:pic>
          <p:nvPicPr>
            <p:cNvPr id="510001" name="Picture 49" descr="GEL Oval MS-blue"/>
            <p:cNvPicPr preferRelativeResize="0">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28" y="890"/>
              <a:ext cx="1905" cy="680"/>
            </a:xfrm>
            <a:prstGeom prst="rect">
              <a:avLst/>
            </a:prstGeom>
            <a:noFill/>
            <a:extLst>
              <a:ext uri="{909E8E84-426E-40DD-AFC4-6F175D3DCCD1}">
                <a14:hiddenFill xmlns:a14="http://schemas.microsoft.com/office/drawing/2010/main">
                  <a:solidFill>
                    <a:srgbClr val="FFFFFF"/>
                  </a:solidFill>
                </a14:hiddenFill>
              </a:ext>
            </a:extLst>
          </p:spPr>
        </p:pic>
        <p:pic>
          <p:nvPicPr>
            <p:cNvPr id="510002" name="Picture 50" descr="GEL Oval MS-yellow">
              <a:hlinkClick r:id="rId2" action="ppaction://hlinksldjump"/>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8" y="981"/>
              <a:ext cx="1715" cy="499"/>
            </a:xfrm>
            <a:prstGeom prst="rect">
              <a:avLst/>
            </a:prstGeom>
            <a:noFill/>
            <a:extLst>
              <a:ext uri="{909E8E84-426E-40DD-AFC4-6F175D3DCCD1}">
                <a14:hiddenFill xmlns:a14="http://schemas.microsoft.com/office/drawing/2010/main">
                  <a:solidFill>
                    <a:srgbClr val="FFFFFF"/>
                  </a:solidFill>
                </a14:hiddenFill>
              </a:ext>
            </a:extLst>
          </p:spPr>
        </p:pic>
        <p:sp>
          <p:nvSpPr>
            <p:cNvPr id="510003" name="Text Box 51" descr="斜纹布">
              <a:hlinkClick r:id="rId2" action="ppaction://hlinksldjump"/>
            </p:cNvPr>
            <p:cNvSpPr txBox="1">
              <a:spLocks noChangeArrowheads="1"/>
            </p:cNvSpPr>
            <p:nvPr/>
          </p:nvSpPr>
          <p:spPr bwMode="auto">
            <a:xfrm>
              <a:off x="2291" y="1062"/>
              <a:ext cx="1238" cy="36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ctr" fontAlgn="base">
                <a:spcBef>
                  <a:spcPct val="50000"/>
                </a:spcBef>
                <a:spcAft>
                  <a:spcPct val="0"/>
                </a:spcAft>
              </a:pPr>
              <a:r>
                <a:rPr lang="zh-CN" altLang="en-US" sz="3200" b="1" smtClean="0">
                  <a:solidFill>
                    <a:srgbClr val="CC0000"/>
                  </a:solidFill>
                  <a:latin typeface="Times New Roman" panose="02020603050405020304" pitchFamily="18" charset="0"/>
                  <a:ea typeface="楷体_GB2312" pitchFamily="49" charset="-122"/>
                </a:rPr>
                <a:t>本章内容</a:t>
              </a:r>
              <a:endParaRPr lang="zh-CN" altLang="en-US" sz="3200" b="1" smtClean="0">
                <a:solidFill>
                  <a:srgbClr val="CC0000"/>
                </a:solidFill>
                <a:latin typeface="Times New Roman" panose="02020603050405020304" pitchFamily="18" charset="0"/>
                <a:ea typeface="楷体_GB2312" pitchFamily="49" charset="-122"/>
              </a:endParaRPr>
            </a:p>
          </p:txBody>
        </p:sp>
      </p:grpSp>
      <p:grpSp>
        <p:nvGrpSpPr>
          <p:cNvPr id="510044" name="Group 92"/>
          <p:cNvGrpSpPr/>
          <p:nvPr/>
        </p:nvGrpSpPr>
        <p:grpSpPr bwMode="auto">
          <a:xfrm>
            <a:off x="1908175" y="3068638"/>
            <a:ext cx="5616575" cy="611187"/>
            <a:chOff x="158" y="1820"/>
            <a:chExt cx="2903" cy="385"/>
          </a:xfrm>
        </p:grpSpPr>
        <p:pic>
          <p:nvPicPr>
            <p:cNvPr id="510045" name="Picture 93" descr="GEL Rounded Rectangle aquamarine">
              <a:hlinkClick r:id="rId4" action="ppaction://hlinksldjump"/>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 y="1820"/>
              <a:ext cx="240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0046" name="Text Box 94">
              <a:hlinkClick r:id="rId4" action="ppaction://hlinksldjump"/>
            </p:cNvPr>
            <p:cNvSpPr txBox="1">
              <a:spLocks noChangeArrowheads="1"/>
            </p:cNvSpPr>
            <p:nvPr/>
          </p:nvSpPr>
          <p:spPr bwMode="auto">
            <a:xfrm>
              <a:off x="749" y="1842"/>
              <a:ext cx="222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600" b="1" smtClean="0">
                  <a:solidFill>
                    <a:srgbClr val="CC0000"/>
                  </a:solidFill>
                  <a:latin typeface="Times New Roman" panose="02020603050405020304" pitchFamily="18" charset="0"/>
                  <a:ea typeface="隶书" panose="02010509060101010101" pitchFamily="49" charset="-122"/>
                  <a:hlinkClick r:id="rId4" action="ppaction://hlinksldjump"/>
                </a:rPr>
                <a:t>模拟量输入通道概述</a:t>
              </a:r>
              <a:endParaRPr lang="zh-CN" altLang="en-US" sz="2600" b="1" smtClean="0">
                <a:solidFill>
                  <a:srgbClr val="CC0000"/>
                </a:solidFill>
                <a:latin typeface="Times New Roman" panose="02020603050405020304" pitchFamily="18" charset="0"/>
                <a:ea typeface="隶书" panose="02010509060101010101" pitchFamily="49" charset="-122"/>
              </a:endParaRPr>
            </a:p>
          </p:txBody>
        </p:sp>
        <p:pic>
          <p:nvPicPr>
            <p:cNvPr id="510047" name="Picture 95" descr="GEL Rounded Rectangle aquamarine">
              <a:hlinkClick r:id="rId4" action="ppaction://hlinksldjump"/>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8" y="1820"/>
              <a:ext cx="5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0048" name="Text Box 96">
              <a:hlinkClick r:id="rId4" action="ppaction://hlinksldjump"/>
            </p:cNvPr>
            <p:cNvSpPr txBox="1">
              <a:spLocks noChangeArrowheads="1"/>
            </p:cNvSpPr>
            <p:nvPr/>
          </p:nvSpPr>
          <p:spPr bwMode="auto">
            <a:xfrm>
              <a:off x="242" y="1865"/>
              <a:ext cx="41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600" b="1" smtClean="0">
                  <a:solidFill>
                    <a:srgbClr val="CC0000"/>
                  </a:solidFill>
                  <a:latin typeface="Times New Roman" panose="02020603050405020304" pitchFamily="18" charset="0"/>
                  <a:ea typeface="楷体_GB2312" pitchFamily="49" charset="-122"/>
                </a:rPr>
                <a:t>2.1</a:t>
              </a:r>
              <a:endParaRPr lang="en-US" altLang="zh-CN" sz="2600" b="1" smtClean="0">
                <a:solidFill>
                  <a:srgbClr val="CC0000"/>
                </a:solidFill>
                <a:latin typeface="Times New Roman" panose="02020603050405020304" pitchFamily="18" charset="0"/>
                <a:ea typeface="楷体_GB2312" pitchFamily="49" charset="-122"/>
              </a:endParaRPr>
            </a:p>
          </p:txBody>
        </p:sp>
      </p:grpSp>
      <p:grpSp>
        <p:nvGrpSpPr>
          <p:cNvPr id="510049" name="Group 97"/>
          <p:cNvGrpSpPr/>
          <p:nvPr/>
        </p:nvGrpSpPr>
        <p:grpSpPr bwMode="auto">
          <a:xfrm>
            <a:off x="1908175" y="3789363"/>
            <a:ext cx="5616575" cy="611187"/>
            <a:chOff x="158" y="1820"/>
            <a:chExt cx="2903" cy="385"/>
          </a:xfrm>
        </p:grpSpPr>
        <p:pic>
          <p:nvPicPr>
            <p:cNvPr id="510050" name="Picture 98" descr="GEL Rounded Rectangle aquamarine">
              <a:hlinkClick r:id="rId7" action="ppaction://hlinksldjump"/>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 y="1820"/>
              <a:ext cx="240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0051" name="Text Box 99">
              <a:hlinkClick r:id="rId7" action="ppaction://hlinksldjump"/>
            </p:cNvPr>
            <p:cNvSpPr txBox="1">
              <a:spLocks noChangeArrowheads="1"/>
            </p:cNvSpPr>
            <p:nvPr/>
          </p:nvSpPr>
          <p:spPr bwMode="auto">
            <a:xfrm>
              <a:off x="749" y="1842"/>
              <a:ext cx="222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600" b="1" smtClean="0">
                  <a:solidFill>
                    <a:srgbClr val="CC0000"/>
                  </a:solidFill>
                  <a:latin typeface="Times New Roman" panose="02020603050405020304" pitchFamily="18" charset="0"/>
                  <a:ea typeface="隶书" panose="02010509060101010101" pitchFamily="49" charset="-122"/>
                  <a:hlinkClick r:id="rId7" action="ppaction://hlinksldjump"/>
                </a:rPr>
                <a:t>传感器</a:t>
              </a:r>
              <a:endParaRPr lang="zh-CN" altLang="en-US" sz="2600" b="1" smtClean="0">
                <a:solidFill>
                  <a:srgbClr val="CC0000"/>
                </a:solidFill>
                <a:latin typeface="Times New Roman" panose="02020603050405020304" pitchFamily="18" charset="0"/>
                <a:ea typeface="隶书" panose="02010509060101010101" pitchFamily="49" charset="-122"/>
              </a:endParaRPr>
            </a:p>
          </p:txBody>
        </p:sp>
        <p:pic>
          <p:nvPicPr>
            <p:cNvPr id="510052" name="Picture 100" descr="GEL Rounded Rectangle aquamarine">
              <a:hlinkClick r:id="rId4" action="ppaction://hlinksldjump"/>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8" y="1820"/>
              <a:ext cx="5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0053" name="Text Box 101">
              <a:hlinkClick r:id="rId7" action="ppaction://hlinksldjump"/>
            </p:cNvPr>
            <p:cNvSpPr txBox="1">
              <a:spLocks noChangeArrowheads="1"/>
            </p:cNvSpPr>
            <p:nvPr/>
          </p:nvSpPr>
          <p:spPr bwMode="auto">
            <a:xfrm>
              <a:off x="242" y="1865"/>
              <a:ext cx="41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600" b="1" smtClean="0">
                  <a:solidFill>
                    <a:srgbClr val="CC0000"/>
                  </a:solidFill>
                  <a:latin typeface="Times New Roman" panose="02020603050405020304" pitchFamily="18" charset="0"/>
                  <a:ea typeface="楷体_GB2312" pitchFamily="49" charset="-122"/>
                </a:rPr>
                <a:t>2.2</a:t>
              </a:r>
              <a:endParaRPr lang="en-US" altLang="zh-CN" sz="2600" b="1" smtClean="0">
                <a:solidFill>
                  <a:srgbClr val="CC0000"/>
                </a:solidFill>
                <a:latin typeface="Times New Roman" panose="02020603050405020304" pitchFamily="18" charset="0"/>
                <a:ea typeface="楷体_GB2312" pitchFamily="49" charset="-122"/>
              </a:endParaRPr>
            </a:p>
          </p:txBody>
        </p:sp>
      </p:grpSp>
      <p:grpSp>
        <p:nvGrpSpPr>
          <p:cNvPr id="510054" name="Group 102"/>
          <p:cNvGrpSpPr/>
          <p:nvPr/>
        </p:nvGrpSpPr>
        <p:grpSpPr bwMode="auto">
          <a:xfrm>
            <a:off x="1908175" y="4508500"/>
            <a:ext cx="5616575" cy="611188"/>
            <a:chOff x="158" y="1820"/>
            <a:chExt cx="2903" cy="385"/>
          </a:xfrm>
        </p:grpSpPr>
        <p:pic>
          <p:nvPicPr>
            <p:cNvPr id="510055" name="Picture 103" descr="GEL Rounded Rectangle aquamarine">
              <a:hlinkClick r:id="rId4" action="ppaction://hlinksldjump"/>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 y="1820"/>
              <a:ext cx="240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0056" name="Text Box 104">
              <a:hlinkClick r:id="rId8" action="ppaction://hlinksldjump"/>
            </p:cNvPr>
            <p:cNvSpPr txBox="1">
              <a:spLocks noChangeArrowheads="1"/>
            </p:cNvSpPr>
            <p:nvPr/>
          </p:nvSpPr>
          <p:spPr bwMode="auto">
            <a:xfrm>
              <a:off x="749" y="1842"/>
              <a:ext cx="222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600" b="1" smtClean="0">
                  <a:solidFill>
                    <a:srgbClr val="CC0000"/>
                  </a:solidFill>
                  <a:latin typeface="Times New Roman" panose="02020603050405020304" pitchFamily="18" charset="0"/>
                  <a:ea typeface="隶书" panose="02010509060101010101" pitchFamily="49" charset="-122"/>
                  <a:hlinkClick r:id="rId8" action="ppaction://hlinksldjump"/>
                </a:rPr>
                <a:t>放大器</a:t>
              </a:r>
              <a:endParaRPr lang="zh-CN" altLang="en-US" sz="2600" b="1" smtClean="0">
                <a:solidFill>
                  <a:srgbClr val="CC0000"/>
                </a:solidFill>
                <a:latin typeface="Times New Roman" panose="02020603050405020304" pitchFamily="18" charset="0"/>
                <a:ea typeface="隶书" panose="02010509060101010101" pitchFamily="49" charset="-122"/>
              </a:endParaRPr>
            </a:p>
          </p:txBody>
        </p:sp>
        <p:pic>
          <p:nvPicPr>
            <p:cNvPr id="510057" name="Picture 105" descr="GEL Rounded Rectangle aquamarine">
              <a:hlinkClick r:id="rId4" action="ppaction://hlinksldjump"/>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8" y="1820"/>
              <a:ext cx="5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0058" name="Text Box 106">
              <a:hlinkClick r:id="rId8" action="ppaction://hlinksldjump"/>
            </p:cNvPr>
            <p:cNvSpPr txBox="1">
              <a:spLocks noChangeArrowheads="1"/>
            </p:cNvSpPr>
            <p:nvPr/>
          </p:nvSpPr>
          <p:spPr bwMode="auto">
            <a:xfrm>
              <a:off x="242" y="1865"/>
              <a:ext cx="41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600" b="1" smtClean="0">
                  <a:solidFill>
                    <a:srgbClr val="CC0000"/>
                  </a:solidFill>
                  <a:latin typeface="Times New Roman" panose="02020603050405020304" pitchFamily="18" charset="0"/>
                  <a:ea typeface="楷体_GB2312" pitchFamily="49" charset="-122"/>
                </a:rPr>
                <a:t>2.3</a:t>
              </a:r>
              <a:endParaRPr lang="en-US" altLang="zh-CN" sz="2600" b="1" smtClean="0">
                <a:solidFill>
                  <a:srgbClr val="CC0000"/>
                </a:solidFill>
                <a:latin typeface="Times New Roman" panose="02020603050405020304" pitchFamily="18" charset="0"/>
                <a:ea typeface="楷体_GB2312" pitchFamily="49" charset="-122"/>
              </a:endParaRPr>
            </a:p>
          </p:txBody>
        </p:sp>
      </p:grpSp>
      <p:grpSp>
        <p:nvGrpSpPr>
          <p:cNvPr id="510059" name="Group 107"/>
          <p:cNvGrpSpPr/>
          <p:nvPr/>
        </p:nvGrpSpPr>
        <p:grpSpPr bwMode="auto">
          <a:xfrm>
            <a:off x="1908175" y="5229225"/>
            <a:ext cx="5616575" cy="611188"/>
            <a:chOff x="158" y="1820"/>
            <a:chExt cx="2903" cy="385"/>
          </a:xfrm>
        </p:grpSpPr>
        <p:pic>
          <p:nvPicPr>
            <p:cNvPr id="510060" name="Picture 108" descr="GEL Rounded Rectangle aquamarine">
              <a:hlinkClick r:id="rId4" action="ppaction://hlinksldjump"/>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 y="1820"/>
              <a:ext cx="240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0061" name="Text Box 109">
              <a:hlinkClick r:id="rId9" action="ppaction://hlinksldjump"/>
            </p:cNvPr>
            <p:cNvSpPr txBox="1">
              <a:spLocks noChangeArrowheads="1"/>
            </p:cNvSpPr>
            <p:nvPr/>
          </p:nvSpPr>
          <p:spPr bwMode="auto">
            <a:xfrm>
              <a:off x="749" y="1842"/>
              <a:ext cx="222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600" b="1" smtClean="0">
                  <a:solidFill>
                    <a:srgbClr val="CC0000"/>
                  </a:solidFill>
                  <a:latin typeface="Times New Roman" panose="02020603050405020304" pitchFamily="18" charset="0"/>
                  <a:ea typeface="隶书" panose="02010509060101010101" pitchFamily="49" charset="-122"/>
                  <a:hlinkClick r:id="rId10" action="ppaction://hlinksldjump"/>
                </a:rPr>
                <a:t>模拟多路开关</a:t>
              </a:r>
              <a:endParaRPr lang="zh-CN" altLang="en-US" sz="2600" b="1" smtClean="0">
                <a:solidFill>
                  <a:srgbClr val="CC0000"/>
                </a:solidFill>
                <a:latin typeface="Times New Roman" panose="02020603050405020304" pitchFamily="18" charset="0"/>
                <a:ea typeface="隶书" panose="02010509060101010101" pitchFamily="49" charset="-122"/>
              </a:endParaRPr>
            </a:p>
          </p:txBody>
        </p:sp>
        <p:pic>
          <p:nvPicPr>
            <p:cNvPr id="510062" name="Picture 110" descr="GEL Rounded Rectangle aquamarine">
              <a:hlinkClick r:id="rId4" action="ppaction://hlinksldjump"/>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8" y="1820"/>
              <a:ext cx="5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0063" name="Text Box 111">
              <a:hlinkClick r:id="rId9" action="ppaction://hlinksldjump"/>
            </p:cNvPr>
            <p:cNvSpPr txBox="1">
              <a:spLocks noChangeArrowheads="1"/>
            </p:cNvSpPr>
            <p:nvPr/>
          </p:nvSpPr>
          <p:spPr bwMode="auto">
            <a:xfrm>
              <a:off x="242" y="1865"/>
              <a:ext cx="41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600" b="1" smtClean="0">
                  <a:solidFill>
                    <a:srgbClr val="CC0000"/>
                  </a:solidFill>
                  <a:latin typeface="Times New Roman" panose="02020603050405020304" pitchFamily="18" charset="0"/>
                  <a:ea typeface="楷体_GB2312" pitchFamily="49" charset="-122"/>
                </a:rPr>
                <a:t>2.4</a:t>
              </a:r>
              <a:endParaRPr lang="en-US" altLang="zh-CN" sz="2600" b="1" smtClean="0">
                <a:solidFill>
                  <a:srgbClr val="CC0000"/>
                </a:solidFill>
                <a:latin typeface="Times New Roman" panose="02020603050405020304" pitchFamily="18" charset="0"/>
                <a:ea typeface="楷体_GB2312" pitchFamily="49" charset="-122"/>
              </a:endParaRPr>
            </a:p>
          </p:txBody>
        </p:sp>
      </p:grpSp>
      <p:grpSp>
        <p:nvGrpSpPr>
          <p:cNvPr id="510064" name="Group 112"/>
          <p:cNvGrpSpPr/>
          <p:nvPr/>
        </p:nvGrpSpPr>
        <p:grpSpPr bwMode="auto">
          <a:xfrm>
            <a:off x="1908175" y="5949950"/>
            <a:ext cx="5616575" cy="611188"/>
            <a:chOff x="158" y="1820"/>
            <a:chExt cx="2903" cy="385"/>
          </a:xfrm>
        </p:grpSpPr>
        <p:pic>
          <p:nvPicPr>
            <p:cNvPr id="510065" name="Picture 113" descr="GEL Rounded Rectangle aquamarine">
              <a:hlinkClick r:id="rId4" action="ppaction://hlinksldjump"/>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 y="1820"/>
              <a:ext cx="240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0066" name="Text Box 114">
              <a:hlinkClick r:id="" action="ppaction://noaction"/>
            </p:cNvPr>
            <p:cNvSpPr txBox="1">
              <a:spLocks noChangeArrowheads="1"/>
            </p:cNvSpPr>
            <p:nvPr/>
          </p:nvSpPr>
          <p:spPr bwMode="auto">
            <a:xfrm>
              <a:off x="749" y="1842"/>
              <a:ext cx="222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600" b="1" smtClean="0">
                  <a:solidFill>
                    <a:srgbClr val="CC0000"/>
                  </a:solidFill>
                  <a:latin typeface="Times New Roman" panose="02020603050405020304" pitchFamily="18" charset="0"/>
                  <a:ea typeface="隶书" panose="02010509060101010101" pitchFamily="49" charset="-122"/>
                  <a:hlinkClick r:id="" action="ppaction://noaction"/>
                </a:rPr>
                <a:t>采样</a:t>
              </a:r>
              <a:r>
                <a:rPr lang="en-US" altLang="zh-CN" sz="2600" b="1" smtClean="0">
                  <a:solidFill>
                    <a:srgbClr val="CC0000"/>
                  </a:solidFill>
                  <a:latin typeface="Times New Roman" panose="02020603050405020304" pitchFamily="18" charset="0"/>
                  <a:ea typeface="隶书" panose="02010509060101010101" pitchFamily="49" charset="-122"/>
                  <a:hlinkClick r:id="" action="ppaction://noaction"/>
                </a:rPr>
                <a:t>/</a:t>
              </a:r>
              <a:r>
                <a:rPr lang="zh-CN" altLang="en-US" sz="2600" b="1" smtClean="0">
                  <a:solidFill>
                    <a:srgbClr val="CC0000"/>
                  </a:solidFill>
                  <a:latin typeface="Times New Roman" panose="02020603050405020304" pitchFamily="18" charset="0"/>
                  <a:ea typeface="隶书" panose="02010509060101010101" pitchFamily="49" charset="-122"/>
                  <a:hlinkClick r:id="" action="ppaction://noaction"/>
                </a:rPr>
                <a:t>保持器</a:t>
              </a:r>
              <a:endParaRPr lang="zh-CN" altLang="en-US" sz="2600" b="1" smtClean="0">
                <a:solidFill>
                  <a:srgbClr val="CC0000"/>
                </a:solidFill>
                <a:latin typeface="Times New Roman" panose="02020603050405020304" pitchFamily="18" charset="0"/>
                <a:ea typeface="隶书" panose="02010509060101010101" pitchFamily="49" charset="-122"/>
              </a:endParaRPr>
            </a:p>
          </p:txBody>
        </p:sp>
        <p:pic>
          <p:nvPicPr>
            <p:cNvPr id="510067" name="Picture 115" descr="GEL Rounded Rectangle aquamarine">
              <a:hlinkClick r:id="rId4" action="ppaction://hlinksldjump"/>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8" y="1820"/>
              <a:ext cx="5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0068" name="Text Box 116">
              <a:hlinkClick r:id="" action="ppaction://noaction"/>
            </p:cNvPr>
            <p:cNvSpPr txBox="1">
              <a:spLocks noChangeArrowheads="1"/>
            </p:cNvSpPr>
            <p:nvPr/>
          </p:nvSpPr>
          <p:spPr bwMode="auto">
            <a:xfrm>
              <a:off x="242" y="1865"/>
              <a:ext cx="41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600" b="1" smtClean="0">
                  <a:solidFill>
                    <a:srgbClr val="CC0000"/>
                  </a:solidFill>
                  <a:latin typeface="Times New Roman" panose="02020603050405020304" pitchFamily="18" charset="0"/>
                  <a:ea typeface="楷体_GB2312" pitchFamily="49" charset="-122"/>
                </a:rPr>
                <a:t>2.5</a:t>
              </a:r>
              <a:endParaRPr lang="en-US" altLang="zh-CN" sz="2600" b="1" smtClean="0">
                <a:solidFill>
                  <a:srgbClr val="CC0000"/>
                </a:solidFill>
                <a:latin typeface="Times New Roman" panose="02020603050405020304" pitchFamily="18" charset="0"/>
                <a:ea typeface="楷体_GB2312" pitchFamily="49"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6" name="Text Box 6"/>
          <p:cNvSpPr txBox="1">
            <a:spLocks noChangeArrowheads="1"/>
          </p:cNvSpPr>
          <p:nvPr/>
        </p:nvSpPr>
        <p:spPr bwMode="auto">
          <a:xfrm>
            <a:off x="214630" y="897255"/>
            <a:ext cx="8846185" cy="193802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en-US" altLang="zh-CN" sz="2400" b="1" smtClean="0">
                <a:solidFill>
                  <a:srgbClr val="CC0000"/>
                </a:solidFill>
                <a:ea typeface="楷体_GB2312" pitchFamily="49" charset="-122"/>
                <a:sym typeface="+mn-ea"/>
              </a:rPr>
              <a:t>( 3 )</a:t>
            </a:r>
            <a:r>
              <a:rPr lang="zh-CN" altLang="en-US" sz="2400" b="1" smtClean="0">
                <a:solidFill>
                  <a:srgbClr val="CC0000"/>
                </a:solidFill>
                <a:ea typeface="楷体_GB2312" pitchFamily="49" charset="-122"/>
                <a:sym typeface="+mn-ea"/>
              </a:rPr>
              <a:t>灵敏度</a:t>
            </a:r>
            <a:r>
              <a:rPr lang="zh-CN" altLang="en-US" sz="2400" b="1" smtClean="0">
                <a:solidFill>
                  <a:srgbClr val="FFFFFF"/>
                </a:solidFill>
                <a:ea typeface="楷体_GB2312" pitchFamily="49" charset="-122"/>
                <a:sym typeface="+mn-ea"/>
              </a:rPr>
              <a:t> </a:t>
            </a:r>
            <a:r>
              <a:rPr lang="zh-CN" altLang="en-US" sz="2400" b="1" smtClean="0">
                <a:solidFill>
                  <a:srgbClr val="FFCC00"/>
                </a:solidFill>
                <a:ea typeface="楷体_GB2312" pitchFamily="49" charset="-122"/>
              </a:rPr>
              <a:t>当灵敏度提高时，传感器输出信号的值随被测量的变化加大，有利于信号处理。通常，在传感器的线性范围内，希望传感器的灵敏度越高越好。但传感器灵敏度提高，混入被测量中的干扰信号也会被放大，影响测量精度。因此，要求传感器本身应具有较高的信噪比，尽量减少从外界引入的干扰信号。</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37607" name="Text Box 7"/>
          <p:cNvSpPr txBox="1">
            <a:spLocks noChangeArrowheads="1"/>
          </p:cNvSpPr>
          <p:nvPr/>
        </p:nvSpPr>
        <p:spPr bwMode="auto">
          <a:xfrm>
            <a:off x="395288" y="3860800"/>
            <a:ext cx="2087562"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37608" name="Text Box 8"/>
          <p:cNvSpPr txBox="1">
            <a:spLocks noChangeArrowheads="1"/>
          </p:cNvSpPr>
          <p:nvPr/>
        </p:nvSpPr>
        <p:spPr bwMode="auto">
          <a:xfrm>
            <a:off x="214630" y="2835275"/>
            <a:ext cx="8748395"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en-US" altLang="zh-CN" sz="2400" b="1" smtClean="0">
                <a:solidFill>
                  <a:srgbClr val="FFFFFF"/>
                </a:solidFill>
                <a:ea typeface="楷体_GB2312" pitchFamily="49" charset="-122"/>
                <a:sym typeface="+mn-ea"/>
              </a:rPr>
              <a:t> </a:t>
            </a:r>
            <a:r>
              <a:rPr lang="en-US" altLang="zh-CN" sz="2400" b="1" smtClean="0">
                <a:solidFill>
                  <a:srgbClr val="CC0000"/>
                </a:solidFill>
                <a:ea typeface="楷体_GB2312" pitchFamily="49" charset="-122"/>
                <a:sym typeface="+mn-ea"/>
              </a:rPr>
              <a:t>( 4 )</a:t>
            </a:r>
            <a:r>
              <a:rPr lang="zh-CN" altLang="en-US" sz="2400" b="1" smtClean="0">
                <a:solidFill>
                  <a:srgbClr val="CC0000"/>
                </a:solidFill>
                <a:ea typeface="楷体_GB2312" pitchFamily="49" charset="-122"/>
                <a:sym typeface="+mn-ea"/>
              </a:rPr>
              <a:t>稳定性</a:t>
            </a:r>
            <a:r>
              <a:rPr lang="en-US" altLang="zh-CN" sz="2400" b="1" smtClean="0">
                <a:solidFill>
                  <a:srgbClr val="FFFFFF"/>
                </a:solidFill>
                <a:ea typeface="楷体_GB2312" pitchFamily="49" charset="-122"/>
              </a:rPr>
              <a:t> </a:t>
            </a:r>
            <a:r>
              <a:rPr lang="zh-CN" altLang="en-US" sz="2400" b="1" smtClean="0">
                <a:solidFill>
                  <a:srgbClr val="FFCC00"/>
                </a:solidFill>
                <a:ea typeface="楷体_GB2312" pitchFamily="49" charset="-122"/>
              </a:rPr>
              <a:t>传感器的性能不随使用时间而变化的能力称为稳定性。传感器的结构和使用环境是影响传感器稳定性的主要因素。应根据具体使用环境选择具有较强环境适应能力的传感器，或采取适当措施减小环境的影响。 </a:t>
            </a:r>
            <a:endParaRPr lang="zh-CN" altLang="en-US" sz="2400" b="1" smtClean="0">
              <a:solidFill>
                <a:srgbClr val="FFCC00"/>
              </a:solidFill>
              <a:ea typeface="楷体_GB2312" pitchFamily="49" charset="-122"/>
            </a:endParaRPr>
          </a:p>
        </p:txBody>
      </p:sp>
      <p:sp>
        <p:nvSpPr>
          <p:cNvPr id="535559" name="Text Box 7"/>
          <p:cNvSpPr txBox="1">
            <a:spLocks noChangeArrowheads="1"/>
          </p:cNvSpPr>
          <p:nvPr/>
        </p:nvSpPr>
        <p:spPr bwMode="auto">
          <a:xfrm>
            <a:off x="395605" y="454343"/>
            <a:ext cx="410527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en-US" altLang="zh-CN" sz="2400" b="1" smtClean="0">
                <a:solidFill>
                  <a:srgbClr val="FFFFFF"/>
                </a:solidFill>
                <a:latin typeface="楷体_GB2312" pitchFamily="49" charset="-122"/>
                <a:ea typeface="楷体_GB2312" pitchFamily="49" charset="-122"/>
              </a:rPr>
              <a:t>2.2.2</a:t>
            </a:r>
            <a:r>
              <a:rPr lang="zh-CN" altLang="en-US" sz="2400" b="1" smtClean="0">
                <a:solidFill>
                  <a:srgbClr val="FFFFFF"/>
                </a:solidFill>
                <a:latin typeface="楷体_GB2312" pitchFamily="49" charset="-122"/>
                <a:ea typeface="楷体_GB2312" pitchFamily="49" charset="-122"/>
              </a:rPr>
              <a:t>传感器的选用原则</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38629" name="Text Box 5"/>
          <p:cNvSpPr txBox="1">
            <a:spLocks noChangeArrowheads="1"/>
          </p:cNvSpPr>
          <p:nvPr/>
        </p:nvSpPr>
        <p:spPr bwMode="auto">
          <a:xfrm>
            <a:off x="316865" y="4403725"/>
            <a:ext cx="8528050"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en-US" altLang="zh-CN" sz="2400" b="1" smtClean="0">
                <a:solidFill>
                  <a:srgbClr val="CC0000"/>
                </a:solidFill>
                <a:ea typeface="楷体_GB2312" pitchFamily="49" charset="-122"/>
                <a:sym typeface="+mn-ea"/>
              </a:rPr>
              <a:t>( 5 )</a:t>
            </a:r>
            <a:r>
              <a:rPr lang="zh-CN" altLang="en-US" sz="2400" b="1" smtClean="0">
                <a:solidFill>
                  <a:srgbClr val="CC0000"/>
                </a:solidFill>
                <a:ea typeface="楷体_GB2312" pitchFamily="49" charset="-122"/>
                <a:sym typeface="+mn-ea"/>
              </a:rPr>
              <a:t>频率响应特性</a:t>
            </a:r>
            <a:r>
              <a:rPr lang="zh-CN" altLang="en-US" sz="2400" b="1" smtClean="0">
                <a:solidFill>
                  <a:srgbClr val="FFCC00"/>
                </a:solidFill>
                <a:ea typeface="楷体_GB2312" pitchFamily="49" charset="-122"/>
              </a:rPr>
              <a:t>在允许频率范围内保持不失真的测量条件下，传感器的频率响应特性决定了被测量的频率范围，传感器的频率响应特性好，可测的信号频率范围宽。实用中传感器的响应总有</a:t>
            </a:r>
            <a:r>
              <a:rPr lang="en-US" altLang="zh-CN" sz="2400" b="1" smtClean="0">
                <a:solidFill>
                  <a:srgbClr val="FFCC00"/>
                </a:solidFill>
                <a:ea typeface="楷体_GB2312" pitchFamily="49" charset="-122"/>
              </a:rPr>
              <a:t>—</a:t>
            </a:r>
            <a:r>
              <a:rPr lang="zh-CN" altLang="en-US" sz="2400" b="1" smtClean="0">
                <a:solidFill>
                  <a:srgbClr val="FFCC00"/>
                </a:solidFill>
                <a:ea typeface="楷体_GB2312" pitchFamily="49" charset="-122"/>
              </a:rPr>
              <a:t>定延迟，延迟时间越短越好。</a:t>
            </a:r>
            <a:endParaRPr lang="zh-CN" altLang="en-US" sz="2400" b="1" smtClean="0">
              <a:solidFill>
                <a:srgbClr val="FFCC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7606"/>
                                        </p:tgtEl>
                                        <p:attrNameLst>
                                          <p:attrName>style.visibility</p:attrName>
                                        </p:attrNameLst>
                                      </p:cBhvr>
                                      <p:to>
                                        <p:strVal val="visible"/>
                                      </p:to>
                                    </p:set>
                                    <p:anim calcmode="lin" valueType="num">
                                      <p:cBhvr additive="base">
                                        <p:cTn id="7" dur="500" fill="hold"/>
                                        <p:tgtEl>
                                          <p:spTgt spid="537606"/>
                                        </p:tgtEl>
                                        <p:attrNameLst>
                                          <p:attrName>ppt_x</p:attrName>
                                        </p:attrNameLst>
                                      </p:cBhvr>
                                      <p:tavLst>
                                        <p:tav tm="0">
                                          <p:val>
                                            <p:strVal val="#ppt_x"/>
                                          </p:val>
                                        </p:tav>
                                        <p:tav tm="100000">
                                          <p:val>
                                            <p:strVal val="#ppt_x"/>
                                          </p:val>
                                        </p:tav>
                                      </p:tavLst>
                                    </p:anim>
                                    <p:anim calcmode="lin" valueType="num">
                                      <p:cBhvr additive="base">
                                        <p:cTn id="8" dur="500" fill="hold"/>
                                        <p:tgtEl>
                                          <p:spTgt spid="5376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7608"/>
                                        </p:tgtEl>
                                        <p:attrNameLst>
                                          <p:attrName>style.visibility</p:attrName>
                                        </p:attrNameLst>
                                      </p:cBhvr>
                                      <p:to>
                                        <p:strVal val="visible"/>
                                      </p:to>
                                    </p:set>
                                    <p:anim calcmode="lin" valueType="num">
                                      <p:cBhvr additive="base">
                                        <p:cTn id="13" dur="500" fill="hold"/>
                                        <p:tgtEl>
                                          <p:spTgt spid="537608"/>
                                        </p:tgtEl>
                                        <p:attrNameLst>
                                          <p:attrName>ppt_x</p:attrName>
                                        </p:attrNameLst>
                                      </p:cBhvr>
                                      <p:tavLst>
                                        <p:tav tm="0">
                                          <p:val>
                                            <p:strVal val="#ppt_x"/>
                                          </p:val>
                                        </p:tav>
                                        <p:tav tm="100000">
                                          <p:val>
                                            <p:strVal val="#ppt_x"/>
                                          </p:val>
                                        </p:tav>
                                      </p:tavLst>
                                    </p:anim>
                                    <p:anim calcmode="lin" valueType="num">
                                      <p:cBhvr additive="base">
                                        <p:cTn id="14" dur="500" fill="hold"/>
                                        <p:tgtEl>
                                          <p:spTgt spid="53760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8629"/>
                                        </p:tgtEl>
                                        <p:attrNameLst>
                                          <p:attrName>style.visibility</p:attrName>
                                        </p:attrNameLst>
                                      </p:cBhvr>
                                      <p:to>
                                        <p:strVal val="visible"/>
                                      </p:to>
                                    </p:set>
                                    <p:anim calcmode="lin" valueType="num">
                                      <p:cBhvr additive="base">
                                        <p:cTn id="19" dur="500" fill="hold"/>
                                        <p:tgtEl>
                                          <p:spTgt spid="538629"/>
                                        </p:tgtEl>
                                        <p:attrNameLst>
                                          <p:attrName>ppt_x</p:attrName>
                                        </p:attrNameLst>
                                      </p:cBhvr>
                                      <p:tavLst>
                                        <p:tav tm="0">
                                          <p:val>
                                            <p:strVal val="#ppt_x"/>
                                          </p:val>
                                        </p:tav>
                                        <p:tav tm="100000">
                                          <p:val>
                                            <p:strVal val="#ppt_x"/>
                                          </p:val>
                                        </p:tav>
                                      </p:tavLst>
                                    </p:anim>
                                    <p:anim calcmode="lin" valueType="num">
                                      <p:cBhvr additive="base">
                                        <p:cTn id="20" dur="500" fill="hold"/>
                                        <p:tgtEl>
                                          <p:spTgt spid="5386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6" grpId="0" animBg="1"/>
      <p:bldP spid="537608" grpId="0" animBg="1"/>
      <p:bldP spid="538629" grpId="0"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Text Box 2"/>
          <p:cNvSpPr txBox="1">
            <a:spLocks noChangeArrowheads="1"/>
          </p:cNvSpPr>
          <p:nvPr/>
        </p:nvSpPr>
        <p:spPr bwMode="auto">
          <a:xfrm>
            <a:off x="643573" y="410845"/>
            <a:ext cx="41052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spcBef>
                <a:spcPct val="50000"/>
              </a:spcBef>
              <a:spcAft>
                <a:spcPct val="0"/>
              </a:spcAft>
            </a:pPr>
            <a:r>
              <a:rPr lang="en-US" altLang="zh-CN" sz="24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2.9.1  D/A</a:t>
            </a:r>
            <a:r>
              <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转换原理</a:t>
            </a:r>
            <a:endPar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902147" name="Text Box 3"/>
          <p:cNvSpPr txBox="1">
            <a:spLocks noChangeArrowheads="1"/>
          </p:cNvSpPr>
          <p:nvPr/>
        </p:nvSpPr>
        <p:spPr bwMode="auto">
          <a:xfrm>
            <a:off x="441325" y="871220"/>
            <a:ext cx="8101013" cy="460375"/>
          </a:xfrm>
          <a:prstGeom prst="rect">
            <a:avLst/>
          </a:prstGeom>
          <a:noFill/>
          <a:ln w="38100">
            <a:solidFill>
              <a:srgbClr val="00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
                <a:srgbClr val="000099"/>
              </a:buClr>
              <a:buSzPct val="80000"/>
              <a:buFont typeface="Wingdings" panose="05000000000000000000" pitchFamily="2" charset="2"/>
              <a:buChar char="l"/>
            </a:pPr>
            <a:r>
              <a:rPr lang="en-US" alt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 </a:t>
            </a:r>
            <a:r>
              <a:rPr lang="en-US" altLang="zh-CN" sz="24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D/A</a:t>
            </a:r>
            <a:r>
              <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转换器（</a:t>
            </a:r>
            <a:r>
              <a:rPr lang="en-US" altLang="zh-CN" sz="24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Digital to Analog Converter</a:t>
            </a:r>
            <a:r>
              <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a:t>
            </a:r>
            <a:r>
              <a:rPr lang="zh-CN" altLang="en-US" sz="2400">
                <a:solidFill>
                  <a:srgbClr val="FFFFFF"/>
                </a:solidFill>
                <a:latin typeface="宋体" panose="02010600030101010101" pitchFamily="2" charset="-122"/>
                <a:ea typeface="宋体" panose="02010600030101010101" pitchFamily="2" charset="-122"/>
                <a:cs typeface="宋体" panose="02010600030101010101" pitchFamily="2" charset="-122"/>
              </a:rPr>
              <a:t> </a:t>
            </a:r>
            <a:endParaRPr lang="zh-CN" altLang="en-US" sz="240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902149" name="Rectangle 5"/>
          <p:cNvSpPr>
            <a:spLocks noChangeArrowheads="1"/>
          </p:cNvSpPr>
          <p:nvPr/>
        </p:nvSpPr>
        <p:spPr bwMode="auto">
          <a:xfrm>
            <a:off x="3761740" y="1913890"/>
            <a:ext cx="403733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lnSpc>
                <a:spcPct val="140000"/>
              </a:lnSpc>
              <a:spcBef>
                <a:spcPct val="0"/>
              </a:spcBef>
              <a:spcAft>
                <a:spcPct val="0"/>
              </a:spcAft>
            </a:pPr>
            <a:r>
              <a:rPr lang="zh-CN" altLang="en-US" sz="2000" b="1" dirty="0">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权电阻网络</a:t>
            </a:r>
            <a:r>
              <a:rPr lang="en-US" altLang="zh-CN" sz="2000" b="1" dirty="0">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D/A</a:t>
            </a:r>
            <a:r>
              <a:rPr lang="zh-CN" altLang="en-US" sz="2000" b="1" dirty="0">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转换器、</a:t>
            </a:r>
            <a:endParaRPr lang="zh-CN" altLang="en-US" sz="2000" b="1" dirty="0">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a:p>
            <a:pPr fontAlgn="base">
              <a:lnSpc>
                <a:spcPct val="140000"/>
              </a:lnSpc>
              <a:spcBef>
                <a:spcPct val="0"/>
              </a:spcBef>
              <a:spcAft>
                <a:spcPct val="0"/>
              </a:spcAft>
            </a:pPr>
            <a:r>
              <a:rPr lang="zh-CN" altLang="en-US" sz="2000" b="1" dirty="0">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倒</a:t>
            </a:r>
            <a:r>
              <a:rPr lang="en-US" altLang="zh-CN" sz="2000" b="1" dirty="0">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T</a:t>
            </a:r>
            <a:r>
              <a:rPr lang="zh-CN" altLang="en-US" sz="2000" b="1" dirty="0">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型电阻网络</a:t>
            </a:r>
            <a:r>
              <a:rPr lang="en-US" altLang="zh-CN" sz="2000" b="1" dirty="0">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D/A</a:t>
            </a:r>
            <a:r>
              <a:rPr lang="zh-CN" altLang="en-US" sz="2000" b="1" dirty="0">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转换器、</a:t>
            </a:r>
            <a:endParaRPr lang="zh-CN" altLang="en-US" sz="2000" b="1" dirty="0">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a:p>
            <a:pPr fontAlgn="base">
              <a:lnSpc>
                <a:spcPct val="140000"/>
              </a:lnSpc>
              <a:spcBef>
                <a:spcPct val="0"/>
              </a:spcBef>
              <a:spcAft>
                <a:spcPct val="0"/>
              </a:spcAft>
            </a:pPr>
            <a:r>
              <a:rPr lang="zh-CN" altLang="en-US" sz="2000" b="1" dirty="0">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权电流型</a:t>
            </a:r>
            <a:r>
              <a:rPr lang="en-US" altLang="zh-CN" sz="2000" b="1" dirty="0">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D/A</a:t>
            </a:r>
            <a:r>
              <a:rPr lang="zh-CN" altLang="en-US" sz="2000" b="1" dirty="0">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转换器等。</a:t>
            </a:r>
            <a:r>
              <a:rPr lang="zh-CN" altLang="en-US" sz="2000" dirty="0">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 </a:t>
            </a:r>
            <a:endParaRPr lang="zh-CN" altLang="en-US" sz="2000" dirty="0">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902150" name="Rectangle 6"/>
          <p:cNvSpPr>
            <a:spLocks noChangeArrowheads="1"/>
          </p:cNvSpPr>
          <p:nvPr/>
        </p:nvSpPr>
        <p:spPr bwMode="auto">
          <a:xfrm>
            <a:off x="643890" y="1453356"/>
            <a:ext cx="423799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zh-CN" altLang="en-US" sz="24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模拟量输出通道中的关键部件</a:t>
            </a:r>
            <a:r>
              <a:rPr lang="zh-CN" altLang="en-US" sz="240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02151" name="Rectangle 7"/>
          <p:cNvSpPr>
            <a:spLocks noChangeArrowheads="1"/>
          </p:cNvSpPr>
          <p:nvPr/>
        </p:nvSpPr>
        <p:spPr bwMode="auto">
          <a:xfrm>
            <a:off x="643890" y="1846898"/>
            <a:ext cx="30911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4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按其工作原理可分为</a:t>
            </a:r>
            <a:r>
              <a:rPr lang="en-US" altLang="zh-CN" sz="24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a:t>
            </a:r>
            <a:endParaRPr lang="en-US" altLang="zh-CN" sz="24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903170" name="Text Box 2"/>
          <p:cNvSpPr txBox="1">
            <a:spLocks noChangeArrowheads="1"/>
          </p:cNvSpPr>
          <p:nvPr/>
        </p:nvSpPr>
        <p:spPr bwMode="auto">
          <a:xfrm>
            <a:off x="381953" y="3286125"/>
            <a:ext cx="47529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倒</a:t>
            </a:r>
            <a:r>
              <a:rPr lang="en-US" altLang="zh-CN"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T</a:t>
            </a:r>
            <a:r>
              <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型电阻网络</a:t>
            </a:r>
            <a:r>
              <a:rPr lang="en-US" altLang="zh-CN" sz="24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D/A</a:t>
            </a:r>
            <a:r>
              <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转换器</a:t>
            </a:r>
            <a:endPar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903171" name="Text Box 3"/>
          <p:cNvSpPr txBox="1">
            <a:spLocks noChangeArrowheads="1"/>
          </p:cNvSpPr>
          <p:nvPr/>
        </p:nvSpPr>
        <p:spPr bwMode="auto">
          <a:xfrm>
            <a:off x="441008" y="3692843"/>
            <a:ext cx="7416800" cy="706755"/>
          </a:xfrm>
          <a:prstGeom prst="rect">
            <a:avLst/>
          </a:prstGeom>
          <a:noFill/>
          <a:ln>
            <a:noFill/>
          </a:ln>
          <a:effectLst/>
          <a:extLst>
            <a:ext uri="{909E8E84-426E-40DD-AFC4-6F175D3DCCD1}">
              <a14:hiddenFill xmlns:a14="http://schemas.microsoft.com/office/drawing/2010/main">
                <a:gradFill rotWithShape="0">
                  <a:gsLst>
                    <a:gs pos="0">
                      <a:srgbClr val="FFFFFF"/>
                    </a:gs>
                    <a:gs pos="100000">
                      <a:schemeClr val="accent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fontAlgn="base">
              <a:spcBef>
                <a:spcPct val="0"/>
              </a:spcBef>
              <a:spcAft>
                <a:spcPct val="0"/>
              </a:spcAft>
            </a:pP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倒</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型电阻网络</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D/A</a:t>
            </a:r>
            <a:r>
              <a:rPr lang="zh-CN" altLang="en-US" sz="20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转换器由求和运算放大器、模拟开关和电阻网络等组成，电阻网络中的电阻接成倒</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型</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kumimoji="1"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pic>
        <p:nvPicPr>
          <p:cNvPr id="90317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83715" y="4324350"/>
            <a:ext cx="5128260" cy="2075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3174" name="Text Box 6"/>
          <p:cNvSpPr txBox="1">
            <a:spLocks noChangeArrowheads="1"/>
          </p:cNvSpPr>
          <p:nvPr/>
        </p:nvSpPr>
        <p:spPr bwMode="auto">
          <a:xfrm>
            <a:off x="2210118" y="6285548"/>
            <a:ext cx="366522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0"/>
              </a:spcBef>
              <a:spcAft>
                <a:spcPct val="0"/>
              </a:spcAft>
            </a:pPr>
            <a:r>
              <a:rPr lang="zh-CN" altLang="en-US" b="1">
                <a:solidFill>
                  <a:srgbClr val="FFFF00"/>
                </a:solidFill>
                <a:latin typeface="宋体" panose="02010600030101010101" pitchFamily="2" charset="-122"/>
                <a:ea typeface="宋体" panose="02010600030101010101" pitchFamily="2" charset="-122"/>
                <a:cs typeface="宋体" panose="02010600030101010101" pitchFamily="2" charset="-122"/>
              </a:rPr>
              <a:t>倒</a:t>
            </a:r>
            <a:r>
              <a:rPr lang="en-US" altLang="zh-CN"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T</a:t>
            </a:r>
            <a:r>
              <a:rPr lang="zh-CN" altLang="en-US" b="1">
                <a:solidFill>
                  <a:srgbClr val="FFFF00"/>
                </a:solidFill>
                <a:latin typeface="宋体" panose="02010600030101010101" pitchFamily="2" charset="-122"/>
                <a:ea typeface="宋体" panose="02010600030101010101" pitchFamily="2" charset="-122"/>
                <a:cs typeface="宋体" panose="02010600030101010101" pitchFamily="2" charset="-122"/>
              </a:rPr>
              <a:t>型电阻网络</a:t>
            </a:r>
            <a:r>
              <a:rPr lang="en-US" altLang="zh-CN"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b="1">
                <a:solidFill>
                  <a:srgbClr val="FFFF00"/>
                </a:solidFill>
                <a:latin typeface="宋体" panose="02010600030101010101" pitchFamily="2" charset="-122"/>
                <a:ea typeface="宋体" panose="02010600030101010101" pitchFamily="2" charset="-122"/>
                <a:cs typeface="宋体" panose="02010600030101010101" pitchFamily="2" charset="-122"/>
              </a:rPr>
              <a:t>转换器原理图</a:t>
            </a:r>
            <a:r>
              <a:rPr lang="zh-CN" altLang="en-US" sz="280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80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Text Box 2"/>
          <p:cNvSpPr txBox="1">
            <a:spLocks noChangeArrowheads="1"/>
          </p:cNvSpPr>
          <p:nvPr/>
        </p:nvSpPr>
        <p:spPr bwMode="auto">
          <a:xfrm>
            <a:off x="283845" y="1218565"/>
            <a:ext cx="3723005" cy="1630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zh-CN" altLang="en-US" sz="20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由于</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V</a:t>
            </a:r>
            <a:r>
              <a:rPr lang="en-US" altLang="zh-CN" sz="2000" b="1" baseline="-2500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=V</a:t>
            </a:r>
            <a:r>
              <a:rPr lang="en-US" altLang="zh-CN" sz="2000" b="1" baseline="-2500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，所以，无论开关</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baseline="-2500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baseline="-2500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baseline="-2500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baseline="-2500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与哪一边接通，各</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2R</a:t>
            </a:r>
            <a:r>
              <a:rPr lang="zh-CN" altLang="en-US" sz="20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电阻的上端都相当于接通</a:t>
            </a:r>
            <a:r>
              <a:rPr lang="zh-CN" altLang="en-US" sz="20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“地电位</a:t>
            </a:r>
            <a:r>
              <a:rPr lang="zh-CN" altLang="en-US" sz="20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”端，电阻网络的等效电路如图所示。</a:t>
            </a:r>
            <a:endParaRPr lang="zh-CN" altLang="en-US" sz="20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p:txBody>
      </p:sp>
      <p:pic>
        <p:nvPicPr>
          <p:cNvPr id="904195" name="Picture 3"/>
          <p:cNvPicPr>
            <a:picLocks noChangeAspect="1" noChangeArrowheads="1"/>
          </p:cNvPicPr>
          <p:nvPr/>
        </p:nvPicPr>
        <p:blipFill>
          <a:blip r:embed="rId1">
            <a:extLst>
              <a:ext uri="{28A0092B-C50C-407E-A947-70E740481C1C}">
                <a14:useLocalDpi xmlns:a14="http://schemas.microsoft.com/office/drawing/2010/main" val="0"/>
              </a:ext>
            </a:extLst>
          </a:blip>
          <a:srcRect l="1761" r="7761"/>
          <a:stretch>
            <a:fillRect/>
          </a:stretch>
        </p:blipFill>
        <p:spPr bwMode="auto">
          <a:xfrm>
            <a:off x="4420870" y="967105"/>
            <a:ext cx="4598035" cy="1792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4196" name="Text Box 4"/>
          <p:cNvSpPr txBox="1">
            <a:spLocks noChangeArrowheads="1"/>
          </p:cNvSpPr>
          <p:nvPr/>
        </p:nvSpPr>
        <p:spPr bwMode="auto">
          <a:xfrm>
            <a:off x="5013325" y="517525"/>
            <a:ext cx="305816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zh-CN" altLang="en-US" b="1">
                <a:solidFill>
                  <a:srgbClr val="FFFF00"/>
                </a:solidFill>
                <a:latin typeface="楷体_GB2312" pitchFamily="49" charset="-122"/>
                <a:ea typeface="楷体_GB2312" pitchFamily="49" charset="-122"/>
              </a:rPr>
              <a:t>计算各支路电流的等效电路</a:t>
            </a:r>
            <a:r>
              <a:rPr lang="zh-CN" altLang="en-US" sz="2800">
                <a:solidFill>
                  <a:srgbClr val="FFFF00"/>
                </a:solidFill>
                <a:latin typeface="Times New Roman" panose="02020603050405020304" pitchFamily="18" charset="0"/>
                <a:ea typeface="仿宋_GB2312" pitchFamily="49" charset="-122"/>
              </a:rPr>
              <a:t> </a:t>
            </a:r>
            <a:endParaRPr lang="zh-CN" altLang="en-US" sz="2800">
              <a:solidFill>
                <a:srgbClr val="FFFF00"/>
              </a:solidFill>
              <a:latin typeface="Times New Roman" panose="02020603050405020304" pitchFamily="18" charset="0"/>
              <a:ea typeface="仿宋_GB2312" pitchFamily="49" charset="-122"/>
            </a:endParaRPr>
          </a:p>
        </p:txBody>
      </p:sp>
      <p:sp>
        <p:nvSpPr>
          <p:cNvPr id="902146" name="Text Box 2"/>
          <p:cNvSpPr txBox="1">
            <a:spLocks noChangeArrowheads="1"/>
          </p:cNvSpPr>
          <p:nvPr/>
        </p:nvSpPr>
        <p:spPr bwMode="auto">
          <a:xfrm>
            <a:off x="315913" y="410845"/>
            <a:ext cx="41052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2.9.1  D/A</a:t>
            </a:r>
            <a:r>
              <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转换原理</a:t>
            </a:r>
            <a:endPar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903170" name="Text Box 2"/>
          <p:cNvSpPr txBox="1">
            <a:spLocks noChangeArrowheads="1"/>
          </p:cNvSpPr>
          <p:nvPr/>
        </p:nvSpPr>
        <p:spPr bwMode="auto">
          <a:xfrm>
            <a:off x="303530" y="769620"/>
            <a:ext cx="442023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fontAlgn="base">
              <a:spcBef>
                <a:spcPct val="50000"/>
              </a:spcBef>
              <a:spcAft>
                <a:spcPct val="0"/>
              </a:spcAft>
            </a:pPr>
            <a:r>
              <a:rPr lang="en-US" altLang="zh-CN" sz="24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倒</a:t>
            </a:r>
            <a:r>
              <a:rPr lang="en-US" altLang="zh-CN" sz="24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T</a:t>
            </a:r>
            <a:r>
              <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型电阻网络</a:t>
            </a:r>
            <a:r>
              <a:rPr lang="en-US" altLang="zh-CN" sz="24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D/A</a:t>
            </a:r>
            <a:r>
              <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转换器</a:t>
            </a:r>
            <a:endPar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905218" name="Text Box 2"/>
          <p:cNvSpPr txBox="1">
            <a:spLocks noChangeArrowheads="1"/>
          </p:cNvSpPr>
          <p:nvPr/>
        </p:nvSpPr>
        <p:spPr bwMode="auto">
          <a:xfrm>
            <a:off x="379730" y="2798445"/>
            <a:ext cx="8528685" cy="706755"/>
          </a:xfrm>
          <a:prstGeom prst="rect">
            <a:avLst/>
          </a:prstGeom>
          <a:noFill/>
          <a:ln>
            <a:noFill/>
          </a:ln>
          <a:effectLst/>
          <a:extLst>
            <a:ext uri="{909E8E84-426E-40DD-AFC4-6F175D3DCCD1}">
              <a14:hiddenFill xmlns:a14="http://schemas.microsoft.com/office/drawing/2010/main">
                <a:gradFill rotWithShape="0">
                  <a:gsLst>
                    <a:gs pos="0">
                      <a:srgbClr val="FFFFFF"/>
                    </a:gs>
                    <a:gs pos="100000">
                      <a:schemeClr val="accent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0"/>
              </a:spcBef>
              <a:spcAft>
                <a:spcPct val="0"/>
              </a:spcAft>
            </a:pP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设总电流为</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，图中看出从</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11</a:t>
            </a:r>
            <a:r>
              <a:rPr lang="zh-CN" altLang="en-US"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22</a:t>
            </a:r>
            <a:r>
              <a:rPr lang="zh-CN" altLang="en-US"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33</a:t>
            </a:r>
            <a:r>
              <a:rPr lang="zh-CN" altLang="en-US"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44</a:t>
            </a:r>
            <a:r>
              <a:rPr lang="zh-CN" altLang="en-US"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每个端口向左看的等效电阻都是</a:t>
            </a:r>
            <a:r>
              <a:rPr lang="en-US" altLang="zh-CN" sz="20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R</a:t>
            </a:r>
            <a:r>
              <a:rPr lang="zh-CN" altLang="en-US" sz="20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，所以从参考电源流入电阻网络的总电流</a:t>
            </a:r>
            <a:endParaRPr lang="zh-CN" altLang="en-US" sz="20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905219" name="Text Box 3"/>
          <p:cNvSpPr txBox="1">
            <a:spLocks noChangeArrowheads="1"/>
          </p:cNvSpPr>
          <p:nvPr/>
        </p:nvSpPr>
        <p:spPr bwMode="auto">
          <a:xfrm>
            <a:off x="3726180" y="3618865"/>
            <a:ext cx="284924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fontAlgn="base">
              <a:spcBef>
                <a:spcPct val="0"/>
              </a:spcBef>
              <a:spcAft>
                <a:spcPct val="0"/>
              </a:spcAft>
            </a:pPr>
            <a:r>
              <a:rPr lang="en-US" altLang="zh-CN" sz="2000">
                <a:solidFill>
                  <a:srgbClr val="FFFFFF"/>
                </a:solidFill>
                <a:latin typeface="宋体" panose="02010600030101010101" pitchFamily="2" charset="-122"/>
                <a:ea typeface="宋体" panose="02010600030101010101" pitchFamily="2" charset="-122"/>
                <a:cs typeface="宋体" panose="02010600030101010101" pitchFamily="2" charset="-122"/>
              </a:rPr>
              <a:t>… … … …         (</a:t>
            </a:r>
            <a:r>
              <a:rPr lang="zh-CN" altLang="en-US" sz="2000">
                <a:solidFill>
                  <a:srgbClr val="FFFFFF"/>
                </a:solidFill>
                <a:latin typeface="宋体" panose="02010600030101010101" pitchFamily="2" charset="-122"/>
                <a:ea typeface="宋体" panose="02010600030101010101" pitchFamily="2" charset="-122"/>
                <a:cs typeface="宋体" panose="02010600030101010101" pitchFamily="2" charset="-122"/>
              </a:rPr>
              <a:t>式</a:t>
            </a:r>
            <a:r>
              <a:rPr lang="en-US" altLang="zh-CN" sz="2000">
                <a:solidFill>
                  <a:srgbClr val="FFFFFF"/>
                </a:solidFill>
                <a:latin typeface="宋体" panose="02010600030101010101" pitchFamily="2" charset="-122"/>
                <a:ea typeface="宋体" panose="02010600030101010101" pitchFamily="2" charset="-122"/>
                <a:cs typeface="宋体" panose="02010600030101010101" pitchFamily="2" charset="-122"/>
              </a:rPr>
              <a:t>2-15)</a:t>
            </a:r>
            <a:endParaRPr lang="en-US" altLang="zh-CN" sz="200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905220" name="Text Box 4"/>
          <p:cNvSpPr txBox="1">
            <a:spLocks noChangeArrowheads="1"/>
          </p:cNvSpPr>
          <p:nvPr/>
        </p:nvSpPr>
        <p:spPr bwMode="auto">
          <a:xfrm>
            <a:off x="379730" y="4131310"/>
            <a:ext cx="8528685" cy="706755"/>
          </a:xfrm>
          <a:prstGeom prst="rect">
            <a:avLst/>
          </a:prstGeom>
          <a:noFill/>
          <a:ln>
            <a:noFill/>
          </a:ln>
          <a:effectLst/>
          <a:extLst>
            <a:ext uri="{909E8E84-426E-40DD-AFC4-6F175D3DCCD1}">
              <a14:hiddenFill xmlns:a14="http://schemas.microsoft.com/office/drawing/2010/main">
                <a:gradFill rotWithShape="0">
                  <a:gsLst>
                    <a:gs pos="0">
                      <a:srgbClr val="FFFFFF"/>
                    </a:gs>
                    <a:gs pos="100000">
                      <a:schemeClr val="accent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0"/>
              </a:spcBef>
              <a:spcAft>
                <a:spcPct val="0"/>
              </a:spcAft>
            </a:pP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流过</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44</a:t>
            </a:r>
            <a:r>
              <a:rPr lang="zh-CN" altLang="en-US"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电阻支路的电流为</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I/2</a:t>
            </a:r>
            <a:r>
              <a:rPr lang="zh-CN" altLang="en-US" sz="20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，流过</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33</a:t>
            </a:r>
            <a:r>
              <a:rPr lang="zh-CN" altLang="en-US"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22</a:t>
            </a:r>
            <a:r>
              <a:rPr lang="zh-CN" altLang="en-US"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11</a:t>
            </a:r>
            <a:r>
              <a:rPr lang="zh-CN" altLang="en-US"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各电阻支路的电流分别为</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I/4</a:t>
            </a:r>
            <a:r>
              <a:rPr lang="zh-CN" altLang="en-US"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I/8</a:t>
            </a:r>
            <a:r>
              <a:rPr lang="zh-CN" altLang="en-US"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I/16</a:t>
            </a:r>
            <a:r>
              <a:rPr lang="zh-CN" altLang="en-US" sz="20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a:t>
            </a:r>
            <a:endParaRPr lang="zh-CN" altLang="en-US" sz="20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2763520" y="3505200"/>
            <a:ext cx="887095" cy="625475"/>
          </a:xfrm>
          <a:prstGeom prst="rect">
            <a:avLst/>
          </a:prstGeom>
        </p:spPr>
      </p:pic>
      <p:sp>
        <p:nvSpPr>
          <p:cNvPr id="906242" name="Text Box 2"/>
          <p:cNvSpPr txBox="1">
            <a:spLocks noChangeArrowheads="1"/>
          </p:cNvSpPr>
          <p:nvPr/>
        </p:nvSpPr>
        <p:spPr bwMode="auto">
          <a:xfrm>
            <a:off x="379730" y="4829810"/>
            <a:ext cx="8403590" cy="398780"/>
          </a:xfrm>
          <a:prstGeom prst="rect">
            <a:avLst/>
          </a:prstGeom>
          <a:noFill/>
          <a:ln>
            <a:noFill/>
          </a:ln>
          <a:effectLst/>
          <a:extLst>
            <a:ext uri="{909E8E84-426E-40DD-AFC4-6F175D3DCCD1}">
              <a14:hiddenFill xmlns:a14="http://schemas.microsoft.com/office/drawing/2010/main">
                <a:gradFill rotWithShape="0">
                  <a:gsLst>
                    <a:gs pos="0">
                      <a:srgbClr val="FFFFFF"/>
                    </a:gs>
                    <a:gs pos="100000">
                      <a:schemeClr val="accent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0"/>
              </a:spcBef>
              <a:spcAft>
                <a:spcPct val="0"/>
              </a:spcAft>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设需要转换的二进制数字量为</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，开关</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受数字量</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的控制。</a:t>
            </a:r>
            <a:endParaRPr lang="zh-CN" altLang="en-US" sz="200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06243" name="Text Box 3"/>
          <p:cNvSpPr txBox="1">
            <a:spLocks noChangeArrowheads="1"/>
          </p:cNvSpPr>
          <p:nvPr/>
        </p:nvSpPr>
        <p:spPr bwMode="auto">
          <a:xfrm>
            <a:off x="364490" y="5150485"/>
            <a:ext cx="8562975" cy="1014730"/>
          </a:xfrm>
          <a:prstGeom prst="rect">
            <a:avLst/>
          </a:prstGeom>
          <a:noFill/>
          <a:ln>
            <a:noFill/>
          </a:ln>
          <a:effectLst/>
          <a:extLst>
            <a:ext uri="{909E8E84-426E-40DD-AFC4-6F175D3DCCD1}">
              <a14:hiddenFill xmlns:a14="http://schemas.microsoft.com/office/drawing/2010/main">
                <a:gradFill rotWithShape="0">
                  <a:gsLst>
                    <a:gs pos="0">
                      <a:srgbClr val="FFFFFF"/>
                    </a:gs>
                    <a:gs pos="100000">
                      <a:schemeClr val="accent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0"/>
              </a:spcBef>
              <a:spcAft>
                <a:spcPct val="0"/>
              </a:spcAft>
            </a:pP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当某位数字量为“</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时（如</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t>
            </a:r>
            <a:r>
              <a:rPr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），控制相应的开关（如</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）与放大器的反相输入端接通，相应电阻支路的电流（</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I/16</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）流过放大器的反馈电阻</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（因</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a:solidFill>
                  <a:srgbClr val="FFFF00"/>
                </a:solidFill>
                <a:latin typeface="宋体" panose="02010600030101010101" pitchFamily="2" charset="-122"/>
                <a:ea typeface="宋体" panose="02010600030101010101" pitchFamily="2" charset="-122"/>
                <a:cs typeface="宋体" panose="02010600030101010101" pitchFamily="2" charset="-122"/>
              </a:rPr>
              <a:t>。</a:t>
            </a:r>
            <a:endParaRPr lang="zh-CN" altLang="en-US" sz="200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06244" name="Text Box 4"/>
          <p:cNvSpPr txBox="1">
            <a:spLocks noChangeArrowheads="1"/>
          </p:cNvSpPr>
          <p:nvPr/>
        </p:nvSpPr>
        <p:spPr bwMode="auto">
          <a:xfrm>
            <a:off x="379413" y="6040755"/>
            <a:ext cx="7777162" cy="706755"/>
          </a:xfrm>
          <a:prstGeom prst="rect">
            <a:avLst/>
          </a:prstGeom>
          <a:noFill/>
          <a:ln>
            <a:noFill/>
          </a:ln>
          <a:effectLst/>
          <a:extLst>
            <a:ext uri="{909E8E84-426E-40DD-AFC4-6F175D3DCCD1}">
              <a14:hiddenFill xmlns:a14="http://schemas.microsoft.com/office/drawing/2010/main">
                <a:gradFill rotWithShape="0">
                  <a:gsLst>
                    <a:gs pos="0">
                      <a:srgbClr val="FFFFFF"/>
                    </a:gs>
                    <a:gs pos="100000">
                      <a:schemeClr val="accent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fontAlgn="base">
              <a:spcBef>
                <a:spcPct val="0"/>
              </a:spcBef>
              <a:spcAft>
                <a:spcPct val="0"/>
              </a:spcAft>
            </a:pP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当某位数字量为“</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时，控制相应的开关与</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“地电位</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”端接通，相应电阻支路的电流不流过放大器的反馈电阻。</a:t>
            </a:r>
            <a:r>
              <a:rPr lang="zh-CN" altLang="en-US" sz="200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00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Text Box 2"/>
          <p:cNvSpPr txBox="1">
            <a:spLocks noChangeArrowheads="1"/>
          </p:cNvSpPr>
          <p:nvPr/>
        </p:nvSpPr>
        <p:spPr bwMode="auto">
          <a:xfrm>
            <a:off x="534988" y="1249045"/>
            <a:ext cx="74168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50000"/>
              </a:spcBef>
              <a:spcAft>
                <a:spcPct val="0"/>
              </a:spcAft>
            </a:pPr>
            <a:r>
              <a:rPr lang="zh-CN" altLang="en-US" sz="2000" b="1">
                <a:solidFill>
                  <a:srgbClr val="FFFF00"/>
                </a:solidFill>
                <a:latin typeface="宋体" panose="02010600030101010101" pitchFamily="2" charset="-122"/>
                <a:cs typeface="宋体" panose="02010600030101010101" pitchFamily="2" charset="-122"/>
              </a:rPr>
              <a:t>故流过放大器反馈电阻的总电流 ：</a:t>
            </a:r>
            <a:endParaRPr lang="zh-CN" altLang="en-US" sz="2000" b="1">
              <a:solidFill>
                <a:srgbClr val="FFFF00"/>
              </a:solidFill>
              <a:latin typeface="宋体" panose="02010600030101010101" pitchFamily="2" charset="-122"/>
              <a:cs typeface="宋体" panose="02010600030101010101" pitchFamily="2" charset="-122"/>
            </a:endParaRPr>
          </a:p>
        </p:txBody>
      </p:sp>
      <p:sp>
        <p:nvSpPr>
          <p:cNvPr id="907269" name="Text Box 5"/>
          <p:cNvSpPr txBox="1">
            <a:spLocks noChangeArrowheads="1"/>
          </p:cNvSpPr>
          <p:nvPr/>
        </p:nvSpPr>
        <p:spPr bwMode="auto">
          <a:xfrm>
            <a:off x="3588385" y="1661160"/>
            <a:ext cx="190309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zh-CN" sz="2000">
                <a:solidFill>
                  <a:srgbClr val="FFFFFF"/>
                </a:solidFill>
                <a:latin typeface="宋体" panose="02010600030101010101" pitchFamily="2" charset="-122"/>
                <a:ea typeface="宋体" panose="02010600030101010101" pitchFamily="2" charset="-122"/>
                <a:cs typeface="宋体" panose="02010600030101010101" pitchFamily="2" charset="-122"/>
              </a:rPr>
              <a:t>…</a:t>
            </a:r>
            <a:r>
              <a:rPr lang="zh-CN" altLang="en-US" sz="2000">
                <a:solidFill>
                  <a:srgbClr val="FFFFFF"/>
                </a:solidFill>
                <a:latin typeface="宋体" panose="02010600030101010101" pitchFamily="2" charset="-122"/>
                <a:ea typeface="宋体" panose="02010600030101010101" pitchFamily="2" charset="-122"/>
                <a:cs typeface="宋体" panose="02010600030101010101" pitchFamily="2" charset="-122"/>
              </a:rPr>
              <a:t>（</a:t>
            </a:r>
            <a:r>
              <a:rPr lang="en-US" altLang="zh-CN" sz="2000">
                <a:solidFill>
                  <a:srgbClr val="FFFFFF"/>
                </a:solidFill>
                <a:latin typeface="宋体" panose="02010600030101010101" pitchFamily="2" charset="-122"/>
                <a:ea typeface="宋体" panose="02010600030101010101" pitchFamily="2" charset="-122"/>
                <a:cs typeface="宋体" panose="02010600030101010101" pitchFamily="2" charset="-122"/>
              </a:rPr>
              <a:t>2-16</a:t>
            </a:r>
            <a:r>
              <a:rPr lang="zh-CN" altLang="en-US" sz="2000">
                <a:solidFill>
                  <a:srgbClr val="FFFFFF"/>
                </a:solidFill>
                <a:latin typeface="宋体" panose="02010600030101010101" pitchFamily="2" charset="-122"/>
                <a:ea typeface="宋体" panose="02010600030101010101" pitchFamily="2" charset="-122"/>
                <a:cs typeface="宋体" panose="02010600030101010101" pitchFamily="2" charset="-122"/>
              </a:rPr>
              <a:t>）</a:t>
            </a:r>
            <a:endParaRPr lang="zh-CN" altLang="en-US" sz="200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907270" name="Text Box 6"/>
          <p:cNvSpPr txBox="1">
            <a:spLocks noChangeArrowheads="1"/>
          </p:cNvSpPr>
          <p:nvPr/>
        </p:nvSpPr>
        <p:spPr bwMode="auto">
          <a:xfrm>
            <a:off x="574993" y="2163445"/>
            <a:ext cx="1173162"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a:solidFill>
                  <a:srgbClr val="FFFF00"/>
                </a:solidFill>
                <a:latin typeface="宋体" panose="02010600030101010101" pitchFamily="2" charset="-122"/>
                <a:ea typeface="宋体" panose="02010600030101010101" pitchFamily="2" charset="-122"/>
              </a:rPr>
              <a:t>又</a:t>
            </a:r>
            <a:endParaRPr lang="zh-CN" altLang="en-US" sz="2000">
              <a:solidFill>
                <a:srgbClr val="FFFF00"/>
              </a:solidFill>
              <a:latin typeface="宋体" panose="02010600030101010101" pitchFamily="2" charset="-122"/>
              <a:ea typeface="宋体" panose="02010600030101010101" pitchFamily="2" charset="-122"/>
            </a:endParaRPr>
          </a:p>
        </p:txBody>
      </p:sp>
      <p:sp>
        <p:nvSpPr>
          <p:cNvPr id="907271" name="Text Box 7"/>
          <p:cNvSpPr txBox="1">
            <a:spLocks noChangeArrowheads="1"/>
          </p:cNvSpPr>
          <p:nvPr/>
        </p:nvSpPr>
        <p:spPr bwMode="auto">
          <a:xfrm>
            <a:off x="344805" y="2651760"/>
            <a:ext cx="8564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ts val="0"/>
              </a:spcBef>
              <a:spcAft>
                <a:spcPct val="0"/>
              </a:spcAft>
            </a:pPr>
            <a:r>
              <a:rPr lang="zh-CN" altLang="en-US" sz="2000" b="1">
                <a:solidFill>
                  <a:srgbClr val="FFFF00"/>
                </a:solidFill>
                <a:latin typeface="宋体" panose="02010600030101010101" pitchFamily="2" charset="-122"/>
                <a:cs typeface="宋体" panose="02010600030101010101" pitchFamily="2" charset="-122"/>
              </a:rPr>
              <a:t>取反馈电阻</a:t>
            </a:r>
            <a:r>
              <a:rPr lang="en-US" altLang="zh-CN" sz="2000" b="1">
                <a:solidFill>
                  <a:srgbClr val="FFFF00"/>
                </a:solidFill>
                <a:latin typeface="Times New Roman" panose="02020603050405020304" pitchFamily="18" charset="0"/>
                <a:cs typeface="Times New Roman" panose="02020603050405020304" pitchFamily="18" charset="0"/>
              </a:rPr>
              <a:t>R</a:t>
            </a:r>
            <a:r>
              <a:rPr lang="en-US" altLang="zh-CN" sz="2000" b="1" baseline="-25000">
                <a:solidFill>
                  <a:srgbClr val="FFFF00"/>
                </a:solidFill>
                <a:latin typeface="Times New Roman" panose="02020603050405020304" pitchFamily="18" charset="0"/>
                <a:cs typeface="Times New Roman" panose="02020603050405020304" pitchFamily="18" charset="0"/>
              </a:rPr>
              <a:t>F</a:t>
            </a:r>
            <a:r>
              <a:rPr lang="en-US" altLang="zh-CN" sz="2000" b="1">
                <a:solidFill>
                  <a:srgbClr val="FFFF00"/>
                </a:solidFill>
                <a:latin typeface="Times New Roman" panose="02020603050405020304" pitchFamily="18" charset="0"/>
                <a:cs typeface="Times New Roman" panose="02020603050405020304" pitchFamily="18" charset="0"/>
              </a:rPr>
              <a:t>=R</a:t>
            </a:r>
            <a:r>
              <a:rPr lang="zh-CN" altLang="en-US" sz="2000" b="1">
                <a:solidFill>
                  <a:srgbClr val="FFFF00"/>
                </a:solidFill>
                <a:latin typeface="宋体" panose="02010600030101010101" pitchFamily="2" charset="-122"/>
                <a:cs typeface="宋体" panose="02010600030101010101" pitchFamily="2" charset="-122"/>
              </a:rPr>
              <a:t>，并将（</a:t>
            </a:r>
            <a:r>
              <a:rPr lang="zh-CN" altLang="en-US" sz="2000" b="1">
                <a:solidFill>
                  <a:srgbClr val="FFFF00"/>
                </a:solidFill>
                <a:latin typeface="Times New Roman" panose="02020603050405020304" pitchFamily="18" charset="0"/>
                <a:cs typeface="Times New Roman" panose="02020603050405020304" pitchFamily="18" charset="0"/>
              </a:rPr>
              <a:t>式</a:t>
            </a:r>
            <a:r>
              <a:rPr lang="en-US" altLang="zh-CN" sz="2000" b="1">
                <a:solidFill>
                  <a:srgbClr val="FFFF00"/>
                </a:solidFill>
                <a:latin typeface="Times New Roman" panose="02020603050405020304" pitchFamily="18" charset="0"/>
                <a:cs typeface="Times New Roman" panose="02020603050405020304" pitchFamily="18" charset="0"/>
              </a:rPr>
              <a:t>2-15</a:t>
            </a:r>
            <a:r>
              <a:rPr lang="zh-CN" altLang="en-US" sz="2000" b="1">
                <a:solidFill>
                  <a:srgbClr val="FFFF00"/>
                </a:solidFill>
                <a:latin typeface="宋体" panose="02010600030101010101" pitchFamily="2" charset="-122"/>
                <a:cs typeface="宋体" panose="02010600030101010101" pitchFamily="2" charset="-122"/>
              </a:rPr>
              <a:t>），（</a:t>
            </a:r>
            <a:r>
              <a:rPr lang="en-US" altLang="zh-CN" sz="2000" b="1">
                <a:solidFill>
                  <a:srgbClr val="FFFF00"/>
                </a:solidFill>
                <a:latin typeface="Times New Roman" panose="02020603050405020304" pitchFamily="18" charset="0"/>
                <a:cs typeface="Times New Roman" panose="02020603050405020304" pitchFamily="18" charset="0"/>
              </a:rPr>
              <a:t>2-16</a:t>
            </a:r>
            <a:r>
              <a:rPr lang="zh-CN" altLang="en-US" sz="2000" b="1">
                <a:solidFill>
                  <a:srgbClr val="FFFF00"/>
                </a:solidFill>
                <a:latin typeface="宋体" panose="02010600030101010101" pitchFamily="2" charset="-122"/>
                <a:cs typeface="宋体" panose="02010600030101010101" pitchFamily="2" charset="-122"/>
              </a:rPr>
              <a:t>）代入上式，有输出电压：</a:t>
            </a:r>
            <a:endParaRPr lang="zh-CN" altLang="en-US" sz="2000" b="1">
              <a:solidFill>
                <a:srgbClr val="FFFF00"/>
              </a:solidFill>
              <a:latin typeface="宋体" panose="02010600030101010101" pitchFamily="2" charset="-122"/>
              <a:cs typeface="宋体" panose="02010600030101010101" pitchFamily="2" charset="-122"/>
            </a:endParaRPr>
          </a:p>
        </p:txBody>
      </p:sp>
      <p:sp>
        <p:nvSpPr>
          <p:cNvPr id="907273" name="Text Box 9"/>
          <p:cNvSpPr txBox="1">
            <a:spLocks noChangeArrowheads="1"/>
          </p:cNvSpPr>
          <p:nvPr/>
        </p:nvSpPr>
        <p:spPr bwMode="auto">
          <a:xfrm>
            <a:off x="4479925" y="3201670"/>
            <a:ext cx="217233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000">
                <a:solidFill>
                  <a:srgbClr val="FFFFFF"/>
                </a:solidFill>
                <a:latin typeface="宋体" panose="02010600030101010101" pitchFamily="2" charset="-122"/>
                <a:ea typeface="宋体" panose="02010600030101010101" pitchFamily="2" charset="-122"/>
                <a:cs typeface="宋体" panose="02010600030101010101" pitchFamily="2" charset="-122"/>
              </a:rPr>
              <a:t>…………</a:t>
            </a:r>
            <a:r>
              <a:rPr lang="zh-CN" altLang="en-US" sz="2000">
                <a:solidFill>
                  <a:srgbClr val="FFFFFF"/>
                </a:solidFill>
                <a:latin typeface="宋体" panose="02010600030101010101" pitchFamily="2" charset="-122"/>
                <a:ea typeface="宋体" panose="02010600030101010101" pitchFamily="2" charset="-122"/>
                <a:cs typeface="宋体" panose="02010600030101010101" pitchFamily="2" charset="-122"/>
              </a:rPr>
              <a:t>（</a:t>
            </a:r>
            <a:r>
              <a:rPr lang="en-US" altLang="zh-CN" sz="2000">
                <a:solidFill>
                  <a:srgbClr val="FFFFFF"/>
                </a:solidFill>
                <a:latin typeface="宋体" panose="02010600030101010101" pitchFamily="2" charset="-122"/>
                <a:ea typeface="宋体" panose="02010600030101010101" pitchFamily="2" charset="-122"/>
                <a:cs typeface="宋体" panose="02010600030101010101" pitchFamily="2" charset="-122"/>
              </a:rPr>
              <a:t>2-17</a:t>
            </a:r>
            <a:r>
              <a:rPr lang="zh-CN" altLang="en-US" sz="2000">
                <a:solidFill>
                  <a:srgbClr val="FFFFFF"/>
                </a:solidFill>
                <a:latin typeface="宋体" panose="02010600030101010101" pitchFamily="2" charset="-122"/>
                <a:ea typeface="宋体" panose="02010600030101010101" pitchFamily="2" charset="-122"/>
                <a:cs typeface="宋体" panose="02010600030101010101" pitchFamily="2" charset="-122"/>
              </a:rPr>
              <a:t>）</a:t>
            </a:r>
            <a:endParaRPr lang="zh-CN" altLang="en-US" sz="200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907274" name="Text Box 10"/>
          <p:cNvSpPr txBox="1">
            <a:spLocks noChangeArrowheads="1"/>
          </p:cNvSpPr>
          <p:nvPr/>
        </p:nvSpPr>
        <p:spPr bwMode="auto">
          <a:xfrm>
            <a:off x="4479925" y="3615690"/>
            <a:ext cx="374967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ts val="0"/>
              </a:spcBef>
              <a:spcAft>
                <a:spcPct val="0"/>
              </a:spcAft>
            </a:pPr>
            <a:r>
              <a:rPr lang="zh-CN" altLang="en-US" sz="2000" b="1">
                <a:solidFill>
                  <a:srgbClr val="FFFF00"/>
                </a:solidFill>
                <a:latin typeface="宋体" panose="02010600030101010101" pitchFamily="2" charset="-122"/>
                <a:cs typeface="宋体" panose="02010600030101010101" pitchFamily="2" charset="-122"/>
              </a:rPr>
              <a:t>（</a:t>
            </a:r>
            <a:r>
              <a:rPr lang="zh-CN" altLang="en-US" sz="2000" b="1">
                <a:solidFill>
                  <a:srgbClr val="FFFF00"/>
                </a:solidFill>
                <a:latin typeface="Times New Roman" panose="02020603050405020304" pitchFamily="18" charset="0"/>
                <a:cs typeface="Times New Roman" panose="02020603050405020304" pitchFamily="18" charset="0"/>
              </a:rPr>
              <a:t>式</a:t>
            </a:r>
            <a:r>
              <a:rPr lang="en-US" altLang="zh-CN" sz="2000" b="1">
                <a:solidFill>
                  <a:srgbClr val="FFFF00"/>
                </a:solidFill>
                <a:latin typeface="Times New Roman" panose="02020603050405020304" pitchFamily="18" charset="0"/>
                <a:cs typeface="Times New Roman" panose="02020603050405020304" pitchFamily="18" charset="0"/>
              </a:rPr>
              <a:t>2-17</a:t>
            </a:r>
            <a:r>
              <a:rPr lang="zh-CN" altLang="en-US" sz="2000" b="1">
                <a:solidFill>
                  <a:srgbClr val="FFFF00"/>
                </a:solidFill>
                <a:latin typeface="宋体" panose="02010600030101010101" pitchFamily="2" charset="-122"/>
                <a:cs typeface="宋体" panose="02010600030101010101" pitchFamily="2" charset="-122"/>
              </a:rPr>
              <a:t>）表明输出模拟电压正比于输入的数字量</a:t>
            </a:r>
            <a:endParaRPr lang="zh-CN" altLang="en-US" sz="2000" b="1">
              <a:solidFill>
                <a:srgbClr val="FFFF00"/>
              </a:solidFill>
              <a:latin typeface="宋体" panose="02010600030101010101" pitchFamily="2" charset="-122"/>
              <a:cs typeface="宋体" panose="02010600030101010101" pitchFamily="2" charset="-122"/>
            </a:endParaRPr>
          </a:p>
        </p:txBody>
      </p:sp>
      <p:pic>
        <p:nvPicPr>
          <p:cNvPr id="907287" name="Picture 23"/>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a:xfrm>
            <a:off x="763270" y="1621790"/>
            <a:ext cx="2825115" cy="523240"/>
          </a:xfrm>
          <a:extLst>
            <a:ext uri="{909E8E84-426E-40DD-AFC4-6F175D3DCCD1}">
              <a14:hiddenFill xmlns:a14="http://schemas.microsoft.com/office/drawing/2010/main">
                <a:solidFill>
                  <a:srgbClr val="FFFFFF"/>
                </a:solidFill>
              </a14:hiddenFill>
            </a:ext>
          </a:extLst>
        </p:spPr>
      </p:pic>
      <p:pic>
        <p:nvPicPr>
          <p:cNvPr id="907289"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140" y="2163445"/>
            <a:ext cx="1216660" cy="443230"/>
          </a:xfrm>
          <a:prstGeom prst="rect">
            <a:avLst/>
          </a:prstGeom>
          <a:noFill/>
          <a:extLst>
            <a:ext uri="{909E8E84-426E-40DD-AFC4-6F175D3DCCD1}">
              <a14:hiddenFill xmlns:a14="http://schemas.microsoft.com/office/drawing/2010/main">
                <a:solidFill>
                  <a:srgbClr val="FFFFFF"/>
                </a:solidFill>
              </a14:hiddenFill>
            </a:ext>
          </a:extLst>
        </p:spPr>
      </p:pic>
      <p:pic>
        <p:nvPicPr>
          <p:cNvPr id="907291"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495" y="3035300"/>
            <a:ext cx="3763010" cy="1180465"/>
          </a:xfrm>
          <a:prstGeom prst="rect">
            <a:avLst/>
          </a:prstGeom>
          <a:noFill/>
          <a:extLst>
            <a:ext uri="{909E8E84-426E-40DD-AFC4-6F175D3DCCD1}">
              <a14:hiddenFill xmlns:a14="http://schemas.microsoft.com/office/drawing/2010/main">
                <a:solidFill>
                  <a:srgbClr val="FFFFFF"/>
                </a:solidFill>
              </a14:hiddenFill>
            </a:ext>
          </a:extLst>
        </p:spPr>
      </p:pic>
      <p:sp>
        <p:nvSpPr>
          <p:cNvPr id="902146" name="Text Box 2"/>
          <p:cNvSpPr txBox="1">
            <a:spLocks noChangeArrowheads="1"/>
          </p:cNvSpPr>
          <p:nvPr/>
        </p:nvSpPr>
        <p:spPr bwMode="auto">
          <a:xfrm>
            <a:off x="315913" y="410845"/>
            <a:ext cx="41052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2.9.1  D/A</a:t>
            </a:r>
            <a:r>
              <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转换原理</a:t>
            </a:r>
            <a:endPar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903170" name="Text Box 2"/>
          <p:cNvSpPr txBox="1">
            <a:spLocks noChangeArrowheads="1"/>
          </p:cNvSpPr>
          <p:nvPr/>
        </p:nvSpPr>
        <p:spPr bwMode="auto">
          <a:xfrm>
            <a:off x="227330" y="868680"/>
            <a:ext cx="442023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fontAlgn="base">
              <a:spcBef>
                <a:spcPct val="50000"/>
              </a:spcBef>
              <a:spcAft>
                <a:spcPct val="0"/>
              </a:spcAft>
            </a:pPr>
            <a:r>
              <a:rPr lang="en-US" altLang="zh-CN" sz="24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倒</a:t>
            </a:r>
            <a:r>
              <a:rPr lang="en-US" altLang="zh-CN" sz="24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T</a:t>
            </a:r>
            <a:r>
              <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型电阻网络</a:t>
            </a:r>
            <a:r>
              <a:rPr lang="en-US" altLang="zh-CN" sz="24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D/A</a:t>
            </a:r>
            <a:r>
              <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转换器</a:t>
            </a:r>
            <a:endPar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p:txBody>
      </p:sp>
      <p:pic>
        <p:nvPicPr>
          <p:cNvPr id="903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7760" y="749300"/>
            <a:ext cx="4069080" cy="193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385128" y="4207193"/>
            <a:ext cx="74168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ts val="0"/>
              </a:spcBef>
              <a:spcAft>
                <a:spcPct val="0"/>
              </a:spcAft>
            </a:pP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实现了数字量转换为模拟量的功能。对于</a:t>
            </a:r>
            <a:r>
              <a:rPr lang="en-US" altLang="zh-CN"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n</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位倒</a:t>
            </a:r>
            <a:r>
              <a:rPr lang="en-US" altLang="zh-CN"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T</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型电阻网络</a:t>
            </a:r>
            <a:r>
              <a:rPr lang="en-US" altLang="zh-CN" sz="2000" b="1">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D/A</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转换器，输入为</a:t>
            </a:r>
            <a:r>
              <a:rPr lang="en-US" altLang="zh-CN" sz="2000" b="1">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n</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位二进制数字量  </a:t>
            </a:r>
            <a:r>
              <a:rPr lang="en-US" altLang="zh-CN"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  </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       ，输出的模拟电压：</a:t>
            </a:r>
            <a:endPar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endParaRPr>
          </a:p>
        </p:txBody>
      </p:sp>
      <p:graphicFrame>
        <p:nvGraphicFramePr>
          <p:cNvPr id="4" name="Object 4"/>
          <p:cNvGraphicFramePr>
            <a:graphicFrameLocks noChangeAspect="1"/>
          </p:cNvGraphicFramePr>
          <p:nvPr/>
        </p:nvGraphicFramePr>
        <p:xfrm>
          <a:off x="4192905" y="4507865"/>
          <a:ext cx="1454150" cy="360363"/>
        </p:xfrm>
        <a:graphic>
          <a:graphicData uri="http://schemas.openxmlformats.org/presentationml/2006/ole">
            <mc:AlternateContent xmlns:mc="http://schemas.openxmlformats.org/markup-compatibility/2006">
              <mc:Choice xmlns:v="urn:schemas-microsoft-com:vml" Requires="v">
                <p:oleObj spid="_x0000_s5" name="" r:id="rId5" imgW="923925" imgH="228600" progId="Equation.DSMT4">
                  <p:embed/>
                </p:oleObj>
              </mc:Choice>
              <mc:Fallback>
                <p:oleObj name="" r:id="rId5" imgW="923925" imgH="228600" progId="Equation.DSMT4">
                  <p:embed/>
                  <p:pic>
                    <p:nvPicPr>
                      <p:cNvPr id="0" name="图片 164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2905" y="4507865"/>
                        <a:ext cx="145415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535305" y="4891405"/>
          <a:ext cx="4331335" cy="592455"/>
        </p:xfrm>
        <a:graphic>
          <a:graphicData uri="http://schemas.openxmlformats.org/presentationml/2006/ole">
            <mc:AlternateContent xmlns:mc="http://schemas.openxmlformats.org/markup-compatibility/2006">
              <mc:Choice xmlns:v="urn:schemas-microsoft-com:vml" Requires="v">
                <p:oleObj spid="_x0000_s7" name="公式" r:id="rId7" imgW="3038475" imgH="390525" progId="Equation.3">
                  <p:embed/>
                </p:oleObj>
              </mc:Choice>
              <mc:Fallback>
                <p:oleObj name="公式" r:id="rId7" imgW="3038475" imgH="390525" progId="Equation.3">
                  <p:embed/>
                  <p:pic>
                    <p:nvPicPr>
                      <p:cNvPr id="0" name="图片 164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305" y="4891405"/>
                        <a:ext cx="4331335" cy="592455"/>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6"/>
          <p:cNvSpPr txBox="1">
            <a:spLocks noChangeArrowheads="1"/>
          </p:cNvSpPr>
          <p:nvPr/>
        </p:nvSpPr>
        <p:spPr bwMode="auto">
          <a:xfrm>
            <a:off x="227330" y="5491480"/>
            <a:ext cx="843724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ts val="0"/>
              </a:spcBef>
              <a:spcAft>
                <a:spcPct val="0"/>
              </a:spcAft>
            </a:pPr>
            <a:r>
              <a:rPr lang="en-US" altLang="zh-CN" sz="2000">
                <a:solidFill>
                  <a:srgbClr val="FFFF00"/>
                </a:solidFill>
                <a:latin typeface="宋体" panose="02010600030101010101" pitchFamily="2" charset="-122"/>
                <a:cs typeface="宋体" panose="02010600030101010101" pitchFamily="2" charset="-122"/>
              </a:rPr>
              <a:t>   </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可见倒</a:t>
            </a:r>
            <a:r>
              <a:rPr lang="en-US" altLang="zh-CN" sz="2000" b="1">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T</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型电阻网络的电阻取值只有</a:t>
            </a:r>
            <a:r>
              <a:rPr lang="en-US" altLang="zh-CN" sz="2000" b="1">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R</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和</a:t>
            </a:r>
            <a:r>
              <a:rPr lang="en-US" altLang="zh-CN" sz="2000" b="1">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2R</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两种，精度容易保证，而且，流过各</a:t>
            </a:r>
            <a:r>
              <a:rPr lang="en-US" altLang="zh-CN" sz="2000" b="1">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2R</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电阻的电流直接流入运算放大器的输入端，提高了转换速度</a:t>
            </a:r>
            <a:r>
              <a:rPr lang="zh-CN" altLang="en-US" sz="2000" b="1">
                <a:solidFill>
                  <a:srgbClr val="FFFF00"/>
                </a:solidFill>
                <a:latin typeface="宋体" panose="02010600030101010101" pitchFamily="2" charset="-122"/>
                <a:cs typeface="宋体" panose="02010600030101010101" pitchFamily="2" charset="-122"/>
              </a:rPr>
              <a:t>。</a:t>
            </a:r>
            <a:endParaRPr lang="zh-CN" altLang="en-US" sz="2000" b="1">
              <a:solidFill>
                <a:srgbClr val="FFFF00"/>
              </a:solidFill>
              <a:latin typeface="宋体" panose="02010600030101010101" pitchFamily="2" charset="-122"/>
              <a:cs typeface="宋体" panose="02010600030101010101" pitchFamily="2" charset="-122"/>
            </a:endParaRPr>
          </a:p>
        </p:txBody>
      </p:sp>
      <p:sp>
        <p:nvSpPr>
          <p:cNvPr id="9" name="Text Box 7"/>
          <p:cNvSpPr txBox="1">
            <a:spLocks noChangeArrowheads="1"/>
          </p:cNvSpPr>
          <p:nvPr/>
        </p:nvSpPr>
        <p:spPr bwMode="auto">
          <a:xfrm>
            <a:off x="163830" y="6106795"/>
            <a:ext cx="850074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ts val="0"/>
              </a:spcBef>
              <a:spcAft>
                <a:spcPct val="0"/>
              </a:spcAft>
            </a:pPr>
            <a:r>
              <a:rPr lang="en-US" altLang="zh-CN" sz="2000">
                <a:solidFill>
                  <a:srgbClr val="FFFF00"/>
                </a:solidFill>
                <a:latin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cs typeface="宋体" panose="02010600030101010101" pitchFamily="2" charset="-122"/>
              </a:rPr>
              <a:t>利用倒</a:t>
            </a:r>
            <a:r>
              <a:rPr lang="en-US" altLang="zh-CN" sz="2000" b="1">
                <a:solidFill>
                  <a:srgbClr val="FFFF00"/>
                </a:solidFill>
                <a:latin typeface="Times New Roman" panose="02020603050405020304" pitchFamily="18" charset="0"/>
                <a:cs typeface="Times New Roman" panose="02020603050405020304" pitchFamily="18" charset="0"/>
              </a:rPr>
              <a:t>T</a:t>
            </a:r>
            <a:r>
              <a:rPr lang="zh-CN" altLang="en-US" sz="2000" b="1">
                <a:solidFill>
                  <a:srgbClr val="FFFF00"/>
                </a:solidFill>
                <a:latin typeface="宋体" panose="02010600030101010101" pitchFamily="2" charset="-122"/>
                <a:cs typeface="宋体" panose="02010600030101010101" pitchFamily="2" charset="-122"/>
              </a:rPr>
              <a:t>型电阻网络制作的集成芯片种类很多，例如</a:t>
            </a:r>
            <a:r>
              <a:rPr lang="en-US" altLang="zh-CN" sz="2000" b="1">
                <a:solidFill>
                  <a:srgbClr val="FFFF00"/>
                </a:solidFill>
                <a:latin typeface="Times New Roman" panose="02020603050405020304" pitchFamily="18" charset="0"/>
                <a:cs typeface="Times New Roman" panose="02020603050405020304" pitchFamily="18" charset="0"/>
              </a:rPr>
              <a:t>DAC0832</a:t>
            </a:r>
            <a:r>
              <a:rPr lang="zh-CN" altLang="en-US" sz="2000" b="1">
                <a:solidFill>
                  <a:srgbClr val="FFFF00"/>
                </a:solidFill>
                <a:latin typeface="Times New Roman" panose="02020603050405020304" pitchFamily="18" charset="0"/>
                <a:cs typeface="Times New Roman" panose="02020603050405020304" pitchFamily="18" charset="0"/>
              </a:rPr>
              <a:t>（</a:t>
            </a:r>
            <a:r>
              <a:rPr lang="en-US" altLang="zh-CN" sz="2000" b="1">
                <a:solidFill>
                  <a:srgbClr val="FFFF00"/>
                </a:solidFill>
                <a:latin typeface="Times New Roman" panose="02020603050405020304" pitchFamily="18" charset="0"/>
                <a:cs typeface="Times New Roman" panose="02020603050405020304" pitchFamily="18" charset="0"/>
              </a:rPr>
              <a:t>8</a:t>
            </a:r>
            <a:r>
              <a:rPr lang="zh-CN" altLang="en-US" sz="2000" b="1">
                <a:solidFill>
                  <a:srgbClr val="FFFF00"/>
                </a:solidFill>
                <a:latin typeface="Times New Roman" panose="02020603050405020304" pitchFamily="18" charset="0"/>
                <a:cs typeface="Times New Roman" panose="02020603050405020304" pitchFamily="18" charset="0"/>
              </a:rPr>
              <a:t>位）、</a:t>
            </a:r>
            <a:r>
              <a:rPr lang="en-US" altLang="zh-CN" sz="2000" b="1">
                <a:solidFill>
                  <a:srgbClr val="FFFF00"/>
                </a:solidFill>
                <a:latin typeface="Times New Roman" panose="02020603050405020304" pitchFamily="18" charset="0"/>
                <a:cs typeface="Times New Roman" panose="02020603050405020304" pitchFamily="18" charset="0"/>
              </a:rPr>
              <a:t>5G7520</a:t>
            </a:r>
            <a:r>
              <a:rPr lang="zh-CN" altLang="en-US" sz="2000" b="1">
                <a:solidFill>
                  <a:srgbClr val="FFFF00"/>
                </a:solidFill>
                <a:latin typeface="Times New Roman" panose="02020603050405020304" pitchFamily="18" charset="0"/>
                <a:cs typeface="Times New Roman" panose="02020603050405020304" pitchFamily="18" charset="0"/>
              </a:rPr>
              <a:t>（</a:t>
            </a:r>
            <a:r>
              <a:rPr lang="en-US" altLang="zh-CN" sz="2000" b="1">
                <a:solidFill>
                  <a:srgbClr val="FFFF00"/>
                </a:solidFill>
                <a:latin typeface="Times New Roman" panose="02020603050405020304" pitchFamily="18" charset="0"/>
                <a:cs typeface="Times New Roman" panose="02020603050405020304" pitchFamily="18" charset="0"/>
              </a:rPr>
              <a:t>10</a:t>
            </a:r>
            <a:r>
              <a:rPr lang="zh-CN" altLang="en-US" sz="2000" b="1">
                <a:solidFill>
                  <a:srgbClr val="FFFF00"/>
                </a:solidFill>
                <a:latin typeface="Times New Roman" panose="02020603050405020304" pitchFamily="18" charset="0"/>
                <a:cs typeface="Times New Roman" panose="02020603050405020304" pitchFamily="18" charset="0"/>
              </a:rPr>
              <a:t>位）、</a:t>
            </a:r>
            <a:r>
              <a:rPr lang="en-US" altLang="zh-CN" sz="2000" b="1">
                <a:solidFill>
                  <a:srgbClr val="FFFF00"/>
                </a:solidFill>
                <a:latin typeface="Times New Roman" panose="02020603050405020304" pitchFamily="18" charset="0"/>
                <a:cs typeface="Times New Roman" panose="02020603050405020304" pitchFamily="18" charset="0"/>
              </a:rPr>
              <a:t>AD7524</a:t>
            </a:r>
            <a:r>
              <a:rPr lang="zh-CN" altLang="en-US" sz="2000" b="1">
                <a:solidFill>
                  <a:srgbClr val="FFFF00"/>
                </a:solidFill>
                <a:latin typeface="Times New Roman" panose="02020603050405020304" pitchFamily="18" charset="0"/>
                <a:cs typeface="Times New Roman" panose="02020603050405020304" pitchFamily="18" charset="0"/>
              </a:rPr>
              <a:t>（</a:t>
            </a:r>
            <a:r>
              <a:rPr lang="en-US" altLang="zh-CN" sz="2000" b="1">
                <a:solidFill>
                  <a:srgbClr val="FFFF00"/>
                </a:solidFill>
                <a:latin typeface="Times New Roman" panose="02020603050405020304" pitchFamily="18" charset="0"/>
                <a:cs typeface="Times New Roman" panose="02020603050405020304" pitchFamily="18" charset="0"/>
              </a:rPr>
              <a:t>8</a:t>
            </a:r>
            <a:r>
              <a:rPr lang="zh-CN" altLang="en-US" sz="2000" b="1">
                <a:solidFill>
                  <a:srgbClr val="FFFF00"/>
                </a:solidFill>
                <a:latin typeface="Times New Roman" panose="02020603050405020304" pitchFamily="18" charset="0"/>
                <a:cs typeface="Times New Roman" panose="02020603050405020304" pitchFamily="18" charset="0"/>
              </a:rPr>
              <a:t>位）、</a:t>
            </a:r>
            <a:r>
              <a:rPr lang="en-US" altLang="zh-CN" sz="2000" b="1">
                <a:solidFill>
                  <a:srgbClr val="FFFF00"/>
                </a:solidFill>
                <a:latin typeface="Times New Roman" panose="02020603050405020304" pitchFamily="18" charset="0"/>
                <a:cs typeface="Times New Roman" panose="02020603050405020304" pitchFamily="18" charset="0"/>
              </a:rPr>
              <a:t>AD7546</a:t>
            </a:r>
            <a:r>
              <a:rPr lang="zh-CN" altLang="en-US" sz="2000" b="1">
                <a:solidFill>
                  <a:srgbClr val="FFFF00"/>
                </a:solidFill>
                <a:latin typeface="Times New Roman" panose="02020603050405020304" pitchFamily="18" charset="0"/>
                <a:cs typeface="Times New Roman" panose="02020603050405020304" pitchFamily="18" charset="0"/>
              </a:rPr>
              <a:t>（</a:t>
            </a:r>
            <a:r>
              <a:rPr lang="en-US" altLang="zh-CN" sz="2000" b="1">
                <a:solidFill>
                  <a:srgbClr val="FFFF00"/>
                </a:solidFill>
                <a:latin typeface="Times New Roman" panose="02020603050405020304" pitchFamily="18" charset="0"/>
                <a:cs typeface="Times New Roman" panose="02020603050405020304" pitchFamily="18" charset="0"/>
              </a:rPr>
              <a:t>16</a:t>
            </a:r>
            <a:r>
              <a:rPr lang="zh-CN" altLang="en-US" sz="2000" b="1">
                <a:solidFill>
                  <a:srgbClr val="FFFF00"/>
                </a:solidFill>
                <a:latin typeface="Times New Roman" panose="02020603050405020304" pitchFamily="18" charset="0"/>
                <a:cs typeface="Times New Roman" panose="02020603050405020304" pitchFamily="18" charset="0"/>
              </a:rPr>
              <a:t>位）</a:t>
            </a:r>
            <a:r>
              <a:rPr lang="zh-CN" altLang="en-US" sz="2000" b="1">
                <a:solidFill>
                  <a:srgbClr val="FFFF00"/>
                </a:solidFill>
                <a:latin typeface="宋体" panose="02010600030101010101" pitchFamily="2" charset="-122"/>
                <a:cs typeface="宋体" panose="02010600030101010101" pitchFamily="2" charset="-122"/>
              </a:rPr>
              <a:t>等。</a:t>
            </a:r>
            <a:r>
              <a:rPr lang="zh-CN" altLang="en-US" sz="2000">
                <a:solidFill>
                  <a:srgbClr val="FFFF00"/>
                </a:solidFill>
                <a:latin typeface="宋体" panose="02010600030101010101" pitchFamily="2" charset="-122"/>
                <a:cs typeface="宋体" panose="02010600030101010101" pitchFamily="2" charset="-122"/>
              </a:rPr>
              <a:t> </a:t>
            </a:r>
            <a:endParaRPr lang="zh-CN" altLang="en-US" sz="2000">
              <a:solidFill>
                <a:srgbClr val="FFFF00"/>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07269"/>
                                        </p:tgtEl>
                                        <p:attrNameLst>
                                          <p:attrName>style.visibility</p:attrName>
                                        </p:attrNameLst>
                                      </p:cBhvr>
                                      <p:to>
                                        <p:strVal val="visible"/>
                                      </p:to>
                                    </p:set>
                                    <p:animEffect transition="in" filter="wipe(down)">
                                      <p:cBhvr>
                                        <p:cTn id="7" dur="500"/>
                                        <p:tgtEl>
                                          <p:spTgt spid="907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269"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Text Box 2"/>
          <p:cNvSpPr txBox="1">
            <a:spLocks noChangeArrowheads="1"/>
          </p:cNvSpPr>
          <p:nvPr/>
        </p:nvSpPr>
        <p:spPr bwMode="auto">
          <a:xfrm>
            <a:off x="437198" y="797560"/>
            <a:ext cx="40798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spcBef>
                <a:spcPct val="5000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权电流型</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09315" name="Text Box 3"/>
          <p:cNvSpPr txBox="1">
            <a:spLocks noChangeArrowheads="1"/>
          </p:cNvSpPr>
          <p:nvPr/>
        </p:nvSpPr>
        <p:spPr bwMode="auto">
          <a:xfrm>
            <a:off x="264160" y="1212215"/>
            <a:ext cx="8509000" cy="13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ts val="0"/>
              </a:spcBef>
              <a:spcAft>
                <a:spcPct val="0"/>
              </a:spcAft>
            </a:pPr>
            <a:r>
              <a:rPr lang="en-US" altLang="zh-CN" sz="2000" b="1">
                <a:solidFill>
                  <a:srgbClr val="FFFF00"/>
                </a:solidFill>
                <a:latin typeface="Times New Roman" panose="02020603050405020304" pitchFamily="18" charset="0"/>
                <a:ea typeface="楷体_GB2312" pitchFamily="49" charset="-122"/>
              </a:rPr>
              <a:t>        </a:t>
            </a:r>
            <a:r>
              <a:rPr lang="zh-CN" altLang="en-US" sz="2000" b="1">
                <a:solidFill>
                  <a:srgbClr val="FFFF00"/>
                </a:solidFill>
                <a:effectLst>
                  <a:outerShdw blurRad="38100" dist="38100" dir="2700000" algn="tl">
                    <a:srgbClr val="000000"/>
                  </a:outerShdw>
                </a:effectLst>
                <a:latin typeface="楷体_GB2312" pitchFamily="49" charset="-122"/>
                <a:ea typeface="楷体_GB2312" pitchFamily="49" charset="-122"/>
              </a:rPr>
              <a:t>倒</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Times New Roman" panose="02020603050405020304" pitchFamily="18" charset="0"/>
              </a:rPr>
              <a:t>T</a:t>
            </a:r>
            <a:r>
              <a:rPr lang="zh-CN" altLang="en-US" sz="2000" b="1">
                <a:solidFill>
                  <a:srgbClr val="FFFF00"/>
                </a:solidFill>
                <a:effectLst>
                  <a:outerShdw blurRad="38100" dist="38100" dir="2700000" algn="tl">
                    <a:srgbClr val="000000"/>
                  </a:outerShdw>
                </a:effectLst>
                <a:latin typeface="楷体_GB2312" pitchFamily="49" charset="-122"/>
                <a:ea typeface="楷体_GB2312" pitchFamily="49" charset="-122"/>
              </a:rPr>
              <a:t>型电阻网络</a:t>
            </a:r>
            <a:r>
              <a:rPr lang="en-US" altLang="zh-CN" sz="2000" b="1">
                <a:solidFill>
                  <a:srgbClr val="FFFF00"/>
                </a:solidFill>
                <a:effectLst>
                  <a:outerShdw blurRad="38100" dist="38100" dir="2700000" algn="tl">
                    <a:srgbClr val="000000"/>
                  </a:outerShdw>
                </a:effectLst>
                <a:latin typeface="Times New Roman" panose="02020603050405020304" pitchFamily="18" charset="0"/>
                <a:ea typeface="楷体_GB2312" pitchFamily="49" charset="-122"/>
                <a:cs typeface="Times New Roman" panose="02020603050405020304" pitchFamily="18" charset="0"/>
              </a:rPr>
              <a:t>D/A</a:t>
            </a:r>
            <a:r>
              <a:rPr lang="zh-CN" altLang="en-US" sz="2000" b="1">
                <a:solidFill>
                  <a:srgbClr val="FFFF00"/>
                </a:solidFill>
                <a:effectLst>
                  <a:outerShdw blurRad="38100" dist="38100" dir="2700000" algn="tl">
                    <a:srgbClr val="000000"/>
                  </a:outerShdw>
                </a:effectLst>
                <a:latin typeface="楷体_GB2312" pitchFamily="49" charset="-122"/>
                <a:ea typeface="楷体_GB2312" pitchFamily="49" charset="-122"/>
              </a:rPr>
              <a:t>转换器在转换过程中利用模拟开关将基准电压接到电阻网络中，分析时，把模拟开关当做理想开关对待，实际中，模拟开关都存在一定的导通电阻和导通压降，而且，每个开关的导通电阻和导通压降各不相同，不可避免地会使流过各支路的电流有所变化，引起转换误差。</a:t>
            </a:r>
            <a:endParaRPr lang="zh-CN" altLang="en-US" sz="2000" b="1">
              <a:solidFill>
                <a:srgbClr val="FFFF00"/>
              </a:solidFill>
              <a:effectLst>
                <a:outerShdw blurRad="38100" dist="38100" dir="2700000" algn="tl">
                  <a:srgbClr val="000000"/>
                </a:outerShdw>
              </a:effectLst>
              <a:latin typeface="楷体_GB2312" pitchFamily="49" charset="-122"/>
              <a:ea typeface="楷体_GB2312" pitchFamily="49" charset="-122"/>
            </a:endParaRPr>
          </a:p>
        </p:txBody>
      </p:sp>
      <p:sp>
        <p:nvSpPr>
          <p:cNvPr id="909316" name="Text Box 4"/>
          <p:cNvSpPr txBox="1">
            <a:spLocks noChangeArrowheads="1"/>
          </p:cNvSpPr>
          <p:nvPr/>
        </p:nvSpPr>
        <p:spPr bwMode="auto">
          <a:xfrm>
            <a:off x="316230" y="2534285"/>
            <a:ext cx="840041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ts val="0"/>
              </a:spcBef>
              <a:spcAft>
                <a:spcPct val="0"/>
              </a:spcAft>
            </a:pPr>
            <a:r>
              <a:rPr lang="en-US" altLang="zh-CN" sz="2000" b="1">
                <a:solidFill>
                  <a:srgbClr val="FFFF00"/>
                </a:solidFill>
                <a:latin typeface="宋体" panose="02010600030101010101" pitchFamily="2" charset="-122"/>
                <a:cs typeface="宋体" panose="02010600030101010101" pitchFamily="2" charset="-122"/>
              </a:rPr>
              <a:t>    </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为此，用一组恒流源取代倒</a:t>
            </a:r>
            <a:r>
              <a:rPr lang="en-US" altLang="zh-CN" sz="2000" b="1">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T</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型电阻网络</a:t>
            </a:r>
            <a:r>
              <a:rPr lang="en-US" altLang="zh-CN" sz="2000" b="1">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D/A</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转换器中的电阻网络，可构成</a:t>
            </a:r>
            <a:r>
              <a:rPr lang="zh-CN" altLang="en-US" sz="2000" b="1">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rPr>
              <a:t>权电流型</a:t>
            </a:r>
            <a:r>
              <a:rPr lang="en-US" altLang="zh-CN" sz="2000" b="1">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D/A</a:t>
            </a:r>
            <a:r>
              <a:rPr lang="zh-CN" altLang="en-US" sz="2000" b="1">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rPr>
              <a:t>转换器。</a:t>
            </a:r>
            <a:endParaRPr lang="zh-CN" altLang="en-US" sz="2000" b="1">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endParaRPr>
          </a:p>
        </p:txBody>
      </p:sp>
      <p:sp>
        <p:nvSpPr>
          <p:cNvPr id="902146" name="Text Box 2"/>
          <p:cNvSpPr txBox="1">
            <a:spLocks noChangeArrowheads="1"/>
          </p:cNvSpPr>
          <p:nvPr/>
        </p:nvSpPr>
        <p:spPr bwMode="auto">
          <a:xfrm>
            <a:off x="315913" y="410845"/>
            <a:ext cx="41052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2.9.1  D/A</a:t>
            </a:r>
            <a:r>
              <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转换原理</a:t>
            </a:r>
            <a:endPar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910338" name="Text Box 2"/>
          <p:cNvSpPr txBox="1">
            <a:spLocks noChangeArrowheads="1"/>
          </p:cNvSpPr>
          <p:nvPr/>
        </p:nvSpPr>
        <p:spPr bwMode="auto">
          <a:xfrm>
            <a:off x="314960" y="3141980"/>
            <a:ext cx="84582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ts val="0"/>
              </a:spcBef>
              <a:spcAft>
                <a:spcPct val="0"/>
              </a:spcAft>
            </a:pPr>
            <a:r>
              <a:rPr lang="en-US" altLang="zh-CN" sz="2000" b="1">
                <a:solidFill>
                  <a:srgbClr val="FFFF00"/>
                </a:solidFill>
                <a:latin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cs typeface="宋体" panose="02010600030101010101" pitchFamily="2" charset="-122"/>
              </a:rPr>
              <a:t>权电流型</a:t>
            </a:r>
            <a:r>
              <a:rPr lang="en-US" altLang="zh-CN" sz="2000" b="1">
                <a:solidFill>
                  <a:srgbClr val="FFFF00"/>
                </a:solidFill>
                <a:latin typeface="Times New Roman" panose="02020603050405020304" pitchFamily="18" charset="0"/>
                <a:cs typeface="Times New Roman" panose="02020603050405020304" pitchFamily="18" charset="0"/>
              </a:rPr>
              <a:t>D/A</a:t>
            </a:r>
            <a:r>
              <a:rPr lang="zh-CN" altLang="en-US" sz="2000" b="1">
                <a:solidFill>
                  <a:srgbClr val="FFFF00"/>
                </a:solidFill>
                <a:latin typeface="宋体" panose="02010600030101010101" pitchFamily="2" charset="-122"/>
                <a:cs typeface="宋体" panose="02010600030101010101" pitchFamily="2" charset="-122"/>
              </a:rPr>
              <a:t>转换器包含运算放大器、模拟开关和恒流源，原理电路如图所示。恒流源从高位到低位电流大小依次取为</a:t>
            </a:r>
            <a:r>
              <a:rPr lang="en-US" altLang="zh-CN" sz="2000" b="1">
                <a:solidFill>
                  <a:srgbClr val="FFFF00"/>
                </a:solidFill>
                <a:latin typeface="Times New Roman" panose="02020603050405020304" pitchFamily="18" charset="0"/>
                <a:cs typeface="Times New Roman" panose="02020603050405020304" pitchFamily="18" charset="0"/>
              </a:rPr>
              <a:t>I/2</a:t>
            </a:r>
            <a:r>
              <a:rPr lang="zh-CN" altLang="en-US" sz="2000" b="1">
                <a:solidFill>
                  <a:srgbClr val="FFFF00"/>
                </a:solidFill>
                <a:latin typeface="Times New Roman" panose="02020603050405020304" pitchFamily="18" charset="0"/>
                <a:cs typeface="Times New Roman" panose="02020603050405020304" pitchFamily="18" charset="0"/>
              </a:rPr>
              <a:t>、</a:t>
            </a:r>
            <a:r>
              <a:rPr lang="en-US" altLang="zh-CN" sz="2000" b="1">
                <a:solidFill>
                  <a:srgbClr val="FFFF00"/>
                </a:solidFill>
                <a:latin typeface="Times New Roman" panose="02020603050405020304" pitchFamily="18" charset="0"/>
                <a:cs typeface="Times New Roman" panose="02020603050405020304" pitchFamily="18" charset="0"/>
              </a:rPr>
              <a:t>I/4</a:t>
            </a:r>
            <a:r>
              <a:rPr lang="zh-CN" altLang="en-US" sz="2000" b="1">
                <a:solidFill>
                  <a:srgbClr val="FFFF00"/>
                </a:solidFill>
                <a:latin typeface="Times New Roman" panose="02020603050405020304" pitchFamily="18" charset="0"/>
                <a:cs typeface="Times New Roman" panose="02020603050405020304" pitchFamily="18" charset="0"/>
              </a:rPr>
              <a:t>、</a:t>
            </a:r>
            <a:r>
              <a:rPr lang="en-US" altLang="zh-CN" sz="2000" b="1">
                <a:solidFill>
                  <a:srgbClr val="FFFF00"/>
                </a:solidFill>
                <a:latin typeface="Times New Roman" panose="02020603050405020304" pitchFamily="18" charset="0"/>
                <a:cs typeface="Times New Roman" panose="02020603050405020304" pitchFamily="18" charset="0"/>
              </a:rPr>
              <a:t>I/8</a:t>
            </a:r>
            <a:r>
              <a:rPr lang="zh-CN" altLang="en-US" sz="2000" b="1">
                <a:solidFill>
                  <a:srgbClr val="FFFF00"/>
                </a:solidFill>
                <a:latin typeface="Times New Roman" panose="02020603050405020304" pitchFamily="18" charset="0"/>
                <a:cs typeface="Times New Roman" panose="02020603050405020304" pitchFamily="18" charset="0"/>
              </a:rPr>
              <a:t>、</a:t>
            </a:r>
            <a:r>
              <a:rPr lang="en-US" altLang="zh-CN" sz="2000" b="1">
                <a:solidFill>
                  <a:srgbClr val="FFFF00"/>
                </a:solidFill>
                <a:latin typeface="Times New Roman" panose="02020603050405020304" pitchFamily="18" charset="0"/>
                <a:cs typeface="Times New Roman" panose="02020603050405020304" pitchFamily="18" charset="0"/>
              </a:rPr>
              <a:t>I/16</a:t>
            </a:r>
            <a:r>
              <a:rPr lang="zh-CN" altLang="en-US" sz="2000" b="1">
                <a:solidFill>
                  <a:srgbClr val="FFFF00"/>
                </a:solidFill>
                <a:latin typeface="宋体" panose="02010600030101010101" pitchFamily="2" charset="-122"/>
                <a:cs typeface="宋体" panose="02010600030101010101" pitchFamily="2" charset="-122"/>
              </a:rPr>
              <a:t>。</a:t>
            </a:r>
            <a:endParaRPr lang="zh-CN" altLang="en-US" sz="2000" b="1">
              <a:solidFill>
                <a:srgbClr val="FFFF00"/>
              </a:solidFill>
              <a:latin typeface="宋体" panose="02010600030101010101" pitchFamily="2" charset="-122"/>
              <a:cs typeface="宋体" panose="02010600030101010101" pitchFamily="2" charset="-122"/>
            </a:endParaRPr>
          </a:p>
        </p:txBody>
      </p:sp>
      <p:pic>
        <p:nvPicPr>
          <p:cNvPr id="910339" name="Picture 3"/>
          <p:cNvPicPr>
            <a:picLocks noChangeAspect="1" noChangeArrowheads="1"/>
          </p:cNvPicPr>
          <p:nvPr/>
        </p:nvPicPr>
        <p:blipFill>
          <a:blip r:embed="rId1">
            <a:extLst>
              <a:ext uri="{28A0092B-C50C-407E-A947-70E740481C1C}">
                <a14:useLocalDpi xmlns:a14="http://schemas.microsoft.com/office/drawing/2010/main" val="0"/>
              </a:ext>
            </a:extLst>
          </a:blip>
          <a:srcRect l="6847" t="5386" r="2248" b="7196"/>
          <a:stretch>
            <a:fillRect/>
          </a:stretch>
        </p:blipFill>
        <p:spPr bwMode="auto">
          <a:xfrm>
            <a:off x="2116455" y="3910330"/>
            <a:ext cx="5556250" cy="2442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0340" name="Text Box 4"/>
          <p:cNvSpPr txBox="1">
            <a:spLocks noChangeArrowheads="1"/>
          </p:cNvSpPr>
          <p:nvPr/>
        </p:nvSpPr>
        <p:spPr bwMode="auto">
          <a:xfrm>
            <a:off x="3120390" y="6223635"/>
            <a:ext cx="3963988"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b="1">
                <a:solidFill>
                  <a:srgbClr val="FFFF00"/>
                </a:solidFill>
                <a:latin typeface="楷体_GB2312" pitchFamily="49" charset="-122"/>
                <a:ea typeface="楷体_GB2312" pitchFamily="49" charset="-122"/>
              </a:rPr>
              <a:t>权电流型</a:t>
            </a: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rPr>
              <a:t>D/A</a:t>
            </a:r>
            <a:r>
              <a:rPr lang="zh-CN" altLang="en-US" b="1">
                <a:solidFill>
                  <a:srgbClr val="FFFF00"/>
                </a:solidFill>
                <a:latin typeface="楷体_GB2312" pitchFamily="49" charset="-122"/>
                <a:ea typeface="楷体_GB2312" pitchFamily="49" charset="-122"/>
              </a:rPr>
              <a:t>转换器原理图</a:t>
            </a:r>
            <a:r>
              <a:rPr lang="zh-CN" altLang="en-US" sz="2800" b="1">
                <a:solidFill>
                  <a:srgbClr val="FFFF00"/>
                </a:solidFill>
                <a:latin typeface="Times New Roman" panose="02020603050405020304" pitchFamily="18" charset="0"/>
                <a:ea typeface="楷体_GB2312" pitchFamily="49" charset="-122"/>
              </a:rPr>
              <a:t> </a:t>
            </a:r>
            <a:endParaRPr lang="zh-CN" altLang="en-US" sz="2800" b="1">
              <a:solidFill>
                <a:srgbClr val="FFFF00"/>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Text Box 2"/>
          <p:cNvSpPr txBox="1">
            <a:spLocks noChangeArrowheads="1"/>
          </p:cNvSpPr>
          <p:nvPr/>
        </p:nvSpPr>
        <p:spPr bwMode="auto">
          <a:xfrm>
            <a:off x="382270" y="1257935"/>
            <a:ext cx="859599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ts val="0"/>
              </a:spcBef>
              <a:spcAft>
                <a:spcPct val="0"/>
              </a:spcAft>
            </a:pPr>
            <a:r>
              <a:rPr lang="en-US" altLang="zh-CN" sz="2000" b="1">
                <a:solidFill>
                  <a:srgbClr val="FFFF00"/>
                </a:solidFill>
                <a:latin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cs typeface="宋体" panose="02010600030101010101" pitchFamily="2" charset="-122"/>
              </a:rPr>
              <a:t>设要转换的二进制数字量仍为     </a:t>
            </a:r>
            <a:r>
              <a:rPr lang="en-US" altLang="zh-CN" sz="2000" b="1">
                <a:solidFill>
                  <a:srgbClr val="FFFF00"/>
                </a:solidFill>
                <a:latin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cs typeface="宋体" panose="02010600030101010101" pitchFamily="2" charset="-122"/>
              </a:rPr>
              <a:t> ，与倒</a:t>
            </a:r>
            <a:r>
              <a:rPr lang="en-US" altLang="zh-CN" sz="2000" b="1">
                <a:solidFill>
                  <a:srgbClr val="FFFF00"/>
                </a:solidFill>
                <a:latin typeface="宋体" panose="02010600030101010101" pitchFamily="2" charset="-122"/>
                <a:cs typeface="宋体" panose="02010600030101010101" pitchFamily="2" charset="-122"/>
              </a:rPr>
              <a:t>T</a:t>
            </a:r>
            <a:r>
              <a:rPr lang="zh-CN" altLang="en-US" sz="2000" b="1">
                <a:solidFill>
                  <a:srgbClr val="FFFF00"/>
                </a:solidFill>
                <a:latin typeface="宋体" panose="02010600030101010101" pitchFamily="2" charset="-122"/>
                <a:cs typeface="宋体" panose="02010600030101010101" pitchFamily="2" charset="-122"/>
              </a:rPr>
              <a:t>型电阻网络</a:t>
            </a:r>
            <a:r>
              <a:rPr lang="en-US" altLang="zh-CN" sz="2000" b="1">
                <a:solidFill>
                  <a:srgbClr val="FFFF00"/>
                </a:solidFill>
                <a:latin typeface="宋体" panose="02010600030101010101" pitchFamily="2" charset="-122"/>
                <a:cs typeface="宋体" panose="02010600030101010101" pitchFamily="2" charset="-122"/>
              </a:rPr>
              <a:t>D/A</a:t>
            </a:r>
            <a:r>
              <a:rPr lang="zh-CN" altLang="en-US" sz="2000" b="1">
                <a:solidFill>
                  <a:srgbClr val="FFFF00"/>
                </a:solidFill>
                <a:latin typeface="宋体" panose="02010600030101010101" pitchFamily="2" charset="-122"/>
                <a:cs typeface="宋体" panose="02010600030101010101" pitchFamily="2" charset="-122"/>
              </a:rPr>
              <a:t>转换器类似</a:t>
            </a:r>
            <a:r>
              <a:rPr lang="en-US" altLang="zh-CN" sz="2000" b="1">
                <a:solidFill>
                  <a:srgbClr val="FFFF00"/>
                </a:solidFill>
                <a:latin typeface="宋体" panose="02010600030101010101" pitchFamily="2" charset="-122"/>
                <a:cs typeface="宋体" panose="02010600030101010101" pitchFamily="2" charset="-122"/>
              </a:rPr>
              <a:t>.</a:t>
            </a:r>
            <a:endParaRPr lang="en-US" altLang="zh-CN" sz="2000" b="1">
              <a:solidFill>
                <a:srgbClr val="FFFF00"/>
              </a:solidFill>
              <a:latin typeface="宋体" panose="02010600030101010101" pitchFamily="2" charset="-122"/>
              <a:cs typeface="宋体" panose="02010600030101010101" pitchFamily="2" charset="-122"/>
            </a:endParaRPr>
          </a:p>
        </p:txBody>
      </p:sp>
      <p:graphicFrame>
        <p:nvGraphicFramePr>
          <p:cNvPr id="911363" name="Object 3"/>
          <p:cNvGraphicFramePr>
            <a:graphicFrameLocks noChangeAspect="1"/>
          </p:cNvGraphicFramePr>
          <p:nvPr/>
        </p:nvGraphicFramePr>
        <p:xfrm>
          <a:off x="3910330" y="1213485"/>
          <a:ext cx="1108710" cy="452755"/>
        </p:xfrm>
        <a:graphic>
          <a:graphicData uri="http://schemas.openxmlformats.org/presentationml/2006/ole">
            <mc:AlternateContent xmlns:mc="http://schemas.openxmlformats.org/markup-compatibility/2006">
              <mc:Choice xmlns:v="urn:schemas-microsoft-com:vml" Requires="v">
                <p:oleObj spid="_x0000_s17449" name="Equation" r:id="rId1" imgW="561975" imgH="228600" progId="Equation.DSMT4">
                  <p:embed/>
                </p:oleObj>
              </mc:Choice>
              <mc:Fallback>
                <p:oleObj name="Equation" r:id="rId1" imgW="561975" imgH="228600" progId="Equation.DSMT4">
                  <p:embed/>
                  <p:pic>
                    <p:nvPicPr>
                      <p:cNvPr id="0" name="图片 174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0330" y="1213485"/>
                        <a:ext cx="1108710" cy="4527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364" name="Text Box 4"/>
          <p:cNvSpPr txBox="1">
            <a:spLocks noChangeArrowheads="1"/>
          </p:cNvSpPr>
          <p:nvPr/>
        </p:nvSpPr>
        <p:spPr bwMode="auto">
          <a:xfrm>
            <a:off x="524510" y="1656715"/>
            <a:ext cx="837374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ts val="0"/>
              </a:spcBef>
              <a:spcAft>
                <a:spcPct val="0"/>
              </a:spcAft>
            </a:pPr>
            <a:r>
              <a:rPr lang="zh-CN" altLang="en-US" sz="2000" b="1">
                <a:solidFill>
                  <a:srgbClr val="FFFF00"/>
                </a:solidFill>
                <a:latin typeface="宋体" panose="02010600030101010101" pitchFamily="2" charset="-122"/>
                <a:cs typeface="宋体" panose="02010600030101010101" pitchFamily="2" charset="-122"/>
              </a:rPr>
              <a:t>当某位为“</a:t>
            </a:r>
            <a:r>
              <a:rPr lang="en-US" altLang="zh-CN" sz="2000" b="1">
                <a:solidFill>
                  <a:srgbClr val="FFFF00"/>
                </a:solidFill>
                <a:latin typeface="Times New Roman" panose="02020603050405020304" pitchFamily="18" charset="0"/>
                <a:cs typeface="Times New Roman" panose="02020603050405020304" pitchFamily="18" charset="0"/>
              </a:rPr>
              <a:t>1</a:t>
            </a:r>
            <a:r>
              <a:rPr lang="en-US" altLang="zh-CN" sz="2000" b="1">
                <a:solidFill>
                  <a:srgbClr val="FFFF00"/>
                </a:solidFill>
                <a:latin typeface="宋体" panose="02010600030101010101" pitchFamily="2" charset="-122"/>
                <a:cs typeface="宋体" panose="02010600030101010101" pitchFamily="2" charset="-122"/>
              </a:rPr>
              <a:t>”</a:t>
            </a:r>
            <a:r>
              <a:rPr lang="zh-CN" altLang="en-US" sz="2000" b="1">
                <a:solidFill>
                  <a:srgbClr val="FFFF00"/>
                </a:solidFill>
                <a:latin typeface="宋体" panose="02010600030101010101" pitchFamily="2" charset="-122"/>
                <a:cs typeface="宋体" panose="02010600030101010101" pitchFamily="2" charset="-122"/>
              </a:rPr>
              <a:t>时控制开关</a:t>
            </a:r>
            <a:r>
              <a:rPr lang="en-US" altLang="zh-CN" sz="2000" b="1">
                <a:solidFill>
                  <a:srgbClr val="FFFF00"/>
                </a:solidFill>
                <a:latin typeface="Times New Roman" panose="02020603050405020304" pitchFamily="18" charset="0"/>
                <a:cs typeface="Times New Roman" panose="02020603050405020304" pitchFamily="18" charset="0"/>
              </a:rPr>
              <a:t>S</a:t>
            </a:r>
            <a:r>
              <a:rPr lang="zh-CN" altLang="en-US" sz="2000" b="1">
                <a:solidFill>
                  <a:srgbClr val="FFFF00"/>
                </a:solidFill>
                <a:latin typeface="宋体" panose="02010600030101010101" pitchFamily="2" charset="-122"/>
                <a:cs typeface="宋体" panose="02010600030101010101" pitchFamily="2" charset="-122"/>
              </a:rPr>
              <a:t>与运算放大器的反向输入端接通，恒流源提供的电流流过放大器的反馈电阻； </a:t>
            </a:r>
            <a:endParaRPr lang="zh-CN" altLang="en-US" sz="2000" b="1">
              <a:solidFill>
                <a:srgbClr val="FFFF00"/>
              </a:solidFill>
              <a:latin typeface="宋体" panose="02010600030101010101" pitchFamily="2" charset="-122"/>
              <a:cs typeface="宋体" panose="02010600030101010101" pitchFamily="2" charset="-122"/>
            </a:endParaRPr>
          </a:p>
        </p:txBody>
      </p:sp>
      <p:sp>
        <p:nvSpPr>
          <p:cNvPr id="911365" name="Text Box 5"/>
          <p:cNvSpPr txBox="1">
            <a:spLocks noChangeArrowheads="1"/>
          </p:cNvSpPr>
          <p:nvPr/>
        </p:nvSpPr>
        <p:spPr bwMode="auto">
          <a:xfrm>
            <a:off x="524510" y="2363470"/>
            <a:ext cx="837374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ts val="0"/>
              </a:spcBef>
              <a:spcAft>
                <a:spcPct val="0"/>
              </a:spcAft>
            </a:pPr>
            <a:r>
              <a:rPr lang="zh-CN" altLang="en-US" sz="2000" b="1">
                <a:solidFill>
                  <a:srgbClr val="FFFF00"/>
                </a:solidFill>
                <a:latin typeface="宋体" panose="02010600030101010101" pitchFamily="2" charset="-122"/>
                <a:cs typeface="宋体" panose="02010600030101010101" pitchFamily="2" charset="-122"/>
              </a:rPr>
              <a:t>当某位数字量为“</a:t>
            </a:r>
            <a:r>
              <a:rPr lang="en-US" altLang="zh-CN" sz="2000" b="1">
                <a:solidFill>
                  <a:srgbClr val="FFFF00"/>
                </a:solidFill>
                <a:latin typeface="Times New Roman" panose="02020603050405020304" pitchFamily="18" charset="0"/>
                <a:cs typeface="Times New Roman" panose="02020603050405020304" pitchFamily="18" charset="0"/>
              </a:rPr>
              <a:t>0</a:t>
            </a:r>
            <a:r>
              <a:rPr lang="en-US" altLang="zh-CN" sz="2000" b="1">
                <a:solidFill>
                  <a:srgbClr val="FFFF00"/>
                </a:solidFill>
                <a:latin typeface="宋体" panose="02010600030101010101" pitchFamily="2" charset="-122"/>
                <a:cs typeface="宋体" panose="02010600030101010101" pitchFamily="2" charset="-122"/>
              </a:rPr>
              <a:t>”</a:t>
            </a:r>
            <a:r>
              <a:rPr lang="zh-CN" altLang="en-US" sz="2000" b="1">
                <a:solidFill>
                  <a:srgbClr val="FFFF00"/>
                </a:solidFill>
                <a:latin typeface="宋体" panose="02010600030101010101" pitchFamily="2" charset="-122"/>
                <a:cs typeface="宋体" panose="02010600030101010101" pitchFamily="2" charset="-122"/>
              </a:rPr>
              <a:t>时控制开关</a:t>
            </a:r>
            <a:r>
              <a:rPr lang="en-US" altLang="zh-CN" sz="2000" b="1">
                <a:solidFill>
                  <a:srgbClr val="FFFF00"/>
                </a:solidFill>
                <a:latin typeface="Times New Roman" panose="02020603050405020304" pitchFamily="18" charset="0"/>
                <a:cs typeface="Times New Roman" panose="02020603050405020304" pitchFamily="18" charset="0"/>
              </a:rPr>
              <a:t>S</a:t>
            </a:r>
            <a:r>
              <a:rPr lang="zh-CN" altLang="en-US" sz="2000" b="1">
                <a:solidFill>
                  <a:srgbClr val="FFFF00"/>
                </a:solidFill>
                <a:latin typeface="宋体" panose="02010600030101010101" pitchFamily="2" charset="-122"/>
                <a:cs typeface="宋体" panose="02010600030101010101" pitchFamily="2" charset="-122"/>
              </a:rPr>
              <a:t>与</a:t>
            </a:r>
            <a:r>
              <a:rPr lang="zh-CN" altLang="en-US" sz="2000" b="1">
                <a:solidFill>
                  <a:srgbClr val="FFFF00"/>
                </a:solidFill>
                <a:latin typeface="宋体" panose="02010600030101010101" pitchFamily="2" charset="-122"/>
                <a:cs typeface="宋体" panose="02010600030101010101" pitchFamily="2" charset="-122"/>
              </a:rPr>
              <a:t>“地电位</a:t>
            </a:r>
            <a:r>
              <a:rPr lang="zh-CN" altLang="en-US" sz="2000" b="1">
                <a:solidFill>
                  <a:srgbClr val="FFFF00"/>
                </a:solidFill>
                <a:latin typeface="宋体" panose="02010600030101010101" pitchFamily="2" charset="-122"/>
                <a:cs typeface="宋体" panose="02010600030101010101" pitchFamily="2" charset="-122"/>
              </a:rPr>
              <a:t>”接通，恒流源提供的电流不流过放大器的反馈电阻。</a:t>
            </a:r>
            <a:endParaRPr lang="zh-CN" altLang="en-US" sz="2000" b="1">
              <a:solidFill>
                <a:srgbClr val="FFFF00"/>
              </a:solidFill>
              <a:latin typeface="宋体" panose="02010600030101010101" pitchFamily="2" charset="-122"/>
              <a:cs typeface="宋体" panose="02010600030101010101" pitchFamily="2" charset="-122"/>
            </a:endParaRPr>
          </a:p>
        </p:txBody>
      </p:sp>
      <p:sp>
        <p:nvSpPr>
          <p:cNvPr id="911366" name="Text Box 6"/>
          <p:cNvSpPr txBox="1">
            <a:spLocks noChangeArrowheads="1"/>
          </p:cNvSpPr>
          <p:nvPr/>
        </p:nvSpPr>
        <p:spPr bwMode="auto">
          <a:xfrm>
            <a:off x="3636645" y="2671445"/>
            <a:ext cx="331089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ts val="0"/>
              </a:spcBef>
              <a:spcAft>
                <a:spcPct val="0"/>
              </a:spcAft>
            </a:pPr>
            <a:r>
              <a:rPr lang="zh-CN" altLang="en-US" sz="2000" b="1">
                <a:solidFill>
                  <a:srgbClr val="FFFF00"/>
                </a:solidFill>
                <a:latin typeface="宋体" panose="02010600030101010101" pitchFamily="2" charset="-122"/>
                <a:cs typeface="宋体" panose="02010600030101010101" pitchFamily="2" charset="-122"/>
              </a:rPr>
              <a:t>则运算放大器的输出电压</a:t>
            </a:r>
            <a:r>
              <a:rPr lang="en-US" altLang="zh-CN" sz="2000" b="1">
                <a:solidFill>
                  <a:srgbClr val="FFFF00"/>
                </a:solidFill>
                <a:latin typeface="宋体" panose="02010600030101010101" pitchFamily="2" charset="-122"/>
                <a:cs typeface="宋体" panose="02010600030101010101" pitchFamily="2" charset="-122"/>
              </a:rPr>
              <a:t>:</a:t>
            </a:r>
            <a:endParaRPr lang="en-US" altLang="zh-CN" sz="2000" b="1">
              <a:solidFill>
                <a:srgbClr val="FFFF00"/>
              </a:solidFill>
              <a:latin typeface="宋体" panose="02010600030101010101" pitchFamily="2" charset="-122"/>
              <a:cs typeface="宋体" panose="02010600030101010101" pitchFamily="2" charset="-122"/>
            </a:endParaRPr>
          </a:p>
        </p:txBody>
      </p:sp>
      <p:sp>
        <p:nvSpPr>
          <p:cNvPr id="909314" name="Text Box 2"/>
          <p:cNvSpPr txBox="1">
            <a:spLocks noChangeArrowheads="1"/>
          </p:cNvSpPr>
          <p:nvPr/>
        </p:nvSpPr>
        <p:spPr bwMode="auto">
          <a:xfrm>
            <a:off x="437198" y="797560"/>
            <a:ext cx="40798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权电流型</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02146" name="Text Box 2"/>
          <p:cNvSpPr txBox="1">
            <a:spLocks noChangeArrowheads="1"/>
          </p:cNvSpPr>
          <p:nvPr/>
        </p:nvSpPr>
        <p:spPr bwMode="auto">
          <a:xfrm>
            <a:off x="315913" y="410845"/>
            <a:ext cx="41052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2.9.1  D/A</a:t>
            </a:r>
            <a:r>
              <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转换原理</a:t>
            </a:r>
            <a:endPar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p:txBody>
      </p:sp>
      <p:pic>
        <p:nvPicPr>
          <p:cNvPr id="910339" name="Picture 3"/>
          <p:cNvPicPr>
            <a:picLocks noChangeAspect="1" noChangeArrowheads="1"/>
          </p:cNvPicPr>
          <p:nvPr/>
        </p:nvPicPr>
        <p:blipFill>
          <a:blip r:embed="rId3">
            <a:extLst>
              <a:ext uri="{28A0092B-C50C-407E-A947-70E740481C1C}">
                <a14:useLocalDpi xmlns:a14="http://schemas.microsoft.com/office/drawing/2010/main" val="0"/>
              </a:ext>
            </a:extLst>
          </a:blip>
          <a:srcRect l="6847" t="5386" r="2248" b="7196"/>
          <a:stretch>
            <a:fillRect/>
          </a:stretch>
        </p:blipFill>
        <p:spPr bwMode="auto">
          <a:xfrm>
            <a:off x="4871085" y="3070225"/>
            <a:ext cx="4107180" cy="180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12386" name="Object 2"/>
          <p:cNvGraphicFramePr>
            <a:graphicFrameLocks noChangeAspect="1"/>
          </p:cNvGraphicFramePr>
          <p:nvPr/>
        </p:nvGraphicFramePr>
        <p:xfrm>
          <a:off x="782320" y="3238500"/>
          <a:ext cx="3001645" cy="1311275"/>
        </p:xfrm>
        <a:graphic>
          <a:graphicData uri="http://schemas.openxmlformats.org/presentationml/2006/ole">
            <mc:AlternateContent xmlns:mc="http://schemas.openxmlformats.org/markup-compatibility/2006">
              <mc:Choice xmlns:v="urn:schemas-microsoft-com:vml" Requires="v">
                <p:oleObj spid="_x0000_s18473" name="Equation" r:id="rId4" imgW="2066925" imgH="1038225" progId="Equation.DSMT4">
                  <p:embed/>
                </p:oleObj>
              </mc:Choice>
              <mc:Fallback>
                <p:oleObj name="Equation" r:id="rId4" imgW="2066925" imgH="1038225" progId="Equation.DSMT4">
                  <p:embed/>
                  <p:pic>
                    <p:nvPicPr>
                      <p:cNvPr id="0" name="图片 184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320" y="3238500"/>
                        <a:ext cx="3001645" cy="1311275"/>
                      </a:xfrm>
                      <a:prstGeom prst="rect">
                        <a:avLst/>
                      </a:prstGeom>
                      <a:solidFill>
                        <a:schemeClr val="tx2"/>
                      </a:solidFill>
                      <a:ln>
                        <a:noFill/>
                      </a:ln>
                      <a:effectLst/>
                    </p:spPr>
                  </p:pic>
                </p:oleObj>
              </mc:Fallback>
            </mc:AlternateContent>
          </a:graphicData>
        </a:graphic>
      </p:graphicFrame>
      <p:sp>
        <p:nvSpPr>
          <p:cNvPr id="912387" name="Text Box 3"/>
          <p:cNvSpPr txBox="1">
            <a:spLocks noChangeArrowheads="1"/>
          </p:cNvSpPr>
          <p:nvPr/>
        </p:nvSpPr>
        <p:spPr bwMode="auto">
          <a:xfrm>
            <a:off x="693420" y="4629785"/>
            <a:ext cx="429704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ts val="0"/>
              </a:spcBef>
              <a:spcAft>
                <a:spcPct val="0"/>
              </a:spcAft>
            </a:pP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可见输出电压正比于输入的数字量。</a:t>
            </a:r>
            <a:r>
              <a:rPr lang="zh-CN" altLang="en-US" sz="2000" b="1">
                <a:solidFill>
                  <a:srgbClr val="FFFF00"/>
                </a:solidFill>
                <a:latin typeface="宋体" panose="02010600030101010101" pitchFamily="2" charset="-122"/>
                <a:cs typeface="宋体" panose="02010600030101010101" pitchFamily="2" charset="-122"/>
              </a:rPr>
              <a:t>  </a:t>
            </a:r>
            <a:endParaRPr lang="zh-CN" altLang="en-US" sz="2000" b="1">
              <a:solidFill>
                <a:srgbClr val="FFFF00"/>
              </a:solidFill>
              <a:latin typeface="宋体" panose="02010600030101010101" pitchFamily="2" charset="-122"/>
              <a:cs typeface="宋体" panose="02010600030101010101" pitchFamily="2" charset="-122"/>
            </a:endParaRPr>
          </a:p>
        </p:txBody>
      </p:sp>
      <p:sp>
        <p:nvSpPr>
          <p:cNvPr id="912388" name="Text Box 4"/>
          <p:cNvSpPr txBox="1">
            <a:spLocks noChangeArrowheads="1"/>
          </p:cNvSpPr>
          <p:nvPr/>
        </p:nvSpPr>
        <p:spPr bwMode="auto">
          <a:xfrm>
            <a:off x="519430" y="5028565"/>
            <a:ext cx="8105775"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ts val="0"/>
              </a:spcBef>
              <a:spcAft>
                <a:spcPct val="0"/>
              </a:spcAft>
            </a:pPr>
            <a:r>
              <a:rPr lang="en-US" altLang="zh-CN" sz="2000" b="1">
                <a:solidFill>
                  <a:srgbClr val="FFFF00"/>
                </a:solidFill>
                <a:latin typeface="宋体" panose="02010600030101010101" pitchFamily="2" charset="-122"/>
                <a:cs typeface="宋体" panose="02010600030101010101" pitchFamily="2" charset="-122"/>
              </a:rPr>
              <a:t>   </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采用恒流源后，由于恒流源内阻极大，相当于开路，所以各支路权电流的大小不受开关导通电阻和电压的影响，降低了对开关电路的要求，提高了转换精度。</a:t>
            </a:r>
            <a:endPar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endParaRPr>
          </a:p>
        </p:txBody>
      </p:sp>
      <p:sp>
        <p:nvSpPr>
          <p:cNvPr id="912389" name="Text Box 5"/>
          <p:cNvSpPr txBox="1">
            <a:spLocks noChangeArrowheads="1"/>
          </p:cNvSpPr>
          <p:nvPr/>
        </p:nvSpPr>
        <p:spPr bwMode="auto">
          <a:xfrm>
            <a:off x="613728" y="6043295"/>
            <a:ext cx="74168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ts val="0"/>
              </a:spcBef>
              <a:spcAft>
                <a:spcPct val="0"/>
              </a:spcAft>
            </a:pPr>
            <a:r>
              <a:rPr lang="en-US" altLang="zh-CN" sz="2000" b="1">
                <a:solidFill>
                  <a:srgbClr val="FFFF00"/>
                </a:solidFill>
                <a:latin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cs typeface="宋体" panose="02010600030101010101" pitchFamily="2" charset="-122"/>
              </a:rPr>
              <a:t>在单片集成</a:t>
            </a:r>
            <a:r>
              <a:rPr lang="en-US" altLang="zh-CN" sz="2000" b="1">
                <a:solidFill>
                  <a:srgbClr val="FFFF00"/>
                </a:solidFill>
                <a:latin typeface="Times New Roman" panose="02020603050405020304" pitchFamily="18" charset="0"/>
                <a:cs typeface="Times New Roman" panose="02020603050405020304" pitchFamily="18" charset="0"/>
              </a:rPr>
              <a:t>DAC</a:t>
            </a:r>
            <a:r>
              <a:rPr lang="zh-CN" altLang="en-US" sz="2000" b="1">
                <a:solidFill>
                  <a:srgbClr val="FFFF00"/>
                </a:solidFill>
                <a:latin typeface="宋体" panose="02010600030101010101" pitchFamily="2" charset="-122"/>
                <a:cs typeface="宋体" panose="02010600030101010101" pitchFamily="2" charset="-122"/>
              </a:rPr>
              <a:t>中，</a:t>
            </a:r>
            <a:r>
              <a:rPr lang="en-US" altLang="zh-CN" sz="2000" b="1">
                <a:solidFill>
                  <a:srgbClr val="FFFF00"/>
                </a:solidFill>
                <a:latin typeface="Times New Roman" panose="02020603050405020304" pitchFamily="18" charset="0"/>
                <a:cs typeface="Times New Roman" panose="02020603050405020304" pitchFamily="18" charset="0"/>
              </a:rPr>
              <a:t>DAC0806</a:t>
            </a:r>
            <a:r>
              <a:rPr lang="zh-CN" altLang="en-US" sz="2000" b="1">
                <a:solidFill>
                  <a:srgbClr val="FFFF00"/>
                </a:solidFill>
                <a:latin typeface="Times New Roman" panose="02020603050405020304" pitchFamily="18" charset="0"/>
                <a:cs typeface="Times New Roman" panose="02020603050405020304" pitchFamily="18" charset="0"/>
              </a:rPr>
              <a:t>、</a:t>
            </a:r>
            <a:r>
              <a:rPr lang="en-US" altLang="zh-CN" sz="2000" b="1">
                <a:solidFill>
                  <a:srgbClr val="FFFF00"/>
                </a:solidFill>
                <a:latin typeface="Times New Roman" panose="02020603050405020304" pitchFamily="18" charset="0"/>
                <a:cs typeface="Times New Roman" panose="02020603050405020304" pitchFamily="18" charset="0"/>
              </a:rPr>
              <a:t>DAC0807</a:t>
            </a:r>
            <a:r>
              <a:rPr lang="zh-CN" altLang="en-US" sz="2000" b="1">
                <a:solidFill>
                  <a:srgbClr val="FFFF00"/>
                </a:solidFill>
                <a:latin typeface="Times New Roman" panose="02020603050405020304" pitchFamily="18" charset="0"/>
                <a:cs typeface="Times New Roman" panose="02020603050405020304" pitchFamily="18" charset="0"/>
              </a:rPr>
              <a:t>、</a:t>
            </a:r>
            <a:r>
              <a:rPr lang="en-US" altLang="zh-CN" sz="2000" b="1">
                <a:solidFill>
                  <a:srgbClr val="FFFF00"/>
                </a:solidFill>
                <a:latin typeface="Times New Roman" panose="02020603050405020304" pitchFamily="18" charset="0"/>
                <a:cs typeface="Times New Roman" panose="02020603050405020304" pitchFamily="18" charset="0"/>
              </a:rPr>
              <a:t>DAC0808</a:t>
            </a:r>
            <a:r>
              <a:rPr lang="zh-CN" altLang="en-US" sz="2000" b="1">
                <a:solidFill>
                  <a:srgbClr val="FFFF00"/>
                </a:solidFill>
                <a:latin typeface="宋体" panose="02010600030101010101" pitchFamily="2" charset="-122"/>
                <a:cs typeface="宋体" panose="02010600030101010101" pitchFamily="2" charset="-122"/>
              </a:rPr>
              <a:t>等采用权电流型</a:t>
            </a:r>
            <a:r>
              <a:rPr lang="en-US" altLang="zh-CN" sz="2000" b="1">
                <a:solidFill>
                  <a:srgbClr val="FFFF00"/>
                </a:solidFill>
                <a:latin typeface="Times New Roman" panose="02020603050405020304" pitchFamily="18" charset="0"/>
                <a:cs typeface="Times New Roman" panose="02020603050405020304" pitchFamily="18" charset="0"/>
              </a:rPr>
              <a:t>D/A</a:t>
            </a:r>
            <a:r>
              <a:rPr lang="zh-CN" altLang="en-US" sz="2000" b="1">
                <a:solidFill>
                  <a:srgbClr val="FFFF00"/>
                </a:solidFill>
                <a:latin typeface="宋体" panose="02010600030101010101" pitchFamily="2" charset="-122"/>
                <a:cs typeface="宋体" panose="02010600030101010101" pitchFamily="2" charset="-122"/>
              </a:rPr>
              <a:t>转换电路。</a:t>
            </a:r>
            <a:endParaRPr lang="zh-CN" altLang="en-US" sz="2000" b="1">
              <a:solidFill>
                <a:srgbClr val="FFFF00"/>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Text Box 2"/>
          <p:cNvSpPr txBox="1">
            <a:spLocks noChangeArrowheads="1"/>
          </p:cNvSpPr>
          <p:nvPr/>
        </p:nvSpPr>
        <p:spPr bwMode="auto">
          <a:xfrm>
            <a:off x="611188" y="1172845"/>
            <a:ext cx="2886075" cy="39878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spcBef>
                <a:spcPct val="50000"/>
              </a:spcBef>
              <a:spcAft>
                <a:spcPct val="0"/>
              </a:spcAft>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2</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）转换误差</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16483" name="Text Box 3"/>
          <p:cNvSpPr txBox="1">
            <a:spLocks noChangeArrowheads="1"/>
          </p:cNvSpPr>
          <p:nvPr/>
        </p:nvSpPr>
        <p:spPr bwMode="auto">
          <a:xfrm>
            <a:off x="543560" y="1535430"/>
            <a:ext cx="8311515"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ts val="0"/>
              </a:spcBef>
              <a:spcAft>
                <a:spcPct val="0"/>
              </a:spcAft>
            </a:pPr>
            <a:r>
              <a:rPr lang="en-US" altLang="zh-CN" sz="2000" b="1">
                <a:solidFill>
                  <a:srgbClr val="FFFF00"/>
                </a:solidFill>
                <a:latin typeface="宋体" panose="02010600030101010101" pitchFamily="2" charset="-122"/>
                <a:cs typeface="宋体" panose="02010600030101010101" pitchFamily="2" charset="-122"/>
              </a:rPr>
              <a:t>    </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实际</a:t>
            </a:r>
            <a:r>
              <a:rPr lang="en-US" altLang="zh-CN" sz="2000" b="1">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D/A</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转换器由于各元件参数值存在误差、基准电压不够稳定以及运算放大器的漂移等，使</a:t>
            </a:r>
            <a:r>
              <a:rPr lang="en-US" altLang="zh-CN" sz="2000" b="1">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D/A</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转换器实际转换精度受转换误差的影响，低于理论转换精度</a:t>
            </a:r>
            <a:r>
              <a:rPr lang="zh-CN" altLang="en-US" sz="2000" b="1">
                <a:solidFill>
                  <a:srgbClr val="FFFF00"/>
                </a:solidFill>
                <a:latin typeface="宋体" panose="02010600030101010101" pitchFamily="2" charset="-122"/>
                <a:cs typeface="宋体" panose="02010600030101010101" pitchFamily="2" charset="-122"/>
              </a:rPr>
              <a:t>。</a:t>
            </a:r>
            <a:endParaRPr lang="zh-CN" altLang="en-US" sz="2000" b="1">
              <a:solidFill>
                <a:srgbClr val="FFFF00"/>
              </a:solidFill>
              <a:latin typeface="宋体" panose="02010600030101010101" pitchFamily="2" charset="-122"/>
              <a:cs typeface="宋体" panose="02010600030101010101" pitchFamily="2" charset="-122"/>
            </a:endParaRPr>
          </a:p>
        </p:txBody>
      </p:sp>
      <p:sp>
        <p:nvSpPr>
          <p:cNvPr id="916484" name="Text Box 4"/>
          <p:cNvSpPr txBox="1">
            <a:spLocks noChangeArrowheads="1"/>
          </p:cNvSpPr>
          <p:nvPr/>
        </p:nvSpPr>
        <p:spPr bwMode="auto">
          <a:xfrm>
            <a:off x="543560" y="2482850"/>
            <a:ext cx="8311515"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ts val="0"/>
              </a:spcBef>
              <a:spcAft>
                <a:spcPct val="0"/>
              </a:spcAft>
            </a:pPr>
            <a:r>
              <a:rPr lang="en-US" altLang="zh-CN" sz="2000" b="1">
                <a:solidFill>
                  <a:srgbClr val="FFFFFF"/>
                </a:solidFill>
                <a:latin typeface="宋体" panose="02010600030101010101" pitchFamily="2" charset="-122"/>
                <a:cs typeface="宋体" panose="02010600030101010101" pitchFamily="2" charset="-122"/>
              </a:rPr>
              <a:t>    </a:t>
            </a:r>
            <a:r>
              <a:rPr lang="zh-CN" altLang="en-US" sz="2000" b="1">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rPr>
              <a:t>转换误差</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指实际输出的模拟电压与理想值之间的最大偏差，常用这个最大偏差与输出电压满刻度（</a:t>
            </a:r>
            <a:r>
              <a:rPr lang="en-US" altLang="zh-CN" sz="2000" b="1">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Full Scale Range</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简称</a:t>
            </a:r>
            <a:r>
              <a:rPr lang="en-US" altLang="zh-CN" sz="2000" b="1">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FSR</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）的百分比或最低有效位（</a:t>
            </a:r>
            <a:r>
              <a:rPr lang="en-US" altLang="zh-CN" sz="2000" b="1">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LSB</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）的倍数表示。</a:t>
            </a:r>
            <a:endPar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endParaRPr>
          </a:p>
        </p:txBody>
      </p:sp>
      <p:sp>
        <p:nvSpPr>
          <p:cNvPr id="916485" name="Text Box 5"/>
          <p:cNvSpPr txBox="1">
            <a:spLocks noChangeArrowheads="1"/>
          </p:cNvSpPr>
          <p:nvPr/>
        </p:nvSpPr>
        <p:spPr bwMode="auto">
          <a:xfrm>
            <a:off x="543243" y="3497580"/>
            <a:ext cx="74168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ts val="0"/>
              </a:spcBef>
              <a:spcAft>
                <a:spcPct val="0"/>
              </a:spcAft>
            </a:pPr>
            <a:r>
              <a:rPr lang="en-US" altLang="zh-CN" sz="2000" b="1">
                <a:solidFill>
                  <a:srgbClr val="FFFF00"/>
                </a:solidFill>
                <a:latin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cs typeface="宋体" panose="02010600030101010101" pitchFamily="2" charset="-122"/>
              </a:rPr>
              <a:t>一般是增益误差、漂移误差和非线性误差的综合指标。</a:t>
            </a:r>
            <a:endParaRPr lang="zh-CN" altLang="en-US" sz="2000" b="1">
              <a:solidFill>
                <a:srgbClr val="FFFF00"/>
              </a:solidFill>
              <a:latin typeface="宋体" panose="02010600030101010101" pitchFamily="2" charset="-122"/>
              <a:cs typeface="宋体" panose="02010600030101010101" pitchFamily="2" charset="-122"/>
            </a:endParaRPr>
          </a:p>
        </p:txBody>
      </p:sp>
      <p:sp>
        <p:nvSpPr>
          <p:cNvPr id="913410" name="Text Box 2"/>
          <p:cNvSpPr txBox="1">
            <a:spLocks noChangeArrowheads="1"/>
          </p:cNvSpPr>
          <p:nvPr/>
        </p:nvSpPr>
        <p:spPr bwMode="auto">
          <a:xfrm>
            <a:off x="437198" y="502285"/>
            <a:ext cx="63785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2.9.2  D/A</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转换器的主要技术指标</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17506" name="Text Box 2"/>
          <p:cNvSpPr txBox="1">
            <a:spLocks noChangeArrowheads="1"/>
          </p:cNvSpPr>
          <p:nvPr/>
        </p:nvSpPr>
        <p:spPr bwMode="auto">
          <a:xfrm>
            <a:off x="548005" y="3923030"/>
            <a:ext cx="3575685" cy="398780"/>
          </a:xfrm>
          <a:prstGeom prst="rect">
            <a:avLst/>
          </a:prstGeom>
          <a:noFill/>
          <a:ln w="38100">
            <a:solidFill>
              <a:srgbClr val="00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
                <a:srgbClr val="000099"/>
              </a:buClr>
              <a:buSzPct val="80000"/>
              <a:buFont typeface="Wingdings" panose="05000000000000000000" pitchFamily="2" charset="2"/>
              <a:buChar char="l"/>
            </a:pP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增益误差（比例系数误差）</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17507" name="Text Box 3"/>
          <p:cNvSpPr txBox="1">
            <a:spLocks noChangeArrowheads="1"/>
          </p:cNvSpPr>
          <p:nvPr/>
        </p:nvSpPr>
        <p:spPr bwMode="auto">
          <a:xfrm>
            <a:off x="437515" y="4369435"/>
            <a:ext cx="8397875"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a:solidFill>
                  <a:srgbClr val="FFFF00"/>
                </a:solidFill>
                <a:latin typeface="楷体_GB2312" pitchFamily="49" charset="-122"/>
                <a:ea typeface="楷体_GB2312" pitchFamily="49" charset="-122"/>
              </a:rPr>
              <a:t>   </a:t>
            </a: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D/A</a:t>
            </a:r>
            <a:r>
              <a:rPr lang="zh-CN" altLang="en-US" sz="2000" b="1">
                <a:solidFill>
                  <a:srgbClr val="FFFF00"/>
                </a:solidFill>
                <a:latin typeface="楷体_GB2312" pitchFamily="49" charset="-122"/>
                <a:ea typeface="楷体_GB2312" pitchFamily="49" charset="-122"/>
              </a:rPr>
              <a:t>转换器的输出与输入特性曲线的斜率称为</a:t>
            </a:r>
            <a:r>
              <a:rPr lang="en-US" altLang="zh-CN" sz="2000" b="1">
                <a:solidFill>
                  <a:srgbClr val="FFFF00"/>
                </a:solidFill>
                <a:latin typeface="楷体_GB2312" pitchFamily="49" charset="-122"/>
                <a:ea typeface="楷体_GB2312" pitchFamily="49" charset="-122"/>
              </a:rPr>
              <a:t>D/A</a:t>
            </a:r>
            <a:r>
              <a:rPr lang="zh-CN" altLang="en-US" sz="2000" b="1">
                <a:solidFill>
                  <a:srgbClr val="FFFF00"/>
                </a:solidFill>
                <a:latin typeface="楷体_GB2312" pitchFamily="49" charset="-122"/>
                <a:ea typeface="楷体_GB2312" pitchFamily="49" charset="-122"/>
              </a:rPr>
              <a:t>转换增益或标度系数。实际转换的增益与理想增益之间的偏差为增益误差。主要由基准电压和运算放大器增益的不稳定引起。</a:t>
            </a:r>
            <a:endParaRPr lang="zh-CN" altLang="en-US" sz="2000" b="1">
              <a:solidFill>
                <a:srgbClr val="FFFF00"/>
              </a:solidFill>
              <a:latin typeface="楷体_GB2312" pitchFamily="49" charset="-122"/>
              <a:ea typeface="楷体_GB2312" pitchFamily="49" charset="-122"/>
            </a:endParaRPr>
          </a:p>
        </p:txBody>
      </p:sp>
      <p:sp>
        <p:nvSpPr>
          <p:cNvPr id="913411" name="Text Box 3"/>
          <p:cNvSpPr txBox="1">
            <a:spLocks noChangeArrowheads="1"/>
          </p:cNvSpPr>
          <p:nvPr/>
        </p:nvSpPr>
        <p:spPr bwMode="auto">
          <a:xfrm>
            <a:off x="539433" y="840423"/>
            <a:ext cx="23653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a:solidFill>
                  <a:srgbClr val="FFFFFF"/>
                </a:solidFill>
                <a:latin typeface="Times New Roman" panose="02020603050405020304" pitchFamily="18" charset="0"/>
                <a:ea typeface="楷体_GB2312" pitchFamily="49" charset="-122"/>
                <a:cs typeface="Times New Roman" panose="02020603050405020304" pitchFamily="18" charset="0"/>
              </a:rPr>
              <a:t>1</a:t>
            </a:r>
            <a:r>
              <a:rPr lang="zh-CN" altLang="en-US" sz="2400" b="1">
                <a:solidFill>
                  <a:srgbClr val="FFFFFF"/>
                </a:solidFill>
                <a:latin typeface="Times New Roman" panose="02020603050405020304" pitchFamily="18" charset="0"/>
                <a:ea typeface="楷体_GB2312" pitchFamily="49" charset="-122"/>
                <a:cs typeface="Times New Roman" panose="02020603050405020304" pitchFamily="18" charset="0"/>
              </a:rPr>
              <a:t>、</a:t>
            </a:r>
            <a:r>
              <a:rPr lang="zh-CN" altLang="en-US" sz="2400" b="1">
                <a:solidFill>
                  <a:srgbClr val="FFFFFF"/>
                </a:solidFill>
                <a:latin typeface="楷体_GB2312" pitchFamily="49" charset="-122"/>
                <a:ea typeface="楷体_GB2312" pitchFamily="49" charset="-122"/>
              </a:rPr>
              <a:t>转换精度</a:t>
            </a:r>
            <a:endParaRPr lang="zh-CN" altLang="en-US" sz="2400" b="1">
              <a:solidFill>
                <a:srgbClr val="FFFFFF"/>
              </a:solidFill>
              <a:latin typeface="楷体_GB2312" pitchFamily="49" charset="-122"/>
              <a:ea typeface="楷体_GB2312" pitchFamily="49" charset="-122"/>
            </a:endParaRPr>
          </a:p>
        </p:txBody>
      </p:sp>
      <p:sp>
        <p:nvSpPr>
          <p:cNvPr id="918530" name="Text Box 2"/>
          <p:cNvSpPr txBox="1">
            <a:spLocks noChangeArrowheads="1"/>
          </p:cNvSpPr>
          <p:nvPr/>
        </p:nvSpPr>
        <p:spPr bwMode="auto">
          <a:xfrm>
            <a:off x="528955" y="5327015"/>
            <a:ext cx="2978150" cy="398780"/>
          </a:xfrm>
          <a:prstGeom prst="rect">
            <a:avLst/>
          </a:prstGeom>
          <a:noFill/>
          <a:ln w="38100">
            <a:solidFill>
              <a:srgbClr val="00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
                <a:srgbClr val="000099"/>
              </a:buClr>
              <a:buSzPct val="80000"/>
              <a:buFont typeface="Wingdings" panose="05000000000000000000" pitchFamily="2" charset="2"/>
              <a:buChar char="l"/>
            </a:pP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漂移误差（平移误差）</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18531" name="Text Box 3"/>
          <p:cNvSpPr txBox="1">
            <a:spLocks noChangeArrowheads="1"/>
          </p:cNvSpPr>
          <p:nvPr/>
        </p:nvSpPr>
        <p:spPr bwMode="auto">
          <a:xfrm>
            <a:off x="452755" y="5767705"/>
            <a:ext cx="8231505"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a:solidFill>
                  <a:srgbClr val="FFFF00"/>
                </a:solidFill>
                <a:latin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cs typeface="宋体" panose="02010600030101010101" pitchFamily="2" charset="-122"/>
              </a:rPr>
              <a:t>当输入数字为全零时实际输出值与理想输出值的差值，即输入数字为全零时输出不为</a:t>
            </a:r>
            <a:r>
              <a:rPr lang="en-US" altLang="zh-CN" sz="2000" b="1">
                <a:solidFill>
                  <a:srgbClr val="FFFF00"/>
                </a:solidFill>
                <a:latin typeface="宋体" panose="02010600030101010101" pitchFamily="2" charset="-122"/>
                <a:cs typeface="宋体" panose="02010600030101010101" pitchFamily="2" charset="-122"/>
              </a:rPr>
              <a:t>0</a:t>
            </a:r>
            <a:r>
              <a:rPr lang="zh-CN" altLang="en-US" sz="2000" b="1">
                <a:solidFill>
                  <a:srgbClr val="FFFF00"/>
                </a:solidFill>
                <a:latin typeface="宋体" panose="02010600030101010101" pitchFamily="2" charset="-122"/>
                <a:cs typeface="宋体" panose="02010600030101010101" pitchFamily="2" charset="-122"/>
              </a:rPr>
              <a:t>的值。由运算放大器的零点漂移引起，与输入的数字量无关，将理想曲线向上或向下平移，不改变其线性，也称平移误差。</a:t>
            </a:r>
            <a:endParaRPr lang="zh-CN" altLang="en-US" sz="2000" b="1">
              <a:solidFill>
                <a:srgbClr val="FFFF00"/>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Text Box 2"/>
          <p:cNvSpPr txBox="1">
            <a:spLocks noChangeArrowheads="1"/>
          </p:cNvSpPr>
          <p:nvPr/>
        </p:nvSpPr>
        <p:spPr bwMode="auto">
          <a:xfrm>
            <a:off x="611505" y="1640840"/>
            <a:ext cx="3306445" cy="398780"/>
          </a:xfrm>
          <a:prstGeom prst="rect">
            <a:avLst/>
          </a:prstGeom>
          <a:noFill/>
          <a:ln w="38100">
            <a:solidFill>
              <a:srgbClr val="00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
                <a:srgbClr val="000099"/>
              </a:buClr>
              <a:buSzPct val="80000"/>
              <a:buFont typeface="Wingdings" panose="05000000000000000000" pitchFamily="2" charset="2"/>
              <a:buChar char="l"/>
            </a:pP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非线性误差（非线性度）</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19555" name="Text Box 3"/>
          <p:cNvSpPr txBox="1">
            <a:spLocks noChangeArrowheads="1"/>
          </p:cNvSpPr>
          <p:nvPr/>
        </p:nvSpPr>
        <p:spPr bwMode="auto">
          <a:xfrm>
            <a:off x="611505" y="2108835"/>
            <a:ext cx="815340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a:solidFill>
                  <a:srgbClr val="FFFF00"/>
                </a:solidFill>
                <a:latin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cs typeface="宋体" panose="02010600030101010101" pitchFamily="2" charset="-122"/>
              </a:rPr>
              <a:t>实际转换特性曲线与理想特性曲线之间的最大偏差，一般用该偏差相对于满刻度之比的百分数表示。主要由模拟开关的导通电阻、导通压降和电阻网络的阻值偏差引起，是一种没有一定变化规律的误差。</a:t>
            </a:r>
            <a:endParaRPr lang="zh-CN" altLang="en-US" sz="2000" b="1">
              <a:solidFill>
                <a:srgbClr val="FFFF00"/>
              </a:solidFill>
              <a:latin typeface="宋体" panose="02010600030101010101" pitchFamily="2" charset="-122"/>
              <a:cs typeface="宋体" panose="02010600030101010101" pitchFamily="2" charset="-122"/>
            </a:endParaRPr>
          </a:p>
        </p:txBody>
      </p:sp>
      <p:sp>
        <p:nvSpPr>
          <p:cNvPr id="916482" name="Text Box 2"/>
          <p:cNvSpPr txBox="1">
            <a:spLocks noChangeArrowheads="1"/>
          </p:cNvSpPr>
          <p:nvPr/>
        </p:nvSpPr>
        <p:spPr bwMode="auto">
          <a:xfrm>
            <a:off x="611188" y="1172845"/>
            <a:ext cx="2886075" cy="39878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2</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）转换误差</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13410" name="Text Box 2"/>
          <p:cNvSpPr txBox="1">
            <a:spLocks noChangeArrowheads="1"/>
          </p:cNvSpPr>
          <p:nvPr/>
        </p:nvSpPr>
        <p:spPr bwMode="auto">
          <a:xfrm>
            <a:off x="437198" y="502285"/>
            <a:ext cx="63785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2.9.2  D/A</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转换器的主要技术指标</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13411" name="Text Box 3"/>
          <p:cNvSpPr txBox="1">
            <a:spLocks noChangeArrowheads="1"/>
          </p:cNvSpPr>
          <p:nvPr/>
        </p:nvSpPr>
        <p:spPr bwMode="auto">
          <a:xfrm>
            <a:off x="539433" y="840423"/>
            <a:ext cx="23653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a:solidFill>
                  <a:srgbClr val="FFFFFF"/>
                </a:solidFill>
                <a:latin typeface="Times New Roman" panose="02020603050405020304" pitchFamily="18" charset="0"/>
                <a:ea typeface="楷体_GB2312" pitchFamily="49" charset="-122"/>
                <a:cs typeface="Times New Roman" panose="02020603050405020304" pitchFamily="18" charset="0"/>
              </a:rPr>
              <a:t>1</a:t>
            </a:r>
            <a:r>
              <a:rPr lang="zh-CN" altLang="en-US" sz="2400" b="1">
                <a:solidFill>
                  <a:srgbClr val="FFFFFF"/>
                </a:solidFill>
                <a:latin typeface="Times New Roman" panose="02020603050405020304" pitchFamily="18" charset="0"/>
                <a:ea typeface="楷体_GB2312" pitchFamily="49" charset="-122"/>
                <a:cs typeface="Times New Roman" panose="02020603050405020304" pitchFamily="18" charset="0"/>
              </a:rPr>
              <a:t>、</a:t>
            </a:r>
            <a:r>
              <a:rPr lang="zh-CN" altLang="en-US" sz="2400" b="1">
                <a:solidFill>
                  <a:srgbClr val="FFFFFF"/>
                </a:solidFill>
                <a:latin typeface="楷体_GB2312" pitchFamily="49" charset="-122"/>
                <a:ea typeface="楷体_GB2312" pitchFamily="49" charset="-122"/>
              </a:rPr>
              <a:t>转换精度</a:t>
            </a:r>
            <a:endParaRPr lang="zh-CN" altLang="en-US" sz="2400" b="1">
              <a:solidFill>
                <a:srgbClr val="FFFFFF"/>
              </a:solidFill>
              <a:latin typeface="楷体_GB2312" pitchFamily="49" charset="-122"/>
              <a:ea typeface="楷体_GB2312" pitchFamily="49" charset="-122"/>
            </a:endParaRPr>
          </a:p>
        </p:txBody>
      </p:sp>
      <p:sp>
        <p:nvSpPr>
          <p:cNvPr id="920578" name="Text Box 2"/>
          <p:cNvSpPr txBox="1">
            <a:spLocks noChangeArrowheads="1"/>
          </p:cNvSpPr>
          <p:nvPr/>
        </p:nvSpPr>
        <p:spPr bwMode="auto">
          <a:xfrm>
            <a:off x="413385" y="3178810"/>
            <a:ext cx="7705090" cy="39878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50000"/>
              </a:spcBef>
              <a:spcAft>
                <a:spcPct val="0"/>
              </a:spcAft>
            </a:pP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例如某</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8</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位</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DAC</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的非线性误差为</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±0.05%</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，最大正、负误差为</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endPar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920579" name="Object 3"/>
          <p:cNvGraphicFramePr>
            <a:graphicFrameLocks noChangeAspect="1"/>
          </p:cNvGraphicFramePr>
          <p:nvPr/>
        </p:nvGraphicFramePr>
        <p:xfrm>
          <a:off x="1138555" y="3514090"/>
          <a:ext cx="6707505" cy="528320"/>
        </p:xfrm>
        <a:graphic>
          <a:graphicData uri="http://schemas.openxmlformats.org/presentationml/2006/ole">
            <mc:AlternateContent xmlns:mc="http://schemas.openxmlformats.org/markup-compatibility/2006">
              <mc:Choice xmlns:v="urn:schemas-microsoft-com:vml" Requires="v">
                <p:oleObj spid="_x0000_s20599" name="Equation" r:id="rId1" imgW="4143375" imgH="390525" progId="Equation.DSMT4">
                  <p:embed/>
                </p:oleObj>
              </mc:Choice>
              <mc:Fallback>
                <p:oleObj name="Equation" r:id="rId1" imgW="4143375" imgH="390525" progId="Equation.DSMT4">
                  <p:embed/>
                  <p:pic>
                    <p:nvPicPr>
                      <p:cNvPr id="0" name="图片 205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555" y="3514090"/>
                        <a:ext cx="6707505" cy="52832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0580" name="Text Box 4"/>
          <p:cNvSpPr txBox="1">
            <a:spLocks noChangeArrowheads="1"/>
          </p:cNvSpPr>
          <p:nvPr/>
        </p:nvSpPr>
        <p:spPr bwMode="auto">
          <a:xfrm>
            <a:off x="500380" y="4042410"/>
            <a:ext cx="7884160" cy="95313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lnSpc>
                <a:spcPct val="140000"/>
              </a:lnSpc>
              <a:spcBef>
                <a:spcPct val="50000"/>
              </a:spcBef>
              <a:spcAft>
                <a:spcPct val="0"/>
              </a:spcAft>
            </a:pP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因此，非线性误差也常用若干个</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LSB</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表示（如上例的      ），一般要求</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DAC</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的非线形误差小于      。</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920581" name="Object 5"/>
          <p:cNvGraphicFramePr>
            <a:graphicFrameLocks noChangeAspect="1"/>
          </p:cNvGraphicFramePr>
          <p:nvPr/>
        </p:nvGraphicFramePr>
        <p:xfrm>
          <a:off x="7022465" y="4097655"/>
          <a:ext cx="607060" cy="506095"/>
        </p:xfrm>
        <a:graphic>
          <a:graphicData uri="http://schemas.openxmlformats.org/presentationml/2006/ole">
            <mc:AlternateContent xmlns:mc="http://schemas.openxmlformats.org/markup-compatibility/2006">
              <mc:Choice xmlns:v="urn:schemas-microsoft-com:vml" Requires="v">
                <p:oleObj spid="_x0000_s20600" name="Equation" r:id="rId3" imgW="419100" imgH="390525" progId="Equation.DSMT4">
                  <p:embed/>
                </p:oleObj>
              </mc:Choice>
              <mc:Fallback>
                <p:oleObj name="Equation" r:id="rId3" imgW="419100" imgH="390525" progId="Equation.DSMT4">
                  <p:embed/>
                  <p:pic>
                    <p:nvPicPr>
                      <p:cNvPr id="0" name="图片 205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2465" y="4097655"/>
                        <a:ext cx="607060" cy="50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0582" name="Object 6"/>
          <p:cNvGraphicFramePr>
            <a:graphicFrameLocks noChangeAspect="1"/>
          </p:cNvGraphicFramePr>
          <p:nvPr/>
        </p:nvGraphicFramePr>
        <p:xfrm>
          <a:off x="4237990" y="4545965"/>
          <a:ext cx="703580" cy="520700"/>
        </p:xfrm>
        <a:graphic>
          <a:graphicData uri="http://schemas.openxmlformats.org/presentationml/2006/ole">
            <mc:AlternateContent xmlns:mc="http://schemas.openxmlformats.org/markup-compatibility/2006">
              <mc:Choice xmlns:v="urn:schemas-microsoft-com:vml" Requires="v">
                <p:oleObj spid="_x0000_s20601" name="Equation" r:id="rId5" imgW="533400" imgH="390525" progId="Equation.DSMT4">
                  <p:embed/>
                </p:oleObj>
              </mc:Choice>
              <mc:Fallback>
                <p:oleObj name="Equation" r:id="rId5" imgW="533400" imgH="390525" progId="Equation.DSMT4">
                  <p:embed/>
                  <p:pic>
                    <p:nvPicPr>
                      <p:cNvPr id="0" name="图片 206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7990" y="4545965"/>
                        <a:ext cx="70358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Text Box 2"/>
          <p:cNvSpPr txBox="1">
            <a:spLocks noChangeArrowheads="1"/>
          </p:cNvSpPr>
          <p:nvPr/>
        </p:nvSpPr>
        <p:spPr bwMode="auto">
          <a:xfrm>
            <a:off x="611188" y="898525"/>
            <a:ext cx="23653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spcBef>
                <a:spcPct val="5000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转换速度</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921603" name="Text Box 3"/>
          <p:cNvSpPr txBox="1">
            <a:spLocks noChangeArrowheads="1"/>
          </p:cNvSpPr>
          <p:nvPr/>
        </p:nvSpPr>
        <p:spPr bwMode="auto">
          <a:xfrm>
            <a:off x="611505" y="1358900"/>
            <a:ext cx="817689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a:solidFill>
                  <a:srgbClr val="FFFF00"/>
                </a:solidFill>
                <a:latin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cs typeface="宋体" panose="02010600030101010101" pitchFamily="2" charset="-122"/>
              </a:rPr>
              <a:t>一般由建立时间决定。建立时间是指当输入的数字量变化时，输出电压进入与稳态值相差</a:t>
            </a:r>
            <a:r>
              <a:rPr lang="en-US" altLang="zh-CN" sz="2000" b="1">
                <a:solidFill>
                  <a:srgbClr val="FFFF00"/>
                </a:solidFill>
                <a:latin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cs typeface="宋体" panose="02010600030101010101" pitchFamily="2" charset="-122"/>
              </a:rPr>
              <a:t>     范围以内的时间。</a:t>
            </a:r>
            <a:endParaRPr lang="zh-CN" altLang="en-US" sz="2000" b="1">
              <a:solidFill>
                <a:srgbClr val="FFFF00"/>
              </a:solidFill>
              <a:latin typeface="宋体" panose="02010600030101010101" pitchFamily="2" charset="-122"/>
              <a:cs typeface="宋体" panose="02010600030101010101" pitchFamily="2" charset="-122"/>
            </a:endParaRPr>
          </a:p>
        </p:txBody>
      </p:sp>
      <p:sp>
        <p:nvSpPr>
          <p:cNvPr id="921604" name="Text Box 4"/>
          <p:cNvSpPr txBox="1">
            <a:spLocks noChangeArrowheads="1"/>
          </p:cNvSpPr>
          <p:nvPr/>
        </p:nvSpPr>
        <p:spPr bwMode="auto">
          <a:xfrm>
            <a:off x="563880" y="2065655"/>
            <a:ext cx="8129905"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a:solidFill>
                  <a:srgbClr val="FFFF00"/>
                </a:solidFill>
                <a:latin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cs typeface="宋体" panose="02010600030101010101" pitchFamily="2" charset="-122"/>
              </a:rPr>
              <a:t>输入数字量的变化越大，建立时间越长，所以输入从全</a:t>
            </a:r>
            <a:r>
              <a:rPr lang="en-US" altLang="zh-CN" sz="2000" b="1">
                <a:solidFill>
                  <a:srgbClr val="FFFF00"/>
                </a:solidFill>
                <a:latin typeface="宋体" panose="02010600030101010101" pitchFamily="2" charset="-122"/>
                <a:cs typeface="宋体" panose="02010600030101010101" pitchFamily="2" charset="-122"/>
              </a:rPr>
              <a:t>0</a:t>
            </a:r>
            <a:r>
              <a:rPr lang="zh-CN" altLang="en-US" sz="2000" b="1">
                <a:solidFill>
                  <a:srgbClr val="FFFF00"/>
                </a:solidFill>
                <a:latin typeface="宋体" panose="02010600030101010101" pitchFamily="2" charset="-122"/>
                <a:cs typeface="宋体" panose="02010600030101010101" pitchFamily="2" charset="-122"/>
              </a:rPr>
              <a:t>跳变为全</a:t>
            </a:r>
            <a:r>
              <a:rPr lang="en-US" altLang="zh-CN" sz="2000" b="1">
                <a:solidFill>
                  <a:srgbClr val="FFFF00"/>
                </a:solidFill>
                <a:latin typeface="宋体" panose="02010600030101010101" pitchFamily="2" charset="-122"/>
                <a:cs typeface="宋体" panose="02010600030101010101" pitchFamily="2" charset="-122"/>
              </a:rPr>
              <a:t>1</a:t>
            </a:r>
            <a:r>
              <a:rPr lang="zh-CN" altLang="en-US" sz="2000" b="1">
                <a:solidFill>
                  <a:srgbClr val="FFFF00"/>
                </a:solidFill>
                <a:latin typeface="宋体" panose="02010600030101010101" pitchFamily="2" charset="-122"/>
                <a:cs typeface="宋体" panose="02010600030101010101" pitchFamily="2" charset="-122"/>
              </a:rPr>
              <a:t>（或从全</a:t>
            </a:r>
            <a:r>
              <a:rPr lang="en-US" altLang="zh-CN" sz="2000" b="1">
                <a:solidFill>
                  <a:srgbClr val="FFFF00"/>
                </a:solidFill>
                <a:latin typeface="宋体" panose="02010600030101010101" pitchFamily="2" charset="-122"/>
                <a:cs typeface="宋体" panose="02010600030101010101" pitchFamily="2" charset="-122"/>
              </a:rPr>
              <a:t>1</a:t>
            </a:r>
            <a:r>
              <a:rPr lang="zh-CN" altLang="en-US" sz="2000" b="1">
                <a:solidFill>
                  <a:srgbClr val="FFFF00"/>
                </a:solidFill>
                <a:latin typeface="宋体" panose="02010600030101010101" pitchFamily="2" charset="-122"/>
                <a:cs typeface="宋体" panose="02010600030101010101" pitchFamily="2" charset="-122"/>
              </a:rPr>
              <a:t>变为全</a:t>
            </a:r>
            <a:r>
              <a:rPr lang="en-US" altLang="zh-CN" sz="2000" b="1">
                <a:solidFill>
                  <a:srgbClr val="FFFF00"/>
                </a:solidFill>
                <a:latin typeface="宋体" panose="02010600030101010101" pitchFamily="2" charset="-122"/>
                <a:cs typeface="宋体" panose="02010600030101010101" pitchFamily="2" charset="-122"/>
              </a:rPr>
              <a:t>0</a:t>
            </a:r>
            <a:r>
              <a:rPr lang="zh-CN" altLang="en-US" sz="2000" b="1">
                <a:solidFill>
                  <a:srgbClr val="FFFF00"/>
                </a:solidFill>
                <a:latin typeface="宋体" panose="02010600030101010101" pitchFamily="2" charset="-122"/>
                <a:cs typeface="宋体" panose="02010600030101010101" pitchFamily="2" charset="-122"/>
              </a:rPr>
              <a:t>）时建立时间最长，该时间称为满量程建立时间，一般手册上给出的建立时间指满量程建立时间。</a:t>
            </a:r>
            <a:endParaRPr lang="zh-CN" altLang="en-US" sz="2000" b="1">
              <a:solidFill>
                <a:srgbClr val="FFFF00"/>
              </a:solidFill>
              <a:latin typeface="宋体" panose="02010600030101010101" pitchFamily="2" charset="-122"/>
              <a:cs typeface="宋体" panose="02010600030101010101" pitchFamily="2" charset="-122"/>
            </a:endParaRPr>
          </a:p>
        </p:txBody>
      </p:sp>
      <p:graphicFrame>
        <p:nvGraphicFramePr>
          <p:cNvPr id="921605" name="Object 5"/>
          <p:cNvGraphicFramePr>
            <a:graphicFrameLocks noChangeAspect="1"/>
          </p:cNvGraphicFramePr>
          <p:nvPr/>
        </p:nvGraphicFramePr>
        <p:xfrm>
          <a:off x="3279140" y="1661160"/>
          <a:ext cx="695960" cy="514350"/>
        </p:xfrm>
        <a:graphic>
          <a:graphicData uri="http://schemas.openxmlformats.org/presentationml/2006/ole">
            <mc:AlternateContent xmlns:mc="http://schemas.openxmlformats.org/markup-compatibility/2006">
              <mc:Choice xmlns:v="urn:schemas-microsoft-com:vml" Requires="v">
                <p:oleObj spid="_x0000_s21545" name="Equation" r:id="rId1" imgW="533400" imgH="390525" progId="Equation.DSMT4">
                  <p:embed/>
                </p:oleObj>
              </mc:Choice>
              <mc:Fallback>
                <p:oleObj name="Equation" r:id="rId1" imgW="533400" imgH="390525" progId="Equation.DSMT4">
                  <p:embed/>
                  <p:pic>
                    <p:nvPicPr>
                      <p:cNvPr id="0" name="图片 215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9140" y="1661160"/>
                        <a:ext cx="69596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3410" name="Text Box 2"/>
          <p:cNvSpPr txBox="1">
            <a:spLocks noChangeArrowheads="1"/>
          </p:cNvSpPr>
          <p:nvPr/>
        </p:nvSpPr>
        <p:spPr bwMode="auto">
          <a:xfrm>
            <a:off x="437198" y="502285"/>
            <a:ext cx="63785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2.9.2  D/A</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转换器的主要技术指标</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1009675" name="Rectangle 11"/>
          <p:cNvSpPr>
            <a:spLocks noChangeArrowheads="1"/>
          </p:cNvSpPr>
          <p:nvPr/>
        </p:nvSpPr>
        <p:spPr bwMode="auto">
          <a:xfrm>
            <a:off x="468630" y="3083560"/>
            <a:ext cx="424815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kumimoji="0" lang="zh-CN" altLang="en-US" sz="2000" b="1" dirty="0">
                <a:effectLst>
                  <a:outerShdw blurRad="38100" dist="38100" dir="2700000" algn="tl">
                    <a:srgbClr val="000000"/>
                  </a:outerShdw>
                </a:effectLst>
                <a:latin typeface="宋体" panose="02010600030101010101" pitchFamily="2" charset="-122"/>
                <a:ea typeface="宋体" panose="02010600030101010101" pitchFamily="2" charset="-122"/>
              </a:rPr>
              <a:t>例题</a:t>
            </a:r>
            <a:endParaRPr kumimoji="0" lang="zh-CN" altLang="en-US" sz="2000" b="1" dirty="0">
              <a:effectLst>
                <a:outerShdw blurRad="38100" dist="38100" dir="2700000" algn="tl">
                  <a:srgbClr val="000000"/>
                </a:outerShdw>
              </a:effectLst>
              <a:latin typeface="宋体" panose="02010600030101010101" pitchFamily="2" charset="-122"/>
              <a:ea typeface="宋体" panose="02010600030101010101" pitchFamily="2" charset="-122"/>
            </a:endParaRPr>
          </a:p>
        </p:txBody>
      </p:sp>
      <p:sp>
        <p:nvSpPr>
          <p:cNvPr id="1009677" name="Rectangle 13"/>
          <p:cNvSpPr>
            <a:spLocks noChangeArrowheads="1"/>
          </p:cNvSpPr>
          <p:nvPr/>
        </p:nvSpPr>
        <p:spPr bwMode="auto">
          <a:xfrm>
            <a:off x="358775" y="3585210"/>
            <a:ext cx="8785225" cy="3042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SzPct val="90000"/>
              <a:buFont typeface="Wingdings" panose="05000000000000000000" pitchFamily="2" charset="2"/>
              <a:buBlip>
                <a:blip r:embed="rId3"/>
              </a:buBlip>
              <a:defRPr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lgn="l">
              <a:spcBef>
                <a:spcPct val="20000"/>
              </a:spcBef>
              <a:buChar char="–"/>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lgn="l">
              <a:spcBef>
                <a:spcPct val="20000"/>
              </a:spcBef>
              <a:buClr>
                <a:schemeClr val="accent2"/>
              </a:buClr>
              <a:buSzPct val="90000"/>
              <a:buFont typeface="Wingdings" panose="05000000000000000000" pitchFamily="2" charset="2"/>
              <a:buBlip>
                <a:blip r:embed="rId4"/>
              </a:buBlip>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lgn="l">
              <a:spcBef>
                <a:spcPct val="20000"/>
              </a:spcBef>
              <a:buChar char="–"/>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lgn="l">
              <a:spcBef>
                <a:spcPct val="20000"/>
              </a:spcBef>
              <a:buClr>
                <a:schemeClr val="folHlink"/>
              </a:buClr>
              <a:buSzPct val="90000"/>
              <a:buFont typeface="Wingdings" panose="05000000000000000000" pitchFamily="2" charset="2"/>
              <a:buBlip>
                <a:blip r:embed="rId5"/>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90000"/>
              <a:buFont typeface="Wingdings" panose="05000000000000000000" pitchFamily="2" charset="2"/>
              <a:buBlip>
                <a:blip r:embed="rId5"/>
              </a:buBlip>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nSpc>
                <a:spcPct val="90000"/>
              </a:lnSpc>
            </a:pPr>
            <a:r>
              <a:rPr kumimoji="0" lang="zh-CN" altLang="en-US" sz="2000" b="1">
                <a:latin typeface="宋体" panose="02010600030101010101" pitchFamily="2" charset="-122"/>
                <a:cs typeface="宋体" panose="02010600030101010101" pitchFamily="2" charset="-122"/>
              </a:rPr>
              <a:t>某信号采集系统要求用一片</a:t>
            </a:r>
            <a:r>
              <a:rPr kumimoji="0" lang="en-US" altLang="zh-CN" sz="2000" b="1">
                <a:latin typeface="Times New Roman" panose="02020603050405020304" pitchFamily="18" charset="0"/>
                <a:cs typeface="Times New Roman" panose="02020603050405020304" pitchFamily="18" charset="0"/>
              </a:rPr>
              <a:t>A/D</a:t>
            </a:r>
            <a:r>
              <a:rPr kumimoji="0" lang="zh-CN" altLang="en-US" sz="2000" b="1">
                <a:latin typeface="宋体" panose="02010600030101010101" pitchFamily="2" charset="-122"/>
                <a:cs typeface="宋体" panose="02010600030101010101" pitchFamily="2" charset="-122"/>
              </a:rPr>
              <a:t>转换集成芯片在</a:t>
            </a:r>
            <a:r>
              <a:rPr kumimoji="0" lang="en-US" altLang="zh-CN" sz="2000" b="1">
                <a:latin typeface="Times New Roman" panose="02020603050405020304" pitchFamily="18" charset="0"/>
                <a:cs typeface="Times New Roman" panose="02020603050405020304" pitchFamily="18" charset="0"/>
              </a:rPr>
              <a:t>1s</a:t>
            </a:r>
            <a:r>
              <a:rPr kumimoji="0" lang="zh-CN" altLang="en-US" sz="2000" b="1">
                <a:latin typeface="宋体" panose="02010600030101010101" pitchFamily="2" charset="-122"/>
                <a:cs typeface="宋体" panose="02010600030101010101" pitchFamily="2" charset="-122"/>
              </a:rPr>
              <a:t>内对</a:t>
            </a:r>
            <a:r>
              <a:rPr kumimoji="0" lang="en-US" altLang="zh-CN" sz="2000" b="1">
                <a:latin typeface="Times New Roman" panose="02020603050405020304" pitchFamily="18" charset="0"/>
                <a:cs typeface="Times New Roman" panose="02020603050405020304" pitchFamily="18" charset="0"/>
              </a:rPr>
              <a:t>16</a:t>
            </a:r>
            <a:r>
              <a:rPr kumimoji="0" lang="zh-CN" altLang="en-US" sz="2000" b="1">
                <a:latin typeface="宋体" panose="02010600030101010101" pitchFamily="2" charset="-122"/>
                <a:cs typeface="宋体" panose="02010600030101010101" pitchFamily="2" charset="-122"/>
              </a:rPr>
              <a:t>个热电偶的输出电压分时进行</a:t>
            </a:r>
            <a:r>
              <a:rPr kumimoji="0" lang="en-US" altLang="zh-CN" sz="2000" b="1">
                <a:latin typeface="Times New Roman" panose="02020603050405020304" pitchFamily="18" charset="0"/>
                <a:cs typeface="Times New Roman" panose="02020603050405020304" pitchFamily="18" charset="0"/>
              </a:rPr>
              <a:t>A/D</a:t>
            </a:r>
            <a:r>
              <a:rPr kumimoji="0" lang="zh-CN" altLang="en-US" sz="2000" b="1">
                <a:latin typeface="宋体" panose="02010600030101010101" pitchFamily="2" charset="-122"/>
                <a:cs typeface="宋体" panose="02010600030101010101" pitchFamily="2" charset="-122"/>
              </a:rPr>
              <a:t>转换。已知热电偶输出电压范围为</a:t>
            </a:r>
            <a:r>
              <a:rPr kumimoji="0" lang="en-US" altLang="zh-CN" sz="2000" b="1">
                <a:latin typeface="Times New Roman" panose="02020603050405020304" pitchFamily="18" charset="0"/>
                <a:cs typeface="Times New Roman" panose="02020603050405020304" pitchFamily="18" charset="0"/>
              </a:rPr>
              <a:t>0~0.025V</a:t>
            </a:r>
            <a:r>
              <a:rPr kumimoji="0" lang="zh-CN" altLang="en-US" sz="2000" b="1">
                <a:latin typeface="宋体" panose="02010600030101010101" pitchFamily="2" charset="-122"/>
                <a:cs typeface="宋体" panose="02010600030101010101" pitchFamily="2" charset="-122"/>
              </a:rPr>
              <a:t>（对于于</a:t>
            </a:r>
            <a:r>
              <a:rPr kumimoji="0" lang="en-US" altLang="zh-CN" sz="2000" b="1">
                <a:latin typeface="Times New Roman" panose="02020603050405020304" pitchFamily="18" charset="0"/>
                <a:cs typeface="Times New Roman" panose="02020603050405020304" pitchFamily="18" charset="0"/>
              </a:rPr>
              <a:t>0-450</a:t>
            </a:r>
            <a:r>
              <a:rPr kumimoji="0" lang="zh-CN" altLang="en-US" sz="2000" b="1">
                <a:latin typeface="宋体" panose="02010600030101010101" pitchFamily="2" charset="-122"/>
                <a:cs typeface="宋体" panose="02010600030101010101" pitchFamily="2" charset="-122"/>
              </a:rPr>
              <a:t>度温度范围），需要分辩的温度为</a:t>
            </a:r>
            <a:r>
              <a:rPr kumimoji="0" lang="en-US" altLang="zh-CN" sz="2000" b="1">
                <a:latin typeface="Times New Roman" panose="02020603050405020304" pitchFamily="18" charset="0"/>
                <a:cs typeface="Times New Roman" panose="02020603050405020304" pitchFamily="18" charset="0"/>
              </a:rPr>
              <a:t>0.1</a:t>
            </a:r>
            <a:r>
              <a:rPr kumimoji="0" lang="zh-CN" altLang="en-US" sz="2000" b="1">
                <a:latin typeface="宋体" panose="02010600030101010101" pitchFamily="2" charset="-122"/>
                <a:cs typeface="宋体" panose="02010600030101010101" pitchFamily="2" charset="-122"/>
              </a:rPr>
              <a:t>度，试问应选择多少位的</a:t>
            </a:r>
            <a:r>
              <a:rPr kumimoji="0" lang="en-US" altLang="zh-CN" sz="2000" b="1">
                <a:latin typeface="Times New Roman" panose="02020603050405020304" pitchFamily="18" charset="0"/>
                <a:cs typeface="Times New Roman" panose="02020603050405020304" pitchFamily="18" charset="0"/>
              </a:rPr>
              <a:t>A/D</a:t>
            </a:r>
            <a:r>
              <a:rPr kumimoji="0" lang="zh-CN" altLang="en-US" sz="2000" b="1">
                <a:latin typeface="宋体" panose="02010600030101010101" pitchFamily="2" charset="-122"/>
                <a:cs typeface="宋体" panose="02010600030101010101" pitchFamily="2" charset="-122"/>
              </a:rPr>
              <a:t>转换器，其转换时间为多少？</a:t>
            </a:r>
            <a:endParaRPr kumimoji="0" lang="zh-CN" altLang="en-US" sz="2000" b="1">
              <a:latin typeface="宋体" panose="02010600030101010101" pitchFamily="2" charset="-122"/>
              <a:cs typeface="宋体" panose="02010600030101010101" pitchFamily="2" charset="-122"/>
            </a:endParaRPr>
          </a:p>
          <a:p>
            <a:pPr>
              <a:lnSpc>
                <a:spcPct val="90000"/>
              </a:lnSpc>
            </a:pPr>
            <a:endParaRPr kumimoji="0" lang="zh-CN" altLang="en-US" sz="2000" b="1">
              <a:latin typeface="宋体" panose="02010600030101010101" pitchFamily="2" charset="-122"/>
              <a:cs typeface="宋体" panose="02010600030101010101" pitchFamily="2" charset="-122"/>
            </a:endParaRPr>
          </a:p>
          <a:p>
            <a:pPr>
              <a:lnSpc>
                <a:spcPct val="90000"/>
              </a:lnSpc>
            </a:pPr>
            <a:r>
              <a:rPr kumimoji="0" lang="en-US" altLang="zh-CN" sz="2000" b="1">
                <a:latin typeface="宋体" panose="02010600030101010101" pitchFamily="2" charset="-122"/>
                <a:cs typeface="宋体" panose="02010600030101010101" pitchFamily="2" charset="-122"/>
              </a:rPr>
              <a:t>0.1/450=1/4500</a:t>
            </a:r>
            <a:r>
              <a:rPr kumimoji="0" lang="zh-CN" altLang="en-US" sz="2000" b="1">
                <a:latin typeface="宋体" panose="02010600030101010101" pitchFamily="2" charset="-122"/>
                <a:cs typeface="宋体" panose="02010600030101010101" pitchFamily="2" charset="-122"/>
              </a:rPr>
              <a:t>，需要</a:t>
            </a:r>
            <a:r>
              <a:rPr kumimoji="0" lang="en-US" altLang="zh-CN" sz="2000" b="1">
                <a:latin typeface="宋体" panose="02010600030101010101" pitchFamily="2" charset="-122"/>
                <a:cs typeface="宋体" panose="02010600030101010101" pitchFamily="2" charset="-122"/>
              </a:rPr>
              <a:t>13</a:t>
            </a:r>
            <a:r>
              <a:rPr kumimoji="0" lang="zh-CN" altLang="en-US" sz="2000" b="1">
                <a:latin typeface="宋体" panose="02010600030101010101" pitchFamily="2" charset="-122"/>
                <a:cs typeface="宋体" panose="02010600030101010101" pitchFamily="2" charset="-122"/>
              </a:rPr>
              <a:t>位</a:t>
            </a:r>
            <a:r>
              <a:rPr kumimoji="0" lang="en-US" altLang="zh-CN" sz="2000" b="1">
                <a:latin typeface="宋体" panose="02010600030101010101" pitchFamily="2" charset="-122"/>
                <a:cs typeface="宋体" panose="02010600030101010101" pitchFamily="2" charset="-122"/>
              </a:rPr>
              <a:t>A/D(</a:t>
            </a:r>
            <a:r>
              <a:rPr kumimoji="0" lang="zh-CN" altLang="en-US" sz="2000" b="1">
                <a:latin typeface="宋体" panose="02010600030101010101" pitchFamily="2" charset="-122"/>
                <a:cs typeface="宋体" panose="02010600030101010101" pitchFamily="2" charset="-122"/>
              </a:rPr>
              <a:t>分辨率</a:t>
            </a:r>
            <a:r>
              <a:rPr kumimoji="0" lang="en-US" altLang="zh-CN" sz="2000" b="1">
                <a:latin typeface="宋体" panose="02010600030101010101" pitchFamily="2" charset="-122"/>
                <a:cs typeface="宋体" panose="02010600030101010101" pitchFamily="2" charset="-122"/>
              </a:rPr>
              <a:t>1/8192)</a:t>
            </a:r>
            <a:endParaRPr kumimoji="0" lang="en-US" altLang="zh-CN" sz="2000" b="1">
              <a:latin typeface="宋体" panose="02010600030101010101" pitchFamily="2" charset="-122"/>
              <a:cs typeface="宋体" panose="02010600030101010101" pitchFamily="2" charset="-122"/>
            </a:endParaRPr>
          </a:p>
          <a:p>
            <a:pPr>
              <a:lnSpc>
                <a:spcPct val="90000"/>
              </a:lnSpc>
            </a:pPr>
            <a:r>
              <a:rPr kumimoji="0" lang="zh-CN" altLang="en-US" sz="2000" b="1">
                <a:latin typeface="宋体" panose="02010600030101010101" pitchFamily="2" charset="-122"/>
                <a:cs typeface="宋体" panose="02010600030101010101" pitchFamily="2" charset="-122"/>
              </a:rPr>
              <a:t>转换时间为</a:t>
            </a:r>
            <a:r>
              <a:rPr kumimoji="0" lang="en-US" altLang="zh-CN" sz="2000" b="1">
                <a:latin typeface="宋体" panose="02010600030101010101" pitchFamily="2" charset="-122"/>
                <a:cs typeface="宋体" panose="02010600030101010101" pitchFamily="2" charset="-122"/>
              </a:rPr>
              <a:t>1/16=62.5ms</a:t>
            </a:r>
            <a:endParaRPr kumimoji="0" lang="en-US" altLang="zh-CN" sz="2000" b="1">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9677">
                                            <p:txEl>
                                              <p:pRg st="2" end="2"/>
                                            </p:txEl>
                                          </p:spTgt>
                                        </p:tgtEl>
                                        <p:attrNameLst>
                                          <p:attrName>style.visibility</p:attrName>
                                        </p:attrNameLst>
                                      </p:cBhvr>
                                      <p:to>
                                        <p:strVal val="visible"/>
                                      </p:to>
                                    </p:set>
                                    <p:animEffect transition="in" filter="blinds(horizontal)">
                                      <p:cBhvr>
                                        <p:cTn id="7" dur="500"/>
                                        <p:tgtEl>
                                          <p:spTgt spid="10096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9677">
                                            <p:txEl>
                                              <p:pRg st="3" end="3"/>
                                            </p:txEl>
                                          </p:spTgt>
                                        </p:tgtEl>
                                        <p:attrNameLst>
                                          <p:attrName>style.visibility</p:attrName>
                                        </p:attrNameLst>
                                      </p:cBhvr>
                                      <p:to>
                                        <p:strVal val="visible"/>
                                      </p:to>
                                    </p:set>
                                    <p:animEffect transition="in" filter="blinds(horizontal)">
                                      <p:cBhvr>
                                        <p:cTn id="12" dur="500"/>
                                        <p:tgtEl>
                                          <p:spTgt spid="10096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Text Box 2"/>
          <p:cNvSpPr txBox="1">
            <a:spLocks noChangeArrowheads="1"/>
          </p:cNvSpPr>
          <p:nvPr/>
        </p:nvSpPr>
        <p:spPr bwMode="auto">
          <a:xfrm>
            <a:off x="611188" y="480695"/>
            <a:ext cx="69627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2.9.3  D/A</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转换器与微处理器的接口</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22627" name="Text Box 3"/>
          <p:cNvSpPr txBox="1">
            <a:spLocks noChangeArrowheads="1"/>
          </p:cNvSpPr>
          <p:nvPr/>
        </p:nvSpPr>
        <p:spPr bwMode="auto">
          <a:xfrm>
            <a:off x="501333" y="941070"/>
            <a:ext cx="8140700" cy="429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10000"/>
              </a:lnSpc>
              <a:spcBef>
                <a:spcPct val="50000"/>
              </a:spcBef>
              <a:spcAft>
                <a:spcPct val="0"/>
              </a:spcAft>
            </a:pPr>
            <a:r>
              <a:rPr lang="en-US" altLang="zh-CN" sz="2000" b="1" smtClean="0">
                <a:solidFill>
                  <a:srgbClr val="FFFF00"/>
                </a:solidFill>
                <a:latin typeface="Times New Roman" panose="02020603050405020304" pitchFamily="18" charset="0"/>
                <a:cs typeface="Times New Roman" panose="02020603050405020304" pitchFamily="18" charset="0"/>
              </a:rPr>
              <a:t>DAC</a:t>
            </a:r>
            <a:r>
              <a:rPr lang="zh-CN" altLang="en-US" sz="2000" b="1" smtClean="0">
                <a:solidFill>
                  <a:srgbClr val="FFFF00"/>
                </a:solidFill>
                <a:latin typeface="宋体" panose="02010600030101010101" pitchFamily="2" charset="-122"/>
                <a:cs typeface="宋体" panose="02010600030101010101" pitchFamily="2" charset="-122"/>
              </a:rPr>
              <a:t>芯片种类繁多，目前常用的</a:t>
            </a:r>
            <a:r>
              <a:rPr lang="en-US" altLang="zh-CN" sz="2000" b="1" smtClean="0">
                <a:solidFill>
                  <a:srgbClr val="FFFF00"/>
                </a:solidFill>
                <a:latin typeface="Times New Roman" panose="02020603050405020304" pitchFamily="18" charset="0"/>
                <a:cs typeface="Times New Roman" panose="02020603050405020304" pitchFamily="18" charset="0"/>
              </a:rPr>
              <a:t>DAC</a:t>
            </a:r>
            <a:r>
              <a:rPr lang="zh-CN" altLang="en-US" sz="2000" b="1" smtClean="0">
                <a:solidFill>
                  <a:srgbClr val="FFFF00"/>
                </a:solidFill>
                <a:latin typeface="宋体" panose="02010600030101010101" pitchFamily="2" charset="-122"/>
                <a:cs typeface="宋体" panose="02010600030101010101" pitchFamily="2" charset="-122"/>
              </a:rPr>
              <a:t>中</a:t>
            </a:r>
            <a:r>
              <a:rPr lang="en-US" altLang="zh-CN" sz="2000" b="1" smtClean="0">
                <a:solidFill>
                  <a:srgbClr val="FFFF00"/>
                </a:solidFill>
                <a:latin typeface="宋体" panose="02010600030101010101" pitchFamily="2" charset="-122"/>
                <a:cs typeface="宋体" panose="02010600030101010101" pitchFamily="2" charset="-122"/>
              </a:rPr>
              <a:t>:</a:t>
            </a:r>
            <a:endParaRPr lang="en-US" altLang="zh-CN" sz="2000" b="1" smtClean="0">
              <a:solidFill>
                <a:srgbClr val="FFFF00"/>
              </a:solidFill>
              <a:latin typeface="宋体" panose="02010600030101010101" pitchFamily="2" charset="-122"/>
              <a:cs typeface="宋体" panose="02010600030101010101" pitchFamily="2" charset="-122"/>
            </a:endParaRPr>
          </a:p>
        </p:txBody>
      </p:sp>
      <p:sp>
        <p:nvSpPr>
          <p:cNvPr id="922628" name="Text Box 4"/>
          <p:cNvSpPr txBox="1">
            <a:spLocks noChangeArrowheads="1"/>
          </p:cNvSpPr>
          <p:nvPr/>
        </p:nvSpPr>
        <p:spPr bwMode="auto">
          <a:xfrm>
            <a:off x="501333" y="1370648"/>
            <a:ext cx="8089900" cy="429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10000"/>
              </a:lnSpc>
              <a:spcBef>
                <a:spcPct val="50000"/>
              </a:spcBef>
              <a:spcAft>
                <a:spcPct val="0"/>
              </a:spcAft>
              <a:buFontTx/>
              <a:buAutoNum type="circleNumDbPlain"/>
            </a:pPr>
            <a:r>
              <a:rPr lang="zh-CN" altLang="en-US" sz="2000" b="1" smtClean="0">
                <a:solidFill>
                  <a:srgbClr val="FFFF00"/>
                </a:solidFill>
                <a:latin typeface="宋体" panose="02010600030101010101" pitchFamily="2" charset="-122"/>
                <a:cs typeface="宋体" panose="02010600030101010101" pitchFamily="2" charset="-122"/>
              </a:rPr>
              <a:t>从数码位数上看，有</a:t>
            </a:r>
            <a:r>
              <a:rPr lang="en-US" altLang="zh-CN" sz="2000" b="1" smtClean="0">
                <a:solidFill>
                  <a:srgbClr val="FFFF00"/>
                </a:solidFill>
                <a:latin typeface="Times New Roman" panose="02020603050405020304" pitchFamily="18" charset="0"/>
                <a:cs typeface="Times New Roman" panose="02020603050405020304" pitchFamily="18" charset="0"/>
              </a:rPr>
              <a:t>8</a:t>
            </a:r>
            <a:r>
              <a:rPr lang="zh-CN" altLang="en-US" sz="2000" b="1" smtClean="0">
                <a:solidFill>
                  <a:srgbClr val="FFFF00"/>
                </a:solidFill>
                <a:latin typeface="宋体" panose="02010600030101010101" pitchFamily="2" charset="-122"/>
                <a:cs typeface="宋体" panose="02010600030101010101" pitchFamily="2" charset="-122"/>
              </a:rPr>
              <a:t>位、</a:t>
            </a:r>
            <a:r>
              <a:rPr lang="en-US" altLang="zh-CN" sz="2000" b="1" smtClean="0">
                <a:solidFill>
                  <a:srgbClr val="FFFF00"/>
                </a:solidFill>
                <a:latin typeface="Times New Roman" panose="02020603050405020304" pitchFamily="18" charset="0"/>
                <a:cs typeface="Times New Roman" panose="02020603050405020304" pitchFamily="18" charset="0"/>
              </a:rPr>
              <a:t>10</a:t>
            </a:r>
            <a:r>
              <a:rPr lang="zh-CN" altLang="en-US" sz="2000" b="1" smtClean="0">
                <a:solidFill>
                  <a:srgbClr val="FFFF00"/>
                </a:solidFill>
                <a:latin typeface="宋体" panose="02010600030101010101" pitchFamily="2" charset="-122"/>
                <a:cs typeface="宋体" panose="02010600030101010101" pitchFamily="2" charset="-122"/>
              </a:rPr>
              <a:t>位、</a:t>
            </a:r>
            <a:r>
              <a:rPr lang="en-US" altLang="zh-CN" sz="2000" b="1" smtClean="0">
                <a:solidFill>
                  <a:srgbClr val="FFFF00"/>
                </a:solidFill>
                <a:latin typeface="Times New Roman" panose="02020603050405020304" pitchFamily="18" charset="0"/>
                <a:cs typeface="Times New Roman" panose="02020603050405020304" pitchFamily="18" charset="0"/>
              </a:rPr>
              <a:t>12</a:t>
            </a:r>
            <a:r>
              <a:rPr lang="zh-CN" altLang="en-US" sz="2000" b="1" smtClean="0">
                <a:solidFill>
                  <a:srgbClr val="FFFF00"/>
                </a:solidFill>
                <a:latin typeface="宋体" panose="02010600030101010101" pitchFamily="2" charset="-122"/>
                <a:cs typeface="宋体" panose="02010600030101010101" pitchFamily="2" charset="-122"/>
              </a:rPr>
              <a:t>位、</a:t>
            </a:r>
            <a:r>
              <a:rPr lang="en-US" altLang="zh-CN" sz="2000" b="1" smtClean="0">
                <a:solidFill>
                  <a:srgbClr val="FFFF00"/>
                </a:solidFill>
                <a:latin typeface="Times New Roman" panose="02020603050405020304" pitchFamily="18" charset="0"/>
                <a:cs typeface="Times New Roman" panose="02020603050405020304" pitchFamily="18" charset="0"/>
              </a:rPr>
              <a:t>16</a:t>
            </a:r>
            <a:r>
              <a:rPr lang="zh-CN" altLang="en-US" sz="2000" b="1" smtClean="0">
                <a:solidFill>
                  <a:srgbClr val="FFFF00"/>
                </a:solidFill>
                <a:latin typeface="宋体" panose="02010600030101010101" pitchFamily="2" charset="-122"/>
                <a:cs typeface="宋体" panose="02010600030101010101" pitchFamily="2" charset="-122"/>
              </a:rPr>
              <a:t>位。</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22629" name="Text Box 5"/>
          <p:cNvSpPr txBox="1">
            <a:spLocks noChangeArrowheads="1"/>
          </p:cNvSpPr>
          <p:nvPr/>
        </p:nvSpPr>
        <p:spPr bwMode="auto">
          <a:xfrm>
            <a:off x="506413" y="1732280"/>
            <a:ext cx="8089900" cy="429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10000"/>
              </a:lnSpc>
              <a:spcBef>
                <a:spcPct val="50000"/>
              </a:spcBef>
              <a:spcAft>
                <a:spcPct val="0"/>
              </a:spcAft>
              <a:buFontTx/>
              <a:buAutoNum type="circleNumDbPlain" startAt="2"/>
            </a:pPr>
            <a:r>
              <a:rPr lang="zh-CN" altLang="en-US" sz="2000" b="1" smtClean="0">
                <a:solidFill>
                  <a:srgbClr val="FFFF00"/>
                </a:solidFill>
                <a:latin typeface="宋体" panose="02010600030101010101" pitchFamily="2" charset="-122"/>
              </a:rPr>
              <a:t>在输出形式上，有：电压输出型和电流输出型。</a:t>
            </a:r>
            <a:endParaRPr lang="zh-CN" altLang="en-US" sz="2000" b="1" smtClean="0">
              <a:solidFill>
                <a:srgbClr val="FFFF00"/>
              </a:solidFill>
              <a:latin typeface="宋体" panose="02010600030101010101" pitchFamily="2" charset="-122"/>
            </a:endParaRPr>
          </a:p>
        </p:txBody>
      </p:sp>
      <p:sp>
        <p:nvSpPr>
          <p:cNvPr id="922630" name="Text Box 6"/>
          <p:cNvSpPr txBox="1">
            <a:spLocks noChangeArrowheads="1"/>
          </p:cNvSpPr>
          <p:nvPr/>
        </p:nvSpPr>
        <p:spPr bwMode="auto">
          <a:xfrm>
            <a:off x="501333" y="2078990"/>
            <a:ext cx="8089900" cy="429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10000"/>
              </a:lnSpc>
              <a:spcBef>
                <a:spcPct val="50000"/>
              </a:spcBef>
              <a:spcAft>
                <a:spcPct val="0"/>
              </a:spcAft>
              <a:buFontTx/>
              <a:buAutoNum type="circleNumDbPlain" startAt="3"/>
            </a:pPr>
            <a:r>
              <a:rPr lang="zh-CN" altLang="en-US" sz="2000" b="1" smtClean="0">
                <a:solidFill>
                  <a:srgbClr val="FFFF00"/>
                </a:solidFill>
                <a:latin typeface="宋体" panose="02010600030101010101" pitchFamily="2" charset="-122"/>
              </a:rPr>
              <a:t>按输入是否含有锁存器分为：内部无锁存器和内部有锁存器形式。</a:t>
            </a:r>
            <a:endParaRPr lang="zh-CN" altLang="en-US" sz="2000" b="1" smtClean="0">
              <a:solidFill>
                <a:srgbClr val="FFFF00"/>
              </a:solidFill>
              <a:latin typeface="宋体" panose="02010600030101010101" pitchFamily="2" charset="-122"/>
            </a:endParaRPr>
          </a:p>
        </p:txBody>
      </p:sp>
      <p:sp>
        <p:nvSpPr>
          <p:cNvPr id="922631" name="Text Box 7"/>
          <p:cNvSpPr txBox="1">
            <a:spLocks noChangeArrowheads="1"/>
          </p:cNvSpPr>
          <p:nvPr/>
        </p:nvSpPr>
        <p:spPr bwMode="auto">
          <a:xfrm>
            <a:off x="501650" y="2449830"/>
            <a:ext cx="8327390" cy="429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10000"/>
              </a:lnSpc>
              <a:spcBef>
                <a:spcPct val="50000"/>
              </a:spcBef>
              <a:spcAft>
                <a:spcPct val="0"/>
              </a:spcAft>
              <a:buFontTx/>
              <a:buAutoNum type="circleNumDbPlain" startAt="4"/>
            </a:pPr>
            <a:r>
              <a:rPr lang="zh-CN" altLang="en-US" sz="2000" b="1" dirty="0" smtClean="0">
                <a:solidFill>
                  <a:srgbClr val="FFFF00"/>
                </a:solidFill>
                <a:latin typeface="宋体" panose="02010600030101010101" pitchFamily="2" charset="-122"/>
                <a:cs typeface="宋体" panose="02010600030101010101" pitchFamily="2" charset="-122"/>
              </a:rPr>
              <a:t>按数字量的输入形式分为：并行总线</a:t>
            </a:r>
            <a:r>
              <a:rPr lang="en-US" altLang="zh-CN" sz="2000" b="1" dirty="0" smtClean="0">
                <a:solidFill>
                  <a:srgbClr val="FFFF00"/>
                </a:solidFill>
                <a:latin typeface="Times New Roman" panose="02020603050405020304" pitchFamily="18" charset="0"/>
                <a:cs typeface="Times New Roman" panose="02020603050405020304" pitchFamily="18" charset="0"/>
              </a:rPr>
              <a:t>D/A</a:t>
            </a:r>
            <a:r>
              <a:rPr lang="zh-CN" altLang="en-US" sz="2000" b="1" dirty="0" smtClean="0">
                <a:solidFill>
                  <a:srgbClr val="FFFF00"/>
                </a:solidFill>
                <a:latin typeface="宋体" panose="02010600030101010101" pitchFamily="2" charset="-122"/>
                <a:cs typeface="宋体" panose="02010600030101010101" pitchFamily="2" charset="-122"/>
              </a:rPr>
              <a:t>转换器和串行总线</a:t>
            </a:r>
            <a:r>
              <a:rPr lang="en-US" altLang="zh-CN" sz="2000" b="1" dirty="0" smtClean="0">
                <a:solidFill>
                  <a:srgbClr val="FFFF00"/>
                </a:solidFill>
                <a:latin typeface="Times New Roman" panose="02020603050405020304" pitchFamily="18" charset="0"/>
                <a:cs typeface="Times New Roman" panose="02020603050405020304" pitchFamily="18" charset="0"/>
              </a:rPr>
              <a:t>D/A</a:t>
            </a:r>
            <a:r>
              <a:rPr lang="zh-CN" altLang="en-US" sz="2000" b="1" dirty="0" smtClean="0">
                <a:solidFill>
                  <a:srgbClr val="FFFF00"/>
                </a:solidFill>
                <a:latin typeface="宋体" panose="02010600030101010101" pitchFamily="2" charset="-122"/>
                <a:cs typeface="宋体" panose="02010600030101010101" pitchFamily="2" charset="-122"/>
              </a:rPr>
              <a:t>转换器。</a:t>
            </a:r>
            <a:endParaRPr lang="zh-CN" altLang="en-US" sz="2000" b="1" dirty="0" smtClean="0">
              <a:solidFill>
                <a:srgbClr val="FFFF00"/>
              </a:solidFill>
              <a:latin typeface="宋体" panose="02010600030101010101" pitchFamily="2" charset="-122"/>
              <a:cs typeface="宋体" panose="02010600030101010101" pitchFamily="2" charset="-122"/>
            </a:endParaRPr>
          </a:p>
        </p:txBody>
      </p:sp>
      <p:sp>
        <p:nvSpPr>
          <p:cNvPr id="923650" name="Text Box 2"/>
          <p:cNvSpPr txBox="1">
            <a:spLocks noChangeArrowheads="1"/>
          </p:cNvSpPr>
          <p:nvPr/>
        </p:nvSpPr>
        <p:spPr bwMode="auto">
          <a:xfrm>
            <a:off x="498793" y="2837815"/>
            <a:ext cx="808990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buFontTx/>
              <a:buAutoNum type="circleNumDbPlain" startAt="5"/>
            </a:pPr>
            <a:r>
              <a:rPr lang="zh-CN" altLang="en-US" sz="2000" b="1" smtClean="0">
                <a:solidFill>
                  <a:srgbClr val="FFFF00"/>
                </a:solidFill>
                <a:latin typeface="宋体" panose="02010600030101010101" pitchFamily="2" charset="-122"/>
                <a:cs typeface="宋体" panose="02010600030101010101" pitchFamily="2" charset="-122"/>
              </a:rPr>
              <a:t>按转换时间分为：超高速</a:t>
            </a:r>
            <a:r>
              <a:rPr lang="en-US" altLang="zh-CN" sz="2000" b="1" smtClean="0">
                <a:solidFill>
                  <a:srgbClr val="FFFF00"/>
                </a:solidFill>
                <a:latin typeface="Times New Roman" panose="02020603050405020304" pitchFamily="18" charset="0"/>
                <a:cs typeface="Times New Roman" panose="02020603050405020304" pitchFamily="18" charset="0"/>
              </a:rPr>
              <a:t>DAC</a:t>
            </a:r>
            <a:r>
              <a:rPr lang="zh-CN" altLang="en-US" sz="2000" b="1" smtClean="0">
                <a:solidFill>
                  <a:srgbClr val="FFFF00"/>
                </a:solidFill>
                <a:latin typeface="宋体" panose="02010600030101010101" pitchFamily="2" charset="-122"/>
                <a:cs typeface="宋体" panose="02010600030101010101" pitchFamily="2" charset="-122"/>
              </a:rPr>
              <a:t>（转换时间</a:t>
            </a:r>
            <a:r>
              <a:rPr lang="zh-CN" altLang="en-US" sz="2000" b="1" smtClean="0">
                <a:solidFill>
                  <a:srgbClr val="FFFF00"/>
                </a:solidFill>
                <a:latin typeface="Times New Roman" panose="02020603050405020304" pitchFamily="18" charset="0"/>
                <a:cs typeface="Times New Roman" panose="02020603050405020304" pitchFamily="18" charset="0"/>
              </a:rPr>
              <a:t>＜</a:t>
            </a:r>
            <a:r>
              <a:rPr lang="en-US" altLang="zh-CN" sz="2000" b="1" smtClean="0">
                <a:solidFill>
                  <a:srgbClr val="FFFF00"/>
                </a:solidFill>
                <a:latin typeface="Times New Roman" panose="02020603050405020304" pitchFamily="18" charset="0"/>
                <a:cs typeface="Times New Roman" panose="02020603050405020304" pitchFamily="18" charset="0"/>
              </a:rPr>
              <a:t>100ns</a:t>
            </a:r>
            <a:r>
              <a:rPr lang="zh-CN" altLang="en-US" sz="2000" b="1" smtClean="0">
                <a:solidFill>
                  <a:srgbClr val="FFFF00"/>
                </a:solidFill>
                <a:latin typeface="宋体" panose="02010600030101010101" pitchFamily="2" charset="-122"/>
                <a:cs typeface="宋体" panose="02010600030101010101" pitchFamily="2" charset="-122"/>
              </a:rPr>
              <a:t>）、高速</a:t>
            </a:r>
            <a:r>
              <a:rPr lang="en-US" altLang="zh-CN" sz="2000" b="1" smtClean="0">
                <a:solidFill>
                  <a:srgbClr val="FFFF00"/>
                </a:solidFill>
                <a:latin typeface="Times New Roman" panose="02020603050405020304" pitchFamily="18" charset="0"/>
                <a:cs typeface="Times New Roman" panose="02020603050405020304" pitchFamily="18" charset="0"/>
              </a:rPr>
              <a:t>DAC</a:t>
            </a:r>
            <a:r>
              <a:rPr lang="zh-CN" altLang="en-US" sz="2000" b="1" smtClean="0">
                <a:solidFill>
                  <a:srgbClr val="FFFF00"/>
                </a:solidFill>
                <a:latin typeface="宋体" panose="02010600030101010101" pitchFamily="2" charset="-122"/>
                <a:cs typeface="宋体" panose="02010600030101010101" pitchFamily="2" charset="-122"/>
              </a:rPr>
              <a:t>（介于</a:t>
            </a:r>
            <a:r>
              <a:rPr lang="en-US" altLang="zh-CN" sz="2000" b="1" smtClean="0">
                <a:solidFill>
                  <a:srgbClr val="FFFF00"/>
                </a:solidFill>
                <a:latin typeface="Times New Roman" panose="02020603050405020304" pitchFamily="18" charset="0"/>
                <a:cs typeface="Times New Roman" panose="02020603050405020304" pitchFamily="18" charset="0"/>
              </a:rPr>
              <a:t>100ns</a:t>
            </a:r>
            <a:r>
              <a:rPr lang="zh-CN" altLang="en-US" sz="2000" b="1" smtClean="0">
                <a:solidFill>
                  <a:srgbClr val="FFFF00"/>
                </a:solidFill>
                <a:latin typeface="Times New Roman" panose="02020603050405020304" pitchFamily="18" charset="0"/>
                <a:cs typeface="Times New Roman" panose="02020603050405020304" pitchFamily="18" charset="0"/>
              </a:rPr>
              <a:t>～</a:t>
            </a:r>
            <a:r>
              <a:rPr lang="en-US" altLang="zh-CN" sz="2000" b="1" smtClean="0">
                <a:solidFill>
                  <a:srgbClr val="FFFF00"/>
                </a:solidFill>
                <a:latin typeface="Times New Roman" panose="02020603050405020304" pitchFamily="18" charset="0"/>
                <a:cs typeface="Times New Roman" panose="02020603050405020304" pitchFamily="18" charset="0"/>
              </a:rPr>
              <a:t>10μs</a:t>
            </a:r>
            <a:r>
              <a:rPr lang="zh-CN" altLang="en-US" sz="2000" b="1" smtClean="0">
                <a:solidFill>
                  <a:srgbClr val="FFFF00"/>
                </a:solidFill>
                <a:latin typeface="宋体" panose="02010600030101010101" pitchFamily="2" charset="-122"/>
                <a:cs typeface="宋体" panose="02010600030101010101" pitchFamily="2" charset="-122"/>
              </a:rPr>
              <a:t>之间）、中速</a:t>
            </a:r>
            <a:r>
              <a:rPr lang="en-US" altLang="zh-CN" sz="2000" b="1" smtClean="0">
                <a:solidFill>
                  <a:srgbClr val="FFFF00"/>
                </a:solidFill>
                <a:latin typeface="Times New Roman" panose="02020603050405020304" pitchFamily="18" charset="0"/>
                <a:cs typeface="Times New Roman" panose="02020603050405020304" pitchFamily="18" charset="0"/>
              </a:rPr>
              <a:t>DAC</a:t>
            </a:r>
            <a:r>
              <a:rPr lang="zh-CN" altLang="en-US" sz="2000" b="1" smtClean="0">
                <a:solidFill>
                  <a:srgbClr val="FFFF00"/>
                </a:solidFill>
                <a:latin typeface="宋体" panose="02010600030101010101" pitchFamily="2" charset="-122"/>
                <a:cs typeface="宋体" panose="02010600030101010101" pitchFamily="2" charset="-122"/>
              </a:rPr>
              <a:t>（介于</a:t>
            </a:r>
            <a:r>
              <a:rPr lang="en-US" altLang="zh-CN" sz="2000" b="1" smtClean="0">
                <a:solidFill>
                  <a:srgbClr val="FFFF00"/>
                </a:solidFill>
                <a:latin typeface="Times New Roman" panose="02020603050405020304" pitchFamily="18" charset="0"/>
                <a:cs typeface="Times New Roman" panose="02020603050405020304" pitchFamily="18" charset="0"/>
              </a:rPr>
              <a:t>10μs</a:t>
            </a:r>
            <a:r>
              <a:rPr lang="zh-CN" altLang="en-US" sz="2000" b="1" smtClean="0">
                <a:solidFill>
                  <a:srgbClr val="FFFF00"/>
                </a:solidFill>
                <a:latin typeface="Times New Roman" panose="02020603050405020304" pitchFamily="18" charset="0"/>
                <a:cs typeface="Times New Roman" panose="02020603050405020304" pitchFamily="18" charset="0"/>
              </a:rPr>
              <a:t>～</a:t>
            </a:r>
            <a:r>
              <a:rPr lang="en-US" altLang="zh-CN" sz="2000" b="1" smtClean="0">
                <a:solidFill>
                  <a:srgbClr val="FFFF00"/>
                </a:solidFill>
                <a:latin typeface="Times New Roman" panose="02020603050405020304" pitchFamily="18" charset="0"/>
                <a:cs typeface="Times New Roman" panose="02020603050405020304" pitchFamily="18" charset="0"/>
              </a:rPr>
              <a:t>100μs</a:t>
            </a:r>
            <a:r>
              <a:rPr lang="zh-CN" altLang="en-US" sz="2000" b="1" smtClean="0">
                <a:solidFill>
                  <a:srgbClr val="FFFF00"/>
                </a:solidFill>
                <a:latin typeface="宋体" panose="02010600030101010101" pitchFamily="2" charset="-122"/>
                <a:cs typeface="宋体" panose="02010600030101010101" pitchFamily="2" charset="-122"/>
              </a:rPr>
              <a:t>之间）、低速</a:t>
            </a:r>
            <a:r>
              <a:rPr lang="en-US" altLang="zh-CN" sz="2000" b="1" smtClean="0">
                <a:solidFill>
                  <a:srgbClr val="FFFF00"/>
                </a:solidFill>
                <a:latin typeface="Times New Roman" panose="02020603050405020304" pitchFamily="18" charset="0"/>
                <a:cs typeface="Times New Roman" panose="02020603050405020304" pitchFamily="18" charset="0"/>
              </a:rPr>
              <a:t>DAC</a:t>
            </a:r>
            <a:r>
              <a:rPr lang="zh-CN" altLang="en-US" sz="2000" b="1" smtClean="0">
                <a:solidFill>
                  <a:srgbClr val="FFFF00"/>
                </a:solidFill>
                <a:latin typeface="Times New Roman" panose="02020603050405020304" pitchFamily="18" charset="0"/>
                <a:cs typeface="Times New Roman" panose="02020603050405020304" pitchFamily="18" charset="0"/>
              </a:rPr>
              <a:t>（＞</a:t>
            </a:r>
            <a:r>
              <a:rPr lang="en-US" altLang="zh-CN" sz="2000" b="1" smtClean="0">
                <a:solidFill>
                  <a:srgbClr val="FFFF00"/>
                </a:solidFill>
                <a:latin typeface="Times New Roman" panose="02020603050405020304" pitchFamily="18" charset="0"/>
                <a:cs typeface="Times New Roman" panose="02020603050405020304" pitchFamily="18" charset="0"/>
              </a:rPr>
              <a:t>100μs</a:t>
            </a:r>
            <a:r>
              <a:rPr lang="zh-CN" altLang="en-US" sz="2000" b="1" smtClean="0">
                <a:solidFill>
                  <a:srgbClr val="FFFF00"/>
                </a:solidFill>
                <a:latin typeface="Times New Roman" panose="02020603050405020304" pitchFamily="18" charset="0"/>
                <a:cs typeface="Times New Roman" panose="02020603050405020304" pitchFamily="18" charset="0"/>
              </a:rPr>
              <a:t>）</a:t>
            </a:r>
            <a:r>
              <a:rPr lang="zh-CN" altLang="en-US" sz="2000" b="1" smtClean="0">
                <a:solidFill>
                  <a:srgbClr val="FFFF00"/>
                </a:solidFill>
                <a:latin typeface="宋体" panose="02010600030101010101" pitchFamily="2" charset="-122"/>
                <a:cs typeface="宋体" panose="02010600030101010101" pitchFamily="2" charset="-122"/>
              </a:rPr>
              <a:t>等。</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23651" name="Text Box 3"/>
          <p:cNvSpPr txBox="1">
            <a:spLocks noChangeArrowheads="1"/>
          </p:cNvSpPr>
          <p:nvPr/>
        </p:nvSpPr>
        <p:spPr bwMode="auto">
          <a:xfrm>
            <a:off x="498793" y="4020185"/>
            <a:ext cx="8089900" cy="429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10000"/>
              </a:lnSpc>
              <a:spcBef>
                <a:spcPct val="50000"/>
              </a:spcBef>
              <a:spcAft>
                <a:spcPct val="0"/>
              </a:spcAft>
            </a:pPr>
            <a:r>
              <a:rPr lang="en-US" altLang="zh-CN" sz="2000" b="1" smtClean="0">
                <a:solidFill>
                  <a:srgbClr val="FFFF00"/>
                </a:solidFill>
                <a:latin typeface="宋体" panose="02010600030101010101" pitchFamily="2" charset="-122"/>
              </a:rPr>
              <a:t>  </a:t>
            </a:r>
            <a:endParaRPr lang="en-US" altLang="zh-CN" sz="2000" b="1" smtClean="0">
              <a:solidFill>
                <a:srgbClr val="FFFF00"/>
              </a:solidFill>
              <a:latin typeface="宋体" panose="02010600030101010101" pitchFamily="2" charset="-122"/>
            </a:endParaRPr>
          </a:p>
        </p:txBody>
      </p:sp>
      <p:sp>
        <p:nvSpPr>
          <p:cNvPr id="923652" name="Text Box 4"/>
          <p:cNvSpPr txBox="1">
            <a:spLocks noChangeArrowheads="1"/>
          </p:cNvSpPr>
          <p:nvPr/>
        </p:nvSpPr>
        <p:spPr bwMode="auto">
          <a:xfrm>
            <a:off x="498793" y="3852545"/>
            <a:ext cx="808990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dirty="0" smtClean="0">
                <a:solidFill>
                  <a:srgbClr val="FFFF00"/>
                </a:solidFill>
                <a:latin typeface="宋体" panose="02010600030101010101" pitchFamily="2" charset="-122"/>
                <a:cs typeface="宋体" panose="02010600030101010101" pitchFamily="2" charset="-122"/>
              </a:rPr>
              <a:t>    </a:t>
            </a:r>
            <a:r>
              <a:rPr lang="zh-CN" altLang="en-US" sz="2000" b="1" dirty="0" smtClean="0">
                <a:solidFill>
                  <a:srgbClr val="FFFF00"/>
                </a:solidFill>
                <a:latin typeface="宋体" panose="02010600030101010101" pitchFamily="2" charset="-122"/>
                <a:cs typeface="宋体" panose="02010600030101010101" pitchFamily="2" charset="-122"/>
              </a:rPr>
              <a:t>不同形式的</a:t>
            </a:r>
            <a:r>
              <a:rPr lang="en-US" altLang="zh-CN" sz="2000" b="1" dirty="0" smtClean="0">
                <a:solidFill>
                  <a:srgbClr val="FFFF00"/>
                </a:solidFill>
                <a:latin typeface="Times New Roman" panose="02020603050405020304" pitchFamily="18" charset="0"/>
                <a:cs typeface="Times New Roman" panose="02020603050405020304" pitchFamily="18" charset="0"/>
              </a:rPr>
              <a:t>DAC</a:t>
            </a:r>
            <a:r>
              <a:rPr lang="zh-CN" altLang="en-US" sz="2000" b="1" dirty="0" smtClean="0">
                <a:solidFill>
                  <a:srgbClr val="FFFF00"/>
                </a:solidFill>
                <a:latin typeface="宋体" panose="02010600030101010101" pitchFamily="2" charset="-122"/>
                <a:cs typeface="宋体" panose="02010600030101010101" pitchFamily="2" charset="-122"/>
              </a:rPr>
              <a:t>与微处理器接口有所不同。有些</a:t>
            </a:r>
            <a:r>
              <a:rPr lang="en-US" altLang="zh-CN" sz="2000" b="1" dirty="0" smtClean="0">
                <a:solidFill>
                  <a:srgbClr val="FFFF00"/>
                </a:solidFill>
                <a:latin typeface="Times New Roman" panose="02020603050405020304" pitchFamily="18" charset="0"/>
                <a:cs typeface="Times New Roman" panose="02020603050405020304" pitchFamily="18" charset="0"/>
              </a:rPr>
              <a:t>DAC</a:t>
            </a:r>
            <a:r>
              <a:rPr lang="zh-CN" altLang="en-US" sz="2000" b="1" dirty="0" smtClean="0">
                <a:solidFill>
                  <a:srgbClr val="FFFF00"/>
                </a:solidFill>
                <a:latin typeface="宋体" panose="02010600030101010101" pitchFamily="2" charset="-122"/>
                <a:cs typeface="宋体" panose="02010600030101010101" pitchFamily="2" charset="-122"/>
              </a:rPr>
              <a:t>将电阻网络、模拟开关、数据锁存器、基准电源及运算放大器等集成在一片芯片上，方便使用。</a:t>
            </a:r>
            <a:endParaRPr lang="zh-CN" altLang="en-US" sz="2000" b="1" dirty="0" smtClean="0">
              <a:solidFill>
                <a:srgbClr val="FFFF00"/>
              </a:solidFill>
              <a:latin typeface="宋体" panose="02010600030101010101" pitchFamily="2" charset="-122"/>
              <a:cs typeface="宋体" panose="02010600030101010101" pitchFamily="2" charset="-122"/>
            </a:endParaRPr>
          </a:p>
        </p:txBody>
      </p:sp>
      <p:sp>
        <p:nvSpPr>
          <p:cNvPr id="923653" name="Text Box 5"/>
          <p:cNvSpPr txBox="1">
            <a:spLocks noChangeArrowheads="1"/>
          </p:cNvSpPr>
          <p:nvPr/>
        </p:nvSpPr>
        <p:spPr bwMode="auto">
          <a:xfrm>
            <a:off x="1750060" y="4468495"/>
            <a:ext cx="664845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下面分别以并行和串行</a:t>
            </a:r>
            <a:r>
              <a:rPr lang="en-US" altLang="zh-CN" sz="2000" b="1" smtClean="0">
                <a:solidFill>
                  <a:srgbClr val="FFFF00"/>
                </a:solidFill>
                <a:latin typeface="Times New Roman" panose="02020603050405020304" pitchFamily="18" charset="0"/>
                <a:cs typeface="Times New Roman" panose="02020603050405020304" pitchFamily="18" charset="0"/>
              </a:rPr>
              <a:t>DAC</a:t>
            </a:r>
            <a:r>
              <a:rPr lang="zh-CN" altLang="en-US" sz="2000" b="1" smtClean="0">
                <a:solidFill>
                  <a:srgbClr val="FFFF00"/>
                </a:solidFill>
                <a:latin typeface="宋体" panose="02010600030101010101" pitchFamily="2" charset="-122"/>
                <a:cs typeface="宋体" panose="02010600030101010101" pitchFamily="2" charset="-122"/>
              </a:rPr>
              <a:t>为例介绍。</a:t>
            </a:r>
            <a:endParaRPr lang="zh-CN" altLang="en-US" sz="2000" b="1" smtClean="0">
              <a:solidFill>
                <a:srgbClr val="FFFF00"/>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Text Box 2"/>
          <p:cNvSpPr txBox="1">
            <a:spLocks noChangeArrowheads="1"/>
          </p:cNvSpPr>
          <p:nvPr/>
        </p:nvSpPr>
        <p:spPr bwMode="auto">
          <a:xfrm>
            <a:off x="611188" y="807085"/>
            <a:ext cx="67849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spcBef>
                <a:spcPct val="50000"/>
              </a:spcBef>
              <a:spcAft>
                <a:spcPct val="0"/>
              </a:spcAft>
            </a:pPr>
            <a:r>
              <a:rPr lang="en-US" altLang="zh-CN" sz="2400" b="1" smtClean="0">
                <a:solidFill>
                  <a:srgbClr val="FFFFFF"/>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FFFFFF"/>
                </a:solidFill>
                <a:latin typeface="Times New Roman" panose="02020603050405020304" pitchFamily="18" charset="0"/>
                <a:ea typeface="楷体_GB2312" pitchFamily="49" charset="-122"/>
                <a:cs typeface="Times New Roman" panose="02020603050405020304" pitchFamily="18" charset="0"/>
              </a:rPr>
              <a:t>、</a:t>
            </a:r>
            <a:r>
              <a:rPr lang="zh-CN" altLang="en-US" sz="2400" b="1" smtClean="0">
                <a:solidFill>
                  <a:srgbClr val="FFFFFF"/>
                </a:solidFill>
                <a:latin typeface="楷体_GB2312" pitchFamily="49" charset="-122"/>
                <a:ea typeface="楷体_GB2312" pitchFamily="49" charset="-122"/>
              </a:rPr>
              <a:t>带锁存器的并行</a:t>
            </a:r>
            <a:r>
              <a:rPr lang="en-US" altLang="zh-CN" sz="2400" b="1" smtClean="0">
                <a:solidFill>
                  <a:srgbClr val="FFFFFF"/>
                </a:solidFill>
                <a:latin typeface="Times New Roman" panose="02020603050405020304" pitchFamily="18" charset="0"/>
                <a:ea typeface="楷体_GB2312" pitchFamily="49" charset="-122"/>
                <a:cs typeface="Times New Roman" panose="02020603050405020304" pitchFamily="18" charset="0"/>
              </a:rPr>
              <a:t>D/A</a:t>
            </a:r>
            <a:r>
              <a:rPr lang="zh-CN" altLang="en-US" sz="2400" b="1" smtClean="0">
                <a:solidFill>
                  <a:srgbClr val="FFFFFF"/>
                </a:solidFill>
                <a:latin typeface="楷体_GB2312" pitchFamily="49" charset="-122"/>
                <a:ea typeface="楷体_GB2312" pitchFamily="49" charset="-122"/>
              </a:rPr>
              <a:t>与微处理器的接口</a:t>
            </a:r>
            <a:r>
              <a:rPr lang="zh-CN" altLang="en-US" sz="2400" b="1" smtClean="0">
                <a:solidFill>
                  <a:srgbClr val="FFFF00"/>
                </a:solidFill>
                <a:latin typeface="Times New Roman" panose="02020603050405020304" pitchFamily="18" charset="0"/>
                <a:ea typeface="楷体_GB2312" pitchFamily="49" charset="-122"/>
              </a:rPr>
              <a:t> </a:t>
            </a:r>
            <a:endParaRPr lang="zh-CN" altLang="en-US" sz="2400" b="1" smtClean="0">
              <a:solidFill>
                <a:srgbClr val="FFFF00"/>
              </a:solidFill>
              <a:latin typeface="Times New Roman" panose="02020603050405020304" pitchFamily="18" charset="0"/>
              <a:ea typeface="楷体_GB2312" pitchFamily="49" charset="-122"/>
            </a:endParaRPr>
          </a:p>
        </p:txBody>
      </p:sp>
      <p:sp>
        <p:nvSpPr>
          <p:cNvPr id="924675" name="Text Box 3"/>
          <p:cNvSpPr txBox="1">
            <a:spLocks noChangeArrowheads="1"/>
          </p:cNvSpPr>
          <p:nvPr/>
        </p:nvSpPr>
        <p:spPr bwMode="auto">
          <a:xfrm>
            <a:off x="193675" y="1153795"/>
            <a:ext cx="874268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zh-CN" sz="2000" b="1" smtClean="0">
                <a:solidFill>
                  <a:srgbClr val="FFFF00"/>
                </a:solidFill>
                <a:latin typeface="宋体" panose="02010600030101010101" pitchFamily="2" charset="-122"/>
                <a:cs typeface="宋体" panose="02010600030101010101" pitchFamily="2" charset="-122"/>
              </a:rPr>
              <a:t>常用</a:t>
            </a:r>
            <a:r>
              <a:rPr lang="en-US" altLang="zh-CN" sz="2000" b="1" smtClean="0">
                <a:solidFill>
                  <a:srgbClr val="FFFF00"/>
                </a:solidFill>
                <a:latin typeface="Times New Roman" panose="02020603050405020304" pitchFamily="18" charset="0"/>
                <a:cs typeface="Times New Roman" panose="02020603050405020304" pitchFamily="18" charset="0"/>
              </a:rPr>
              <a:t>DAC</a:t>
            </a:r>
            <a:r>
              <a:rPr lang="zh-CN" altLang="en-US" sz="2000" b="1" smtClean="0">
                <a:solidFill>
                  <a:srgbClr val="FFFF00"/>
                </a:solidFill>
                <a:latin typeface="宋体" panose="02010600030101010101" pitchFamily="2" charset="-122"/>
                <a:cs typeface="宋体" panose="02010600030101010101" pitchFamily="2" charset="-122"/>
              </a:rPr>
              <a:t>芯片有：</a:t>
            </a:r>
            <a:r>
              <a:rPr lang="en-US" altLang="zh-CN" sz="2000" b="1" smtClean="0">
                <a:solidFill>
                  <a:srgbClr val="FFFF00"/>
                </a:solidFill>
                <a:latin typeface="Times New Roman" panose="02020603050405020304" pitchFamily="18" charset="0"/>
                <a:cs typeface="Times New Roman" panose="02020603050405020304" pitchFamily="18" charset="0"/>
              </a:rPr>
              <a:t>8</a:t>
            </a:r>
            <a:r>
              <a:rPr lang="zh-CN" altLang="en-US" sz="2000" b="1" smtClean="0">
                <a:solidFill>
                  <a:srgbClr val="FFFF00"/>
                </a:solidFill>
                <a:latin typeface="宋体" panose="02010600030101010101" pitchFamily="2" charset="-122"/>
                <a:cs typeface="宋体" panose="02010600030101010101" pitchFamily="2" charset="-122"/>
              </a:rPr>
              <a:t>位分辨率的</a:t>
            </a:r>
            <a:r>
              <a:rPr lang="en-US" altLang="zh-CN" sz="2000" b="1" smtClean="0">
                <a:solidFill>
                  <a:srgbClr val="FFFF00"/>
                </a:solidFill>
                <a:latin typeface="Times New Roman" panose="02020603050405020304" pitchFamily="18" charset="0"/>
                <a:cs typeface="Times New Roman" panose="02020603050405020304" pitchFamily="18" charset="0"/>
              </a:rPr>
              <a:t>DAC0800</a:t>
            </a:r>
            <a:r>
              <a:rPr lang="zh-CN" altLang="en-US" sz="2000" b="1" smtClean="0">
                <a:solidFill>
                  <a:srgbClr val="FFFF00"/>
                </a:solidFill>
                <a:latin typeface="宋体" panose="02010600030101010101" pitchFamily="2" charset="-122"/>
                <a:cs typeface="宋体" panose="02010600030101010101" pitchFamily="2" charset="-122"/>
              </a:rPr>
              <a:t>系列、</a:t>
            </a:r>
            <a:r>
              <a:rPr lang="en-US" altLang="zh-CN" sz="2000" b="1" smtClean="0">
                <a:solidFill>
                  <a:srgbClr val="FFFF00"/>
                </a:solidFill>
                <a:latin typeface="Times New Roman" panose="02020603050405020304" pitchFamily="18" charset="0"/>
                <a:cs typeface="Times New Roman" panose="02020603050405020304" pitchFamily="18" charset="0"/>
              </a:rPr>
              <a:t>DAC0830</a:t>
            </a:r>
            <a:r>
              <a:rPr lang="zh-CN" altLang="en-US" sz="2000" b="1" smtClean="0">
                <a:solidFill>
                  <a:srgbClr val="FFFF00"/>
                </a:solidFill>
                <a:latin typeface="宋体" panose="02010600030101010101" pitchFamily="2" charset="-122"/>
                <a:cs typeface="宋体" panose="02010600030101010101" pitchFamily="2" charset="-122"/>
              </a:rPr>
              <a:t>系列；</a:t>
            </a:r>
            <a:r>
              <a:rPr lang="en-US" altLang="zh-CN" sz="2000" b="1" smtClean="0">
                <a:solidFill>
                  <a:srgbClr val="FFFF00"/>
                </a:solidFill>
                <a:latin typeface="Times New Roman" panose="02020603050405020304" pitchFamily="18" charset="0"/>
                <a:cs typeface="Times New Roman" panose="02020603050405020304" pitchFamily="18" charset="0"/>
              </a:rPr>
              <a:t>10</a:t>
            </a:r>
            <a:r>
              <a:rPr lang="zh-CN" altLang="en-US" sz="2000" b="1" smtClean="0">
                <a:solidFill>
                  <a:srgbClr val="FFFF00"/>
                </a:solidFill>
                <a:latin typeface="宋体" panose="02010600030101010101" pitchFamily="2" charset="-122"/>
                <a:cs typeface="宋体" panose="02010600030101010101" pitchFamily="2" charset="-122"/>
              </a:rPr>
              <a:t>位分辨率的</a:t>
            </a:r>
            <a:r>
              <a:rPr lang="en-US" altLang="zh-CN" sz="2000" b="1" smtClean="0">
                <a:solidFill>
                  <a:srgbClr val="FFFF00"/>
                </a:solidFill>
                <a:latin typeface="Times New Roman" panose="02020603050405020304" pitchFamily="18" charset="0"/>
                <a:cs typeface="Times New Roman" panose="02020603050405020304" pitchFamily="18" charset="0"/>
              </a:rPr>
              <a:t>DAC1020</a:t>
            </a:r>
            <a:r>
              <a:rPr lang="zh-CN" altLang="en-US" sz="2000" b="1" smtClean="0">
                <a:solidFill>
                  <a:srgbClr val="FFFF00"/>
                </a:solidFill>
                <a:latin typeface="宋体" panose="02010600030101010101" pitchFamily="2" charset="-122"/>
                <a:cs typeface="宋体" panose="02010600030101010101" pitchFamily="2" charset="-122"/>
              </a:rPr>
              <a:t>系列、</a:t>
            </a:r>
            <a:r>
              <a:rPr lang="en-US" altLang="zh-CN" sz="2000" b="1" smtClean="0">
                <a:solidFill>
                  <a:srgbClr val="FFFF00"/>
                </a:solidFill>
                <a:latin typeface="Times New Roman" panose="02020603050405020304" pitchFamily="18" charset="0"/>
                <a:cs typeface="Times New Roman" panose="02020603050405020304" pitchFamily="18" charset="0"/>
              </a:rPr>
              <a:t>AD7520</a:t>
            </a:r>
            <a:r>
              <a:rPr lang="zh-CN" altLang="en-US" sz="2000" b="1" smtClean="0">
                <a:solidFill>
                  <a:srgbClr val="FFFF00"/>
                </a:solidFill>
                <a:latin typeface="宋体" panose="02010600030101010101" pitchFamily="2" charset="-122"/>
                <a:cs typeface="宋体" panose="02010600030101010101" pitchFamily="2" charset="-122"/>
              </a:rPr>
              <a:t>系列；</a:t>
            </a:r>
            <a:r>
              <a:rPr lang="en-US" altLang="zh-CN" sz="2000" b="1" smtClean="0">
                <a:solidFill>
                  <a:srgbClr val="FFFF00"/>
                </a:solidFill>
                <a:latin typeface="Times New Roman" panose="02020603050405020304" pitchFamily="18" charset="0"/>
                <a:cs typeface="Times New Roman" panose="02020603050405020304" pitchFamily="18" charset="0"/>
              </a:rPr>
              <a:t>12</a:t>
            </a:r>
            <a:r>
              <a:rPr lang="zh-CN" altLang="en-US" sz="2000" b="1" smtClean="0">
                <a:solidFill>
                  <a:srgbClr val="FFFF00"/>
                </a:solidFill>
                <a:latin typeface="宋体" panose="02010600030101010101" pitchFamily="2" charset="-122"/>
                <a:cs typeface="宋体" panose="02010600030101010101" pitchFamily="2" charset="-122"/>
              </a:rPr>
              <a:t>位分辨率的</a:t>
            </a:r>
            <a:r>
              <a:rPr lang="en-US" altLang="zh-CN" sz="2000" b="1" smtClean="0">
                <a:solidFill>
                  <a:srgbClr val="FFFF00"/>
                </a:solidFill>
                <a:latin typeface="Times New Roman" panose="02020603050405020304" pitchFamily="18" charset="0"/>
                <a:cs typeface="Times New Roman" panose="02020603050405020304" pitchFamily="18" charset="0"/>
              </a:rPr>
              <a:t>DAC1208</a:t>
            </a:r>
            <a:r>
              <a:rPr lang="zh-CN" altLang="en-US" sz="2000" b="1" smtClean="0">
                <a:solidFill>
                  <a:srgbClr val="FFFF00"/>
                </a:solidFill>
                <a:latin typeface="宋体" panose="02010600030101010101" pitchFamily="2" charset="-122"/>
                <a:cs typeface="宋体" panose="02010600030101010101" pitchFamily="2" charset="-122"/>
              </a:rPr>
              <a:t>系列、</a:t>
            </a:r>
            <a:r>
              <a:rPr lang="en-US" altLang="zh-CN" sz="2000" b="1" smtClean="0">
                <a:solidFill>
                  <a:srgbClr val="FFFF00"/>
                </a:solidFill>
                <a:latin typeface="Times New Roman" panose="02020603050405020304" pitchFamily="18" charset="0"/>
                <a:cs typeface="Times New Roman" panose="02020603050405020304" pitchFamily="18" charset="0"/>
              </a:rPr>
              <a:t>AD1230</a:t>
            </a:r>
            <a:r>
              <a:rPr lang="zh-CN" altLang="en-US" sz="2000" b="1" smtClean="0">
                <a:solidFill>
                  <a:srgbClr val="FFFF00"/>
                </a:solidFill>
                <a:latin typeface="宋体" panose="02010600030101010101" pitchFamily="2" charset="-122"/>
                <a:cs typeface="宋体" panose="02010600030101010101" pitchFamily="2" charset="-122"/>
              </a:rPr>
              <a:t>系列、</a:t>
            </a:r>
            <a:r>
              <a:rPr lang="en-US" altLang="zh-CN" sz="2000" b="1" smtClean="0">
                <a:solidFill>
                  <a:srgbClr val="FFFF00"/>
                </a:solidFill>
                <a:latin typeface="Times New Roman" panose="02020603050405020304" pitchFamily="18" charset="0"/>
                <a:cs typeface="Times New Roman" panose="02020603050405020304" pitchFamily="18" charset="0"/>
              </a:rPr>
              <a:t>DAC1220</a:t>
            </a:r>
            <a:r>
              <a:rPr lang="zh-CN" altLang="en-US" sz="2000" b="1" smtClean="0">
                <a:solidFill>
                  <a:srgbClr val="FFFF00"/>
                </a:solidFill>
                <a:latin typeface="宋体" panose="02010600030101010101" pitchFamily="2" charset="-122"/>
                <a:cs typeface="宋体" panose="02010600030101010101" pitchFamily="2" charset="-122"/>
              </a:rPr>
              <a:t>系列、</a:t>
            </a:r>
            <a:r>
              <a:rPr lang="en-US" altLang="zh-CN" sz="2000" b="1" smtClean="0">
                <a:solidFill>
                  <a:srgbClr val="FFFF00"/>
                </a:solidFill>
                <a:latin typeface="Times New Roman" panose="02020603050405020304" pitchFamily="18" charset="0"/>
                <a:cs typeface="Times New Roman" panose="02020603050405020304" pitchFamily="18" charset="0"/>
              </a:rPr>
              <a:t>AD7521</a:t>
            </a:r>
            <a:r>
              <a:rPr lang="zh-CN" altLang="en-US" sz="2000" b="1" smtClean="0">
                <a:solidFill>
                  <a:srgbClr val="FFFF00"/>
                </a:solidFill>
                <a:latin typeface="宋体" panose="02010600030101010101" pitchFamily="2" charset="-122"/>
                <a:cs typeface="宋体" panose="02010600030101010101" pitchFamily="2" charset="-122"/>
              </a:rPr>
              <a:t>系列等。</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24676" name="Text Box 4"/>
          <p:cNvSpPr txBox="1">
            <a:spLocks noChangeArrowheads="1"/>
          </p:cNvSpPr>
          <p:nvPr/>
        </p:nvSpPr>
        <p:spPr bwMode="auto">
          <a:xfrm>
            <a:off x="194310" y="2061845"/>
            <a:ext cx="860552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其中</a:t>
            </a:r>
            <a:r>
              <a:rPr lang="en-US" altLang="zh-CN" sz="2000" b="1" smtClean="0">
                <a:solidFill>
                  <a:srgbClr val="FFFF00"/>
                </a:solidFill>
                <a:latin typeface="Times New Roman" panose="02020603050405020304" pitchFamily="18" charset="0"/>
                <a:cs typeface="Times New Roman" panose="02020603050405020304" pitchFamily="18" charset="0"/>
              </a:rPr>
              <a:t>DAC0832</a:t>
            </a:r>
            <a:r>
              <a:rPr lang="zh-CN" altLang="en-US" sz="2000" b="1" smtClean="0">
                <a:solidFill>
                  <a:srgbClr val="FFFF00"/>
                </a:solidFill>
                <a:latin typeface="宋体" panose="02010600030101010101" pitchFamily="2" charset="-122"/>
                <a:cs typeface="宋体" panose="02010600030101010101" pitchFamily="2" charset="-122"/>
              </a:rPr>
              <a:t>是美国国家半导体公司生产的</a:t>
            </a:r>
            <a:r>
              <a:rPr lang="en-US" altLang="zh-CN" sz="2000" b="1" smtClean="0">
                <a:solidFill>
                  <a:srgbClr val="FFFF00"/>
                </a:solidFill>
                <a:latin typeface="Times New Roman" panose="02020603050405020304" pitchFamily="18" charset="0"/>
                <a:cs typeface="Times New Roman" panose="02020603050405020304" pitchFamily="18" charset="0"/>
              </a:rPr>
              <a:t>8</a:t>
            </a:r>
            <a:r>
              <a:rPr lang="zh-CN" altLang="en-US" sz="2000" b="1" smtClean="0">
                <a:solidFill>
                  <a:srgbClr val="FFFF00"/>
                </a:solidFill>
                <a:latin typeface="宋体" panose="02010600030101010101" pitchFamily="2" charset="-122"/>
                <a:cs typeface="宋体" panose="02010600030101010101" pitchFamily="2" charset="-122"/>
              </a:rPr>
              <a:t>位分辨率的</a:t>
            </a:r>
            <a:r>
              <a:rPr lang="en-US" altLang="zh-CN" sz="2000" b="1" smtClean="0">
                <a:solidFill>
                  <a:srgbClr val="FFFF00"/>
                </a:solidFill>
                <a:latin typeface="Times New Roman" panose="02020603050405020304" pitchFamily="18" charset="0"/>
                <a:cs typeface="Times New Roman" panose="02020603050405020304" pitchFamily="18" charset="0"/>
              </a:rPr>
              <a:t>D/A</a:t>
            </a:r>
            <a:r>
              <a:rPr lang="zh-CN" altLang="en-US" sz="2000" b="1" smtClean="0">
                <a:solidFill>
                  <a:srgbClr val="FFFF00"/>
                </a:solidFill>
                <a:latin typeface="宋体" panose="02010600030101010101" pitchFamily="2" charset="-122"/>
                <a:cs typeface="宋体" panose="02010600030101010101" pitchFamily="2" charset="-122"/>
              </a:rPr>
              <a:t>转换芯片，主要性能如下：</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24677" name="Text Box 5"/>
          <p:cNvSpPr txBox="1">
            <a:spLocks noChangeArrowheads="1"/>
          </p:cNvSpPr>
          <p:nvPr/>
        </p:nvSpPr>
        <p:spPr bwMode="auto">
          <a:xfrm>
            <a:off x="117475" y="2757805"/>
            <a:ext cx="417703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ct val="0"/>
              </a:spcBef>
              <a:spcAft>
                <a:spcPct val="0"/>
              </a:spcAft>
              <a:buFontTx/>
              <a:buChar char="•"/>
            </a:pPr>
            <a:r>
              <a:rPr lang="zh-CN" altLang="zh-CN" sz="2000" b="1" smtClean="0">
                <a:solidFill>
                  <a:srgbClr val="FFFF00"/>
                </a:solidFill>
                <a:latin typeface="宋体" panose="02010600030101010101" pitchFamily="2" charset="-122"/>
                <a:cs typeface="宋体" panose="02010600030101010101" pitchFamily="2" charset="-122"/>
              </a:rPr>
              <a:t>分辨率</a:t>
            </a:r>
            <a:r>
              <a:rPr lang="en-US" altLang="zh-CN" sz="2000" b="1" smtClean="0">
                <a:solidFill>
                  <a:srgbClr val="FFFF00"/>
                </a:solidFill>
                <a:latin typeface="宋体" panose="02010600030101010101" pitchFamily="2" charset="-122"/>
                <a:cs typeface="宋体" panose="02010600030101010101" pitchFamily="2" charset="-122"/>
              </a:rPr>
              <a:t>8</a:t>
            </a:r>
            <a:r>
              <a:rPr lang="zh-CN" altLang="en-US" sz="2000" b="1" smtClean="0">
                <a:solidFill>
                  <a:srgbClr val="FFFF00"/>
                </a:solidFill>
                <a:latin typeface="宋体" panose="02010600030101010101" pitchFamily="2" charset="-122"/>
                <a:cs typeface="宋体" panose="02010600030101010101" pitchFamily="2" charset="-122"/>
              </a:rPr>
              <a:t>位；</a:t>
            </a:r>
            <a:r>
              <a:rPr lang="zh-CN" altLang="en-US" sz="2000" b="1" smtClean="0">
                <a:solidFill>
                  <a:srgbClr val="FFFF00"/>
                </a:solidFill>
                <a:latin typeface="宋体" panose="02010600030101010101" pitchFamily="2" charset="-122"/>
                <a:cs typeface="宋体" panose="02010600030101010101" pitchFamily="2" charset="-122"/>
                <a:sym typeface="+mn-ea"/>
              </a:rPr>
              <a:t>转换时间</a:t>
            </a:r>
            <a:r>
              <a:rPr lang="en-US" altLang="zh-CN" sz="2000" b="1" smtClean="0">
                <a:solidFill>
                  <a:srgbClr val="FFFF00"/>
                </a:solidFill>
                <a:latin typeface="Times New Roman" panose="02020603050405020304" pitchFamily="18" charset="0"/>
                <a:cs typeface="Times New Roman" panose="02020603050405020304" pitchFamily="18" charset="0"/>
                <a:sym typeface="+mn-ea"/>
              </a:rPr>
              <a:t>1μs</a:t>
            </a:r>
            <a:r>
              <a:rPr lang="zh-CN" altLang="en-US" sz="2000" b="1" smtClean="0">
                <a:solidFill>
                  <a:srgbClr val="FFFF00"/>
                </a:solidFill>
                <a:latin typeface="宋体" panose="02010600030101010101" pitchFamily="2" charset="-122"/>
                <a:cs typeface="宋体" panose="02010600030101010101" pitchFamily="2" charset="-122"/>
                <a:sym typeface="+mn-ea"/>
              </a:rPr>
              <a:t>；</a:t>
            </a:r>
            <a:endParaRPr lang="zh-CN" altLang="en-US"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buFontTx/>
              <a:buChar char="•"/>
            </a:pPr>
            <a:r>
              <a:rPr lang="zh-CN" altLang="en-US" sz="2000" b="1" smtClean="0">
                <a:solidFill>
                  <a:srgbClr val="FFFF00"/>
                </a:solidFill>
                <a:latin typeface="宋体" panose="02010600030101010101" pitchFamily="2" charset="-122"/>
                <a:cs typeface="宋体" panose="02010600030101010101" pitchFamily="2" charset="-122"/>
              </a:rPr>
              <a:t>参考电压</a:t>
            </a:r>
            <a:r>
              <a:rPr lang="en-US" altLang="zh-CN" sz="2000" b="1" smtClean="0">
                <a:solidFill>
                  <a:srgbClr val="FFFF00"/>
                </a:solidFill>
                <a:latin typeface="Times New Roman" panose="02020603050405020304" pitchFamily="18" charset="0"/>
                <a:cs typeface="Times New Roman" panose="02020603050405020304" pitchFamily="18" charset="0"/>
              </a:rPr>
              <a:t>±10V</a:t>
            </a:r>
            <a:r>
              <a:rPr lang="zh-CN" altLang="en-US" sz="2000" b="1" smtClean="0">
                <a:solidFill>
                  <a:srgbClr val="FFFF00"/>
                </a:solidFill>
                <a:latin typeface="宋体" panose="02010600030101010101" pitchFamily="2" charset="-122"/>
                <a:cs typeface="宋体" panose="02010600030101010101" pitchFamily="2" charset="-122"/>
              </a:rPr>
              <a:t>；</a:t>
            </a:r>
            <a:endParaRPr lang="zh-CN" altLang="en-US"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buFontTx/>
              <a:buChar char="•"/>
            </a:pPr>
            <a:r>
              <a:rPr lang="zh-CN" altLang="en-US" sz="2000" b="1" smtClean="0">
                <a:solidFill>
                  <a:srgbClr val="FFFF00"/>
                </a:solidFill>
                <a:latin typeface="宋体" panose="02010600030101010101" pitchFamily="2" charset="-122"/>
                <a:cs typeface="宋体" panose="02010600030101010101" pitchFamily="2" charset="-122"/>
              </a:rPr>
              <a:t>单电源</a:t>
            </a:r>
            <a:r>
              <a:rPr lang="zh-CN" altLang="en-US" sz="2000" b="1" smtClean="0">
                <a:solidFill>
                  <a:srgbClr val="FFFF00"/>
                </a:solidFill>
                <a:latin typeface="Times New Roman" panose="02020603050405020304" pitchFamily="18" charset="0"/>
                <a:cs typeface="Times New Roman" panose="02020603050405020304" pitchFamily="18" charset="0"/>
              </a:rPr>
              <a:t>＋</a:t>
            </a:r>
            <a:r>
              <a:rPr lang="en-US" altLang="zh-CN" sz="2000" b="1" smtClean="0">
                <a:solidFill>
                  <a:srgbClr val="FFFF00"/>
                </a:solidFill>
                <a:latin typeface="Times New Roman" panose="02020603050405020304" pitchFamily="18" charset="0"/>
                <a:cs typeface="Times New Roman" panose="02020603050405020304" pitchFamily="18" charset="0"/>
              </a:rPr>
              <a:t>5V</a:t>
            </a:r>
            <a:r>
              <a:rPr lang="zh-CN" altLang="en-US" sz="2000" b="1" smtClean="0">
                <a:solidFill>
                  <a:srgbClr val="FFFF00"/>
                </a:solidFill>
                <a:latin typeface="Times New Roman" panose="02020603050405020304" pitchFamily="18" charset="0"/>
                <a:cs typeface="Times New Roman" panose="02020603050405020304" pitchFamily="18" charset="0"/>
              </a:rPr>
              <a:t>～＋</a:t>
            </a:r>
            <a:r>
              <a:rPr lang="en-US" altLang="zh-CN" sz="2000" b="1" smtClean="0">
                <a:solidFill>
                  <a:srgbClr val="FFFF00"/>
                </a:solidFill>
                <a:latin typeface="Times New Roman" panose="02020603050405020304" pitchFamily="18" charset="0"/>
                <a:cs typeface="Times New Roman" panose="02020603050405020304" pitchFamily="18" charset="0"/>
              </a:rPr>
              <a:t>15V</a:t>
            </a:r>
            <a:r>
              <a:rPr lang="zh-CN" altLang="en-US" sz="2000" b="1" smtClean="0">
                <a:solidFill>
                  <a:srgbClr val="FFFF00"/>
                </a:solidFill>
                <a:latin typeface="宋体" panose="02010600030101010101" pitchFamily="2" charset="-122"/>
                <a:cs typeface="宋体" panose="02010600030101010101" pitchFamily="2" charset="-122"/>
              </a:rPr>
              <a:t>；</a:t>
            </a:r>
            <a:r>
              <a:rPr lang="zh-CN" altLang="en-US" sz="2000" b="1" smtClean="0">
                <a:solidFill>
                  <a:srgbClr val="FFFF00"/>
                </a:solidFill>
                <a:latin typeface="宋体" panose="02010600030101010101" pitchFamily="2" charset="-122"/>
                <a:cs typeface="宋体" panose="02010600030101010101" pitchFamily="2" charset="-122"/>
                <a:sym typeface="+mn-ea"/>
              </a:rPr>
              <a:t>功耗</a:t>
            </a:r>
            <a:r>
              <a:rPr lang="en-US" altLang="zh-CN" sz="2000" b="1" smtClean="0">
                <a:solidFill>
                  <a:srgbClr val="FFFF00"/>
                </a:solidFill>
                <a:latin typeface="Times New Roman" panose="02020603050405020304" pitchFamily="18" charset="0"/>
                <a:cs typeface="Times New Roman" panose="02020603050405020304" pitchFamily="18" charset="0"/>
                <a:sym typeface="+mn-ea"/>
              </a:rPr>
              <a:t>20mW</a:t>
            </a:r>
            <a:r>
              <a:rPr lang="zh-CN" altLang="en-US" sz="2000" b="1" smtClean="0">
                <a:solidFill>
                  <a:srgbClr val="FFFF00"/>
                </a:solidFill>
                <a:latin typeface="宋体" panose="02010600030101010101" pitchFamily="2" charset="-122"/>
                <a:cs typeface="宋体" panose="02010600030101010101" pitchFamily="2" charset="-122"/>
                <a:sym typeface="+mn-ea"/>
              </a:rPr>
              <a:t>。</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22626" name="Text Box 2"/>
          <p:cNvSpPr txBox="1">
            <a:spLocks noChangeArrowheads="1"/>
          </p:cNvSpPr>
          <p:nvPr/>
        </p:nvSpPr>
        <p:spPr bwMode="auto">
          <a:xfrm>
            <a:off x="611188" y="480695"/>
            <a:ext cx="69627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2.9.3  D/A</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转换器与微处理器的接口</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pSp>
        <p:nvGrpSpPr>
          <p:cNvPr id="926722" name="Group 2"/>
          <p:cNvGrpSpPr/>
          <p:nvPr/>
        </p:nvGrpSpPr>
        <p:grpSpPr bwMode="auto">
          <a:xfrm>
            <a:off x="4085590" y="2446655"/>
            <a:ext cx="4932719" cy="3238500"/>
            <a:chOff x="200" y="909"/>
            <a:chExt cx="4974" cy="2489"/>
          </a:xfrm>
        </p:grpSpPr>
        <p:sp>
          <p:nvSpPr>
            <p:cNvPr id="926723" name="AutoShape 3"/>
            <p:cNvSpPr>
              <a:spLocks noChangeAspect="1" noChangeArrowheads="1"/>
            </p:cNvSpPr>
            <p:nvPr/>
          </p:nvSpPr>
          <p:spPr bwMode="auto">
            <a:xfrm>
              <a:off x="217" y="923"/>
              <a:ext cx="4875" cy="24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24" name="Line 4"/>
            <p:cNvSpPr>
              <a:spLocks noChangeShapeType="1"/>
            </p:cNvSpPr>
            <p:nvPr/>
          </p:nvSpPr>
          <p:spPr bwMode="auto">
            <a:xfrm>
              <a:off x="4029" y="1365"/>
              <a:ext cx="54" cy="0"/>
            </a:xfrm>
            <a:prstGeom prst="line">
              <a:avLst/>
            </a:prstGeom>
            <a:noFill/>
            <a:ln w="76200" cap="rnd">
              <a:solidFill>
                <a:schemeClr val="bg1"/>
              </a:solidFill>
              <a:prstDash val="sysDot"/>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grpSp>
          <p:nvGrpSpPr>
            <p:cNvPr id="926725" name="Group 5"/>
            <p:cNvGrpSpPr/>
            <p:nvPr/>
          </p:nvGrpSpPr>
          <p:grpSpPr bwMode="auto">
            <a:xfrm>
              <a:off x="807" y="909"/>
              <a:ext cx="3677" cy="2114"/>
              <a:chOff x="3240" y="2142"/>
              <a:chExt cx="5760" cy="4056"/>
            </a:xfrm>
          </p:grpSpPr>
          <p:sp>
            <p:nvSpPr>
              <p:cNvPr id="926726" name="Rectangle 6"/>
              <p:cNvSpPr>
                <a:spLocks noChangeArrowheads="1"/>
              </p:cNvSpPr>
              <p:nvPr/>
            </p:nvSpPr>
            <p:spPr bwMode="auto">
              <a:xfrm>
                <a:off x="3521" y="2142"/>
                <a:ext cx="4999" cy="4056"/>
              </a:xfrm>
              <a:prstGeom prst="rect">
                <a:avLst/>
              </a:prstGeom>
              <a:noFill/>
              <a:ln w="9525">
                <a:solidFill>
                  <a:schemeClr val="bg1"/>
                </a:solidFill>
                <a:prstDash val="dash"/>
                <a:miter lim="800000"/>
              </a:ln>
              <a:extLst>
                <a:ext uri="{909E8E84-426E-40DD-AFC4-6F175D3DCCD1}">
                  <a14:hiddenFill xmlns:a14="http://schemas.microsoft.com/office/drawing/2010/main">
                    <a:solidFill>
                      <a:srgbClr val="FFFFFF"/>
                    </a:solidFill>
                  </a14:hiddenFill>
                </a:ext>
              </a:extLst>
            </p:spPr>
            <p:txBody>
              <a:bodyPr lIns="49442" tIns="24721" rIns="49442" bIns="24721"/>
              <a:p>
                <a:pPr fontAlgn="base">
                  <a:spcBef>
                    <a:spcPct val="0"/>
                  </a:spcBef>
                  <a:spcAft>
                    <a:spcPct val="0"/>
                  </a:spcAft>
                </a:pPr>
                <a:endParaRPr lang="zh-CN" altLang="zh-CN" sz="2800" b="1" smtClean="0">
                  <a:solidFill>
                    <a:srgbClr val="000099"/>
                  </a:solidFill>
                  <a:latin typeface="Times New Roman" panose="02020603050405020304" pitchFamily="18" charset="0"/>
                  <a:ea typeface="楷体_GB2312" pitchFamily="49" charset="-122"/>
                </a:endParaRPr>
              </a:p>
            </p:txBody>
          </p:sp>
          <p:sp>
            <p:nvSpPr>
              <p:cNvPr id="926727" name="Rectangle 7"/>
              <p:cNvSpPr>
                <a:spLocks noChangeArrowheads="1"/>
              </p:cNvSpPr>
              <p:nvPr/>
            </p:nvSpPr>
            <p:spPr bwMode="auto">
              <a:xfrm>
                <a:off x="4062" y="2375"/>
                <a:ext cx="945" cy="140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28" name="Rectangle 8"/>
              <p:cNvSpPr>
                <a:spLocks noChangeArrowheads="1"/>
              </p:cNvSpPr>
              <p:nvPr/>
            </p:nvSpPr>
            <p:spPr bwMode="auto">
              <a:xfrm>
                <a:off x="5548" y="2376"/>
                <a:ext cx="945" cy="140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29" name="Rectangle 9"/>
              <p:cNvSpPr>
                <a:spLocks noChangeArrowheads="1"/>
              </p:cNvSpPr>
              <p:nvPr/>
            </p:nvSpPr>
            <p:spPr bwMode="auto">
              <a:xfrm>
                <a:off x="7034" y="2376"/>
                <a:ext cx="945" cy="140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0" name="AutoShape 10"/>
              <p:cNvSpPr>
                <a:spLocks noChangeArrowheads="1"/>
              </p:cNvSpPr>
              <p:nvPr/>
            </p:nvSpPr>
            <p:spPr bwMode="auto">
              <a:xfrm>
                <a:off x="5007" y="2844"/>
                <a:ext cx="541" cy="468"/>
              </a:xfrm>
              <a:prstGeom prst="rightArrow">
                <a:avLst>
                  <a:gd name="adj1" fmla="val 40389"/>
                  <a:gd name="adj2" fmla="val 43349"/>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1" name="AutoShape 11"/>
              <p:cNvSpPr>
                <a:spLocks noChangeArrowheads="1"/>
              </p:cNvSpPr>
              <p:nvPr/>
            </p:nvSpPr>
            <p:spPr bwMode="auto">
              <a:xfrm>
                <a:off x="6493" y="2844"/>
                <a:ext cx="541" cy="468"/>
              </a:xfrm>
              <a:prstGeom prst="rightArrow">
                <a:avLst>
                  <a:gd name="adj1" fmla="val 40389"/>
                  <a:gd name="adj2" fmla="val 43349"/>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2" name="AutoShape 12"/>
              <p:cNvSpPr>
                <a:spLocks noChangeArrowheads="1"/>
              </p:cNvSpPr>
              <p:nvPr/>
            </p:nvSpPr>
            <p:spPr bwMode="auto">
              <a:xfrm>
                <a:off x="3309" y="2844"/>
                <a:ext cx="753" cy="468"/>
              </a:xfrm>
              <a:prstGeom prst="rightArrow">
                <a:avLst>
                  <a:gd name="adj1" fmla="val 40389"/>
                  <a:gd name="adj2" fmla="val 60337"/>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3" name="Line 13"/>
              <p:cNvSpPr>
                <a:spLocks noChangeShapeType="1"/>
              </p:cNvSpPr>
              <p:nvPr/>
            </p:nvSpPr>
            <p:spPr bwMode="auto">
              <a:xfrm>
                <a:off x="7979" y="2464"/>
                <a:ext cx="946"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4" name="Line 14"/>
              <p:cNvSpPr>
                <a:spLocks noChangeShapeType="1"/>
              </p:cNvSpPr>
              <p:nvPr/>
            </p:nvSpPr>
            <p:spPr bwMode="auto">
              <a:xfrm>
                <a:off x="7979" y="2723"/>
                <a:ext cx="946"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5" name="Line 15"/>
              <p:cNvSpPr>
                <a:spLocks noChangeShapeType="1"/>
              </p:cNvSpPr>
              <p:nvPr/>
            </p:nvSpPr>
            <p:spPr bwMode="auto">
              <a:xfrm>
                <a:off x="7979" y="2990"/>
                <a:ext cx="946"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6" name="Line 16"/>
              <p:cNvSpPr>
                <a:spLocks noChangeShapeType="1"/>
              </p:cNvSpPr>
              <p:nvPr/>
            </p:nvSpPr>
            <p:spPr bwMode="auto">
              <a:xfrm>
                <a:off x="8295" y="2995"/>
                <a:ext cx="0" cy="268"/>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7" name="Line 17"/>
              <p:cNvSpPr>
                <a:spLocks noChangeShapeType="1"/>
              </p:cNvSpPr>
              <p:nvPr/>
            </p:nvSpPr>
            <p:spPr bwMode="auto">
              <a:xfrm>
                <a:off x="7574" y="3780"/>
                <a:ext cx="0" cy="35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8" name="Line 18"/>
              <p:cNvSpPr>
                <a:spLocks noChangeShapeType="1"/>
              </p:cNvSpPr>
              <p:nvPr/>
            </p:nvSpPr>
            <p:spPr bwMode="auto">
              <a:xfrm>
                <a:off x="7574" y="4131"/>
                <a:ext cx="1351"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9" name="Line 19"/>
              <p:cNvSpPr>
                <a:spLocks noChangeShapeType="1"/>
              </p:cNvSpPr>
              <p:nvPr/>
            </p:nvSpPr>
            <p:spPr bwMode="auto">
              <a:xfrm>
                <a:off x="8298" y="3942"/>
                <a:ext cx="596"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0" name="Line 20"/>
              <p:cNvSpPr>
                <a:spLocks noChangeShapeType="1"/>
              </p:cNvSpPr>
              <p:nvPr/>
            </p:nvSpPr>
            <p:spPr bwMode="auto">
              <a:xfrm>
                <a:off x="8280" y="3719"/>
                <a:ext cx="1" cy="234"/>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1" name="Oval 21"/>
              <p:cNvSpPr>
                <a:spLocks noChangeArrowheads="1"/>
              </p:cNvSpPr>
              <p:nvPr/>
            </p:nvSpPr>
            <p:spPr bwMode="auto">
              <a:xfrm>
                <a:off x="8925" y="2437"/>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2" name="Oval 22"/>
              <p:cNvSpPr>
                <a:spLocks noChangeArrowheads="1"/>
              </p:cNvSpPr>
              <p:nvPr/>
            </p:nvSpPr>
            <p:spPr bwMode="auto">
              <a:xfrm>
                <a:off x="8925" y="2686"/>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3" name="Oval 23"/>
              <p:cNvSpPr>
                <a:spLocks noChangeArrowheads="1"/>
              </p:cNvSpPr>
              <p:nvPr/>
            </p:nvSpPr>
            <p:spPr bwMode="auto">
              <a:xfrm>
                <a:off x="8925" y="2958"/>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4" name="Oval 24"/>
              <p:cNvSpPr>
                <a:spLocks noChangeArrowheads="1"/>
              </p:cNvSpPr>
              <p:nvPr/>
            </p:nvSpPr>
            <p:spPr bwMode="auto">
              <a:xfrm>
                <a:off x="8895" y="3904"/>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5" name="Oval 25"/>
              <p:cNvSpPr>
                <a:spLocks noChangeArrowheads="1"/>
              </p:cNvSpPr>
              <p:nvPr/>
            </p:nvSpPr>
            <p:spPr bwMode="auto">
              <a:xfrm>
                <a:off x="8929" y="4097"/>
                <a:ext cx="63"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6" name="Line 26"/>
              <p:cNvSpPr>
                <a:spLocks noChangeShapeType="1"/>
              </p:cNvSpPr>
              <p:nvPr/>
            </p:nvSpPr>
            <p:spPr bwMode="auto">
              <a:xfrm>
                <a:off x="8520" y="5045"/>
                <a:ext cx="405"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7" name="Line 27"/>
              <p:cNvSpPr>
                <a:spLocks noChangeShapeType="1"/>
              </p:cNvSpPr>
              <p:nvPr/>
            </p:nvSpPr>
            <p:spPr bwMode="auto">
              <a:xfrm>
                <a:off x="8520" y="5744"/>
                <a:ext cx="405"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8" name="Oval 28"/>
              <p:cNvSpPr>
                <a:spLocks noChangeArrowheads="1"/>
              </p:cNvSpPr>
              <p:nvPr/>
            </p:nvSpPr>
            <p:spPr bwMode="auto">
              <a:xfrm>
                <a:off x="8936" y="5003"/>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9" name="Oval 29"/>
              <p:cNvSpPr>
                <a:spLocks noChangeArrowheads="1"/>
              </p:cNvSpPr>
              <p:nvPr/>
            </p:nvSpPr>
            <p:spPr bwMode="auto">
              <a:xfrm>
                <a:off x="8936" y="5705"/>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0" name="Line 30"/>
              <p:cNvSpPr>
                <a:spLocks noChangeShapeType="1"/>
              </p:cNvSpPr>
              <p:nvPr/>
            </p:nvSpPr>
            <p:spPr bwMode="auto">
              <a:xfrm>
                <a:off x="4523" y="3780"/>
                <a:ext cx="1" cy="468"/>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1" name="Line 31"/>
              <p:cNvSpPr>
                <a:spLocks noChangeShapeType="1"/>
              </p:cNvSpPr>
              <p:nvPr/>
            </p:nvSpPr>
            <p:spPr bwMode="auto">
              <a:xfrm flipH="1">
                <a:off x="4377" y="4248"/>
                <a:ext cx="135"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2" name="AutoShape 32"/>
              <p:cNvSpPr>
                <a:spLocks noChangeArrowheads="1"/>
              </p:cNvSpPr>
              <p:nvPr/>
            </p:nvSpPr>
            <p:spPr bwMode="auto">
              <a:xfrm>
                <a:off x="3825" y="4075"/>
                <a:ext cx="541" cy="351"/>
              </a:xfrm>
              <a:prstGeom prst="flowChartDelay">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3" name="Oval 33"/>
              <p:cNvSpPr>
                <a:spLocks noChangeArrowheads="1"/>
              </p:cNvSpPr>
              <p:nvPr/>
            </p:nvSpPr>
            <p:spPr bwMode="auto">
              <a:xfrm>
                <a:off x="3983" y="4905"/>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4" name="AutoShape 34"/>
              <p:cNvSpPr>
                <a:spLocks noChangeArrowheads="1"/>
              </p:cNvSpPr>
              <p:nvPr/>
            </p:nvSpPr>
            <p:spPr bwMode="auto">
              <a:xfrm>
                <a:off x="4062" y="4833"/>
                <a:ext cx="540" cy="351"/>
              </a:xfrm>
              <a:prstGeom prst="flowChartDelay">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5" name="Line 35"/>
              <p:cNvSpPr>
                <a:spLocks noChangeShapeType="1"/>
              </p:cNvSpPr>
              <p:nvPr/>
            </p:nvSpPr>
            <p:spPr bwMode="auto">
              <a:xfrm>
                <a:off x="3285" y="4165"/>
                <a:ext cx="540"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6" name="Line 36"/>
              <p:cNvSpPr>
                <a:spLocks noChangeShapeType="1"/>
              </p:cNvSpPr>
              <p:nvPr/>
            </p:nvSpPr>
            <p:spPr bwMode="auto">
              <a:xfrm>
                <a:off x="3679" y="4365"/>
                <a:ext cx="1" cy="26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7" name="Line 37"/>
              <p:cNvSpPr>
                <a:spLocks noChangeShapeType="1"/>
              </p:cNvSpPr>
              <p:nvPr/>
            </p:nvSpPr>
            <p:spPr bwMode="auto">
              <a:xfrm flipH="1">
                <a:off x="3679" y="4354"/>
                <a:ext cx="135"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8" name="Line 38"/>
              <p:cNvSpPr>
                <a:spLocks noChangeShapeType="1"/>
              </p:cNvSpPr>
              <p:nvPr/>
            </p:nvSpPr>
            <p:spPr bwMode="auto">
              <a:xfrm>
                <a:off x="3679" y="4622"/>
                <a:ext cx="1081"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9" name="Line 39"/>
              <p:cNvSpPr>
                <a:spLocks noChangeShapeType="1"/>
              </p:cNvSpPr>
              <p:nvPr/>
            </p:nvSpPr>
            <p:spPr bwMode="auto">
              <a:xfrm>
                <a:off x="4748" y="4613"/>
                <a:ext cx="1" cy="403"/>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0" name="Line 40"/>
              <p:cNvSpPr>
                <a:spLocks noChangeShapeType="1"/>
              </p:cNvSpPr>
              <p:nvPr/>
            </p:nvSpPr>
            <p:spPr bwMode="auto">
              <a:xfrm flipH="1">
                <a:off x="4602" y="5006"/>
                <a:ext cx="135"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1" name="Oval 41"/>
              <p:cNvSpPr>
                <a:spLocks noChangeArrowheads="1"/>
              </p:cNvSpPr>
              <p:nvPr/>
            </p:nvSpPr>
            <p:spPr bwMode="auto">
              <a:xfrm>
                <a:off x="3983" y="5063"/>
                <a:ext cx="64" cy="63"/>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2" name="Line 42"/>
              <p:cNvSpPr>
                <a:spLocks noChangeShapeType="1"/>
              </p:cNvSpPr>
              <p:nvPr/>
            </p:nvSpPr>
            <p:spPr bwMode="auto">
              <a:xfrm>
                <a:off x="3296" y="4928"/>
                <a:ext cx="676"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3" name="Line 43"/>
              <p:cNvSpPr>
                <a:spLocks noChangeShapeType="1"/>
              </p:cNvSpPr>
              <p:nvPr/>
            </p:nvSpPr>
            <p:spPr bwMode="auto">
              <a:xfrm>
                <a:off x="3296" y="5085"/>
                <a:ext cx="676"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4" name="Line 44"/>
              <p:cNvSpPr>
                <a:spLocks noChangeShapeType="1"/>
              </p:cNvSpPr>
              <p:nvPr/>
            </p:nvSpPr>
            <p:spPr bwMode="auto">
              <a:xfrm>
                <a:off x="6021" y="3780"/>
                <a:ext cx="1" cy="1984"/>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5" name="Oval 45"/>
              <p:cNvSpPr>
                <a:spLocks noChangeArrowheads="1"/>
              </p:cNvSpPr>
              <p:nvPr/>
            </p:nvSpPr>
            <p:spPr bwMode="auto">
              <a:xfrm>
                <a:off x="4940" y="5657"/>
                <a:ext cx="64" cy="63"/>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6" name="AutoShape 46"/>
              <p:cNvSpPr>
                <a:spLocks noChangeArrowheads="1"/>
              </p:cNvSpPr>
              <p:nvPr/>
            </p:nvSpPr>
            <p:spPr bwMode="auto">
              <a:xfrm>
                <a:off x="5019" y="5585"/>
                <a:ext cx="540" cy="351"/>
              </a:xfrm>
              <a:prstGeom prst="flowChartDelay">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7" name="Line 47"/>
              <p:cNvSpPr>
                <a:spLocks noChangeShapeType="1"/>
              </p:cNvSpPr>
              <p:nvPr/>
            </p:nvSpPr>
            <p:spPr bwMode="auto">
              <a:xfrm flipH="1">
                <a:off x="5582" y="5758"/>
                <a:ext cx="425"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8" name="Oval 48"/>
              <p:cNvSpPr>
                <a:spLocks noChangeArrowheads="1"/>
              </p:cNvSpPr>
              <p:nvPr/>
            </p:nvSpPr>
            <p:spPr bwMode="auto">
              <a:xfrm>
                <a:off x="4940" y="5814"/>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9" name="Line 49"/>
              <p:cNvSpPr>
                <a:spLocks noChangeShapeType="1"/>
              </p:cNvSpPr>
              <p:nvPr/>
            </p:nvSpPr>
            <p:spPr bwMode="auto">
              <a:xfrm>
                <a:off x="3240" y="5690"/>
                <a:ext cx="1702"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70" name="Line 50"/>
              <p:cNvSpPr>
                <a:spLocks noChangeShapeType="1"/>
              </p:cNvSpPr>
              <p:nvPr/>
            </p:nvSpPr>
            <p:spPr bwMode="auto">
              <a:xfrm>
                <a:off x="3240" y="5848"/>
                <a:ext cx="1702"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71" name="Rectangle 51"/>
              <p:cNvSpPr>
                <a:spLocks noChangeArrowheads="1"/>
              </p:cNvSpPr>
              <p:nvPr/>
            </p:nvSpPr>
            <p:spPr bwMode="auto">
              <a:xfrm>
                <a:off x="8216" y="3256"/>
                <a:ext cx="157" cy="481"/>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grpSp>
        <p:sp>
          <p:nvSpPr>
            <p:cNvPr id="926772" name="Rectangle 52"/>
            <p:cNvSpPr>
              <a:spLocks noChangeArrowheads="1"/>
            </p:cNvSpPr>
            <p:nvPr/>
          </p:nvSpPr>
          <p:spPr bwMode="auto">
            <a:xfrm>
              <a:off x="504" y="2247"/>
              <a:ext cx="35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CS</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73" name="Line 53"/>
            <p:cNvSpPr>
              <a:spLocks noChangeShapeType="1"/>
            </p:cNvSpPr>
            <p:nvPr/>
          </p:nvSpPr>
          <p:spPr bwMode="auto">
            <a:xfrm>
              <a:off x="532" y="2246"/>
              <a:ext cx="168"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74" name="Rectangle 54"/>
            <p:cNvSpPr>
              <a:spLocks noChangeArrowheads="1"/>
            </p:cNvSpPr>
            <p:nvPr/>
          </p:nvSpPr>
          <p:spPr bwMode="auto">
            <a:xfrm>
              <a:off x="445" y="2387"/>
              <a:ext cx="47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WR</a:t>
              </a:r>
              <a:r>
                <a:rPr lang="en-US" altLang="zh-CN" sz="1400" baseline="-25000" smtClean="0">
                  <a:solidFill>
                    <a:srgbClr val="000099"/>
                  </a:solidFill>
                  <a:latin typeface="Times New Roman" panose="02020603050405020304" pitchFamily="18" charset="0"/>
                </a:rPr>
                <a:t>1</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75" name="Line 55"/>
            <p:cNvSpPr>
              <a:spLocks noChangeShapeType="1"/>
            </p:cNvSpPr>
            <p:nvPr/>
          </p:nvSpPr>
          <p:spPr bwMode="auto">
            <a:xfrm>
              <a:off x="480" y="2417"/>
              <a:ext cx="187"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76" name="Rectangle 56"/>
            <p:cNvSpPr>
              <a:spLocks noChangeArrowheads="1"/>
            </p:cNvSpPr>
            <p:nvPr/>
          </p:nvSpPr>
          <p:spPr bwMode="auto">
            <a:xfrm>
              <a:off x="489" y="1864"/>
              <a:ext cx="47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ILE</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77" name="Rectangle 57"/>
            <p:cNvSpPr>
              <a:spLocks noChangeArrowheads="1"/>
            </p:cNvSpPr>
            <p:nvPr/>
          </p:nvSpPr>
          <p:spPr bwMode="auto">
            <a:xfrm>
              <a:off x="200" y="1291"/>
              <a:ext cx="71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200" smtClean="0">
                  <a:solidFill>
                    <a:srgbClr val="000099"/>
                  </a:solidFill>
                  <a:latin typeface="Times New Roman" panose="02020603050405020304" pitchFamily="18" charset="0"/>
                </a:rPr>
                <a:t>DI</a:t>
              </a:r>
              <a:r>
                <a:rPr lang="en-US" altLang="zh-CN" sz="1200" baseline="-25000" smtClean="0">
                  <a:solidFill>
                    <a:srgbClr val="000099"/>
                  </a:solidFill>
                  <a:latin typeface="Times New Roman" panose="02020603050405020304" pitchFamily="18" charset="0"/>
                </a:rPr>
                <a:t>7</a:t>
              </a:r>
              <a:r>
                <a:rPr lang="zh-CN" altLang="en-US" sz="1200" smtClean="0">
                  <a:solidFill>
                    <a:srgbClr val="000099"/>
                  </a:solidFill>
                  <a:latin typeface="Times New Roman" panose="02020603050405020304" pitchFamily="18" charset="0"/>
                </a:rPr>
                <a:t>～</a:t>
              </a:r>
              <a:r>
                <a:rPr lang="en-US" altLang="zh-CN" sz="1200" smtClean="0">
                  <a:solidFill>
                    <a:srgbClr val="000099"/>
                  </a:solidFill>
                  <a:latin typeface="Times New Roman" panose="02020603050405020304" pitchFamily="18" charset="0"/>
                </a:rPr>
                <a:t>DI</a:t>
              </a:r>
              <a:r>
                <a:rPr lang="en-US" altLang="zh-CN" sz="1200" baseline="-25000" smtClean="0">
                  <a:solidFill>
                    <a:srgbClr val="000099"/>
                  </a:solidFill>
                  <a:latin typeface="Times New Roman" panose="02020603050405020304" pitchFamily="18" charset="0"/>
                </a:rPr>
                <a:t>0</a:t>
              </a:r>
              <a:endParaRPr lang="en-US" altLang="zh-CN" sz="1200" b="1" smtClean="0">
                <a:solidFill>
                  <a:srgbClr val="000099"/>
                </a:solidFill>
                <a:latin typeface="Times New Roman" panose="02020603050405020304" pitchFamily="18" charset="0"/>
                <a:ea typeface="楷体_GB2312" pitchFamily="49" charset="-122"/>
              </a:endParaRPr>
            </a:p>
          </p:txBody>
        </p:sp>
        <p:sp>
          <p:nvSpPr>
            <p:cNvPr id="926778" name="Rectangle 58"/>
            <p:cNvSpPr>
              <a:spLocks noChangeArrowheads="1"/>
            </p:cNvSpPr>
            <p:nvPr/>
          </p:nvSpPr>
          <p:spPr bwMode="auto">
            <a:xfrm>
              <a:off x="1640" y="1798"/>
              <a:ext cx="474"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dirty="0" smtClean="0">
                  <a:solidFill>
                    <a:srgbClr val="000099"/>
                  </a:solidFill>
                  <a:latin typeface="Times New Roman" panose="02020603050405020304" pitchFamily="18" charset="0"/>
                </a:rPr>
                <a:t>LE</a:t>
              </a:r>
              <a:r>
                <a:rPr lang="en-US" altLang="zh-CN" sz="1400" baseline="-25000" dirty="0" smtClean="0">
                  <a:solidFill>
                    <a:srgbClr val="000099"/>
                  </a:solidFill>
                  <a:latin typeface="Times New Roman" panose="02020603050405020304" pitchFamily="18" charset="0"/>
                </a:rPr>
                <a:t>1</a:t>
              </a:r>
              <a:endParaRPr lang="en-US" altLang="zh-CN" sz="1400" b="1" dirty="0" smtClean="0">
                <a:solidFill>
                  <a:srgbClr val="000099"/>
                </a:solidFill>
                <a:latin typeface="Times New Roman" panose="02020603050405020304" pitchFamily="18" charset="0"/>
                <a:ea typeface="楷体_GB2312" pitchFamily="49" charset="-122"/>
              </a:endParaRPr>
            </a:p>
          </p:txBody>
        </p:sp>
        <p:sp>
          <p:nvSpPr>
            <p:cNvPr id="926779" name="Rectangle 59"/>
            <p:cNvSpPr>
              <a:spLocks noChangeArrowheads="1"/>
            </p:cNvSpPr>
            <p:nvPr/>
          </p:nvSpPr>
          <p:spPr bwMode="auto">
            <a:xfrm>
              <a:off x="2613" y="1832"/>
              <a:ext cx="47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dirty="0" smtClean="0">
                  <a:solidFill>
                    <a:srgbClr val="000099"/>
                  </a:solidFill>
                  <a:latin typeface="Times New Roman" panose="02020603050405020304" pitchFamily="18" charset="0"/>
                </a:rPr>
                <a:t>LE</a:t>
              </a:r>
              <a:r>
                <a:rPr lang="en-US" altLang="zh-CN" sz="1400" baseline="-25000" dirty="0" smtClean="0">
                  <a:solidFill>
                    <a:srgbClr val="000099"/>
                  </a:solidFill>
                  <a:latin typeface="Times New Roman" panose="02020603050405020304" pitchFamily="18" charset="0"/>
                </a:rPr>
                <a:t>2</a:t>
              </a:r>
              <a:endParaRPr lang="en-US" altLang="zh-CN" sz="1400" b="1" dirty="0" smtClean="0">
                <a:solidFill>
                  <a:srgbClr val="000099"/>
                </a:solidFill>
                <a:latin typeface="Times New Roman" panose="02020603050405020304" pitchFamily="18" charset="0"/>
                <a:ea typeface="楷体_GB2312" pitchFamily="49" charset="-122"/>
              </a:endParaRPr>
            </a:p>
          </p:txBody>
        </p:sp>
        <p:sp>
          <p:nvSpPr>
            <p:cNvPr id="926780" name="Rectangle 60"/>
            <p:cNvSpPr>
              <a:spLocks noChangeArrowheads="1"/>
            </p:cNvSpPr>
            <p:nvPr/>
          </p:nvSpPr>
          <p:spPr bwMode="auto">
            <a:xfrm>
              <a:off x="4434" y="1072"/>
              <a:ext cx="47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I</a:t>
              </a:r>
              <a:r>
                <a:rPr lang="en-US" altLang="zh-CN" sz="1400" baseline="-25000" smtClean="0">
                  <a:solidFill>
                    <a:srgbClr val="000099"/>
                  </a:solidFill>
                  <a:latin typeface="Times New Roman" panose="02020603050405020304" pitchFamily="18" charset="0"/>
                </a:rPr>
                <a:t>OUT2</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1" name="Rectangle 61"/>
            <p:cNvSpPr>
              <a:spLocks noChangeArrowheads="1"/>
            </p:cNvSpPr>
            <p:nvPr/>
          </p:nvSpPr>
          <p:spPr bwMode="auto">
            <a:xfrm>
              <a:off x="4425" y="915"/>
              <a:ext cx="4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V</a:t>
              </a:r>
              <a:r>
                <a:rPr lang="en-US" altLang="zh-CN" sz="1400" baseline="-25000" smtClean="0">
                  <a:solidFill>
                    <a:srgbClr val="000099"/>
                  </a:solidFill>
                  <a:latin typeface="Times New Roman" panose="02020603050405020304" pitchFamily="18" charset="0"/>
                </a:rPr>
                <a:t>REF</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2" name="Rectangle 62"/>
            <p:cNvSpPr>
              <a:spLocks noChangeArrowheads="1"/>
            </p:cNvSpPr>
            <p:nvPr/>
          </p:nvSpPr>
          <p:spPr bwMode="auto">
            <a:xfrm>
              <a:off x="4434" y="1229"/>
              <a:ext cx="4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I</a:t>
              </a:r>
              <a:r>
                <a:rPr lang="en-US" altLang="zh-CN" sz="1400" baseline="-25000" smtClean="0">
                  <a:solidFill>
                    <a:srgbClr val="000099"/>
                  </a:solidFill>
                  <a:latin typeface="Times New Roman" panose="02020603050405020304" pitchFamily="18" charset="0"/>
                </a:rPr>
                <a:t>OUT1</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3" name="Rectangle 63"/>
            <p:cNvSpPr>
              <a:spLocks noChangeArrowheads="1"/>
            </p:cNvSpPr>
            <p:nvPr/>
          </p:nvSpPr>
          <p:spPr bwMode="auto">
            <a:xfrm>
              <a:off x="4464" y="1684"/>
              <a:ext cx="47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R</a:t>
              </a:r>
              <a:r>
                <a:rPr lang="en-US" altLang="zh-CN" sz="1400" baseline="-25000" smtClean="0">
                  <a:solidFill>
                    <a:srgbClr val="000099"/>
                  </a:solidFill>
                  <a:latin typeface="Times New Roman" panose="02020603050405020304" pitchFamily="18" charset="0"/>
                </a:rPr>
                <a:t>fb</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4" name="Rectangle 64"/>
            <p:cNvSpPr>
              <a:spLocks noChangeArrowheads="1"/>
            </p:cNvSpPr>
            <p:nvPr/>
          </p:nvSpPr>
          <p:spPr bwMode="auto">
            <a:xfrm>
              <a:off x="4416" y="2053"/>
              <a:ext cx="676"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模拟地</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85" name="Rectangle 65"/>
            <p:cNvSpPr>
              <a:spLocks noChangeArrowheads="1"/>
            </p:cNvSpPr>
            <p:nvPr/>
          </p:nvSpPr>
          <p:spPr bwMode="auto">
            <a:xfrm>
              <a:off x="4471" y="2606"/>
              <a:ext cx="70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DGND</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6" name="Rectangle 66"/>
            <p:cNvSpPr>
              <a:spLocks noChangeArrowheads="1"/>
            </p:cNvSpPr>
            <p:nvPr/>
          </p:nvSpPr>
          <p:spPr bwMode="auto">
            <a:xfrm>
              <a:off x="4482" y="1825"/>
              <a:ext cx="69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AGND</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7" name="Rectangle 67"/>
            <p:cNvSpPr>
              <a:spLocks noChangeArrowheads="1"/>
            </p:cNvSpPr>
            <p:nvPr/>
          </p:nvSpPr>
          <p:spPr bwMode="auto">
            <a:xfrm>
              <a:off x="4463" y="2288"/>
              <a:ext cx="47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V</a:t>
              </a:r>
              <a:r>
                <a:rPr lang="en-US" altLang="zh-CN" sz="1400" baseline="-25000" smtClean="0">
                  <a:solidFill>
                    <a:srgbClr val="000099"/>
                  </a:solidFill>
                  <a:latin typeface="Times New Roman" panose="02020603050405020304" pitchFamily="18" charset="0"/>
                </a:rPr>
                <a:t>CC</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8" name="Rectangle 68"/>
            <p:cNvSpPr>
              <a:spLocks noChangeArrowheads="1"/>
            </p:cNvSpPr>
            <p:nvPr/>
          </p:nvSpPr>
          <p:spPr bwMode="auto">
            <a:xfrm>
              <a:off x="4481" y="2742"/>
              <a:ext cx="69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数字地</a:t>
              </a:r>
              <a:endParaRPr lang="zh-CN" altLang="en-US" sz="1400" b="1" smtClean="0">
                <a:solidFill>
                  <a:srgbClr val="000099"/>
                </a:solidFill>
                <a:latin typeface="Times New Roman" panose="02020603050405020304" pitchFamily="18" charset="0"/>
                <a:ea typeface="楷体_GB2312" pitchFamily="49" charset="-122"/>
              </a:endParaRPr>
            </a:p>
          </p:txBody>
        </p:sp>
        <p:grpSp>
          <p:nvGrpSpPr>
            <p:cNvPr id="926789" name="Group 69"/>
            <p:cNvGrpSpPr/>
            <p:nvPr/>
          </p:nvGrpSpPr>
          <p:grpSpPr bwMode="auto">
            <a:xfrm>
              <a:off x="1335" y="1150"/>
              <a:ext cx="677" cy="536"/>
              <a:chOff x="5811" y="6822"/>
              <a:chExt cx="1029" cy="909"/>
            </a:xfrm>
          </p:grpSpPr>
          <p:sp>
            <p:nvSpPr>
              <p:cNvPr id="926790" name="Rectangle 70"/>
              <p:cNvSpPr>
                <a:spLocks noChangeArrowheads="1"/>
              </p:cNvSpPr>
              <p:nvPr/>
            </p:nvSpPr>
            <p:spPr bwMode="auto">
              <a:xfrm>
                <a:off x="5940" y="6822"/>
                <a:ext cx="71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8</a:t>
                </a:r>
                <a:r>
                  <a:rPr lang="zh-CN" altLang="en-US" sz="1400" b="1" smtClean="0">
                    <a:solidFill>
                      <a:srgbClr val="000099"/>
                    </a:solidFill>
                    <a:latin typeface="Times New Roman" panose="02020603050405020304" pitchFamily="18" charset="0"/>
                  </a:rPr>
                  <a:t>位</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91" name="Rectangle 71"/>
              <p:cNvSpPr>
                <a:spLocks noChangeArrowheads="1"/>
              </p:cNvSpPr>
              <p:nvPr/>
            </p:nvSpPr>
            <p:spPr bwMode="auto">
              <a:xfrm>
                <a:off x="5940" y="7132"/>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输入</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92" name="Rectangle 72"/>
              <p:cNvSpPr>
                <a:spLocks noChangeArrowheads="1"/>
              </p:cNvSpPr>
              <p:nvPr/>
            </p:nvSpPr>
            <p:spPr bwMode="auto">
              <a:xfrm>
                <a:off x="5811" y="7461"/>
                <a:ext cx="98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寄存器</a:t>
                </a:r>
                <a:endParaRPr lang="zh-CN" altLang="en-US" sz="1400" b="1" smtClean="0">
                  <a:solidFill>
                    <a:srgbClr val="000099"/>
                  </a:solidFill>
                  <a:latin typeface="Times New Roman" panose="02020603050405020304" pitchFamily="18" charset="0"/>
                  <a:ea typeface="楷体_GB2312" pitchFamily="49" charset="-122"/>
                </a:endParaRPr>
              </a:p>
            </p:txBody>
          </p:sp>
        </p:grpSp>
        <p:grpSp>
          <p:nvGrpSpPr>
            <p:cNvPr id="926793" name="Group 73"/>
            <p:cNvGrpSpPr/>
            <p:nvPr/>
          </p:nvGrpSpPr>
          <p:grpSpPr bwMode="auto">
            <a:xfrm>
              <a:off x="2291" y="1122"/>
              <a:ext cx="755" cy="535"/>
              <a:chOff x="5835" y="6822"/>
              <a:chExt cx="1146" cy="906"/>
            </a:xfrm>
          </p:grpSpPr>
          <p:sp>
            <p:nvSpPr>
              <p:cNvPr id="926794" name="Rectangle 74"/>
              <p:cNvSpPr>
                <a:spLocks noChangeArrowheads="1"/>
              </p:cNvSpPr>
              <p:nvPr/>
            </p:nvSpPr>
            <p:spPr bwMode="auto">
              <a:xfrm>
                <a:off x="5940" y="6822"/>
                <a:ext cx="63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8</a:t>
                </a:r>
                <a:r>
                  <a:rPr lang="zh-CN" altLang="en-US" sz="1400" b="1" smtClean="0">
                    <a:solidFill>
                      <a:srgbClr val="000099"/>
                    </a:solidFill>
                    <a:latin typeface="Times New Roman" panose="02020603050405020304" pitchFamily="18" charset="0"/>
                  </a:rPr>
                  <a:t>位</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95" name="Rectangle 75"/>
              <p:cNvSpPr>
                <a:spLocks noChangeArrowheads="1"/>
              </p:cNvSpPr>
              <p:nvPr/>
            </p:nvSpPr>
            <p:spPr bwMode="auto">
              <a:xfrm>
                <a:off x="5925" y="7038"/>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DAC</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96" name="Rectangle 76"/>
              <p:cNvSpPr>
                <a:spLocks noChangeArrowheads="1"/>
              </p:cNvSpPr>
              <p:nvPr/>
            </p:nvSpPr>
            <p:spPr bwMode="auto">
              <a:xfrm>
                <a:off x="5835" y="7260"/>
                <a:ext cx="114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寄存器</a:t>
                </a:r>
                <a:endParaRPr lang="zh-CN" altLang="en-US" sz="1400" b="1" smtClean="0">
                  <a:solidFill>
                    <a:srgbClr val="000099"/>
                  </a:solidFill>
                  <a:latin typeface="Times New Roman" panose="02020603050405020304" pitchFamily="18" charset="0"/>
                  <a:ea typeface="楷体_GB2312" pitchFamily="49" charset="-122"/>
                </a:endParaRPr>
              </a:p>
            </p:txBody>
          </p:sp>
        </p:grpSp>
        <p:grpSp>
          <p:nvGrpSpPr>
            <p:cNvPr id="926797" name="Group 77"/>
            <p:cNvGrpSpPr/>
            <p:nvPr/>
          </p:nvGrpSpPr>
          <p:grpSpPr bwMode="auto">
            <a:xfrm>
              <a:off x="3212" y="1111"/>
              <a:ext cx="708" cy="532"/>
              <a:chOff x="5763" y="6822"/>
              <a:chExt cx="1077" cy="906"/>
            </a:xfrm>
          </p:grpSpPr>
          <p:sp>
            <p:nvSpPr>
              <p:cNvPr id="926798" name="Rectangle 78"/>
              <p:cNvSpPr>
                <a:spLocks noChangeArrowheads="1"/>
              </p:cNvSpPr>
              <p:nvPr/>
            </p:nvSpPr>
            <p:spPr bwMode="auto">
              <a:xfrm>
                <a:off x="5940" y="6822"/>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8</a:t>
                </a:r>
                <a:r>
                  <a:rPr lang="zh-CN" altLang="en-US" sz="1400" b="1" smtClean="0">
                    <a:solidFill>
                      <a:srgbClr val="000099"/>
                    </a:solidFill>
                    <a:latin typeface="Times New Roman" panose="02020603050405020304" pitchFamily="18" charset="0"/>
                  </a:rPr>
                  <a:t>位</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99" name="Rectangle 79"/>
              <p:cNvSpPr>
                <a:spLocks noChangeArrowheads="1"/>
              </p:cNvSpPr>
              <p:nvPr/>
            </p:nvSpPr>
            <p:spPr bwMode="auto">
              <a:xfrm>
                <a:off x="5925" y="7038"/>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D/A</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800" name="Rectangle 80"/>
              <p:cNvSpPr>
                <a:spLocks noChangeArrowheads="1"/>
              </p:cNvSpPr>
              <p:nvPr/>
            </p:nvSpPr>
            <p:spPr bwMode="auto">
              <a:xfrm>
                <a:off x="5763" y="7260"/>
                <a:ext cx="100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转换器</a:t>
                </a:r>
                <a:endParaRPr lang="zh-CN" altLang="en-US" sz="1400" b="1" smtClean="0">
                  <a:solidFill>
                    <a:srgbClr val="000099"/>
                  </a:solidFill>
                  <a:latin typeface="Times New Roman" panose="02020603050405020304" pitchFamily="18" charset="0"/>
                  <a:ea typeface="楷体_GB2312" pitchFamily="49" charset="-122"/>
                </a:endParaRPr>
              </a:p>
            </p:txBody>
          </p:sp>
        </p:grpSp>
        <p:sp>
          <p:nvSpPr>
            <p:cNvPr id="926801" name="Rectangle 81"/>
            <p:cNvSpPr>
              <a:spLocks noChangeArrowheads="1"/>
            </p:cNvSpPr>
            <p:nvPr/>
          </p:nvSpPr>
          <p:spPr bwMode="auto">
            <a:xfrm>
              <a:off x="455" y="2646"/>
              <a:ext cx="4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WR</a:t>
              </a:r>
              <a:r>
                <a:rPr lang="en-US" altLang="zh-CN" sz="1400" baseline="-25000" smtClean="0">
                  <a:solidFill>
                    <a:srgbClr val="000099"/>
                  </a:solidFill>
                  <a:latin typeface="Times New Roman" panose="02020603050405020304" pitchFamily="18" charset="0"/>
                </a:rPr>
                <a:t>2</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802" name="Line 82"/>
            <p:cNvSpPr>
              <a:spLocks noChangeShapeType="1"/>
            </p:cNvSpPr>
            <p:nvPr/>
          </p:nvSpPr>
          <p:spPr bwMode="auto">
            <a:xfrm flipV="1">
              <a:off x="486" y="2664"/>
              <a:ext cx="215" cy="8"/>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803" name="Rectangle 83"/>
            <p:cNvSpPr>
              <a:spLocks noChangeArrowheads="1"/>
            </p:cNvSpPr>
            <p:nvPr/>
          </p:nvSpPr>
          <p:spPr bwMode="auto">
            <a:xfrm>
              <a:off x="361" y="2774"/>
              <a:ext cx="59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XFER</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804" name="Line 84"/>
            <p:cNvSpPr>
              <a:spLocks noChangeShapeType="1"/>
            </p:cNvSpPr>
            <p:nvPr/>
          </p:nvSpPr>
          <p:spPr bwMode="auto">
            <a:xfrm>
              <a:off x="383" y="2806"/>
              <a:ext cx="299"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grpSp>
      <p:sp>
        <p:nvSpPr>
          <p:cNvPr id="926805" name="Rectangle 85"/>
          <p:cNvSpPr>
            <a:spLocks noChangeArrowheads="1"/>
          </p:cNvSpPr>
          <p:nvPr/>
        </p:nvSpPr>
        <p:spPr bwMode="auto">
          <a:xfrm>
            <a:off x="5132705" y="5231289"/>
            <a:ext cx="263017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ctr" fontAlgn="base">
              <a:spcBef>
                <a:spcPct val="0"/>
              </a:spcBef>
              <a:spcAft>
                <a:spcPct val="0"/>
              </a:spcAft>
            </a:pPr>
            <a:r>
              <a:rPr lang="en-US" altLang="zh-CN" b="1" smtClean="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altLang="zh-CN" b="1"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DAC0832</a:t>
            </a:r>
            <a:r>
              <a:rPr lang="zh-CN" altLang="en-US" b="1" smtClean="0">
                <a:solidFill>
                  <a:schemeClr val="bg1"/>
                </a:solidFill>
                <a:latin typeface="宋体" panose="02010600030101010101" pitchFamily="2" charset="-122"/>
                <a:ea typeface="宋体" panose="02010600030101010101" pitchFamily="2" charset="-122"/>
                <a:cs typeface="宋体" panose="02010600030101010101" pitchFamily="2" charset="-122"/>
              </a:rPr>
              <a:t>逻辑结构框图</a:t>
            </a:r>
            <a:endParaRPr lang="zh-CN" altLang="en-US" b="1" smtClean="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86" name="Line 55"/>
          <p:cNvSpPr>
            <a:spLocks noChangeShapeType="1"/>
          </p:cNvSpPr>
          <p:nvPr/>
        </p:nvSpPr>
        <p:spPr bwMode="auto">
          <a:xfrm>
            <a:off x="6487795" y="3662045"/>
            <a:ext cx="259080" cy="1905"/>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87" name="Line 55"/>
          <p:cNvSpPr>
            <a:spLocks noChangeShapeType="1"/>
          </p:cNvSpPr>
          <p:nvPr/>
        </p:nvSpPr>
        <p:spPr bwMode="auto">
          <a:xfrm flipV="1">
            <a:off x="5547995" y="3634740"/>
            <a:ext cx="259080" cy="381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5698" name="Text Box 2"/>
          <p:cNvSpPr txBox="1">
            <a:spLocks noChangeArrowheads="1"/>
          </p:cNvSpPr>
          <p:nvPr/>
        </p:nvSpPr>
        <p:spPr bwMode="auto">
          <a:xfrm>
            <a:off x="282575" y="3691890"/>
            <a:ext cx="3901440" cy="224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en-US" altLang="zh-CN" sz="2000" b="1" smtClean="0">
                <a:solidFill>
                  <a:srgbClr val="FFFF00"/>
                </a:solidFill>
                <a:latin typeface="Times New Roman" panose="02020603050405020304" pitchFamily="18" charset="0"/>
                <a:cs typeface="Times New Roman" panose="02020603050405020304" pitchFamily="18" charset="0"/>
              </a:rPr>
              <a:t>DAC0832</a:t>
            </a:r>
            <a:r>
              <a:rPr lang="zh-CN" altLang="en-US" sz="2000" b="1" smtClean="0">
                <a:solidFill>
                  <a:srgbClr val="FFFF00"/>
                </a:solidFill>
                <a:latin typeface="宋体" panose="02010600030101010101" pitchFamily="2" charset="-122"/>
                <a:cs typeface="宋体" panose="02010600030101010101" pitchFamily="2" charset="-122"/>
              </a:rPr>
              <a:t>的内部结构如图所示，内部有两级数据缓冲器（</a:t>
            </a:r>
            <a:r>
              <a:rPr lang="en-US" altLang="zh-CN" sz="2000" b="1" smtClean="0">
                <a:solidFill>
                  <a:srgbClr val="FFFF00"/>
                </a:solidFill>
                <a:latin typeface="Times New Roman" panose="02020603050405020304" pitchFamily="18" charset="0"/>
                <a:cs typeface="Times New Roman" panose="02020603050405020304" pitchFamily="18" charset="0"/>
              </a:rPr>
              <a:t>8</a:t>
            </a:r>
            <a:r>
              <a:rPr lang="zh-CN" altLang="en-US" sz="2000" b="1" smtClean="0">
                <a:solidFill>
                  <a:srgbClr val="FFFF00"/>
                </a:solidFill>
                <a:latin typeface="宋体" panose="02010600030101010101" pitchFamily="2" charset="-122"/>
                <a:cs typeface="宋体" panose="02010600030101010101" pitchFamily="2" charset="-122"/>
              </a:rPr>
              <a:t>位输入寄存器和</a:t>
            </a:r>
            <a:r>
              <a:rPr lang="en-US" altLang="zh-CN" sz="2000" b="1" smtClean="0">
                <a:solidFill>
                  <a:srgbClr val="FFFF00"/>
                </a:solidFill>
                <a:latin typeface="Times New Roman" panose="02020603050405020304" pitchFamily="18" charset="0"/>
                <a:cs typeface="Times New Roman" panose="02020603050405020304" pitchFamily="18" charset="0"/>
              </a:rPr>
              <a:t>8</a:t>
            </a:r>
            <a:r>
              <a:rPr lang="zh-CN" altLang="en-US" sz="2000" b="1" smtClean="0">
                <a:solidFill>
                  <a:srgbClr val="FFFF00"/>
                </a:solidFill>
                <a:latin typeface="宋体" panose="02010600030101010101" pitchFamily="2" charset="-122"/>
                <a:cs typeface="宋体" panose="02010600030101010101" pitchFamily="2" charset="-122"/>
              </a:rPr>
              <a:t>位</a:t>
            </a:r>
            <a:r>
              <a:rPr lang="en-US" altLang="zh-CN" sz="2000" b="1" smtClean="0">
                <a:solidFill>
                  <a:srgbClr val="FFFF00"/>
                </a:solidFill>
                <a:latin typeface="Times New Roman" panose="02020603050405020304" pitchFamily="18" charset="0"/>
                <a:cs typeface="Times New Roman" panose="02020603050405020304" pitchFamily="18" charset="0"/>
              </a:rPr>
              <a:t>DAC</a:t>
            </a:r>
            <a:r>
              <a:rPr lang="zh-CN" altLang="en-US" sz="2000" b="1" smtClean="0">
                <a:solidFill>
                  <a:srgbClr val="FFFF00"/>
                </a:solidFill>
                <a:latin typeface="宋体" panose="02010600030101010101" pitchFamily="2" charset="-122"/>
                <a:cs typeface="宋体" panose="02010600030101010101" pitchFamily="2" charset="-122"/>
              </a:rPr>
              <a:t>寄存器）和一个</a:t>
            </a:r>
            <a:r>
              <a:rPr lang="en-US" altLang="zh-CN" sz="2000" b="1" smtClean="0">
                <a:solidFill>
                  <a:srgbClr val="FFFF00"/>
                </a:solidFill>
                <a:latin typeface="Times New Roman" panose="02020603050405020304" pitchFamily="18" charset="0"/>
                <a:cs typeface="Times New Roman" panose="02020603050405020304" pitchFamily="18" charset="0"/>
              </a:rPr>
              <a:t>D/A</a:t>
            </a:r>
            <a:r>
              <a:rPr lang="zh-CN" altLang="en-US" sz="2000" b="1" smtClean="0">
                <a:solidFill>
                  <a:srgbClr val="FFFF00"/>
                </a:solidFill>
                <a:latin typeface="宋体" panose="02010600030101010101" pitchFamily="2" charset="-122"/>
                <a:cs typeface="宋体" panose="02010600030101010101" pitchFamily="2" charset="-122"/>
              </a:rPr>
              <a:t>转换器以及门控电路。内部无参考电源，需外接；输出电流型，要获得电压输出需外加转换电路。各引脚含义如下：</a:t>
            </a:r>
            <a:endParaRPr lang="zh-CN" altLang="en-US" sz="2000" b="1" smtClean="0">
              <a:solidFill>
                <a:srgbClr val="FFFF00"/>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3" name="Text Box 5"/>
          <p:cNvSpPr txBox="1">
            <a:spLocks noChangeArrowheads="1"/>
          </p:cNvSpPr>
          <p:nvPr/>
        </p:nvSpPr>
        <p:spPr bwMode="auto">
          <a:xfrm>
            <a:off x="333012" y="1009605"/>
            <a:ext cx="8640763" cy="193802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dirty="0" smtClean="0">
                <a:solidFill>
                  <a:srgbClr val="FFFFFF"/>
                </a:solidFill>
                <a:ea typeface="楷体_GB2312" pitchFamily="49" charset="-122"/>
              </a:rPr>
              <a:t>      </a:t>
            </a:r>
            <a:r>
              <a:rPr lang="zh-CN" altLang="en-US" sz="2400" b="1" dirty="0" smtClean="0">
                <a:solidFill>
                  <a:srgbClr val="FFCC00"/>
                </a:solidFill>
                <a:ea typeface="楷体_GB2312" pitchFamily="49" charset="-122"/>
              </a:rPr>
              <a:t>放大器</a:t>
            </a:r>
            <a:r>
              <a:rPr lang="en-US" altLang="zh-CN" sz="24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(Amplifier)</a:t>
            </a:r>
            <a:r>
              <a:rPr lang="zh-CN" altLang="en-US" sz="2400" b="1" dirty="0" smtClean="0">
                <a:solidFill>
                  <a:srgbClr val="FFCC00"/>
                </a:solidFill>
                <a:ea typeface="楷体_GB2312" pitchFamily="49" charset="-122"/>
              </a:rPr>
              <a:t>是信号调理电路中的重要元件，合理选择使用放大器是系统设计的关键。智能仪器常工作于恶劣环境中，要求放大电路兼有高输入阻抗、高共模抑制比、低功耗等特性。</a:t>
            </a:r>
            <a:r>
              <a:rPr lang="zh-CN" altLang="en-US" sz="2400" b="1" dirty="0" smtClean="0">
                <a:solidFill>
                  <a:srgbClr val="FFFFFF"/>
                </a:solidFill>
                <a:effectLst>
                  <a:outerShdw blurRad="38100" dist="38100" dir="2700000" algn="tl">
                    <a:srgbClr val="000000"/>
                  </a:outerShdw>
                </a:effectLst>
                <a:ea typeface="楷体_GB2312" pitchFamily="49" charset="-122"/>
              </a:rPr>
              <a:t>程控放大器、仪用放大器、隔离放大器</a:t>
            </a:r>
            <a:r>
              <a:rPr lang="zh-CN" altLang="en-US" sz="2400" b="1" dirty="0" smtClean="0">
                <a:solidFill>
                  <a:srgbClr val="FFCC00"/>
                </a:solidFill>
                <a:ea typeface="楷体_GB2312" pitchFamily="49" charset="-122"/>
              </a:rPr>
              <a:t>等是智能仪器中常用的放大器。</a:t>
            </a:r>
            <a:r>
              <a:rPr lang="zh-CN" altLang="en-US" sz="2400" b="1" dirty="0" smtClean="0">
                <a:solidFill>
                  <a:srgbClr val="FFFFFF"/>
                </a:solidFill>
                <a:ea typeface="楷体_GB2312" pitchFamily="49" charset="-122"/>
              </a:rPr>
              <a:t> </a:t>
            </a:r>
            <a:endParaRPr lang="zh-CN" altLang="en-US" sz="2400" b="1" dirty="0" smtClean="0">
              <a:solidFill>
                <a:srgbClr val="FFFFFF"/>
              </a:solidFill>
              <a:ea typeface="楷体_GB2312" pitchFamily="49" charset="-122"/>
            </a:endParaRPr>
          </a:p>
        </p:txBody>
      </p:sp>
      <p:sp>
        <p:nvSpPr>
          <p:cNvPr id="539666" name="Text Box 18"/>
          <p:cNvSpPr txBox="1">
            <a:spLocks noChangeArrowheads="1"/>
          </p:cNvSpPr>
          <p:nvPr/>
        </p:nvSpPr>
        <p:spPr bwMode="auto">
          <a:xfrm>
            <a:off x="1476375" y="549275"/>
            <a:ext cx="59753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sz="2400" b="1" smtClean="0">
                <a:solidFill>
                  <a:srgbClr val="FF0000"/>
                </a:solidFill>
                <a:ea typeface="楷体_GB2312" pitchFamily="49" charset="-122"/>
              </a:rPr>
              <a:t>2.3 </a:t>
            </a:r>
            <a:r>
              <a:rPr kumimoji="1" lang="zh-CN" altLang="en-US" sz="2400" b="1" smtClean="0">
                <a:solidFill>
                  <a:srgbClr val="FF0000"/>
                </a:solidFill>
                <a:ea typeface="楷体_GB2312" pitchFamily="49" charset="-122"/>
              </a:rPr>
              <a:t>放大器</a:t>
            </a:r>
            <a:endParaRPr kumimoji="1" lang="zh-CN" altLang="en-US" sz="2400" b="1" smtClean="0">
              <a:solidFill>
                <a:srgbClr val="FF0000"/>
              </a:solidFill>
              <a:ea typeface="楷体_GB2312" pitchFamily="49" charset="-122"/>
            </a:endParaRPr>
          </a:p>
        </p:txBody>
      </p:sp>
      <p:sp>
        <p:nvSpPr>
          <p:cNvPr id="994318" name="Text Box 14"/>
          <p:cNvSpPr txBox="1">
            <a:spLocks noChangeArrowheads="1"/>
          </p:cNvSpPr>
          <p:nvPr/>
        </p:nvSpPr>
        <p:spPr bwMode="auto">
          <a:xfrm>
            <a:off x="309245" y="2845435"/>
            <a:ext cx="264096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spcBef>
                <a:spcPct val="50000"/>
              </a:spcBef>
              <a:spcAft>
                <a:spcPct val="0"/>
              </a:spcAft>
            </a:pPr>
            <a:r>
              <a:rPr kumimoji="1" lang="zh-CN" altLang="en-US" sz="2400" b="1" smtClean="0">
                <a:solidFill>
                  <a:srgbClr val="FFFFFF"/>
                </a:solidFill>
                <a:ea typeface="楷体_GB2312" pitchFamily="49" charset="-122"/>
              </a:rPr>
              <a:t>放大器分析方法</a:t>
            </a:r>
            <a:endParaRPr kumimoji="1" lang="zh-CN" altLang="en-US" sz="2400" b="1" smtClean="0">
              <a:solidFill>
                <a:srgbClr val="FFFFFF"/>
              </a:solidFill>
              <a:ea typeface="楷体_GB2312" pitchFamily="49" charset="-122"/>
            </a:endParaRPr>
          </a:p>
        </p:txBody>
      </p:sp>
      <p:sp>
        <p:nvSpPr>
          <p:cNvPr id="13" name="Rectangle 3"/>
          <p:cNvSpPr>
            <a:spLocks noChangeArrowheads="1"/>
          </p:cNvSpPr>
          <p:nvPr/>
        </p:nvSpPr>
        <p:spPr bwMode="auto">
          <a:xfrm>
            <a:off x="2768531" y="2792312"/>
            <a:ext cx="4071938"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20000"/>
              </a:spcBef>
              <a:buClr>
                <a:schemeClr val="folHlink"/>
              </a:buClr>
              <a:buSzPct val="60000"/>
              <a:buFont typeface="Wingdings" panose="05000000000000000000" pitchFamily="2" charset="2"/>
              <a:defRPr sz="3200">
                <a:solidFill>
                  <a:schemeClr val="tx1"/>
                </a:solidFill>
                <a:latin typeface="Tahoma" panose="020B0604030504040204" pitchFamily="34" charset="0"/>
                <a:ea typeface="宋体" panose="02010600030101010101" pitchFamily="2" charset="-122"/>
              </a:defRPr>
            </a:lvl1pPr>
            <a:lvl2pPr algn="ctr">
              <a:spcBef>
                <a:spcPct val="20000"/>
              </a:spcBef>
              <a:buClr>
                <a:schemeClr val="hlink"/>
              </a:buClr>
              <a:buSzPct val="55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2pPr>
            <a:lvl3pPr algn="ctr">
              <a:spcBef>
                <a:spcPct val="20000"/>
              </a:spcBef>
              <a:buClr>
                <a:schemeClr val="folHlink"/>
              </a:buClr>
              <a:buSzPct val="50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algn="ctr">
              <a:spcBef>
                <a:spcPct val="20000"/>
              </a:spcBef>
              <a:buClr>
                <a:schemeClr val="accent2"/>
              </a:buClr>
              <a:buSzPct val="55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algn="ctr">
              <a:spcBef>
                <a:spcPct val="20000"/>
              </a:spcBef>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algn="ctr" fontAlgn="base">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algn="ctr" fontAlgn="base">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algn="ctr" fontAlgn="base">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algn="ctr" fontAlgn="base">
              <a:spcBef>
                <a:spcPct val="20000"/>
              </a:spcBef>
              <a:spcAft>
                <a:spcPct val="0"/>
              </a:spcAft>
              <a:buClr>
                <a:schemeClr val="accent1"/>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marL="0" marR="0" lvl="0" indent="0" algn="l" defTabSz="914400" eaLnBrk="1" fontAlgn="auto" latinLnBrk="0" hangingPunct="1">
              <a:lnSpc>
                <a:spcPct val="120000"/>
              </a:lnSpc>
              <a:spcBef>
                <a:spcPct val="20000"/>
              </a:spcBef>
              <a:spcAft>
                <a:spcPts val="0"/>
              </a:spcAft>
              <a:buClr>
                <a:srgbClr val="3333CC"/>
              </a:buClr>
              <a:buSzPct val="60000"/>
              <a:buFont typeface="Wingdings" panose="05000000000000000000" pitchFamily="2" charset="2"/>
              <a:buNone/>
              <a:defRPr/>
            </a:pPr>
            <a:r>
              <a:rPr kumimoji="0" lang="zh-CN" altLang="en-US" sz="2400" b="1" i="0" u="none" strike="noStrike" kern="0" cap="none" spc="0" normalizeH="0" baseline="0" noProof="0" dirty="0" smtClean="0">
                <a:ln>
                  <a:noFill/>
                </a:ln>
                <a:solidFill>
                  <a:srgbClr val="FF0000"/>
                </a:solidFill>
                <a:effectLst/>
                <a:uLnTx/>
                <a:uFillTx/>
                <a:latin typeface="华文新魏" panose="02010800040101010101" pitchFamily="2" charset="-122"/>
                <a:ea typeface="华文新魏" panose="02010800040101010101" pitchFamily="2" charset="-122"/>
              </a:rPr>
              <a:t>运算放大器的理想特性</a:t>
            </a:r>
            <a:endParaRPr kumimoji="0" lang="zh-CN" altLang="en-US" sz="2400" b="1" i="0" u="none" strike="noStrike" kern="0" cap="none" spc="0" normalizeH="0" baseline="0" noProof="0" dirty="0" smtClean="0">
              <a:ln>
                <a:noFill/>
              </a:ln>
              <a:solidFill>
                <a:srgbClr val="FF0000"/>
              </a:solidFill>
              <a:effectLst/>
              <a:uLnTx/>
              <a:uFillTx/>
              <a:latin typeface="华文新魏" panose="02010800040101010101" pitchFamily="2" charset="-122"/>
              <a:ea typeface="华文新魏" panose="02010800040101010101" pitchFamily="2" charset="-122"/>
            </a:endParaRPr>
          </a:p>
        </p:txBody>
      </p:sp>
      <p:sp>
        <p:nvSpPr>
          <p:cNvPr id="15" name="矩形 14"/>
          <p:cNvSpPr/>
          <p:nvPr/>
        </p:nvSpPr>
        <p:spPr>
          <a:xfrm>
            <a:off x="287965" y="3306114"/>
            <a:ext cx="8352928" cy="1198880"/>
          </a:xfrm>
          <a:prstGeom prst="rect">
            <a:avLst/>
          </a:prstGeom>
        </p:spPr>
        <p:txBody>
          <a:bodyPr wrap="square">
            <a:spAutoFit/>
          </a:bodyPr>
          <a:lstStyle/>
          <a:p>
            <a:pPr lvl="0" indent="0" fontAlgn="auto">
              <a:lnSpc>
                <a:spcPct val="100000"/>
              </a:lnSpc>
              <a:buFont typeface="Wingdings" panose="05000000000000000000" pitchFamily="2" charset="2"/>
              <a:buChar char="u"/>
            </a:pPr>
            <a:r>
              <a:rPr lang="zh-CN" altLang="en-US" sz="2400" dirty="0">
                <a:latin typeface="华文新魏" panose="02010800040101010101" pitchFamily="2" charset="-122"/>
                <a:ea typeface="华文新魏" panose="02010800040101010101" pitchFamily="2" charset="-122"/>
              </a:rPr>
              <a:t>输入阻抗</a:t>
            </a:r>
            <a:r>
              <a:rPr lang="en-US" altLang="zh-CN" sz="2400" i="1" dirty="0" err="1" smtClean="0">
                <a:latin typeface="华文新魏" panose="02010800040101010101" pitchFamily="2" charset="-122"/>
                <a:ea typeface="华文新魏" panose="02010800040101010101" pitchFamily="2" charset="-122"/>
              </a:rPr>
              <a:t>R</a:t>
            </a:r>
            <a:r>
              <a:rPr lang="en-US" altLang="zh-CN" sz="2400" i="1" baseline="-25000" dirty="0" err="1" smtClean="0">
                <a:latin typeface="华文新魏" panose="02010800040101010101" pitchFamily="2" charset="-122"/>
                <a:ea typeface="华文新魏" panose="02010800040101010101" pitchFamily="2" charset="-122"/>
              </a:rPr>
              <a:t>i</a:t>
            </a:r>
            <a:r>
              <a:rPr lang="zh-CN" altLang="en-US" sz="2400" dirty="0" smtClean="0">
                <a:latin typeface="华文新魏" panose="02010800040101010101" pitchFamily="2" charset="-122"/>
                <a:ea typeface="华文新魏" panose="02010800040101010101" pitchFamily="2" charset="-122"/>
              </a:rPr>
              <a:t>大，输出阻抗</a:t>
            </a:r>
            <a:r>
              <a:rPr lang="en-US" altLang="zh-CN" sz="2400" i="1" dirty="0" smtClean="0">
                <a:latin typeface="华文新魏" panose="02010800040101010101" pitchFamily="2" charset="-122"/>
                <a:ea typeface="华文新魏" panose="02010800040101010101" pitchFamily="2" charset="-122"/>
              </a:rPr>
              <a:t>R</a:t>
            </a:r>
            <a:r>
              <a:rPr lang="en-US" altLang="zh-CN" sz="2400" i="1" baseline="-25000" dirty="0" smtClean="0">
                <a:latin typeface="华文新魏" panose="02010800040101010101" pitchFamily="2" charset="-122"/>
                <a:ea typeface="华文新魏" panose="02010800040101010101" pitchFamily="2" charset="-122"/>
              </a:rPr>
              <a:t>o</a:t>
            </a:r>
            <a:r>
              <a:rPr lang="zh-CN" altLang="en-US" sz="2400" dirty="0" smtClean="0">
                <a:latin typeface="华文新魏" panose="02010800040101010101" pitchFamily="2" charset="-122"/>
                <a:ea typeface="华文新魏" panose="02010800040101010101" pitchFamily="2" charset="-122"/>
              </a:rPr>
              <a:t>小</a:t>
            </a:r>
            <a:endParaRPr lang="en-US" altLang="zh-CN" sz="2400" dirty="0">
              <a:latin typeface="华文新魏" panose="02010800040101010101" pitchFamily="2" charset="-122"/>
              <a:ea typeface="华文新魏" panose="02010800040101010101" pitchFamily="2" charset="-122"/>
            </a:endParaRPr>
          </a:p>
          <a:p>
            <a:pPr lvl="0" indent="0" fontAlgn="auto">
              <a:lnSpc>
                <a:spcPct val="100000"/>
              </a:lnSpc>
              <a:buFont typeface="Wingdings" panose="05000000000000000000" pitchFamily="2" charset="2"/>
              <a:buChar char="u"/>
            </a:pPr>
            <a:r>
              <a:rPr lang="zh-CN" altLang="en-US" sz="2400" dirty="0" smtClean="0">
                <a:latin typeface="华文新魏" panose="02010800040101010101" pitchFamily="2" charset="-122"/>
                <a:ea typeface="华文新魏" panose="02010800040101010101" pitchFamily="2" charset="-122"/>
              </a:rPr>
              <a:t>虚短：在深度负反馈条件下，运放两输入端电压差为零；</a:t>
            </a:r>
            <a:endParaRPr lang="en-US" altLang="zh-CN" sz="2400" dirty="0">
              <a:latin typeface="华文新魏" panose="02010800040101010101" pitchFamily="2" charset="-122"/>
              <a:ea typeface="华文新魏" panose="02010800040101010101" pitchFamily="2" charset="-122"/>
            </a:endParaRPr>
          </a:p>
          <a:p>
            <a:pPr lvl="0" indent="0" fontAlgn="auto">
              <a:lnSpc>
                <a:spcPct val="100000"/>
              </a:lnSpc>
              <a:buFont typeface="Wingdings" panose="05000000000000000000" pitchFamily="2" charset="2"/>
              <a:buChar char="u"/>
            </a:pPr>
            <a:r>
              <a:rPr lang="zh-CN" altLang="en-US" sz="2400" dirty="0" smtClean="0">
                <a:latin typeface="华文新魏" panose="02010800040101010101" pitchFamily="2" charset="-122"/>
                <a:ea typeface="华文新魏" panose="02010800040101010101" pitchFamily="2" charset="-122"/>
              </a:rPr>
              <a:t>虚断：运放两输入端电流为零。</a:t>
            </a:r>
            <a:endParaRPr lang="en-US" altLang="zh-CN" sz="2400" dirty="0">
              <a:solidFill>
                <a:srgbClr val="000000"/>
              </a:solidFill>
              <a:latin typeface="华文新魏" panose="02010800040101010101" pitchFamily="2" charset="-122"/>
              <a:ea typeface="华文新魏" panose="02010800040101010101" pitchFamily="2" charset="-122"/>
            </a:endParaRPr>
          </a:p>
        </p:txBody>
      </p:sp>
      <p:sp>
        <p:nvSpPr>
          <p:cNvPr id="2" name="TextBox 2"/>
          <p:cNvSpPr txBox="1"/>
          <p:nvPr/>
        </p:nvSpPr>
        <p:spPr>
          <a:xfrm>
            <a:off x="332740" y="4446270"/>
            <a:ext cx="8730615" cy="1938020"/>
          </a:xfrm>
          <a:prstGeom prst="rect">
            <a:avLst/>
          </a:prstGeom>
          <a:noFill/>
        </p:spPr>
        <p:txBody>
          <a:bodyPr wrap="square" rtlCol="0">
            <a:spAutoFit/>
          </a:bodyPr>
          <a:p>
            <a:pPr fontAlgn="auto">
              <a:lnSpc>
                <a:spcPct val="100000"/>
              </a:lnSpc>
            </a:pPr>
            <a:r>
              <a:rPr lang="zh-CN" altLang="en-US" sz="2400" b="1" dirty="0" smtClean="0">
                <a:solidFill>
                  <a:srgbClr val="0070C0"/>
                </a:solidFill>
                <a:latin typeface="华文新魏" panose="02010800040101010101" pitchFamily="2" charset="-122"/>
                <a:ea typeface="华文新魏" panose="02010800040101010101" pitchFamily="2" charset="-122"/>
              </a:rPr>
              <a:t>节点电流法：</a:t>
            </a:r>
            <a:r>
              <a:rPr lang="zh-CN" altLang="en-US" sz="2400" b="1" dirty="0" smtClean="0">
                <a:solidFill>
                  <a:srgbClr val="FF0000"/>
                </a:solidFill>
                <a:latin typeface="华文新魏" panose="02010800040101010101" pitchFamily="2" charset="-122"/>
                <a:ea typeface="华文新魏" panose="02010800040101010101" pitchFamily="2" charset="-122"/>
              </a:rPr>
              <a:t>对电路中的任意节点，直接连接与该节点所有支路的电流之代数和恒等于零。</a:t>
            </a:r>
            <a:r>
              <a:rPr lang="zh-CN" altLang="en-US" sz="2400" b="1" dirty="0" smtClean="0">
                <a:latin typeface="华文新魏" panose="02010800040101010101" pitchFamily="2" charset="-122"/>
                <a:ea typeface="华文新魏" panose="02010800040101010101" pitchFamily="2" charset="-122"/>
              </a:rPr>
              <a:t>*流入为正，流出为负。</a:t>
            </a:r>
            <a:endParaRPr lang="en-US" altLang="zh-CN" sz="2400" b="1" dirty="0" smtClean="0">
              <a:latin typeface="华文新魏" panose="02010800040101010101" pitchFamily="2" charset="-122"/>
              <a:ea typeface="华文新魏" panose="02010800040101010101" pitchFamily="2" charset="-122"/>
            </a:endParaRPr>
          </a:p>
          <a:p>
            <a:pPr fontAlgn="auto">
              <a:lnSpc>
                <a:spcPct val="100000"/>
              </a:lnSpc>
            </a:pPr>
            <a:r>
              <a:rPr lang="zh-CN" altLang="en-US" sz="2400" b="1" dirty="0" smtClean="0">
                <a:solidFill>
                  <a:srgbClr val="0070C0"/>
                </a:solidFill>
                <a:latin typeface="华文新魏" panose="02010800040101010101" pitchFamily="2" charset="-122"/>
                <a:ea typeface="华文新魏" panose="02010800040101010101" pitchFamily="2" charset="-122"/>
              </a:rPr>
              <a:t>叠加定理：</a:t>
            </a:r>
            <a:r>
              <a:rPr lang="zh-CN" altLang="en-US" sz="2400" b="1" dirty="0" smtClean="0">
                <a:solidFill>
                  <a:srgbClr val="00B050"/>
                </a:solidFill>
                <a:latin typeface="华文新魏" panose="02010800040101010101" pitchFamily="2" charset="-122"/>
                <a:ea typeface="华文新魏" panose="02010800040101010101" pitchFamily="2" charset="-122"/>
              </a:rPr>
              <a:t>有两个信号源所产生的响应表示为每一个信号源单独作用时所产生的响应之和。</a:t>
            </a:r>
            <a:r>
              <a:rPr lang="zh-CN" altLang="en-US" sz="2400" b="1" dirty="0" smtClean="0">
                <a:latin typeface="华文新魏" panose="02010800040101010101" pitchFamily="2" charset="-122"/>
                <a:ea typeface="华文新魏" panose="02010800040101010101" pitchFamily="2" charset="-122"/>
              </a:rPr>
              <a:t>*每个信号源单独作用时，其它信号源为零。电压源，相当于接地；电流源，相当于断开。</a:t>
            </a:r>
            <a:endParaRPr lang="zh-CN" altLang="en-US" sz="2400" b="1"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701040" y="1211580"/>
            <a:ext cx="4020185"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ct val="0"/>
              </a:spcBef>
              <a:spcAft>
                <a:spcPct val="0"/>
              </a:spcAft>
              <a:buFontTx/>
              <a:buChar char="•"/>
            </a:pPr>
            <a:r>
              <a:rPr lang="en-US" altLang="zh-CN" sz="2000" b="1" smtClean="0">
                <a:solidFill>
                  <a:srgbClr val="FFFF00"/>
                </a:solidFill>
                <a:latin typeface="宋体" panose="02010600030101010101" pitchFamily="2" charset="-122"/>
                <a:cs typeface="宋体" panose="02010600030101010101" pitchFamily="2" charset="-122"/>
              </a:rPr>
              <a:t> </a:t>
            </a:r>
            <a:r>
              <a:rPr lang="en-US" altLang="zh-CN" sz="2000" b="1" smtClean="0">
                <a:solidFill>
                  <a:srgbClr val="FFFF00"/>
                </a:solidFill>
                <a:latin typeface="Times New Roman" panose="02020603050405020304" pitchFamily="18" charset="0"/>
                <a:cs typeface="Times New Roman" panose="02020603050405020304" pitchFamily="18" charset="0"/>
              </a:rPr>
              <a:t>DI</a:t>
            </a:r>
            <a:r>
              <a:rPr lang="en-US" altLang="zh-CN" sz="2000" b="1" baseline="-25000" smtClean="0">
                <a:solidFill>
                  <a:srgbClr val="FFFF00"/>
                </a:solidFill>
                <a:latin typeface="Times New Roman" panose="02020603050405020304" pitchFamily="18" charset="0"/>
                <a:cs typeface="Times New Roman" panose="02020603050405020304" pitchFamily="18" charset="0"/>
              </a:rPr>
              <a:t>7</a:t>
            </a:r>
            <a:r>
              <a:rPr lang="zh-CN" altLang="en-US" sz="2000" b="1" smtClean="0">
                <a:solidFill>
                  <a:srgbClr val="FFFF00"/>
                </a:solidFill>
                <a:latin typeface="Times New Roman" panose="02020603050405020304" pitchFamily="18" charset="0"/>
                <a:cs typeface="Times New Roman" panose="02020603050405020304" pitchFamily="18" charset="0"/>
              </a:rPr>
              <a:t>～</a:t>
            </a:r>
            <a:r>
              <a:rPr lang="en-US" altLang="zh-CN" sz="2000" b="1" smtClean="0">
                <a:solidFill>
                  <a:srgbClr val="FFFF00"/>
                </a:solidFill>
                <a:latin typeface="Times New Roman" panose="02020603050405020304" pitchFamily="18" charset="0"/>
                <a:cs typeface="Times New Roman" panose="02020603050405020304" pitchFamily="18" charset="0"/>
              </a:rPr>
              <a:t>DI</a:t>
            </a:r>
            <a:r>
              <a:rPr lang="en-US" altLang="zh-CN" sz="2000" b="1" baseline="-25000" smtClean="0">
                <a:solidFill>
                  <a:srgbClr val="FFFF00"/>
                </a:solidFill>
                <a:latin typeface="Times New Roman" panose="02020603050405020304" pitchFamily="18" charset="0"/>
                <a:cs typeface="Times New Roman" panose="02020603050405020304" pitchFamily="18" charset="0"/>
              </a:rPr>
              <a:t>0 </a:t>
            </a:r>
            <a:r>
              <a:rPr lang="zh-CN" altLang="en-US" sz="2000" b="1" smtClean="0">
                <a:solidFill>
                  <a:srgbClr val="FFFF00"/>
                </a:solidFill>
                <a:latin typeface="宋体" panose="02010600030101010101" pitchFamily="2" charset="-122"/>
                <a:cs typeface="宋体" panose="02010600030101010101" pitchFamily="2" charset="-122"/>
              </a:rPr>
              <a:t>：</a:t>
            </a:r>
            <a:r>
              <a:rPr lang="en-US" altLang="zh-CN" sz="2000" b="1" smtClean="0">
                <a:solidFill>
                  <a:srgbClr val="FFFF00"/>
                </a:solidFill>
                <a:latin typeface="宋体" panose="02010600030101010101" pitchFamily="2" charset="-122"/>
                <a:cs typeface="宋体" panose="02010600030101010101" pitchFamily="2" charset="-122"/>
              </a:rPr>
              <a:t>8</a:t>
            </a:r>
            <a:r>
              <a:rPr lang="zh-CN" altLang="en-US" sz="2000" b="1" smtClean="0">
                <a:solidFill>
                  <a:srgbClr val="FFFF00"/>
                </a:solidFill>
                <a:latin typeface="宋体" panose="02010600030101010101" pitchFamily="2" charset="-122"/>
                <a:cs typeface="宋体" panose="02010600030101010101" pitchFamily="2" charset="-122"/>
              </a:rPr>
              <a:t>位数字量输入。</a:t>
            </a:r>
            <a:endParaRPr lang="zh-CN" altLang="en-US"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buFontTx/>
              <a:buChar char="•"/>
            </a:pPr>
            <a:r>
              <a:rPr lang="zh-CN" altLang="en-US" sz="2000" b="1" smtClean="0">
                <a:solidFill>
                  <a:srgbClr val="FFFF00"/>
                </a:solidFill>
                <a:latin typeface="宋体" panose="02010600030101010101" pitchFamily="2" charset="-122"/>
                <a:cs typeface="宋体" panose="02010600030101010101" pitchFamily="2" charset="-122"/>
              </a:rPr>
              <a:t> </a:t>
            </a:r>
            <a:r>
              <a:rPr lang="en-US" altLang="zh-CN" sz="2000" b="1" smtClean="0">
                <a:solidFill>
                  <a:srgbClr val="FFFF00"/>
                </a:solidFill>
                <a:latin typeface="Times New Roman" panose="02020603050405020304" pitchFamily="18" charset="0"/>
                <a:cs typeface="Times New Roman" panose="02020603050405020304" pitchFamily="18" charset="0"/>
              </a:rPr>
              <a:t>ILE</a:t>
            </a: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：输入寄存器的允许信</a:t>
            </a:r>
            <a:endParaRPr lang="zh-CN" altLang="en-US"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buFontTx/>
              <a:buNone/>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号，高电平有效。</a:t>
            </a:r>
            <a:endParaRPr lang="zh-CN" altLang="en-US"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buFontTx/>
              <a:buChar char="•"/>
            </a:pPr>
            <a:r>
              <a:rPr lang="en-US" altLang="zh-CN" sz="2000" b="1" smtClean="0">
                <a:solidFill>
                  <a:srgbClr val="FFFF00"/>
                </a:solidFill>
                <a:latin typeface="Times New Roman" panose="02020603050405020304" pitchFamily="18" charset="0"/>
                <a:cs typeface="Times New Roman" panose="02020603050405020304" pitchFamily="18" charset="0"/>
              </a:rPr>
              <a:t>  CS    </a:t>
            </a: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片选信号</a:t>
            </a:r>
            <a:endParaRPr lang="zh-CN" altLang="en-US"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buFontTx/>
              <a:buChar char="•"/>
            </a:pPr>
            <a:r>
              <a:rPr lang="zh-CN" altLang="en-US" sz="2000" b="1" smtClean="0">
                <a:solidFill>
                  <a:srgbClr val="FFFF00"/>
                </a:solidFill>
                <a:latin typeface="宋体" panose="02010600030101010101" pitchFamily="2" charset="-122"/>
                <a:cs typeface="宋体" panose="02010600030101010101" pitchFamily="2" charset="-122"/>
              </a:rPr>
              <a:t>      ：数据写入输入寄存器</a:t>
            </a:r>
            <a:endParaRPr lang="zh-CN" altLang="en-US"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buFontTx/>
              <a:buNone/>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的控制信号。</a:t>
            </a:r>
            <a:endParaRPr lang="zh-CN" altLang="en-US" sz="2000" b="1" smtClean="0">
              <a:solidFill>
                <a:srgbClr val="FFFF00"/>
              </a:solidFill>
              <a:latin typeface="宋体" panose="02010600030101010101" pitchFamily="2" charset="-122"/>
              <a:cs typeface="宋体" panose="02010600030101010101" pitchFamily="2" charset="-122"/>
            </a:endParaRPr>
          </a:p>
        </p:txBody>
      </p:sp>
      <p:graphicFrame>
        <p:nvGraphicFramePr>
          <p:cNvPr id="3" name="Object 5"/>
          <p:cNvGraphicFramePr>
            <a:graphicFrameLocks noChangeAspect="1"/>
          </p:cNvGraphicFramePr>
          <p:nvPr/>
        </p:nvGraphicFramePr>
        <p:xfrm>
          <a:off x="973455" y="2495550"/>
          <a:ext cx="471170" cy="333375"/>
        </p:xfrm>
        <a:graphic>
          <a:graphicData uri="http://schemas.openxmlformats.org/presentationml/2006/ole">
            <mc:AlternateContent xmlns:mc="http://schemas.openxmlformats.org/markup-compatibility/2006">
              <mc:Choice xmlns:v="urn:schemas-microsoft-com:vml" Requires="v">
                <p:oleObj spid="_x0000_s4" name="Equation" r:id="rId1" imgW="304800" imgH="219075" progId="Equation.DSMT4">
                  <p:embed/>
                </p:oleObj>
              </mc:Choice>
              <mc:Fallback>
                <p:oleObj name="Equation" r:id="rId1" imgW="304800" imgH="219075" progId="Equation.DSMT4">
                  <p:embed/>
                  <p:pic>
                    <p:nvPicPr>
                      <p:cNvPr id="0" name="图片 174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455" y="2495550"/>
                        <a:ext cx="47117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4674" name="Text Box 2"/>
          <p:cNvSpPr txBox="1">
            <a:spLocks noChangeArrowheads="1"/>
          </p:cNvSpPr>
          <p:nvPr/>
        </p:nvSpPr>
        <p:spPr bwMode="auto">
          <a:xfrm>
            <a:off x="611188" y="807085"/>
            <a:ext cx="67849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FFFFFF"/>
                </a:solidFill>
                <a:latin typeface="Times New Roman" panose="02020603050405020304" pitchFamily="18" charset="0"/>
                <a:ea typeface="楷体_GB2312" pitchFamily="49" charset="-122"/>
                <a:cs typeface="Times New Roman" panose="02020603050405020304" pitchFamily="18" charset="0"/>
              </a:rPr>
              <a:t>、</a:t>
            </a:r>
            <a:r>
              <a:rPr lang="zh-CN" altLang="en-US" sz="2400" b="1" smtClean="0">
                <a:solidFill>
                  <a:srgbClr val="FFFFFF"/>
                </a:solidFill>
                <a:latin typeface="楷体_GB2312" pitchFamily="49" charset="-122"/>
                <a:ea typeface="楷体_GB2312" pitchFamily="49" charset="-122"/>
              </a:rPr>
              <a:t>带锁存器的并行</a:t>
            </a:r>
            <a:r>
              <a:rPr lang="en-US" altLang="zh-CN" sz="2400" b="1" smtClean="0">
                <a:solidFill>
                  <a:srgbClr val="FFFFFF"/>
                </a:solidFill>
                <a:latin typeface="Times New Roman" panose="02020603050405020304" pitchFamily="18" charset="0"/>
                <a:ea typeface="楷体_GB2312" pitchFamily="49" charset="-122"/>
                <a:cs typeface="Times New Roman" panose="02020603050405020304" pitchFamily="18" charset="0"/>
              </a:rPr>
              <a:t>D/A</a:t>
            </a:r>
            <a:r>
              <a:rPr lang="zh-CN" altLang="en-US" sz="2400" b="1" smtClean="0">
                <a:solidFill>
                  <a:srgbClr val="FFFFFF"/>
                </a:solidFill>
                <a:latin typeface="楷体_GB2312" pitchFamily="49" charset="-122"/>
                <a:ea typeface="楷体_GB2312" pitchFamily="49" charset="-122"/>
              </a:rPr>
              <a:t>与微处理器的接口</a:t>
            </a:r>
            <a:r>
              <a:rPr lang="zh-CN" altLang="en-US" sz="2400" b="1" smtClean="0">
                <a:solidFill>
                  <a:srgbClr val="FFFF00"/>
                </a:solidFill>
                <a:latin typeface="Times New Roman" panose="02020603050405020304" pitchFamily="18" charset="0"/>
                <a:ea typeface="楷体_GB2312" pitchFamily="49" charset="-122"/>
              </a:rPr>
              <a:t> </a:t>
            </a:r>
            <a:endParaRPr lang="zh-CN" altLang="en-US" sz="2400" b="1" smtClean="0">
              <a:solidFill>
                <a:srgbClr val="FFFF00"/>
              </a:solidFill>
              <a:latin typeface="Times New Roman" panose="02020603050405020304" pitchFamily="18" charset="0"/>
              <a:ea typeface="楷体_GB2312" pitchFamily="49" charset="-122"/>
            </a:endParaRPr>
          </a:p>
        </p:txBody>
      </p:sp>
      <p:sp>
        <p:nvSpPr>
          <p:cNvPr id="922626" name="Text Box 2"/>
          <p:cNvSpPr txBox="1">
            <a:spLocks noChangeArrowheads="1"/>
          </p:cNvSpPr>
          <p:nvPr/>
        </p:nvSpPr>
        <p:spPr bwMode="auto">
          <a:xfrm>
            <a:off x="611188" y="480695"/>
            <a:ext cx="69627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2.9.3  D/A</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转换器与微处理器的接口</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pSp>
        <p:nvGrpSpPr>
          <p:cNvPr id="926722" name="Group 2"/>
          <p:cNvGrpSpPr/>
          <p:nvPr/>
        </p:nvGrpSpPr>
        <p:grpSpPr bwMode="auto">
          <a:xfrm>
            <a:off x="4257675" y="1184910"/>
            <a:ext cx="4932719" cy="3238500"/>
            <a:chOff x="200" y="909"/>
            <a:chExt cx="4974" cy="2489"/>
          </a:xfrm>
        </p:grpSpPr>
        <p:sp>
          <p:nvSpPr>
            <p:cNvPr id="926723" name="AutoShape 3"/>
            <p:cNvSpPr>
              <a:spLocks noChangeAspect="1" noChangeArrowheads="1"/>
            </p:cNvSpPr>
            <p:nvPr/>
          </p:nvSpPr>
          <p:spPr bwMode="auto">
            <a:xfrm>
              <a:off x="217" y="923"/>
              <a:ext cx="4875" cy="24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24" name="Line 4"/>
            <p:cNvSpPr>
              <a:spLocks noChangeShapeType="1"/>
            </p:cNvSpPr>
            <p:nvPr/>
          </p:nvSpPr>
          <p:spPr bwMode="auto">
            <a:xfrm>
              <a:off x="4029" y="1365"/>
              <a:ext cx="54" cy="0"/>
            </a:xfrm>
            <a:prstGeom prst="line">
              <a:avLst/>
            </a:prstGeom>
            <a:noFill/>
            <a:ln w="76200" cap="rnd">
              <a:solidFill>
                <a:schemeClr val="bg1"/>
              </a:solidFill>
              <a:prstDash val="sysDot"/>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grpSp>
          <p:nvGrpSpPr>
            <p:cNvPr id="926725" name="Group 5"/>
            <p:cNvGrpSpPr/>
            <p:nvPr/>
          </p:nvGrpSpPr>
          <p:grpSpPr bwMode="auto">
            <a:xfrm>
              <a:off x="807" y="909"/>
              <a:ext cx="3677" cy="2114"/>
              <a:chOff x="3240" y="2142"/>
              <a:chExt cx="5760" cy="4056"/>
            </a:xfrm>
          </p:grpSpPr>
          <p:sp>
            <p:nvSpPr>
              <p:cNvPr id="926726" name="Rectangle 6"/>
              <p:cNvSpPr>
                <a:spLocks noChangeArrowheads="1"/>
              </p:cNvSpPr>
              <p:nvPr/>
            </p:nvSpPr>
            <p:spPr bwMode="auto">
              <a:xfrm>
                <a:off x="3521" y="2142"/>
                <a:ext cx="4999" cy="4056"/>
              </a:xfrm>
              <a:prstGeom prst="rect">
                <a:avLst/>
              </a:prstGeom>
              <a:noFill/>
              <a:ln w="9525">
                <a:solidFill>
                  <a:schemeClr val="bg1"/>
                </a:solidFill>
                <a:prstDash val="dash"/>
                <a:miter lim="800000"/>
              </a:ln>
              <a:extLst>
                <a:ext uri="{909E8E84-426E-40DD-AFC4-6F175D3DCCD1}">
                  <a14:hiddenFill xmlns:a14="http://schemas.microsoft.com/office/drawing/2010/main">
                    <a:solidFill>
                      <a:srgbClr val="FFFFFF"/>
                    </a:solidFill>
                  </a14:hiddenFill>
                </a:ext>
              </a:extLst>
            </p:spPr>
            <p:txBody>
              <a:bodyPr lIns="49442" tIns="24721" rIns="49442" bIns="24721"/>
              <a:p>
                <a:pPr fontAlgn="base">
                  <a:spcBef>
                    <a:spcPct val="0"/>
                  </a:spcBef>
                  <a:spcAft>
                    <a:spcPct val="0"/>
                  </a:spcAft>
                </a:pPr>
                <a:endParaRPr lang="zh-CN" altLang="zh-CN" sz="2800" b="1" smtClean="0">
                  <a:solidFill>
                    <a:srgbClr val="000099"/>
                  </a:solidFill>
                  <a:latin typeface="Times New Roman" panose="02020603050405020304" pitchFamily="18" charset="0"/>
                  <a:ea typeface="楷体_GB2312" pitchFamily="49" charset="-122"/>
                </a:endParaRPr>
              </a:p>
            </p:txBody>
          </p:sp>
          <p:sp>
            <p:nvSpPr>
              <p:cNvPr id="926727" name="Rectangle 7"/>
              <p:cNvSpPr>
                <a:spLocks noChangeArrowheads="1"/>
              </p:cNvSpPr>
              <p:nvPr/>
            </p:nvSpPr>
            <p:spPr bwMode="auto">
              <a:xfrm>
                <a:off x="4062" y="2375"/>
                <a:ext cx="945" cy="140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28" name="Rectangle 8"/>
              <p:cNvSpPr>
                <a:spLocks noChangeArrowheads="1"/>
              </p:cNvSpPr>
              <p:nvPr/>
            </p:nvSpPr>
            <p:spPr bwMode="auto">
              <a:xfrm>
                <a:off x="5548" y="2376"/>
                <a:ext cx="945" cy="140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29" name="Rectangle 9"/>
              <p:cNvSpPr>
                <a:spLocks noChangeArrowheads="1"/>
              </p:cNvSpPr>
              <p:nvPr/>
            </p:nvSpPr>
            <p:spPr bwMode="auto">
              <a:xfrm>
                <a:off x="7034" y="2376"/>
                <a:ext cx="945" cy="140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0" name="AutoShape 10"/>
              <p:cNvSpPr>
                <a:spLocks noChangeArrowheads="1"/>
              </p:cNvSpPr>
              <p:nvPr/>
            </p:nvSpPr>
            <p:spPr bwMode="auto">
              <a:xfrm>
                <a:off x="5007" y="2844"/>
                <a:ext cx="541" cy="468"/>
              </a:xfrm>
              <a:prstGeom prst="rightArrow">
                <a:avLst>
                  <a:gd name="adj1" fmla="val 40389"/>
                  <a:gd name="adj2" fmla="val 43349"/>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1" name="AutoShape 11"/>
              <p:cNvSpPr>
                <a:spLocks noChangeArrowheads="1"/>
              </p:cNvSpPr>
              <p:nvPr/>
            </p:nvSpPr>
            <p:spPr bwMode="auto">
              <a:xfrm>
                <a:off x="6493" y="2844"/>
                <a:ext cx="541" cy="468"/>
              </a:xfrm>
              <a:prstGeom prst="rightArrow">
                <a:avLst>
                  <a:gd name="adj1" fmla="val 40389"/>
                  <a:gd name="adj2" fmla="val 43349"/>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2" name="AutoShape 12"/>
              <p:cNvSpPr>
                <a:spLocks noChangeArrowheads="1"/>
              </p:cNvSpPr>
              <p:nvPr/>
            </p:nvSpPr>
            <p:spPr bwMode="auto">
              <a:xfrm>
                <a:off x="3309" y="2844"/>
                <a:ext cx="753" cy="468"/>
              </a:xfrm>
              <a:prstGeom prst="rightArrow">
                <a:avLst>
                  <a:gd name="adj1" fmla="val 40389"/>
                  <a:gd name="adj2" fmla="val 60337"/>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3" name="Line 13"/>
              <p:cNvSpPr>
                <a:spLocks noChangeShapeType="1"/>
              </p:cNvSpPr>
              <p:nvPr/>
            </p:nvSpPr>
            <p:spPr bwMode="auto">
              <a:xfrm>
                <a:off x="7979" y="2464"/>
                <a:ext cx="946"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4" name="Line 14"/>
              <p:cNvSpPr>
                <a:spLocks noChangeShapeType="1"/>
              </p:cNvSpPr>
              <p:nvPr/>
            </p:nvSpPr>
            <p:spPr bwMode="auto">
              <a:xfrm>
                <a:off x="7979" y="2723"/>
                <a:ext cx="946"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5" name="Line 15"/>
              <p:cNvSpPr>
                <a:spLocks noChangeShapeType="1"/>
              </p:cNvSpPr>
              <p:nvPr/>
            </p:nvSpPr>
            <p:spPr bwMode="auto">
              <a:xfrm>
                <a:off x="7979" y="2990"/>
                <a:ext cx="946"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6" name="Line 16"/>
              <p:cNvSpPr>
                <a:spLocks noChangeShapeType="1"/>
              </p:cNvSpPr>
              <p:nvPr/>
            </p:nvSpPr>
            <p:spPr bwMode="auto">
              <a:xfrm>
                <a:off x="8295" y="2995"/>
                <a:ext cx="0" cy="268"/>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7" name="Line 17"/>
              <p:cNvSpPr>
                <a:spLocks noChangeShapeType="1"/>
              </p:cNvSpPr>
              <p:nvPr/>
            </p:nvSpPr>
            <p:spPr bwMode="auto">
              <a:xfrm>
                <a:off x="7574" y="3780"/>
                <a:ext cx="0" cy="35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8" name="Line 18"/>
              <p:cNvSpPr>
                <a:spLocks noChangeShapeType="1"/>
              </p:cNvSpPr>
              <p:nvPr/>
            </p:nvSpPr>
            <p:spPr bwMode="auto">
              <a:xfrm>
                <a:off x="7574" y="4131"/>
                <a:ext cx="1351"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9" name="Line 19"/>
              <p:cNvSpPr>
                <a:spLocks noChangeShapeType="1"/>
              </p:cNvSpPr>
              <p:nvPr/>
            </p:nvSpPr>
            <p:spPr bwMode="auto">
              <a:xfrm>
                <a:off x="8298" y="3942"/>
                <a:ext cx="596"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0" name="Line 20"/>
              <p:cNvSpPr>
                <a:spLocks noChangeShapeType="1"/>
              </p:cNvSpPr>
              <p:nvPr/>
            </p:nvSpPr>
            <p:spPr bwMode="auto">
              <a:xfrm>
                <a:off x="8280" y="3719"/>
                <a:ext cx="1" cy="234"/>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1" name="Oval 21"/>
              <p:cNvSpPr>
                <a:spLocks noChangeArrowheads="1"/>
              </p:cNvSpPr>
              <p:nvPr/>
            </p:nvSpPr>
            <p:spPr bwMode="auto">
              <a:xfrm>
                <a:off x="8925" y="2437"/>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2" name="Oval 22"/>
              <p:cNvSpPr>
                <a:spLocks noChangeArrowheads="1"/>
              </p:cNvSpPr>
              <p:nvPr/>
            </p:nvSpPr>
            <p:spPr bwMode="auto">
              <a:xfrm>
                <a:off x="8925" y="2686"/>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3" name="Oval 23"/>
              <p:cNvSpPr>
                <a:spLocks noChangeArrowheads="1"/>
              </p:cNvSpPr>
              <p:nvPr/>
            </p:nvSpPr>
            <p:spPr bwMode="auto">
              <a:xfrm>
                <a:off x="8925" y="2958"/>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4" name="Oval 24"/>
              <p:cNvSpPr>
                <a:spLocks noChangeArrowheads="1"/>
              </p:cNvSpPr>
              <p:nvPr/>
            </p:nvSpPr>
            <p:spPr bwMode="auto">
              <a:xfrm>
                <a:off x="8895" y="3904"/>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5" name="Oval 25"/>
              <p:cNvSpPr>
                <a:spLocks noChangeArrowheads="1"/>
              </p:cNvSpPr>
              <p:nvPr/>
            </p:nvSpPr>
            <p:spPr bwMode="auto">
              <a:xfrm>
                <a:off x="8929" y="4097"/>
                <a:ext cx="63"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6" name="Line 26"/>
              <p:cNvSpPr>
                <a:spLocks noChangeShapeType="1"/>
              </p:cNvSpPr>
              <p:nvPr/>
            </p:nvSpPr>
            <p:spPr bwMode="auto">
              <a:xfrm>
                <a:off x="8520" y="5045"/>
                <a:ext cx="405"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7" name="Line 27"/>
              <p:cNvSpPr>
                <a:spLocks noChangeShapeType="1"/>
              </p:cNvSpPr>
              <p:nvPr/>
            </p:nvSpPr>
            <p:spPr bwMode="auto">
              <a:xfrm>
                <a:off x="8520" y="5744"/>
                <a:ext cx="405"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8" name="Oval 28"/>
              <p:cNvSpPr>
                <a:spLocks noChangeArrowheads="1"/>
              </p:cNvSpPr>
              <p:nvPr/>
            </p:nvSpPr>
            <p:spPr bwMode="auto">
              <a:xfrm>
                <a:off x="8936" y="5003"/>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9" name="Oval 29"/>
              <p:cNvSpPr>
                <a:spLocks noChangeArrowheads="1"/>
              </p:cNvSpPr>
              <p:nvPr/>
            </p:nvSpPr>
            <p:spPr bwMode="auto">
              <a:xfrm>
                <a:off x="8936" y="5705"/>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0" name="Line 30"/>
              <p:cNvSpPr>
                <a:spLocks noChangeShapeType="1"/>
              </p:cNvSpPr>
              <p:nvPr/>
            </p:nvSpPr>
            <p:spPr bwMode="auto">
              <a:xfrm>
                <a:off x="4523" y="3780"/>
                <a:ext cx="1" cy="468"/>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1" name="Line 31"/>
              <p:cNvSpPr>
                <a:spLocks noChangeShapeType="1"/>
              </p:cNvSpPr>
              <p:nvPr/>
            </p:nvSpPr>
            <p:spPr bwMode="auto">
              <a:xfrm flipH="1">
                <a:off x="4377" y="4248"/>
                <a:ext cx="135"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2" name="AutoShape 32"/>
              <p:cNvSpPr>
                <a:spLocks noChangeArrowheads="1"/>
              </p:cNvSpPr>
              <p:nvPr/>
            </p:nvSpPr>
            <p:spPr bwMode="auto">
              <a:xfrm>
                <a:off x="3825" y="4075"/>
                <a:ext cx="541" cy="351"/>
              </a:xfrm>
              <a:prstGeom prst="flowChartDelay">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3" name="Oval 33"/>
              <p:cNvSpPr>
                <a:spLocks noChangeArrowheads="1"/>
              </p:cNvSpPr>
              <p:nvPr/>
            </p:nvSpPr>
            <p:spPr bwMode="auto">
              <a:xfrm>
                <a:off x="3983" y="4905"/>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4" name="AutoShape 34"/>
              <p:cNvSpPr>
                <a:spLocks noChangeArrowheads="1"/>
              </p:cNvSpPr>
              <p:nvPr/>
            </p:nvSpPr>
            <p:spPr bwMode="auto">
              <a:xfrm>
                <a:off x="4062" y="4833"/>
                <a:ext cx="540" cy="351"/>
              </a:xfrm>
              <a:prstGeom prst="flowChartDelay">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5" name="Line 35"/>
              <p:cNvSpPr>
                <a:spLocks noChangeShapeType="1"/>
              </p:cNvSpPr>
              <p:nvPr/>
            </p:nvSpPr>
            <p:spPr bwMode="auto">
              <a:xfrm>
                <a:off x="3285" y="4165"/>
                <a:ext cx="540"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6" name="Line 36"/>
              <p:cNvSpPr>
                <a:spLocks noChangeShapeType="1"/>
              </p:cNvSpPr>
              <p:nvPr/>
            </p:nvSpPr>
            <p:spPr bwMode="auto">
              <a:xfrm>
                <a:off x="3679" y="4365"/>
                <a:ext cx="1" cy="26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7" name="Line 37"/>
              <p:cNvSpPr>
                <a:spLocks noChangeShapeType="1"/>
              </p:cNvSpPr>
              <p:nvPr/>
            </p:nvSpPr>
            <p:spPr bwMode="auto">
              <a:xfrm flipH="1">
                <a:off x="3679" y="4354"/>
                <a:ext cx="135"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8" name="Line 38"/>
              <p:cNvSpPr>
                <a:spLocks noChangeShapeType="1"/>
              </p:cNvSpPr>
              <p:nvPr/>
            </p:nvSpPr>
            <p:spPr bwMode="auto">
              <a:xfrm>
                <a:off x="3679" y="4622"/>
                <a:ext cx="1081"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9" name="Line 39"/>
              <p:cNvSpPr>
                <a:spLocks noChangeShapeType="1"/>
              </p:cNvSpPr>
              <p:nvPr/>
            </p:nvSpPr>
            <p:spPr bwMode="auto">
              <a:xfrm>
                <a:off x="4748" y="4613"/>
                <a:ext cx="1" cy="403"/>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0" name="Line 40"/>
              <p:cNvSpPr>
                <a:spLocks noChangeShapeType="1"/>
              </p:cNvSpPr>
              <p:nvPr/>
            </p:nvSpPr>
            <p:spPr bwMode="auto">
              <a:xfrm flipH="1">
                <a:off x="4602" y="5006"/>
                <a:ext cx="135"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1" name="Oval 41"/>
              <p:cNvSpPr>
                <a:spLocks noChangeArrowheads="1"/>
              </p:cNvSpPr>
              <p:nvPr/>
            </p:nvSpPr>
            <p:spPr bwMode="auto">
              <a:xfrm>
                <a:off x="3983" y="5063"/>
                <a:ext cx="64" cy="63"/>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2" name="Line 42"/>
              <p:cNvSpPr>
                <a:spLocks noChangeShapeType="1"/>
              </p:cNvSpPr>
              <p:nvPr/>
            </p:nvSpPr>
            <p:spPr bwMode="auto">
              <a:xfrm>
                <a:off x="3296" y="4928"/>
                <a:ext cx="676"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3" name="Line 43"/>
              <p:cNvSpPr>
                <a:spLocks noChangeShapeType="1"/>
              </p:cNvSpPr>
              <p:nvPr/>
            </p:nvSpPr>
            <p:spPr bwMode="auto">
              <a:xfrm>
                <a:off x="3296" y="5085"/>
                <a:ext cx="676"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4" name="Line 44"/>
              <p:cNvSpPr>
                <a:spLocks noChangeShapeType="1"/>
              </p:cNvSpPr>
              <p:nvPr/>
            </p:nvSpPr>
            <p:spPr bwMode="auto">
              <a:xfrm>
                <a:off x="6021" y="3780"/>
                <a:ext cx="1" cy="1984"/>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5" name="Oval 45"/>
              <p:cNvSpPr>
                <a:spLocks noChangeArrowheads="1"/>
              </p:cNvSpPr>
              <p:nvPr/>
            </p:nvSpPr>
            <p:spPr bwMode="auto">
              <a:xfrm>
                <a:off x="4940" y="5657"/>
                <a:ext cx="64" cy="63"/>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6" name="AutoShape 46"/>
              <p:cNvSpPr>
                <a:spLocks noChangeArrowheads="1"/>
              </p:cNvSpPr>
              <p:nvPr/>
            </p:nvSpPr>
            <p:spPr bwMode="auto">
              <a:xfrm>
                <a:off x="5019" y="5585"/>
                <a:ext cx="540" cy="351"/>
              </a:xfrm>
              <a:prstGeom prst="flowChartDelay">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7" name="Line 47"/>
              <p:cNvSpPr>
                <a:spLocks noChangeShapeType="1"/>
              </p:cNvSpPr>
              <p:nvPr/>
            </p:nvSpPr>
            <p:spPr bwMode="auto">
              <a:xfrm flipH="1">
                <a:off x="5582" y="5758"/>
                <a:ext cx="425"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8" name="Oval 48"/>
              <p:cNvSpPr>
                <a:spLocks noChangeArrowheads="1"/>
              </p:cNvSpPr>
              <p:nvPr/>
            </p:nvSpPr>
            <p:spPr bwMode="auto">
              <a:xfrm>
                <a:off x="4940" y="5814"/>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9" name="Line 49"/>
              <p:cNvSpPr>
                <a:spLocks noChangeShapeType="1"/>
              </p:cNvSpPr>
              <p:nvPr/>
            </p:nvSpPr>
            <p:spPr bwMode="auto">
              <a:xfrm>
                <a:off x="3240" y="5690"/>
                <a:ext cx="1702"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70" name="Line 50"/>
              <p:cNvSpPr>
                <a:spLocks noChangeShapeType="1"/>
              </p:cNvSpPr>
              <p:nvPr/>
            </p:nvSpPr>
            <p:spPr bwMode="auto">
              <a:xfrm>
                <a:off x="3240" y="5848"/>
                <a:ext cx="1702"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71" name="Rectangle 51"/>
              <p:cNvSpPr>
                <a:spLocks noChangeArrowheads="1"/>
              </p:cNvSpPr>
              <p:nvPr/>
            </p:nvSpPr>
            <p:spPr bwMode="auto">
              <a:xfrm>
                <a:off x="8216" y="3256"/>
                <a:ext cx="157" cy="481"/>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grpSp>
        <p:sp>
          <p:nvSpPr>
            <p:cNvPr id="926772" name="Rectangle 52"/>
            <p:cNvSpPr>
              <a:spLocks noChangeArrowheads="1"/>
            </p:cNvSpPr>
            <p:nvPr/>
          </p:nvSpPr>
          <p:spPr bwMode="auto">
            <a:xfrm>
              <a:off x="504" y="2247"/>
              <a:ext cx="35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CS</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73" name="Line 53"/>
            <p:cNvSpPr>
              <a:spLocks noChangeShapeType="1"/>
            </p:cNvSpPr>
            <p:nvPr/>
          </p:nvSpPr>
          <p:spPr bwMode="auto">
            <a:xfrm>
              <a:off x="532" y="2246"/>
              <a:ext cx="168"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74" name="Rectangle 54"/>
            <p:cNvSpPr>
              <a:spLocks noChangeArrowheads="1"/>
            </p:cNvSpPr>
            <p:nvPr/>
          </p:nvSpPr>
          <p:spPr bwMode="auto">
            <a:xfrm>
              <a:off x="445" y="2387"/>
              <a:ext cx="47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WR</a:t>
              </a:r>
              <a:r>
                <a:rPr lang="en-US" altLang="zh-CN" sz="1400" baseline="-25000" smtClean="0">
                  <a:solidFill>
                    <a:srgbClr val="000099"/>
                  </a:solidFill>
                  <a:latin typeface="Times New Roman" panose="02020603050405020304" pitchFamily="18" charset="0"/>
                </a:rPr>
                <a:t>1</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75" name="Line 55"/>
            <p:cNvSpPr>
              <a:spLocks noChangeShapeType="1"/>
            </p:cNvSpPr>
            <p:nvPr/>
          </p:nvSpPr>
          <p:spPr bwMode="auto">
            <a:xfrm>
              <a:off x="480" y="2417"/>
              <a:ext cx="187"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76" name="Rectangle 56"/>
            <p:cNvSpPr>
              <a:spLocks noChangeArrowheads="1"/>
            </p:cNvSpPr>
            <p:nvPr/>
          </p:nvSpPr>
          <p:spPr bwMode="auto">
            <a:xfrm>
              <a:off x="489" y="1864"/>
              <a:ext cx="47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ILE</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77" name="Rectangle 57"/>
            <p:cNvSpPr>
              <a:spLocks noChangeArrowheads="1"/>
            </p:cNvSpPr>
            <p:nvPr/>
          </p:nvSpPr>
          <p:spPr bwMode="auto">
            <a:xfrm>
              <a:off x="200" y="1291"/>
              <a:ext cx="71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200" smtClean="0">
                  <a:solidFill>
                    <a:srgbClr val="000099"/>
                  </a:solidFill>
                  <a:latin typeface="Times New Roman" panose="02020603050405020304" pitchFamily="18" charset="0"/>
                </a:rPr>
                <a:t>DI</a:t>
              </a:r>
              <a:r>
                <a:rPr lang="en-US" altLang="zh-CN" sz="1200" baseline="-25000" smtClean="0">
                  <a:solidFill>
                    <a:srgbClr val="000099"/>
                  </a:solidFill>
                  <a:latin typeface="Times New Roman" panose="02020603050405020304" pitchFamily="18" charset="0"/>
                </a:rPr>
                <a:t>7</a:t>
              </a:r>
              <a:r>
                <a:rPr lang="zh-CN" altLang="en-US" sz="1200" smtClean="0">
                  <a:solidFill>
                    <a:srgbClr val="000099"/>
                  </a:solidFill>
                  <a:latin typeface="Times New Roman" panose="02020603050405020304" pitchFamily="18" charset="0"/>
                </a:rPr>
                <a:t>～</a:t>
              </a:r>
              <a:r>
                <a:rPr lang="en-US" altLang="zh-CN" sz="1200" smtClean="0">
                  <a:solidFill>
                    <a:srgbClr val="000099"/>
                  </a:solidFill>
                  <a:latin typeface="Times New Roman" panose="02020603050405020304" pitchFamily="18" charset="0"/>
                </a:rPr>
                <a:t>DI</a:t>
              </a:r>
              <a:r>
                <a:rPr lang="en-US" altLang="zh-CN" sz="1200" baseline="-25000" smtClean="0">
                  <a:solidFill>
                    <a:srgbClr val="000099"/>
                  </a:solidFill>
                  <a:latin typeface="Times New Roman" panose="02020603050405020304" pitchFamily="18" charset="0"/>
                </a:rPr>
                <a:t>0</a:t>
              </a:r>
              <a:endParaRPr lang="en-US" altLang="zh-CN" sz="1200" b="1" smtClean="0">
                <a:solidFill>
                  <a:srgbClr val="000099"/>
                </a:solidFill>
                <a:latin typeface="Times New Roman" panose="02020603050405020304" pitchFamily="18" charset="0"/>
                <a:ea typeface="楷体_GB2312" pitchFamily="49" charset="-122"/>
              </a:endParaRPr>
            </a:p>
          </p:txBody>
        </p:sp>
        <p:sp>
          <p:nvSpPr>
            <p:cNvPr id="926778" name="Rectangle 58"/>
            <p:cNvSpPr>
              <a:spLocks noChangeArrowheads="1"/>
            </p:cNvSpPr>
            <p:nvPr/>
          </p:nvSpPr>
          <p:spPr bwMode="auto">
            <a:xfrm>
              <a:off x="1640" y="1798"/>
              <a:ext cx="474"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dirty="0" smtClean="0">
                  <a:solidFill>
                    <a:srgbClr val="000099"/>
                  </a:solidFill>
                  <a:latin typeface="Times New Roman" panose="02020603050405020304" pitchFamily="18" charset="0"/>
                </a:rPr>
                <a:t>LE</a:t>
              </a:r>
              <a:r>
                <a:rPr lang="en-US" altLang="zh-CN" sz="1400" baseline="-25000" dirty="0" smtClean="0">
                  <a:solidFill>
                    <a:srgbClr val="000099"/>
                  </a:solidFill>
                  <a:latin typeface="Times New Roman" panose="02020603050405020304" pitchFamily="18" charset="0"/>
                </a:rPr>
                <a:t>1</a:t>
              </a:r>
              <a:endParaRPr lang="en-US" altLang="zh-CN" sz="1400" b="1" dirty="0" smtClean="0">
                <a:solidFill>
                  <a:srgbClr val="000099"/>
                </a:solidFill>
                <a:latin typeface="Times New Roman" panose="02020603050405020304" pitchFamily="18" charset="0"/>
                <a:ea typeface="楷体_GB2312" pitchFamily="49" charset="-122"/>
              </a:endParaRPr>
            </a:p>
          </p:txBody>
        </p:sp>
        <p:sp>
          <p:nvSpPr>
            <p:cNvPr id="926779" name="Rectangle 59"/>
            <p:cNvSpPr>
              <a:spLocks noChangeArrowheads="1"/>
            </p:cNvSpPr>
            <p:nvPr/>
          </p:nvSpPr>
          <p:spPr bwMode="auto">
            <a:xfrm>
              <a:off x="2613" y="1832"/>
              <a:ext cx="47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dirty="0" smtClean="0">
                  <a:solidFill>
                    <a:srgbClr val="000099"/>
                  </a:solidFill>
                  <a:latin typeface="Times New Roman" panose="02020603050405020304" pitchFamily="18" charset="0"/>
                </a:rPr>
                <a:t>LE</a:t>
              </a:r>
              <a:r>
                <a:rPr lang="en-US" altLang="zh-CN" sz="1400" baseline="-25000" dirty="0" smtClean="0">
                  <a:solidFill>
                    <a:srgbClr val="000099"/>
                  </a:solidFill>
                  <a:latin typeface="Times New Roman" panose="02020603050405020304" pitchFamily="18" charset="0"/>
                </a:rPr>
                <a:t>2</a:t>
              </a:r>
              <a:endParaRPr lang="en-US" altLang="zh-CN" sz="1400" b="1" dirty="0" smtClean="0">
                <a:solidFill>
                  <a:srgbClr val="000099"/>
                </a:solidFill>
                <a:latin typeface="Times New Roman" panose="02020603050405020304" pitchFamily="18" charset="0"/>
                <a:ea typeface="楷体_GB2312" pitchFamily="49" charset="-122"/>
              </a:endParaRPr>
            </a:p>
          </p:txBody>
        </p:sp>
        <p:sp>
          <p:nvSpPr>
            <p:cNvPr id="926780" name="Rectangle 60"/>
            <p:cNvSpPr>
              <a:spLocks noChangeArrowheads="1"/>
            </p:cNvSpPr>
            <p:nvPr/>
          </p:nvSpPr>
          <p:spPr bwMode="auto">
            <a:xfrm>
              <a:off x="4434" y="1072"/>
              <a:ext cx="47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I</a:t>
              </a:r>
              <a:r>
                <a:rPr lang="en-US" altLang="zh-CN" sz="1400" baseline="-25000" smtClean="0">
                  <a:solidFill>
                    <a:srgbClr val="000099"/>
                  </a:solidFill>
                  <a:latin typeface="Times New Roman" panose="02020603050405020304" pitchFamily="18" charset="0"/>
                </a:rPr>
                <a:t>OUT2</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1" name="Rectangle 61"/>
            <p:cNvSpPr>
              <a:spLocks noChangeArrowheads="1"/>
            </p:cNvSpPr>
            <p:nvPr/>
          </p:nvSpPr>
          <p:spPr bwMode="auto">
            <a:xfrm>
              <a:off x="4425" y="915"/>
              <a:ext cx="4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V</a:t>
              </a:r>
              <a:r>
                <a:rPr lang="en-US" altLang="zh-CN" sz="1400" baseline="-25000" smtClean="0">
                  <a:solidFill>
                    <a:srgbClr val="000099"/>
                  </a:solidFill>
                  <a:latin typeface="Times New Roman" panose="02020603050405020304" pitchFamily="18" charset="0"/>
                </a:rPr>
                <a:t>REF</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2" name="Rectangle 62"/>
            <p:cNvSpPr>
              <a:spLocks noChangeArrowheads="1"/>
            </p:cNvSpPr>
            <p:nvPr/>
          </p:nvSpPr>
          <p:spPr bwMode="auto">
            <a:xfrm>
              <a:off x="4434" y="1229"/>
              <a:ext cx="4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I</a:t>
              </a:r>
              <a:r>
                <a:rPr lang="en-US" altLang="zh-CN" sz="1400" baseline="-25000" smtClean="0">
                  <a:solidFill>
                    <a:srgbClr val="000099"/>
                  </a:solidFill>
                  <a:latin typeface="Times New Roman" panose="02020603050405020304" pitchFamily="18" charset="0"/>
                </a:rPr>
                <a:t>OUT1</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3" name="Rectangle 63"/>
            <p:cNvSpPr>
              <a:spLocks noChangeArrowheads="1"/>
            </p:cNvSpPr>
            <p:nvPr/>
          </p:nvSpPr>
          <p:spPr bwMode="auto">
            <a:xfrm>
              <a:off x="4464" y="1684"/>
              <a:ext cx="47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R</a:t>
              </a:r>
              <a:r>
                <a:rPr lang="en-US" altLang="zh-CN" sz="1400" baseline="-25000" smtClean="0">
                  <a:solidFill>
                    <a:srgbClr val="000099"/>
                  </a:solidFill>
                  <a:latin typeface="Times New Roman" panose="02020603050405020304" pitchFamily="18" charset="0"/>
                </a:rPr>
                <a:t>fb</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4" name="Rectangle 64"/>
            <p:cNvSpPr>
              <a:spLocks noChangeArrowheads="1"/>
            </p:cNvSpPr>
            <p:nvPr/>
          </p:nvSpPr>
          <p:spPr bwMode="auto">
            <a:xfrm>
              <a:off x="4416" y="2053"/>
              <a:ext cx="676"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模拟地</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85" name="Rectangle 65"/>
            <p:cNvSpPr>
              <a:spLocks noChangeArrowheads="1"/>
            </p:cNvSpPr>
            <p:nvPr/>
          </p:nvSpPr>
          <p:spPr bwMode="auto">
            <a:xfrm>
              <a:off x="4471" y="2606"/>
              <a:ext cx="70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DGND</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6" name="Rectangle 66"/>
            <p:cNvSpPr>
              <a:spLocks noChangeArrowheads="1"/>
            </p:cNvSpPr>
            <p:nvPr/>
          </p:nvSpPr>
          <p:spPr bwMode="auto">
            <a:xfrm>
              <a:off x="4482" y="1825"/>
              <a:ext cx="69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AGND</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7" name="Rectangle 67"/>
            <p:cNvSpPr>
              <a:spLocks noChangeArrowheads="1"/>
            </p:cNvSpPr>
            <p:nvPr/>
          </p:nvSpPr>
          <p:spPr bwMode="auto">
            <a:xfrm>
              <a:off x="4463" y="2288"/>
              <a:ext cx="47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V</a:t>
              </a:r>
              <a:r>
                <a:rPr lang="en-US" altLang="zh-CN" sz="1400" baseline="-25000" smtClean="0">
                  <a:solidFill>
                    <a:srgbClr val="000099"/>
                  </a:solidFill>
                  <a:latin typeface="Times New Roman" panose="02020603050405020304" pitchFamily="18" charset="0"/>
                </a:rPr>
                <a:t>CC</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8" name="Rectangle 68"/>
            <p:cNvSpPr>
              <a:spLocks noChangeArrowheads="1"/>
            </p:cNvSpPr>
            <p:nvPr/>
          </p:nvSpPr>
          <p:spPr bwMode="auto">
            <a:xfrm>
              <a:off x="4481" y="2742"/>
              <a:ext cx="69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数字地</a:t>
              </a:r>
              <a:endParaRPr lang="zh-CN" altLang="en-US" sz="1400" b="1" smtClean="0">
                <a:solidFill>
                  <a:srgbClr val="000099"/>
                </a:solidFill>
                <a:latin typeface="Times New Roman" panose="02020603050405020304" pitchFamily="18" charset="0"/>
                <a:ea typeface="楷体_GB2312" pitchFamily="49" charset="-122"/>
              </a:endParaRPr>
            </a:p>
          </p:txBody>
        </p:sp>
        <p:grpSp>
          <p:nvGrpSpPr>
            <p:cNvPr id="926789" name="Group 69"/>
            <p:cNvGrpSpPr/>
            <p:nvPr/>
          </p:nvGrpSpPr>
          <p:grpSpPr bwMode="auto">
            <a:xfrm>
              <a:off x="1335" y="1150"/>
              <a:ext cx="677" cy="536"/>
              <a:chOff x="5811" y="6822"/>
              <a:chExt cx="1029" cy="909"/>
            </a:xfrm>
          </p:grpSpPr>
          <p:sp>
            <p:nvSpPr>
              <p:cNvPr id="926790" name="Rectangle 70"/>
              <p:cNvSpPr>
                <a:spLocks noChangeArrowheads="1"/>
              </p:cNvSpPr>
              <p:nvPr/>
            </p:nvSpPr>
            <p:spPr bwMode="auto">
              <a:xfrm>
                <a:off x="5940" y="6822"/>
                <a:ext cx="71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8</a:t>
                </a:r>
                <a:r>
                  <a:rPr lang="zh-CN" altLang="en-US" sz="1400" b="1" smtClean="0">
                    <a:solidFill>
                      <a:srgbClr val="000099"/>
                    </a:solidFill>
                    <a:latin typeface="Times New Roman" panose="02020603050405020304" pitchFamily="18" charset="0"/>
                  </a:rPr>
                  <a:t>位</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91" name="Rectangle 71"/>
              <p:cNvSpPr>
                <a:spLocks noChangeArrowheads="1"/>
              </p:cNvSpPr>
              <p:nvPr/>
            </p:nvSpPr>
            <p:spPr bwMode="auto">
              <a:xfrm>
                <a:off x="5940" y="7132"/>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输入</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92" name="Rectangle 72"/>
              <p:cNvSpPr>
                <a:spLocks noChangeArrowheads="1"/>
              </p:cNvSpPr>
              <p:nvPr/>
            </p:nvSpPr>
            <p:spPr bwMode="auto">
              <a:xfrm>
                <a:off x="5811" y="7461"/>
                <a:ext cx="98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寄存器</a:t>
                </a:r>
                <a:endParaRPr lang="zh-CN" altLang="en-US" sz="1400" b="1" smtClean="0">
                  <a:solidFill>
                    <a:srgbClr val="000099"/>
                  </a:solidFill>
                  <a:latin typeface="Times New Roman" panose="02020603050405020304" pitchFamily="18" charset="0"/>
                  <a:ea typeface="楷体_GB2312" pitchFamily="49" charset="-122"/>
                </a:endParaRPr>
              </a:p>
            </p:txBody>
          </p:sp>
        </p:grpSp>
        <p:grpSp>
          <p:nvGrpSpPr>
            <p:cNvPr id="926793" name="Group 73"/>
            <p:cNvGrpSpPr/>
            <p:nvPr/>
          </p:nvGrpSpPr>
          <p:grpSpPr bwMode="auto">
            <a:xfrm>
              <a:off x="2291" y="1122"/>
              <a:ext cx="755" cy="535"/>
              <a:chOff x="5835" y="6822"/>
              <a:chExt cx="1146" cy="906"/>
            </a:xfrm>
          </p:grpSpPr>
          <p:sp>
            <p:nvSpPr>
              <p:cNvPr id="926794" name="Rectangle 74"/>
              <p:cNvSpPr>
                <a:spLocks noChangeArrowheads="1"/>
              </p:cNvSpPr>
              <p:nvPr/>
            </p:nvSpPr>
            <p:spPr bwMode="auto">
              <a:xfrm>
                <a:off x="5940" y="6822"/>
                <a:ext cx="63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8</a:t>
                </a:r>
                <a:r>
                  <a:rPr lang="zh-CN" altLang="en-US" sz="1400" b="1" smtClean="0">
                    <a:solidFill>
                      <a:srgbClr val="000099"/>
                    </a:solidFill>
                    <a:latin typeface="Times New Roman" panose="02020603050405020304" pitchFamily="18" charset="0"/>
                  </a:rPr>
                  <a:t>位</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95" name="Rectangle 75"/>
              <p:cNvSpPr>
                <a:spLocks noChangeArrowheads="1"/>
              </p:cNvSpPr>
              <p:nvPr/>
            </p:nvSpPr>
            <p:spPr bwMode="auto">
              <a:xfrm>
                <a:off x="5925" y="7038"/>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DAC</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96" name="Rectangle 76"/>
              <p:cNvSpPr>
                <a:spLocks noChangeArrowheads="1"/>
              </p:cNvSpPr>
              <p:nvPr/>
            </p:nvSpPr>
            <p:spPr bwMode="auto">
              <a:xfrm>
                <a:off x="5835" y="7260"/>
                <a:ext cx="114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寄存器</a:t>
                </a:r>
                <a:endParaRPr lang="zh-CN" altLang="en-US" sz="1400" b="1" smtClean="0">
                  <a:solidFill>
                    <a:srgbClr val="000099"/>
                  </a:solidFill>
                  <a:latin typeface="Times New Roman" panose="02020603050405020304" pitchFamily="18" charset="0"/>
                  <a:ea typeface="楷体_GB2312" pitchFamily="49" charset="-122"/>
                </a:endParaRPr>
              </a:p>
            </p:txBody>
          </p:sp>
        </p:grpSp>
        <p:grpSp>
          <p:nvGrpSpPr>
            <p:cNvPr id="926797" name="Group 77"/>
            <p:cNvGrpSpPr/>
            <p:nvPr/>
          </p:nvGrpSpPr>
          <p:grpSpPr bwMode="auto">
            <a:xfrm>
              <a:off x="3212" y="1111"/>
              <a:ext cx="708" cy="532"/>
              <a:chOff x="5763" y="6822"/>
              <a:chExt cx="1077" cy="906"/>
            </a:xfrm>
          </p:grpSpPr>
          <p:sp>
            <p:nvSpPr>
              <p:cNvPr id="926798" name="Rectangle 78"/>
              <p:cNvSpPr>
                <a:spLocks noChangeArrowheads="1"/>
              </p:cNvSpPr>
              <p:nvPr/>
            </p:nvSpPr>
            <p:spPr bwMode="auto">
              <a:xfrm>
                <a:off x="5940" y="6822"/>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8</a:t>
                </a:r>
                <a:r>
                  <a:rPr lang="zh-CN" altLang="en-US" sz="1400" b="1" smtClean="0">
                    <a:solidFill>
                      <a:srgbClr val="000099"/>
                    </a:solidFill>
                    <a:latin typeface="Times New Roman" panose="02020603050405020304" pitchFamily="18" charset="0"/>
                  </a:rPr>
                  <a:t>位</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99" name="Rectangle 79"/>
              <p:cNvSpPr>
                <a:spLocks noChangeArrowheads="1"/>
              </p:cNvSpPr>
              <p:nvPr/>
            </p:nvSpPr>
            <p:spPr bwMode="auto">
              <a:xfrm>
                <a:off x="5925" y="7038"/>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D/A</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800" name="Rectangle 80"/>
              <p:cNvSpPr>
                <a:spLocks noChangeArrowheads="1"/>
              </p:cNvSpPr>
              <p:nvPr/>
            </p:nvSpPr>
            <p:spPr bwMode="auto">
              <a:xfrm>
                <a:off x="5763" y="7260"/>
                <a:ext cx="100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转换器</a:t>
                </a:r>
                <a:endParaRPr lang="zh-CN" altLang="en-US" sz="1400" b="1" smtClean="0">
                  <a:solidFill>
                    <a:srgbClr val="000099"/>
                  </a:solidFill>
                  <a:latin typeface="Times New Roman" panose="02020603050405020304" pitchFamily="18" charset="0"/>
                  <a:ea typeface="楷体_GB2312" pitchFamily="49" charset="-122"/>
                </a:endParaRPr>
              </a:p>
            </p:txBody>
          </p:sp>
        </p:grpSp>
        <p:sp>
          <p:nvSpPr>
            <p:cNvPr id="926801" name="Rectangle 81"/>
            <p:cNvSpPr>
              <a:spLocks noChangeArrowheads="1"/>
            </p:cNvSpPr>
            <p:nvPr/>
          </p:nvSpPr>
          <p:spPr bwMode="auto">
            <a:xfrm>
              <a:off x="455" y="2646"/>
              <a:ext cx="4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WR</a:t>
              </a:r>
              <a:r>
                <a:rPr lang="en-US" altLang="zh-CN" sz="1400" baseline="-25000" smtClean="0">
                  <a:solidFill>
                    <a:srgbClr val="000099"/>
                  </a:solidFill>
                  <a:latin typeface="Times New Roman" panose="02020603050405020304" pitchFamily="18" charset="0"/>
                </a:rPr>
                <a:t>2</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802" name="Line 82"/>
            <p:cNvSpPr>
              <a:spLocks noChangeShapeType="1"/>
            </p:cNvSpPr>
            <p:nvPr/>
          </p:nvSpPr>
          <p:spPr bwMode="auto">
            <a:xfrm flipV="1">
              <a:off x="486" y="2664"/>
              <a:ext cx="215" cy="8"/>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803" name="Rectangle 83"/>
            <p:cNvSpPr>
              <a:spLocks noChangeArrowheads="1"/>
            </p:cNvSpPr>
            <p:nvPr/>
          </p:nvSpPr>
          <p:spPr bwMode="auto">
            <a:xfrm>
              <a:off x="361" y="2774"/>
              <a:ext cx="59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XFER</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804" name="Line 84"/>
            <p:cNvSpPr>
              <a:spLocks noChangeShapeType="1"/>
            </p:cNvSpPr>
            <p:nvPr/>
          </p:nvSpPr>
          <p:spPr bwMode="auto">
            <a:xfrm>
              <a:off x="383" y="2806"/>
              <a:ext cx="299"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grpSp>
      <p:sp>
        <p:nvSpPr>
          <p:cNvPr id="926805" name="Rectangle 85"/>
          <p:cNvSpPr>
            <a:spLocks noChangeArrowheads="1"/>
          </p:cNvSpPr>
          <p:nvPr/>
        </p:nvSpPr>
        <p:spPr bwMode="auto">
          <a:xfrm>
            <a:off x="5304790" y="3916204"/>
            <a:ext cx="263017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ctr" fontAlgn="base">
              <a:spcBef>
                <a:spcPct val="0"/>
              </a:spcBef>
              <a:spcAft>
                <a:spcPct val="0"/>
              </a:spcAft>
            </a:pPr>
            <a:r>
              <a:rPr lang="en-US" altLang="zh-CN" b="1" smtClean="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altLang="zh-CN" b="1"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DAC0832</a:t>
            </a:r>
            <a:r>
              <a:rPr lang="zh-CN" altLang="en-US" b="1" smtClean="0">
                <a:solidFill>
                  <a:schemeClr val="bg1"/>
                </a:solidFill>
                <a:latin typeface="宋体" panose="02010600030101010101" pitchFamily="2" charset="-122"/>
                <a:ea typeface="宋体" panose="02010600030101010101" pitchFamily="2" charset="-122"/>
                <a:cs typeface="宋体" panose="02010600030101010101" pitchFamily="2" charset="-122"/>
              </a:rPr>
              <a:t>逻辑结构框图</a:t>
            </a:r>
            <a:endParaRPr lang="zh-CN" altLang="en-US" b="1" smtClean="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86" name="Line 55"/>
          <p:cNvSpPr>
            <a:spLocks noChangeShapeType="1"/>
          </p:cNvSpPr>
          <p:nvPr/>
        </p:nvSpPr>
        <p:spPr bwMode="auto">
          <a:xfrm>
            <a:off x="6659880" y="2400300"/>
            <a:ext cx="259080" cy="1905"/>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87" name="Line 55"/>
          <p:cNvSpPr>
            <a:spLocks noChangeShapeType="1"/>
          </p:cNvSpPr>
          <p:nvPr/>
        </p:nvSpPr>
        <p:spPr bwMode="auto">
          <a:xfrm flipV="1">
            <a:off x="5720080" y="2372995"/>
            <a:ext cx="259080" cy="381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cxnSp>
        <p:nvCxnSpPr>
          <p:cNvPr id="5" name="直接连接符 4"/>
          <p:cNvCxnSpPr/>
          <p:nvPr/>
        </p:nvCxnSpPr>
        <p:spPr>
          <a:xfrm>
            <a:off x="973455" y="2195830"/>
            <a:ext cx="360680" cy="0"/>
          </a:xfrm>
          <a:prstGeom prst="line">
            <a:avLst/>
          </a:prstGeom>
        </p:spPr>
        <p:style>
          <a:lnRef idx="3">
            <a:schemeClr val="accent4"/>
          </a:lnRef>
          <a:fillRef idx="0">
            <a:schemeClr val="accent4"/>
          </a:fillRef>
          <a:effectRef idx="2">
            <a:schemeClr val="accent4"/>
          </a:effectRef>
          <a:fontRef idx="minor">
            <a:schemeClr val="tx1"/>
          </a:fontRef>
        </p:style>
      </p:cxnSp>
      <p:sp>
        <p:nvSpPr>
          <p:cNvPr id="927746" name="Text Box 2"/>
          <p:cNvSpPr txBox="1">
            <a:spLocks noChangeArrowheads="1"/>
          </p:cNvSpPr>
          <p:nvPr/>
        </p:nvSpPr>
        <p:spPr bwMode="auto">
          <a:xfrm>
            <a:off x="611505" y="3071495"/>
            <a:ext cx="3743960"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Char char="•"/>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：数据写入</a:t>
            </a:r>
            <a:r>
              <a:rPr lang="en-US" altLang="zh-CN" sz="2000" b="1" smtClean="0">
                <a:solidFill>
                  <a:srgbClr val="FFFF00"/>
                </a:solidFill>
                <a:latin typeface="Times New Roman" panose="02020603050405020304" pitchFamily="18" charset="0"/>
                <a:cs typeface="Times New Roman" panose="02020603050405020304" pitchFamily="18" charset="0"/>
              </a:rPr>
              <a:t>DAC</a:t>
            </a:r>
            <a:r>
              <a:rPr lang="zh-CN" altLang="en-US" sz="2000" b="1" smtClean="0">
                <a:solidFill>
                  <a:srgbClr val="FFFF00"/>
                </a:solidFill>
                <a:latin typeface="宋体" panose="02010600030101010101" pitchFamily="2" charset="-122"/>
                <a:cs typeface="宋体" panose="02010600030101010101" pitchFamily="2" charset="-122"/>
              </a:rPr>
              <a:t>寄存</a:t>
            </a:r>
            <a:r>
              <a:rPr lang="en-US" altLang="zh-CN" sz="2000" b="1" smtClean="0">
                <a:solidFill>
                  <a:srgbClr val="FFFF00"/>
                </a:solidFill>
                <a:latin typeface="宋体" panose="02010600030101010101" pitchFamily="2" charset="-122"/>
                <a:cs typeface="宋体" panose="02010600030101010101" pitchFamily="2" charset="-122"/>
              </a:rPr>
              <a:t>  </a:t>
            </a:r>
            <a:endParaRPr lang="en-US" altLang="zh-CN"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buFontTx/>
              <a:buNone/>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器的控制信号。 </a:t>
            </a:r>
            <a:endParaRPr lang="zh-CN" altLang="en-US" sz="2000" b="1" smtClean="0">
              <a:solidFill>
                <a:srgbClr val="FFFF00"/>
              </a:solidFill>
              <a:latin typeface="宋体" panose="02010600030101010101" pitchFamily="2" charset="-122"/>
              <a:cs typeface="宋体" panose="02010600030101010101" pitchFamily="2" charset="-122"/>
            </a:endParaRPr>
          </a:p>
          <a:p>
            <a:pPr fontAlgn="base">
              <a:spcBef>
                <a:spcPct val="0"/>
              </a:spcBef>
              <a:spcAft>
                <a:spcPct val="0"/>
              </a:spcAft>
              <a:buFontTx/>
              <a:buChar char="•"/>
            </a:pPr>
            <a:r>
              <a:rPr lang="zh-CN" altLang="en-US"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传送控制信号。 </a:t>
            </a:r>
            <a:endParaRPr lang="zh-CN" altLang="en-US" sz="2000" b="1" smtClean="0">
              <a:solidFill>
                <a:srgbClr val="FFFF00"/>
              </a:solidFill>
              <a:latin typeface="宋体" panose="02010600030101010101" pitchFamily="2" charset="-122"/>
              <a:cs typeface="宋体" panose="02010600030101010101" pitchFamily="2" charset="-122"/>
            </a:endParaRPr>
          </a:p>
          <a:p>
            <a:pPr fontAlgn="base">
              <a:spcBef>
                <a:spcPct val="0"/>
              </a:spcBef>
              <a:spcAft>
                <a:spcPct val="0"/>
              </a:spcAft>
              <a:buFontTx/>
              <a:buChar char="•"/>
            </a:pPr>
            <a:r>
              <a:rPr lang="zh-CN" altLang="en-US" sz="2000" b="1" smtClean="0">
                <a:solidFill>
                  <a:srgbClr val="FFFF00"/>
                </a:solidFill>
                <a:latin typeface="宋体" panose="02010600030101010101" pitchFamily="2" charset="-122"/>
                <a:cs typeface="宋体" panose="02010600030101010101" pitchFamily="2" charset="-122"/>
              </a:rPr>
              <a:t>     </a:t>
            </a: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模拟电流输出，当输</a:t>
            </a:r>
            <a:r>
              <a:rPr lang="en-US" altLang="zh-CN" sz="2000" b="1" smtClean="0">
                <a:solidFill>
                  <a:srgbClr val="FFFF00"/>
                </a:solidFill>
                <a:latin typeface="宋体" panose="02010600030101010101" pitchFamily="2" charset="-122"/>
                <a:cs typeface="宋体" panose="02010600030101010101" pitchFamily="2" charset="-122"/>
              </a:rPr>
              <a:t> </a:t>
            </a:r>
            <a:endParaRPr lang="en-US" altLang="zh-CN"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buFontTx/>
              <a:buNone/>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入数字为全为“</a:t>
            </a:r>
            <a:r>
              <a:rPr lang="en-US" altLang="zh-CN" sz="2000" b="1" smtClean="0">
                <a:solidFill>
                  <a:srgbClr val="FFFF00"/>
                </a:solidFill>
                <a:latin typeface="宋体" panose="02010600030101010101" pitchFamily="2" charset="-122"/>
                <a:cs typeface="宋体" panose="02010600030101010101" pitchFamily="2" charset="-122"/>
              </a:rPr>
              <a:t>1”</a:t>
            </a:r>
            <a:r>
              <a:rPr lang="zh-CN" altLang="en-US" sz="2000" b="1" smtClean="0">
                <a:solidFill>
                  <a:srgbClr val="FFFF00"/>
                </a:solidFill>
                <a:latin typeface="宋体" panose="02010600030101010101" pitchFamily="2" charset="-122"/>
                <a:cs typeface="宋体" panose="02010600030101010101" pitchFamily="2" charset="-122"/>
              </a:rPr>
              <a:t>时，</a:t>
            </a:r>
            <a:r>
              <a:rPr lang="en-US" altLang="zh-CN" sz="2000" b="1" smtClean="0">
                <a:solidFill>
                  <a:srgbClr val="FFFF00"/>
                </a:solidFill>
                <a:latin typeface="宋体" panose="02010600030101010101" pitchFamily="2" charset="-122"/>
                <a:cs typeface="宋体" panose="02010600030101010101" pitchFamily="2" charset="-122"/>
              </a:rPr>
              <a:t> </a:t>
            </a:r>
            <a:endParaRPr lang="en-US" altLang="zh-CN"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buFontTx/>
              <a:buNone/>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输出电流最大</a:t>
            </a:r>
            <a:endParaRPr lang="zh-CN" altLang="en-US" sz="2000" b="1" smtClean="0">
              <a:solidFill>
                <a:srgbClr val="FFFF00"/>
              </a:solidFill>
              <a:latin typeface="宋体" panose="02010600030101010101" pitchFamily="2" charset="-122"/>
              <a:cs typeface="宋体" panose="02010600030101010101" pitchFamily="2" charset="-122"/>
            </a:endParaRPr>
          </a:p>
        </p:txBody>
      </p:sp>
      <p:graphicFrame>
        <p:nvGraphicFramePr>
          <p:cNvPr id="927747" name="Object 3"/>
          <p:cNvGraphicFramePr>
            <a:graphicFrameLocks noChangeAspect="1"/>
          </p:cNvGraphicFramePr>
          <p:nvPr/>
        </p:nvGraphicFramePr>
        <p:xfrm>
          <a:off x="998855" y="3089910"/>
          <a:ext cx="445770" cy="289560"/>
        </p:xfrm>
        <a:graphic>
          <a:graphicData uri="http://schemas.openxmlformats.org/presentationml/2006/ole">
            <mc:AlternateContent xmlns:mc="http://schemas.openxmlformats.org/markup-compatibility/2006">
              <mc:Choice xmlns:v="urn:schemas-microsoft-com:vml" Requires="v">
                <p:oleObj spid="_x0000_s18666" name="Equation" r:id="rId3" imgW="333375" imgH="219075" progId="Equation.DSMT4">
                  <p:embed/>
                </p:oleObj>
              </mc:Choice>
              <mc:Fallback>
                <p:oleObj name="Equation" r:id="rId3" imgW="333375" imgH="219075" progId="Equation.DSMT4">
                  <p:embed/>
                  <p:pic>
                    <p:nvPicPr>
                      <p:cNvPr id="0" name="图片 186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855" y="3089910"/>
                        <a:ext cx="445770" cy="289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7748" name="Object 4"/>
          <p:cNvGraphicFramePr>
            <a:graphicFrameLocks noChangeAspect="1"/>
          </p:cNvGraphicFramePr>
          <p:nvPr/>
        </p:nvGraphicFramePr>
        <p:xfrm>
          <a:off x="948055" y="3752215"/>
          <a:ext cx="521335" cy="246380"/>
        </p:xfrm>
        <a:graphic>
          <a:graphicData uri="http://schemas.openxmlformats.org/presentationml/2006/ole">
            <mc:AlternateContent xmlns:mc="http://schemas.openxmlformats.org/markup-compatibility/2006">
              <mc:Choice xmlns:v="urn:schemas-microsoft-com:vml" Requires="v">
                <p:oleObj spid="_x0000_s18667" name="Equation" r:id="rId5" imgW="428625" imgH="200025" progId="Equation.DSMT4">
                  <p:embed/>
                </p:oleObj>
              </mc:Choice>
              <mc:Fallback>
                <p:oleObj name="Equation" r:id="rId5" imgW="428625" imgH="200025" progId="Equation.DSMT4">
                  <p:embed/>
                  <p:pic>
                    <p:nvPicPr>
                      <p:cNvPr id="0" name="图片 186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8055" y="3752215"/>
                        <a:ext cx="521335" cy="246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7749" name="Object 5"/>
          <p:cNvGraphicFramePr>
            <a:graphicFrameLocks noChangeAspect="1"/>
          </p:cNvGraphicFramePr>
          <p:nvPr/>
        </p:nvGraphicFramePr>
        <p:xfrm>
          <a:off x="948055" y="4064000"/>
          <a:ext cx="442595" cy="306070"/>
        </p:xfrm>
        <a:graphic>
          <a:graphicData uri="http://schemas.openxmlformats.org/presentationml/2006/ole">
            <mc:AlternateContent xmlns:mc="http://schemas.openxmlformats.org/markup-compatibility/2006">
              <mc:Choice xmlns:v="urn:schemas-microsoft-com:vml" Requires="v">
                <p:oleObj spid="_x0000_s18668" name="Equation" r:id="rId7" imgW="333375" imgH="228600" progId="Equation.DSMT4">
                  <p:embed/>
                </p:oleObj>
              </mc:Choice>
              <mc:Fallback>
                <p:oleObj name="Equation" r:id="rId7" imgW="333375" imgH="228600" progId="Equation.DSMT4">
                  <p:embed/>
                  <p:pic>
                    <p:nvPicPr>
                      <p:cNvPr id="0" name="图片 186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8055" y="4064000"/>
                        <a:ext cx="442595" cy="306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7750" name="Object 6"/>
          <p:cNvGraphicFramePr>
            <a:graphicFrameLocks noChangeAspect="1"/>
          </p:cNvGraphicFramePr>
          <p:nvPr/>
        </p:nvGraphicFramePr>
        <p:xfrm>
          <a:off x="912495" y="4902835"/>
          <a:ext cx="533400" cy="318135"/>
        </p:xfrm>
        <a:graphic>
          <a:graphicData uri="http://schemas.openxmlformats.org/presentationml/2006/ole">
            <mc:AlternateContent xmlns:mc="http://schemas.openxmlformats.org/markup-compatibility/2006">
              <mc:Choice xmlns:v="urn:schemas-microsoft-com:vml" Requires="v">
                <p:oleObj spid="_x0000_s18669" name="Equation" r:id="rId9" imgW="342900" imgH="228600" progId="Equation.DSMT4">
                  <p:embed/>
                </p:oleObj>
              </mc:Choice>
              <mc:Fallback>
                <p:oleObj name="Equation" r:id="rId9" imgW="342900" imgH="228600" progId="Equation.DSMT4">
                  <p:embed/>
                  <p:pic>
                    <p:nvPicPr>
                      <p:cNvPr id="0" name="图片 186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2495" y="4902835"/>
                        <a:ext cx="533400" cy="318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7753" name="Object 9"/>
          <p:cNvGraphicFramePr>
            <a:graphicFrameLocks noChangeAspect="1"/>
          </p:cNvGraphicFramePr>
          <p:nvPr/>
        </p:nvGraphicFramePr>
        <p:xfrm>
          <a:off x="912495" y="5520690"/>
          <a:ext cx="360045" cy="379095"/>
        </p:xfrm>
        <a:graphic>
          <a:graphicData uri="http://schemas.openxmlformats.org/presentationml/2006/ole">
            <mc:AlternateContent xmlns:mc="http://schemas.openxmlformats.org/markup-compatibility/2006">
              <mc:Choice xmlns:v="urn:schemas-microsoft-com:vml" Requires="v">
                <p:oleObj spid="_x0000_s18672" name="Equation" r:id="rId11" imgW="228600" imgH="238125" progId="Equation.DSMT4">
                  <p:embed/>
                </p:oleObj>
              </mc:Choice>
              <mc:Fallback>
                <p:oleObj name="Equation" r:id="rId11" imgW="228600" imgH="238125" progId="Equation.DSMT4">
                  <p:embed/>
                  <p:pic>
                    <p:nvPicPr>
                      <p:cNvPr id="0" name="图片 186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495" y="5520690"/>
                        <a:ext cx="360045" cy="3790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2"/>
          <p:cNvSpPr txBox="1">
            <a:spLocks noChangeArrowheads="1"/>
          </p:cNvSpPr>
          <p:nvPr/>
        </p:nvSpPr>
        <p:spPr bwMode="auto">
          <a:xfrm>
            <a:off x="592455" y="4902835"/>
            <a:ext cx="7853680" cy="13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Char char="•"/>
            </a:pPr>
            <a:r>
              <a:rPr lang="zh-CN" altLang="en-US" sz="2000" b="1" smtClean="0">
                <a:solidFill>
                  <a:srgbClr val="FFFF00"/>
                </a:solidFill>
                <a:latin typeface="宋体" panose="02010600030101010101" pitchFamily="2" charset="-122"/>
                <a:cs typeface="宋体" panose="02010600030101010101" pitchFamily="2" charset="-122"/>
              </a:rPr>
              <a:t>    ：模拟电流输出，模拟量为差动电流输出</a:t>
            </a:r>
            <a:r>
              <a:rPr lang="en-US" altLang="zh-CN" sz="2000" b="1" smtClean="0">
                <a:solidFill>
                  <a:srgbClr val="FFFF00"/>
                </a:solidFill>
                <a:latin typeface="宋体" panose="02010600030101010101" pitchFamily="2" charset="-122"/>
                <a:cs typeface="宋体" panose="02010600030101010101" pitchFamily="2" charset="-122"/>
              </a:rPr>
              <a:t>,</a:t>
            </a:r>
            <a:r>
              <a:rPr lang="zh-CN" altLang="en-US" sz="2000" b="1" smtClean="0">
                <a:solidFill>
                  <a:srgbClr val="FFFF00"/>
                </a:solidFill>
                <a:latin typeface="宋体" panose="02010600030101010101" pitchFamily="2" charset="-122"/>
                <a:cs typeface="宋体" panose="02010600030101010101" pitchFamily="2" charset="-122"/>
              </a:rPr>
              <a:t>与</a:t>
            </a: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的关系是：               </a:t>
            </a:r>
            <a:r>
              <a:rPr lang="en-US" altLang="zh-CN" sz="2000" b="1" smtClean="0">
                <a:solidFill>
                  <a:srgbClr val="FFFF00"/>
                </a:solidFill>
                <a:latin typeface="宋体" panose="02010600030101010101" pitchFamily="2" charset="-122"/>
                <a:cs typeface="宋体" panose="02010600030101010101" pitchFamily="2" charset="-122"/>
              </a:rPr>
              <a:t> </a:t>
            </a:r>
            <a:endParaRPr lang="en-US" altLang="zh-CN"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buFontTx/>
              <a:buNone/>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＝常数</a:t>
            </a:r>
            <a:endParaRPr lang="zh-CN" altLang="en-US" sz="2000" b="1" smtClean="0">
              <a:solidFill>
                <a:srgbClr val="FFFF00"/>
              </a:solidFill>
              <a:latin typeface="宋体" panose="02010600030101010101" pitchFamily="2" charset="-122"/>
              <a:cs typeface="宋体" panose="02010600030101010101" pitchFamily="2" charset="-122"/>
            </a:endParaRPr>
          </a:p>
          <a:p>
            <a:pPr fontAlgn="base">
              <a:spcBef>
                <a:spcPct val="0"/>
              </a:spcBef>
              <a:spcAft>
                <a:spcPct val="0"/>
              </a:spcAft>
              <a:buFontTx/>
              <a:buChar char="•"/>
            </a:pPr>
            <a:r>
              <a:rPr lang="zh-CN" altLang="en-US" sz="2000" b="1" smtClean="0">
                <a:solidFill>
                  <a:srgbClr val="FFFF00"/>
                </a:solidFill>
                <a:latin typeface="宋体" panose="02010600030101010101" pitchFamily="2" charset="-122"/>
                <a:cs typeface="宋体" panose="02010600030101010101" pitchFamily="2" charset="-122"/>
              </a:rPr>
              <a:t>    ：内部反馈电阻引脚，可外接输出增益调整电位器。</a:t>
            </a:r>
            <a:endParaRPr lang="zh-CN" altLang="en-US" sz="2000" b="1" smtClean="0">
              <a:solidFill>
                <a:srgbClr val="FFFF00"/>
              </a:solidFill>
              <a:latin typeface="宋体" panose="02010600030101010101" pitchFamily="2" charset="-122"/>
              <a:cs typeface="宋体" panose="02010600030101010101" pitchFamily="2" charset="-122"/>
            </a:endParaRPr>
          </a:p>
          <a:p>
            <a:pPr fontAlgn="base">
              <a:spcBef>
                <a:spcPct val="0"/>
              </a:spcBef>
              <a:spcAft>
                <a:spcPct val="0"/>
              </a:spcAft>
              <a:buFontTx/>
              <a:buChar char="•"/>
            </a:pPr>
            <a:r>
              <a:rPr lang="zh-CN" altLang="en-US" sz="2000" b="1" smtClean="0">
                <a:solidFill>
                  <a:srgbClr val="FFFF00"/>
                </a:solidFill>
                <a:latin typeface="宋体" panose="02010600030101010101" pitchFamily="2" charset="-122"/>
                <a:cs typeface="宋体" panose="02010600030101010101" pitchFamily="2" charset="-122"/>
              </a:rPr>
              <a:t>    </a:t>
            </a:r>
            <a:r>
              <a:rPr lang="zh-CN" altLang="zh-CN" sz="2000" b="1" smtClean="0">
                <a:solidFill>
                  <a:srgbClr val="FFFF00"/>
                </a:solidFill>
                <a:latin typeface="宋体" panose="02010600030101010101" pitchFamily="2" charset="-122"/>
                <a:cs typeface="宋体" panose="02010600030101010101" pitchFamily="2" charset="-122"/>
              </a:rPr>
              <a:t>：参考电压输入端，可接正负电压，范围为</a:t>
            </a:r>
            <a:r>
              <a:rPr lang="en-US" altLang="zh-CN" sz="2000" b="1" smtClean="0">
                <a:solidFill>
                  <a:srgbClr val="FFFF00"/>
                </a:solidFill>
                <a:latin typeface="宋体" panose="02010600030101010101" pitchFamily="2" charset="-122"/>
                <a:cs typeface="宋体" panose="02010600030101010101" pitchFamily="2" charset="-122"/>
              </a:rPr>
              <a:t>-10</a:t>
            </a:r>
            <a:r>
              <a:rPr lang="zh-CN" altLang="en-US" sz="2000" b="1" smtClean="0">
                <a:solidFill>
                  <a:srgbClr val="FFFF00"/>
                </a:solidFill>
                <a:latin typeface="宋体" panose="02010600030101010101" pitchFamily="2" charset="-122"/>
                <a:cs typeface="宋体" panose="02010600030101010101" pitchFamily="2" charset="-122"/>
              </a:rPr>
              <a:t>～</a:t>
            </a:r>
            <a:r>
              <a:rPr lang="en-US" altLang="zh-CN" sz="2000" b="1" smtClean="0">
                <a:solidFill>
                  <a:srgbClr val="FFFF00"/>
                </a:solidFill>
                <a:latin typeface="宋体" panose="02010600030101010101" pitchFamily="2" charset="-122"/>
                <a:cs typeface="宋体" panose="02010600030101010101" pitchFamily="2" charset="-122"/>
              </a:rPr>
              <a:t>+10V</a:t>
            </a:r>
            <a:r>
              <a:rPr lang="zh-CN" altLang="en-US" sz="2000" b="1" smtClean="0">
                <a:solidFill>
                  <a:srgbClr val="FFFF00"/>
                </a:solidFill>
                <a:latin typeface="宋体" panose="02010600030101010101" pitchFamily="2" charset="-122"/>
                <a:cs typeface="宋体" panose="02010600030101010101" pitchFamily="2" charset="-122"/>
              </a:rPr>
              <a:t>。 </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7" name="文本框 6"/>
          <p:cNvSpPr txBox="1"/>
          <p:nvPr/>
        </p:nvSpPr>
        <p:spPr>
          <a:xfrm>
            <a:off x="4720590" y="4591050"/>
            <a:ext cx="4106545" cy="398780"/>
          </a:xfrm>
          <a:prstGeom prst="rect">
            <a:avLst/>
          </a:prstGeom>
          <a:noFill/>
        </p:spPr>
        <p:txBody>
          <a:bodyPr wrap="square" rtlCol="0" anchor="t">
            <a:spAutoFit/>
          </a:bodyPr>
          <a:p>
            <a:r>
              <a:rPr lang="zh-CN" altLang="en-US" sz="2000" b="1" smtClean="0">
                <a:solidFill>
                  <a:srgbClr val="FFFF00"/>
                </a:solidFill>
                <a:latin typeface="宋体" panose="02010600030101010101" pitchFamily="2" charset="-122"/>
                <a:cs typeface="宋体" panose="02010600030101010101" pitchFamily="2" charset="-122"/>
                <a:sym typeface="+mn-ea"/>
              </a:rPr>
              <a:t>数字为全为“</a:t>
            </a:r>
            <a:r>
              <a:rPr lang="en-US" altLang="zh-CN" sz="2000" b="1" smtClean="0">
                <a:solidFill>
                  <a:srgbClr val="FFFF00"/>
                </a:solidFill>
                <a:latin typeface="宋体" panose="02010600030101010101" pitchFamily="2" charset="-122"/>
                <a:cs typeface="宋体" panose="02010600030101010101" pitchFamily="2" charset="-122"/>
                <a:sym typeface="+mn-ea"/>
              </a:rPr>
              <a:t>0”</a:t>
            </a:r>
            <a:r>
              <a:rPr lang="zh-CN" altLang="en-US" sz="2000" b="1" smtClean="0">
                <a:solidFill>
                  <a:srgbClr val="FFFF00"/>
                </a:solidFill>
                <a:latin typeface="宋体" panose="02010600030101010101" pitchFamily="2" charset="-122"/>
                <a:cs typeface="宋体" panose="02010600030101010101" pitchFamily="2" charset="-122"/>
                <a:sym typeface="+mn-ea"/>
              </a:rPr>
              <a:t>时，输出电流为</a:t>
            </a:r>
            <a:r>
              <a:rPr lang="en-US" altLang="zh-CN" sz="2000" b="1" smtClean="0">
                <a:solidFill>
                  <a:srgbClr val="FFFF00"/>
                </a:solidFill>
                <a:latin typeface="宋体" panose="02010600030101010101" pitchFamily="2" charset="-122"/>
                <a:cs typeface="宋体" panose="02010600030101010101" pitchFamily="2" charset="-122"/>
                <a:sym typeface="+mn-ea"/>
              </a:rPr>
              <a:t>0</a:t>
            </a:r>
            <a:r>
              <a:rPr lang="zh-CN" altLang="en-US" sz="2000" b="1" smtClean="0">
                <a:solidFill>
                  <a:srgbClr val="FFFF00"/>
                </a:solidFill>
                <a:latin typeface="宋体" panose="02010600030101010101" pitchFamily="2" charset="-122"/>
                <a:cs typeface="宋体" panose="02010600030101010101" pitchFamily="2" charset="-122"/>
                <a:sym typeface="+mn-ea"/>
              </a:rPr>
              <a:t>。</a:t>
            </a:r>
            <a:endParaRPr lang="zh-CN" altLang="en-US" sz="2000"/>
          </a:p>
        </p:txBody>
      </p:sp>
      <p:graphicFrame>
        <p:nvGraphicFramePr>
          <p:cNvPr id="927752" name="Object 8"/>
          <p:cNvGraphicFramePr>
            <a:graphicFrameLocks noChangeAspect="1"/>
          </p:cNvGraphicFramePr>
          <p:nvPr/>
        </p:nvGraphicFramePr>
        <p:xfrm>
          <a:off x="1713230" y="5220970"/>
          <a:ext cx="1289050" cy="374650"/>
        </p:xfrm>
        <a:graphic>
          <a:graphicData uri="http://schemas.openxmlformats.org/presentationml/2006/ole">
            <mc:AlternateContent xmlns:mc="http://schemas.openxmlformats.org/markup-compatibility/2006">
              <mc:Choice xmlns:v="urn:schemas-microsoft-com:vml" Requires="v">
                <p:oleObj spid="_x0000_s18671" name="Equation" r:id="rId13" imgW="790575" imgH="228600" progId="Equation.DSMT4">
                  <p:embed/>
                </p:oleObj>
              </mc:Choice>
              <mc:Fallback>
                <p:oleObj name="Equation" r:id="rId13" imgW="790575" imgH="228600" progId="Equation.DSMT4">
                  <p:embed/>
                  <p:pic>
                    <p:nvPicPr>
                      <p:cNvPr id="0" name="图片 1867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13230" y="5220970"/>
                        <a:ext cx="128905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
          <p:cNvGraphicFramePr>
            <a:graphicFrameLocks noChangeAspect="1"/>
          </p:cNvGraphicFramePr>
          <p:nvPr/>
        </p:nvGraphicFramePr>
        <p:xfrm>
          <a:off x="6499225" y="4968875"/>
          <a:ext cx="442595" cy="306070"/>
        </p:xfrm>
        <a:graphic>
          <a:graphicData uri="http://schemas.openxmlformats.org/presentationml/2006/ole">
            <mc:AlternateContent xmlns:mc="http://schemas.openxmlformats.org/markup-compatibility/2006">
              <mc:Choice xmlns:v="urn:schemas-microsoft-com:vml" Requires="v">
                <p:oleObj spid="_x0000_s9" name="Equation" r:id="rId15" imgW="333375" imgH="228600" progId="Equation.DSMT4">
                  <p:embed/>
                </p:oleObj>
              </mc:Choice>
              <mc:Fallback>
                <p:oleObj name="Equation" r:id="rId15" imgW="333375" imgH="228600" progId="Equation.DSMT4">
                  <p:embed/>
                  <p:pic>
                    <p:nvPicPr>
                      <p:cNvPr id="0" name="图片 186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9225" y="4968875"/>
                        <a:ext cx="442595" cy="306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7754" name="Object 10"/>
          <p:cNvGraphicFramePr>
            <a:graphicFrameLocks noChangeAspect="1"/>
          </p:cNvGraphicFramePr>
          <p:nvPr/>
        </p:nvGraphicFramePr>
        <p:xfrm>
          <a:off x="912495" y="5899785"/>
          <a:ext cx="464820" cy="363855"/>
        </p:xfrm>
        <a:graphic>
          <a:graphicData uri="http://schemas.openxmlformats.org/presentationml/2006/ole">
            <mc:AlternateContent xmlns:mc="http://schemas.openxmlformats.org/markup-compatibility/2006">
              <mc:Choice xmlns:v="urn:schemas-microsoft-com:vml" Requires="v">
                <p:oleObj spid="_x0000_s18673" name="Equation" r:id="rId16" imgW="295275" imgH="228600" progId="Equation.DSMT4">
                  <p:embed/>
                </p:oleObj>
              </mc:Choice>
              <mc:Fallback>
                <p:oleObj name="Equation" r:id="rId16" imgW="295275" imgH="228600" progId="Equation.DSMT4">
                  <p:embed/>
                  <p:pic>
                    <p:nvPicPr>
                      <p:cNvPr id="0" name="图片 1867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2495" y="5899785"/>
                        <a:ext cx="464820" cy="3638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7"/>
          <p:cNvGraphicFramePr>
            <a:graphicFrameLocks noChangeAspect="1"/>
          </p:cNvGraphicFramePr>
          <p:nvPr/>
        </p:nvGraphicFramePr>
        <p:xfrm>
          <a:off x="3302635" y="4627245"/>
          <a:ext cx="1480820" cy="374650"/>
        </p:xfrm>
        <a:graphic>
          <a:graphicData uri="http://schemas.openxmlformats.org/presentationml/2006/ole">
            <mc:AlternateContent xmlns:mc="http://schemas.openxmlformats.org/markup-compatibility/2006">
              <mc:Choice xmlns:v="urn:schemas-microsoft-com:vml" Requires="v">
                <p:oleObj spid="_x0000_s11" name="Equation" r:id="rId18" imgW="1057275" imgH="238125" progId="Equation.DSMT4">
                  <p:embed/>
                </p:oleObj>
              </mc:Choice>
              <mc:Fallback>
                <p:oleObj name="Equation" r:id="rId18" imgW="1057275" imgH="238125" progId="Equation.DSMT4">
                  <p:embed/>
                  <p:pic>
                    <p:nvPicPr>
                      <p:cNvPr id="0" name="图片 1866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02635" y="4627245"/>
                        <a:ext cx="148082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Text Box 2"/>
          <p:cNvSpPr txBox="1">
            <a:spLocks noChangeArrowheads="1"/>
          </p:cNvSpPr>
          <p:nvPr/>
        </p:nvSpPr>
        <p:spPr bwMode="auto">
          <a:xfrm>
            <a:off x="421640" y="1150620"/>
            <a:ext cx="6166485" cy="13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Char char="•"/>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：芯片电源，</a:t>
            </a:r>
            <a:r>
              <a:rPr lang="en-US" altLang="zh-CN" sz="2000" b="1" smtClean="0">
                <a:solidFill>
                  <a:srgbClr val="FFFF00"/>
                </a:solidFill>
                <a:latin typeface="Times New Roman" panose="02020603050405020304" pitchFamily="18" charset="0"/>
                <a:cs typeface="Times New Roman" panose="02020603050405020304" pitchFamily="18" charset="0"/>
              </a:rPr>
              <a:t>+5</a:t>
            </a:r>
            <a:r>
              <a:rPr lang="zh-CN" altLang="en-US" sz="2000" b="1" smtClean="0">
                <a:solidFill>
                  <a:srgbClr val="FFFF00"/>
                </a:solidFill>
                <a:latin typeface="Times New Roman" panose="02020603050405020304" pitchFamily="18" charset="0"/>
                <a:cs typeface="Times New Roman" panose="02020603050405020304" pitchFamily="18" charset="0"/>
              </a:rPr>
              <a:t>～</a:t>
            </a:r>
            <a:r>
              <a:rPr lang="en-US" altLang="zh-CN" sz="2000" b="1" smtClean="0">
                <a:solidFill>
                  <a:srgbClr val="FFFF00"/>
                </a:solidFill>
                <a:latin typeface="Times New Roman" panose="02020603050405020304" pitchFamily="18" charset="0"/>
                <a:cs typeface="Times New Roman" panose="02020603050405020304" pitchFamily="18" charset="0"/>
              </a:rPr>
              <a:t>+15V</a:t>
            </a:r>
            <a:r>
              <a:rPr lang="zh-CN" altLang="en-US" sz="2000" b="1" smtClean="0">
                <a:solidFill>
                  <a:srgbClr val="FFFF00"/>
                </a:solidFill>
                <a:latin typeface="宋体" panose="02010600030101010101" pitchFamily="2" charset="-122"/>
                <a:cs typeface="宋体" panose="02010600030101010101" pitchFamily="2" charset="-122"/>
              </a:rPr>
              <a:t>，</a:t>
            </a:r>
            <a:endParaRPr lang="zh-CN" altLang="en-US"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buFontTx/>
              <a:buNone/>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典型值为</a:t>
            </a:r>
            <a:r>
              <a:rPr lang="en-US" altLang="zh-CN" sz="2000" b="1" smtClean="0">
                <a:solidFill>
                  <a:srgbClr val="FFFF00"/>
                </a:solidFill>
                <a:latin typeface="Times New Roman" panose="02020603050405020304" pitchFamily="18" charset="0"/>
                <a:cs typeface="Times New Roman" panose="02020603050405020304" pitchFamily="18" charset="0"/>
              </a:rPr>
              <a:t>+15V</a:t>
            </a:r>
            <a:r>
              <a:rPr lang="zh-CN" altLang="en-US" sz="2000" b="1" smtClean="0">
                <a:solidFill>
                  <a:srgbClr val="FFFF00"/>
                </a:solidFill>
                <a:latin typeface="宋体" panose="02010600030101010101" pitchFamily="2" charset="-122"/>
                <a:cs typeface="宋体" panose="02010600030101010101" pitchFamily="2" charset="-122"/>
              </a:rPr>
              <a:t>。 </a:t>
            </a:r>
            <a:endParaRPr lang="zh-CN" altLang="en-US" sz="2000" b="1" smtClean="0">
              <a:solidFill>
                <a:srgbClr val="FFFF00"/>
              </a:solidFill>
              <a:latin typeface="宋体" panose="02010600030101010101" pitchFamily="2" charset="-122"/>
              <a:cs typeface="宋体" panose="02010600030101010101" pitchFamily="2" charset="-122"/>
            </a:endParaRPr>
          </a:p>
          <a:p>
            <a:pPr fontAlgn="base">
              <a:spcBef>
                <a:spcPct val="0"/>
              </a:spcBef>
              <a:spcAft>
                <a:spcPct val="0"/>
              </a:spcAft>
              <a:buFontTx/>
              <a:buChar char="•"/>
            </a:pPr>
            <a:r>
              <a:rPr lang="en-US" altLang="zh-CN" sz="2000" b="1" smtClean="0">
                <a:solidFill>
                  <a:srgbClr val="FFFF00"/>
                </a:solidFill>
                <a:latin typeface="Times New Roman" panose="02020603050405020304" pitchFamily="18" charset="0"/>
                <a:cs typeface="Times New Roman" panose="02020603050405020304" pitchFamily="18" charset="0"/>
              </a:rPr>
              <a:t>AGND</a:t>
            </a: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：模拟信号接地点。</a:t>
            </a:r>
            <a:endParaRPr lang="zh-CN" altLang="en-US" sz="2000" b="1" smtClean="0">
              <a:solidFill>
                <a:srgbClr val="FFFF00"/>
              </a:solidFill>
              <a:latin typeface="宋体" panose="02010600030101010101" pitchFamily="2" charset="-122"/>
              <a:cs typeface="宋体" panose="02010600030101010101" pitchFamily="2" charset="-122"/>
            </a:endParaRPr>
          </a:p>
          <a:p>
            <a:pPr fontAlgn="base">
              <a:spcBef>
                <a:spcPct val="0"/>
              </a:spcBef>
              <a:spcAft>
                <a:spcPct val="0"/>
              </a:spcAft>
              <a:buFontTx/>
              <a:buChar char="•"/>
            </a:pPr>
            <a:r>
              <a:rPr lang="en-US" altLang="zh-CN" sz="2000" b="1" smtClean="0">
                <a:solidFill>
                  <a:srgbClr val="FFFF00"/>
                </a:solidFill>
                <a:latin typeface="Times New Roman" panose="02020603050405020304" pitchFamily="18" charset="0"/>
                <a:cs typeface="Times New Roman" panose="02020603050405020304" pitchFamily="18" charset="0"/>
              </a:rPr>
              <a:t>DGND</a:t>
            </a: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：数字信号接地点。</a:t>
            </a:r>
            <a:endParaRPr lang="zh-CN" altLang="en-US" sz="2000" b="1" smtClean="0">
              <a:solidFill>
                <a:srgbClr val="FFFF00"/>
              </a:solidFill>
              <a:latin typeface="宋体" panose="02010600030101010101" pitchFamily="2" charset="-122"/>
              <a:cs typeface="宋体" panose="02010600030101010101" pitchFamily="2" charset="-122"/>
            </a:endParaRPr>
          </a:p>
        </p:txBody>
      </p:sp>
      <p:graphicFrame>
        <p:nvGraphicFramePr>
          <p:cNvPr id="928771" name="Object 3"/>
          <p:cNvGraphicFramePr>
            <a:graphicFrameLocks noChangeAspect="1"/>
          </p:cNvGraphicFramePr>
          <p:nvPr/>
        </p:nvGraphicFramePr>
        <p:xfrm>
          <a:off x="730885" y="1182370"/>
          <a:ext cx="386080" cy="365760"/>
        </p:xfrm>
        <a:graphic>
          <a:graphicData uri="http://schemas.openxmlformats.org/presentationml/2006/ole">
            <mc:AlternateContent xmlns:mc="http://schemas.openxmlformats.org/markup-compatibility/2006">
              <mc:Choice xmlns:v="urn:schemas-microsoft-com:vml" Requires="v">
                <p:oleObj spid="_x0000_s19864" name="Equation" r:id="rId1" imgW="238125" imgH="228600" progId="Equation.DSMT4">
                  <p:embed/>
                </p:oleObj>
              </mc:Choice>
              <mc:Fallback>
                <p:oleObj name="Equation" r:id="rId1" imgW="238125" imgH="228600" progId="Equation.DSMT4">
                  <p:embed/>
                  <p:pic>
                    <p:nvPicPr>
                      <p:cNvPr id="0" name="图片 198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85" y="1182370"/>
                        <a:ext cx="386080" cy="3657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8772" name="Text Box 4"/>
          <p:cNvSpPr txBox="1">
            <a:spLocks noChangeArrowheads="1"/>
          </p:cNvSpPr>
          <p:nvPr/>
        </p:nvSpPr>
        <p:spPr bwMode="auto">
          <a:xfrm>
            <a:off x="221615" y="2439035"/>
            <a:ext cx="4088130"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ct val="0"/>
              </a:spcBef>
              <a:spcAft>
                <a:spcPct val="0"/>
              </a:spcAft>
            </a:pPr>
            <a:r>
              <a:rPr lang="zh-CN" altLang="en-US" sz="2000" b="1" dirty="0" smtClean="0">
                <a:solidFill>
                  <a:srgbClr val="FFFF00"/>
                </a:solidFill>
                <a:latin typeface="宋体" panose="02010600030101010101" pitchFamily="2" charset="-122"/>
                <a:cs typeface="宋体" panose="02010600030101010101" pitchFamily="2" charset="-122"/>
              </a:rPr>
              <a:t>由图可见，两个数据缓冲器的工作状态分别受    和    的控制，当    </a:t>
            </a:r>
            <a:r>
              <a:rPr lang="en-US" altLang="zh-CN" sz="2000" b="1" dirty="0" smtClean="0">
                <a:solidFill>
                  <a:srgbClr val="FFFF00"/>
                </a:solidFill>
                <a:latin typeface="宋体" panose="02010600030101010101" pitchFamily="2" charset="-122"/>
                <a:cs typeface="宋体" panose="02010600030101010101" pitchFamily="2" charset="-122"/>
              </a:rPr>
              <a:t> </a:t>
            </a:r>
            <a:endParaRPr lang="en-US" altLang="zh-CN" sz="2000" b="1" dirty="0"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pPr>
            <a:r>
              <a:rPr lang="en-US" altLang="zh-CN" sz="2000" b="1" dirty="0" smtClean="0">
                <a:solidFill>
                  <a:srgbClr val="FFFF00"/>
                </a:solidFill>
                <a:latin typeface="宋体" panose="02010600030101010101" pitchFamily="2" charset="-122"/>
                <a:cs typeface="宋体" panose="02010600030101010101" pitchFamily="2" charset="-122"/>
              </a:rPr>
              <a:t>    =</a:t>
            </a:r>
            <a:r>
              <a:rPr lang="en-US" altLang="zh-CN" sz="2000" b="1" dirty="0" smtClean="0">
                <a:solidFill>
                  <a:srgbClr val="FF0000"/>
                </a:solidFill>
                <a:latin typeface="宋体" panose="02010600030101010101" pitchFamily="2" charset="-122"/>
                <a:cs typeface="宋体" panose="02010600030101010101" pitchFamily="2" charset="-122"/>
              </a:rPr>
              <a:t>1</a:t>
            </a:r>
            <a:r>
              <a:rPr lang="zh-CN" altLang="en-US" sz="2000" b="1" dirty="0" smtClean="0">
                <a:solidFill>
                  <a:srgbClr val="FFFF00"/>
                </a:solidFill>
                <a:latin typeface="宋体" panose="02010600030101010101" pitchFamily="2" charset="-122"/>
                <a:cs typeface="宋体" panose="02010600030101010101" pitchFamily="2" charset="-122"/>
              </a:rPr>
              <a:t>时，输入数据寄存器的输出跟随输入的变化而变化，当    </a:t>
            </a:r>
            <a:r>
              <a:rPr lang="en-US" altLang="zh-CN" sz="2000" b="1" dirty="0" smtClean="0">
                <a:solidFill>
                  <a:srgbClr val="FFFF00"/>
                </a:solidFill>
                <a:latin typeface="宋体" panose="02010600030101010101" pitchFamily="2" charset="-122"/>
                <a:cs typeface="宋体" panose="02010600030101010101" pitchFamily="2" charset="-122"/>
              </a:rPr>
              <a:t>=</a:t>
            </a:r>
            <a:r>
              <a:rPr lang="en-US" altLang="zh-CN" sz="2000" b="1" dirty="0" smtClean="0">
                <a:solidFill>
                  <a:srgbClr val="FF0000"/>
                </a:solidFill>
                <a:latin typeface="宋体" panose="02010600030101010101" pitchFamily="2" charset="-122"/>
                <a:cs typeface="宋体" panose="02010600030101010101" pitchFamily="2" charset="-122"/>
              </a:rPr>
              <a:t>0</a:t>
            </a:r>
            <a:r>
              <a:rPr lang="zh-CN" altLang="en-US" sz="2000" b="1" dirty="0" smtClean="0">
                <a:solidFill>
                  <a:srgbClr val="FFFF00"/>
                </a:solidFill>
                <a:latin typeface="宋体" panose="02010600030101010101" pitchFamily="2" charset="-122"/>
                <a:cs typeface="宋体" panose="02010600030101010101" pitchFamily="2" charset="-122"/>
              </a:rPr>
              <a:t>时，输入数据被锁存，寄存器的输出不跟随输入的变化而变化。   </a:t>
            </a:r>
            <a:endParaRPr lang="zh-CN" altLang="en-US" sz="2000" b="1" dirty="0" smtClean="0">
              <a:solidFill>
                <a:srgbClr val="FFFF00"/>
              </a:solidFill>
              <a:latin typeface="宋体" panose="02010600030101010101" pitchFamily="2" charset="-122"/>
              <a:cs typeface="宋体" panose="02010600030101010101" pitchFamily="2" charset="-122"/>
            </a:endParaRPr>
          </a:p>
        </p:txBody>
      </p:sp>
      <p:graphicFrame>
        <p:nvGraphicFramePr>
          <p:cNvPr id="928773" name="Object 5"/>
          <p:cNvGraphicFramePr>
            <a:graphicFrameLocks noChangeAspect="1"/>
          </p:cNvGraphicFramePr>
          <p:nvPr/>
        </p:nvGraphicFramePr>
        <p:xfrm>
          <a:off x="1663065" y="2771775"/>
          <a:ext cx="434975" cy="303530"/>
        </p:xfrm>
        <a:graphic>
          <a:graphicData uri="http://schemas.openxmlformats.org/presentationml/2006/ole">
            <mc:AlternateContent xmlns:mc="http://schemas.openxmlformats.org/markup-compatibility/2006">
              <mc:Choice xmlns:v="urn:schemas-microsoft-com:vml" Requires="v">
                <p:oleObj spid="_x0000_s19865" name="Equation" r:id="rId3" imgW="295275" imgH="200025" progId="Equation.DSMT4">
                  <p:embed/>
                </p:oleObj>
              </mc:Choice>
              <mc:Fallback>
                <p:oleObj name="Equation" r:id="rId3" imgW="295275" imgH="200025" progId="Equation.DSMT4">
                  <p:embed/>
                  <p:pic>
                    <p:nvPicPr>
                      <p:cNvPr id="0" name="图片 198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3065" y="2771775"/>
                        <a:ext cx="434975" cy="303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774" name="Object 6"/>
          <p:cNvGraphicFramePr>
            <a:graphicFrameLocks noChangeAspect="1"/>
          </p:cNvGraphicFramePr>
          <p:nvPr/>
        </p:nvGraphicFramePr>
        <p:xfrm>
          <a:off x="2406015" y="2797175"/>
          <a:ext cx="498475" cy="319405"/>
        </p:xfrm>
        <a:graphic>
          <a:graphicData uri="http://schemas.openxmlformats.org/presentationml/2006/ole">
            <mc:AlternateContent xmlns:mc="http://schemas.openxmlformats.org/markup-compatibility/2006">
              <mc:Choice xmlns:v="urn:schemas-microsoft-com:vml" Requires="v">
                <p:oleObj spid="_x0000_s19866" name="Equation" r:id="rId5" imgW="314325" imgH="200025" progId="Equation.DSMT4">
                  <p:embed/>
                </p:oleObj>
              </mc:Choice>
              <mc:Fallback>
                <p:oleObj name="Equation" r:id="rId5" imgW="314325" imgH="200025" progId="Equation.DSMT4">
                  <p:embed/>
                  <p:pic>
                    <p:nvPicPr>
                      <p:cNvPr id="0" name="图片 198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6015" y="2797175"/>
                        <a:ext cx="498475" cy="319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775" name="Object 7"/>
          <p:cNvGraphicFramePr>
            <a:graphicFrameLocks noChangeAspect="1"/>
          </p:cNvGraphicFramePr>
          <p:nvPr/>
        </p:nvGraphicFramePr>
        <p:xfrm>
          <a:off x="347345" y="3089275"/>
          <a:ext cx="383540" cy="267335"/>
        </p:xfrm>
        <a:graphic>
          <a:graphicData uri="http://schemas.openxmlformats.org/presentationml/2006/ole">
            <mc:AlternateContent xmlns:mc="http://schemas.openxmlformats.org/markup-compatibility/2006">
              <mc:Choice xmlns:v="urn:schemas-microsoft-com:vml" Requires="v">
                <p:oleObj spid="_x0000_s19867" name="Equation" r:id="rId7" imgW="295275" imgH="200025" progId="Equation.DSMT4">
                  <p:embed/>
                </p:oleObj>
              </mc:Choice>
              <mc:Fallback>
                <p:oleObj name="Equation" r:id="rId7" imgW="295275" imgH="200025" progId="Equation.DSMT4">
                  <p:embed/>
                  <p:pic>
                    <p:nvPicPr>
                      <p:cNvPr id="0" name="图片 198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345" y="3089275"/>
                        <a:ext cx="383540" cy="267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776" name="Object 8"/>
          <p:cNvGraphicFramePr>
            <a:graphicFrameLocks noChangeAspect="1"/>
          </p:cNvGraphicFramePr>
          <p:nvPr/>
        </p:nvGraphicFramePr>
        <p:xfrm>
          <a:off x="3404870" y="3381375"/>
          <a:ext cx="425450" cy="296545"/>
        </p:xfrm>
        <a:graphic>
          <a:graphicData uri="http://schemas.openxmlformats.org/presentationml/2006/ole">
            <mc:AlternateContent xmlns:mc="http://schemas.openxmlformats.org/markup-compatibility/2006">
              <mc:Choice xmlns:v="urn:schemas-microsoft-com:vml" Requires="v">
                <p:oleObj spid="_x0000_s19868" name="Equation" r:id="rId9" imgW="295275" imgH="200025" progId="Equation.DSMT4">
                  <p:embed/>
                </p:oleObj>
              </mc:Choice>
              <mc:Fallback>
                <p:oleObj name="Equation" r:id="rId9" imgW="295275" imgH="200025" progId="Equation.DSMT4">
                  <p:embed/>
                  <p:pic>
                    <p:nvPicPr>
                      <p:cNvPr id="0" name="图片 198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4870" y="3381375"/>
                        <a:ext cx="425450" cy="296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777" name="Object 9"/>
          <p:cNvGraphicFramePr>
            <a:graphicFrameLocks noChangeAspect="1"/>
          </p:cNvGraphicFramePr>
          <p:nvPr/>
        </p:nvGraphicFramePr>
        <p:xfrm>
          <a:off x="347345" y="4395470"/>
          <a:ext cx="429895" cy="300355"/>
        </p:xfrm>
        <a:graphic>
          <a:graphicData uri="http://schemas.openxmlformats.org/presentationml/2006/ole">
            <mc:AlternateContent xmlns:mc="http://schemas.openxmlformats.org/markup-compatibility/2006">
              <mc:Choice xmlns:v="urn:schemas-microsoft-com:vml" Requires="v">
                <p:oleObj spid="_x0000_s19869" name="Equation" r:id="rId11" imgW="295275" imgH="200025" progId="Equation.DSMT4">
                  <p:embed/>
                </p:oleObj>
              </mc:Choice>
              <mc:Fallback>
                <p:oleObj name="Equation" r:id="rId11" imgW="295275" imgH="200025" progId="Equation.DSMT4">
                  <p:embed/>
                  <p:pic>
                    <p:nvPicPr>
                      <p:cNvPr id="0" name="图片 198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7345" y="4395470"/>
                        <a:ext cx="429895" cy="300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778" name="Object 10"/>
          <p:cNvGraphicFramePr>
            <a:graphicFrameLocks noChangeAspect="1"/>
          </p:cNvGraphicFramePr>
          <p:nvPr/>
        </p:nvGraphicFramePr>
        <p:xfrm>
          <a:off x="5318125" y="4415790"/>
          <a:ext cx="402590" cy="360045"/>
        </p:xfrm>
        <a:graphic>
          <a:graphicData uri="http://schemas.openxmlformats.org/presentationml/2006/ole">
            <mc:AlternateContent xmlns:mc="http://schemas.openxmlformats.org/markup-compatibility/2006">
              <mc:Choice xmlns:v="urn:schemas-microsoft-com:vml" Requires="v">
                <p:oleObj spid="_x0000_s19870" name="Equation" r:id="rId13" imgW="238125" imgH="219075" progId="Equation.DSMT4">
                  <p:embed/>
                </p:oleObj>
              </mc:Choice>
              <mc:Fallback>
                <p:oleObj name="Equation" r:id="rId13" imgW="238125" imgH="219075" progId="Equation.DSMT4">
                  <p:embed/>
                  <p:pic>
                    <p:nvPicPr>
                      <p:cNvPr id="0" name="图片 1986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18125" y="4415790"/>
                        <a:ext cx="402590" cy="360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779" name="Object 11"/>
          <p:cNvGraphicFramePr>
            <a:graphicFrameLocks noChangeAspect="1"/>
          </p:cNvGraphicFramePr>
          <p:nvPr/>
        </p:nvGraphicFramePr>
        <p:xfrm>
          <a:off x="5849620" y="4457700"/>
          <a:ext cx="448310" cy="318135"/>
        </p:xfrm>
        <a:graphic>
          <a:graphicData uri="http://schemas.openxmlformats.org/presentationml/2006/ole">
            <mc:AlternateContent xmlns:mc="http://schemas.openxmlformats.org/markup-compatibility/2006">
              <mc:Choice xmlns:v="urn:schemas-microsoft-com:vml" Requires="v">
                <p:oleObj spid="_x0000_s19871" name="Equation" r:id="rId15" imgW="304800" imgH="219075" progId="Equation.DSMT4">
                  <p:embed/>
                </p:oleObj>
              </mc:Choice>
              <mc:Fallback>
                <p:oleObj name="Equation" r:id="rId15" imgW="304800" imgH="219075" progId="Equation.DSMT4">
                  <p:embed/>
                  <p:pic>
                    <p:nvPicPr>
                      <p:cNvPr id="0" name="图片 1987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49620" y="4457700"/>
                        <a:ext cx="448310" cy="318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780" name="Object 12"/>
          <p:cNvGraphicFramePr>
            <a:graphicFrameLocks noChangeAspect="1"/>
          </p:cNvGraphicFramePr>
          <p:nvPr/>
        </p:nvGraphicFramePr>
        <p:xfrm>
          <a:off x="2802255" y="4384675"/>
          <a:ext cx="403860" cy="360680"/>
        </p:xfrm>
        <a:graphic>
          <a:graphicData uri="http://schemas.openxmlformats.org/presentationml/2006/ole">
            <mc:AlternateContent xmlns:mc="http://schemas.openxmlformats.org/markup-compatibility/2006">
              <mc:Choice xmlns:v="urn:schemas-microsoft-com:vml" Requires="v">
                <p:oleObj spid="_x0000_s19872" name="Equation" r:id="rId17" imgW="238125" imgH="219075" progId="Equation.DSMT4">
                  <p:embed/>
                </p:oleObj>
              </mc:Choice>
              <mc:Fallback>
                <p:oleObj name="Equation" r:id="rId17" imgW="238125" imgH="219075" progId="Equation.DSMT4">
                  <p:embed/>
                  <p:pic>
                    <p:nvPicPr>
                      <p:cNvPr id="0" name="图片 1987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02255" y="4384675"/>
                        <a:ext cx="403860" cy="3606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781" name="Object 13"/>
          <p:cNvGraphicFramePr>
            <a:graphicFrameLocks noChangeAspect="1"/>
          </p:cNvGraphicFramePr>
          <p:nvPr/>
        </p:nvGraphicFramePr>
        <p:xfrm>
          <a:off x="3321050" y="4415790"/>
          <a:ext cx="464820" cy="328930"/>
        </p:xfrm>
        <a:graphic>
          <a:graphicData uri="http://schemas.openxmlformats.org/presentationml/2006/ole">
            <mc:AlternateContent xmlns:mc="http://schemas.openxmlformats.org/markup-compatibility/2006">
              <mc:Choice xmlns:v="urn:schemas-microsoft-com:vml" Requires="v">
                <p:oleObj spid="_x0000_s19873" name="Equation" r:id="rId19" imgW="304800" imgH="219075" progId="Equation.DSMT4">
                  <p:embed/>
                </p:oleObj>
              </mc:Choice>
              <mc:Fallback>
                <p:oleObj name="Equation" r:id="rId19" imgW="304800" imgH="219075" progId="Equation.DSMT4">
                  <p:embed/>
                  <p:pic>
                    <p:nvPicPr>
                      <p:cNvPr id="0" name="图片 1987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21050" y="4415790"/>
                        <a:ext cx="464820" cy="328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782" name="Object 14"/>
          <p:cNvGraphicFramePr>
            <a:graphicFrameLocks noChangeAspect="1"/>
          </p:cNvGraphicFramePr>
          <p:nvPr/>
        </p:nvGraphicFramePr>
        <p:xfrm>
          <a:off x="1555115" y="4690110"/>
          <a:ext cx="407035" cy="283845"/>
        </p:xfrm>
        <a:graphic>
          <a:graphicData uri="http://schemas.openxmlformats.org/presentationml/2006/ole">
            <mc:AlternateContent xmlns:mc="http://schemas.openxmlformats.org/markup-compatibility/2006">
              <mc:Choice xmlns:v="urn:schemas-microsoft-com:vml" Requires="v">
                <p:oleObj spid="_x0000_s19874" name="Equation" r:id="rId21" imgW="295275" imgH="200025" progId="Equation.DSMT4">
                  <p:embed/>
                </p:oleObj>
              </mc:Choice>
              <mc:Fallback>
                <p:oleObj name="Equation" r:id="rId21" imgW="295275" imgH="200025" progId="Equation.DSMT4">
                  <p:embed/>
                  <p:pic>
                    <p:nvPicPr>
                      <p:cNvPr id="0" name="图片 1987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55115" y="4690110"/>
                        <a:ext cx="407035" cy="2838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783" name="Object 15"/>
          <p:cNvGraphicFramePr>
            <a:graphicFrameLocks noChangeAspect="1"/>
          </p:cNvGraphicFramePr>
          <p:nvPr/>
        </p:nvGraphicFramePr>
        <p:xfrm>
          <a:off x="4309745" y="4745355"/>
          <a:ext cx="383540" cy="342900"/>
        </p:xfrm>
        <a:graphic>
          <a:graphicData uri="http://schemas.openxmlformats.org/presentationml/2006/ole">
            <mc:AlternateContent xmlns:mc="http://schemas.openxmlformats.org/markup-compatibility/2006">
              <mc:Choice xmlns:v="urn:schemas-microsoft-com:vml" Requires="v">
                <p:oleObj spid="_x0000_s19875" name="Equation" r:id="rId23" imgW="238125" imgH="219075" progId="Equation.DSMT4">
                  <p:embed/>
                </p:oleObj>
              </mc:Choice>
              <mc:Fallback>
                <p:oleObj name="Equation" r:id="rId23" imgW="238125" imgH="219075" progId="Equation.DSMT4">
                  <p:embed/>
                  <p:pic>
                    <p:nvPicPr>
                      <p:cNvPr id="0" name="图片 1987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09745" y="4745355"/>
                        <a:ext cx="38354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784" name="Object 16"/>
          <p:cNvGraphicFramePr>
            <a:graphicFrameLocks noChangeAspect="1"/>
          </p:cNvGraphicFramePr>
          <p:nvPr/>
        </p:nvGraphicFramePr>
        <p:xfrm>
          <a:off x="4870450" y="4777105"/>
          <a:ext cx="394335" cy="279400"/>
        </p:xfrm>
        <a:graphic>
          <a:graphicData uri="http://schemas.openxmlformats.org/presentationml/2006/ole">
            <mc:AlternateContent xmlns:mc="http://schemas.openxmlformats.org/markup-compatibility/2006">
              <mc:Choice xmlns:v="urn:schemas-microsoft-com:vml" Requires="v">
                <p:oleObj spid="_x0000_s19876" name="Equation" r:id="rId25" imgW="304800" imgH="219075" progId="Equation.DSMT4">
                  <p:embed/>
                </p:oleObj>
              </mc:Choice>
              <mc:Fallback>
                <p:oleObj name="Equation" r:id="rId25" imgW="304800" imgH="219075" progId="Equation.DSMT4">
                  <p:embed/>
                  <p:pic>
                    <p:nvPicPr>
                      <p:cNvPr id="0" name="图片 1987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70450" y="4777105"/>
                        <a:ext cx="39433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8785" name="Object 17"/>
          <p:cNvGraphicFramePr>
            <a:graphicFrameLocks noChangeAspect="1"/>
          </p:cNvGraphicFramePr>
          <p:nvPr/>
        </p:nvGraphicFramePr>
        <p:xfrm>
          <a:off x="421640" y="5056505"/>
          <a:ext cx="382270" cy="266065"/>
        </p:xfrm>
        <a:graphic>
          <a:graphicData uri="http://schemas.openxmlformats.org/presentationml/2006/ole">
            <mc:AlternateContent xmlns:mc="http://schemas.openxmlformats.org/markup-compatibility/2006">
              <mc:Choice xmlns:v="urn:schemas-microsoft-com:vml" Requires="v">
                <p:oleObj spid="_x0000_s19877" name="Equation" r:id="rId27" imgW="295275" imgH="200025" progId="Equation.DSMT4">
                  <p:embed/>
                </p:oleObj>
              </mc:Choice>
              <mc:Fallback>
                <p:oleObj name="Equation" r:id="rId27" imgW="295275" imgH="200025" progId="Equation.DSMT4">
                  <p:embed/>
                  <p:pic>
                    <p:nvPicPr>
                      <p:cNvPr id="0" name="图片 1987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1640" y="5056505"/>
                        <a:ext cx="382270" cy="266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6722" name="Group 2"/>
          <p:cNvGrpSpPr/>
          <p:nvPr/>
        </p:nvGrpSpPr>
        <p:grpSpPr bwMode="auto">
          <a:xfrm>
            <a:off x="4159250" y="1074420"/>
            <a:ext cx="4932719" cy="3238500"/>
            <a:chOff x="200" y="909"/>
            <a:chExt cx="4974" cy="2489"/>
          </a:xfrm>
        </p:grpSpPr>
        <p:sp>
          <p:nvSpPr>
            <p:cNvPr id="926723" name="AutoShape 3"/>
            <p:cNvSpPr>
              <a:spLocks noChangeAspect="1" noChangeArrowheads="1"/>
            </p:cNvSpPr>
            <p:nvPr/>
          </p:nvSpPr>
          <p:spPr bwMode="auto">
            <a:xfrm>
              <a:off x="217" y="923"/>
              <a:ext cx="4875" cy="24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24" name="Line 4"/>
            <p:cNvSpPr>
              <a:spLocks noChangeShapeType="1"/>
            </p:cNvSpPr>
            <p:nvPr/>
          </p:nvSpPr>
          <p:spPr bwMode="auto">
            <a:xfrm>
              <a:off x="4029" y="1365"/>
              <a:ext cx="54" cy="0"/>
            </a:xfrm>
            <a:prstGeom prst="line">
              <a:avLst/>
            </a:prstGeom>
            <a:noFill/>
            <a:ln w="76200" cap="rnd">
              <a:solidFill>
                <a:schemeClr val="bg1"/>
              </a:solidFill>
              <a:prstDash val="sysDot"/>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grpSp>
          <p:nvGrpSpPr>
            <p:cNvPr id="926725" name="Group 5"/>
            <p:cNvGrpSpPr/>
            <p:nvPr/>
          </p:nvGrpSpPr>
          <p:grpSpPr bwMode="auto">
            <a:xfrm>
              <a:off x="807" y="909"/>
              <a:ext cx="3677" cy="2114"/>
              <a:chOff x="3240" y="2142"/>
              <a:chExt cx="5760" cy="4056"/>
            </a:xfrm>
          </p:grpSpPr>
          <p:sp>
            <p:nvSpPr>
              <p:cNvPr id="926726" name="Rectangle 6"/>
              <p:cNvSpPr>
                <a:spLocks noChangeArrowheads="1"/>
              </p:cNvSpPr>
              <p:nvPr/>
            </p:nvSpPr>
            <p:spPr bwMode="auto">
              <a:xfrm>
                <a:off x="3521" y="2142"/>
                <a:ext cx="4999" cy="4056"/>
              </a:xfrm>
              <a:prstGeom prst="rect">
                <a:avLst/>
              </a:prstGeom>
              <a:noFill/>
              <a:ln w="9525">
                <a:solidFill>
                  <a:schemeClr val="bg1"/>
                </a:solidFill>
                <a:prstDash val="dash"/>
                <a:miter lim="800000"/>
              </a:ln>
              <a:extLst>
                <a:ext uri="{909E8E84-426E-40DD-AFC4-6F175D3DCCD1}">
                  <a14:hiddenFill xmlns:a14="http://schemas.microsoft.com/office/drawing/2010/main">
                    <a:solidFill>
                      <a:srgbClr val="FFFFFF"/>
                    </a:solidFill>
                  </a14:hiddenFill>
                </a:ext>
              </a:extLst>
            </p:spPr>
            <p:txBody>
              <a:bodyPr lIns="49442" tIns="24721" rIns="49442" bIns="24721"/>
              <a:p>
                <a:pPr fontAlgn="base">
                  <a:spcBef>
                    <a:spcPct val="0"/>
                  </a:spcBef>
                  <a:spcAft>
                    <a:spcPct val="0"/>
                  </a:spcAft>
                </a:pPr>
                <a:endParaRPr lang="zh-CN" altLang="zh-CN" sz="2800" b="1" smtClean="0">
                  <a:solidFill>
                    <a:srgbClr val="000099"/>
                  </a:solidFill>
                  <a:latin typeface="Times New Roman" panose="02020603050405020304" pitchFamily="18" charset="0"/>
                  <a:ea typeface="楷体_GB2312" pitchFamily="49" charset="-122"/>
                </a:endParaRPr>
              </a:p>
            </p:txBody>
          </p:sp>
          <p:sp>
            <p:nvSpPr>
              <p:cNvPr id="926727" name="Rectangle 7"/>
              <p:cNvSpPr>
                <a:spLocks noChangeArrowheads="1"/>
              </p:cNvSpPr>
              <p:nvPr/>
            </p:nvSpPr>
            <p:spPr bwMode="auto">
              <a:xfrm>
                <a:off x="4062" y="2375"/>
                <a:ext cx="945" cy="140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28" name="Rectangle 8"/>
              <p:cNvSpPr>
                <a:spLocks noChangeArrowheads="1"/>
              </p:cNvSpPr>
              <p:nvPr/>
            </p:nvSpPr>
            <p:spPr bwMode="auto">
              <a:xfrm>
                <a:off x="5548" y="2376"/>
                <a:ext cx="945" cy="140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29" name="Rectangle 9"/>
              <p:cNvSpPr>
                <a:spLocks noChangeArrowheads="1"/>
              </p:cNvSpPr>
              <p:nvPr/>
            </p:nvSpPr>
            <p:spPr bwMode="auto">
              <a:xfrm>
                <a:off x="7034" y="2376"/>
                <a:ext cx="945" cy="140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0" name="AutoShape 10"/>
              <p:cNvSpPr>
                <a:spLocks noChangeArrowheads="1"/>
              </p:cNvSpPr>
              <p:nvPr/>
            </p:nvSpPr>
            <p:spPr bwMode="auto">
              <a:xfrm>
                <a:off x="5007" y="2844"/>
                <a:ext cx="541" cy="468"/>
              </a:xfrm>
              <a:prstGeom prst="rightArrow">
                <a:avLst>
                  <a:gd name="adj1" fmla="val 40389"/>
                  <a:gd name="adj2" fmla="val 43349"/>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1" name="AutoShape 11"/>
              <p:cNvSpPr>
                <a:spLocks noChangeArrowheads="1"/>
              </p:cNvSpPr>
              <p:nvPr/>
            </p:nvSpPr>
            <p:spPr bwMode="auto">
              <a:xfrm>
                <a:off x="6493" y="2844"/>
                <a:ext cx="541" cy="468"/>
              </a:xfrm>
              <a:prstGeom prst="rightArrow">
                <a:avLst>
                  <a:gd name="adj1" fmla="val 40389"/>
                  <a:gd name="adj2" fmla="val 43349"/>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2" name="AutoShape 12"/>
              <p:cNvSpPr>
                <a:spLocks noChangeArrowheads="1"/>
              </p:cNvSpPr>
              <p:nvPr/>
            </p:nvSpPr>
            <p:spPr bwMode="auto">
              <a:xfrm>
                <a:off x="3309" y="2844"/>
                <a:ext cx="753" cy="468"/>
              </a:xfrm>
              <a:prstGeom prst="rightArrow">
                <a:avLst>
                  <a:gd name="adj1" fmla="val 40389"/>
                  <a:gd name="adj2" fmla="val 60337"/>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3" name="Line 13"/>
              <p:cNvSpPr>
                <a:spLocks noChangeShapeType="1"/>
              </p:cNvSpPr>
              <p:nvPr/>
            </p:nvSpPr>
            <p:spPr bwMode="auto">
              <a:xfrm>
                <a:off x="7979" y="2464"/>
                <a:ext cx="946"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4" name="Line 14"/>
              <p:cNvSpPr>
                <a:spLocks noChangeShapeType="1"/>
              </p:cNvSpPr>
              <p:nvPr/>
            </p:nvSpPr>
            <p:spPr bwMode="auto">
              <a:xfrm>
                <a:off x="7979" y="2723"/>
                <a:ext cx="946"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5" name="Line 15"/>
              <p:cNvSpPr>
                <a:spLocks noChangeShapeType="1"/>
              </p:cNvSpPr>
              <p:nvPr/>
            </p:nvSpPr>
            <p:spPr bwMode="auto">
              <a:xfrm>
                <a:off x="7979" y="2990"/>
                <a:ext cx="946"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6" name="Line 16"/>
              <p:cNvSpPr>
                <a:spLocks noChangeShapeType="1"/>
              </p:cNvSpPr>
              <p:nvPr/>
            </p:nvSpPr>
            <p:spPr bwMode="auto">
              <a:xfrm>
                <a:off x="8295" y="2995"/>
                <a:ext cx="0" cy="268"/>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7" name="Line 17"/>
              <p:cNvSpPr>
                <a:spLocks noChangeShapeType="1"/>
              </p:cNvSpPr>
              <p:nvPr/>
            </p:nvSpPr>
            <p:spPr bwMode="auto">
              <a:xfrm>
                <a:off x="7574" y="3780"/>
                <a:ext cx="0" cy="35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8" name="Line 18"/>
              <p:cNvSpPr>
                <a:spLocks noChangeShapeType="1"/>
              </p:cNvSpPr>
              <p:nvPr/>
            </p:nvSpPr>
            <p:spPr bwMode="auto">
              <a:xfrm>
                <a:off x="7574" y="4131"/>
                <a:ext cx="1351"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9" name="Line 19"/>
              <p:cNvSpPr>
                <a:spLocks noChangeShapeType="1"/>
              </p:cNvSpPr>
              <p:nvPr/>
            </p:nvSpPr>
            <p:spPr bwMode="auto">
              <a:xfrm>
                <a:off x="8298" y="3942"/>
                <a:ext cx="596"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0" name="Line 20"/>
              <p:cNvSpPr>
                <a:spLocks noChangeShapeType="1"/>
              </p:cNvSpPr>
              <p:nvPr/>
            </p:nvSpPr>
            <p:spPr bwMode="auto">
              <a:xfrm>
                <a:off x="8280" y="3719"/>
                <a:ext cx="1" cy="234"/>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1" name="Oval 21"/>
              <p:cNvSpPr>
                <a:spLocks noChangeArrowheads="1"/>
              </p:cNvSpPr>
              <p:nvPr/>
            </p:nvSpPr>
            <p:spPr bwMode="auto">
              <a:xfrm>
                <a:off x="8925" y="2437"/>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2" name="Oval 22"/>
              <p:cNvSpPr>
                <a:spLocks noChangeArrowheads="1"/>
              </p:cNvSpPr>
              <p:nvPr/>
            </p:nvSpPr>
            <p:spPr bwMode="auto">
              <a:xfrm>
                <a:off x="8925" y="2686"/>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3" name="Oval 23"/>
              <p:cNvSpPr>
                <a:spLocks noChangeArrowheads="1"/>
              </p:cNvSpPr>
              <p:nvPr/>
            </p:nvSpPr>
            <p:spPr bwMode="auto">
              <a:xfrm>
                <a:off x="8925" y="2958"/>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4" name="Oval 24"/>
              <p:cNvSpPr>
                <a:spLocks noChangeArrowheads="1"/>
              </p:cNvSpPr>
              <p:nvPr/>
            </p:nvSpPr>
            <p:spPr bwMode="auto">
              <a:xfrm>
                <a:off x="8895" y="3904"/>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5" name="Oval 25"/>
              <p:cNvSpPr>
                <a:spLocks noChangeArrowheads="1"/>
              </p:cNvSpPr>
              <p:nvPr/>
            </p:nvSpPr>
            <p:spPr bwMode="auto">
              <a:xfrm>
                <a:off x="8929" y="4097"/>
                <a:ext cx="63"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6" name="Line 26"/>
              <p:cNvSpPr>
                <a:spLocks noChangeShapeType="1"/>
              </p:cNvSpPr>
              <p:nvPr/>
            </p:nvSpPr>
            <p:spPr bwMode="auto">
              <a:xfrm>
                <a:off x="8520" y="5045"/>
                <a:ext cx="405"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7" name="Line 27"/>
              <p:cNvSpPr>
                <a:spLocks noChangeShapeType="1"/>
              </p:cNvSpPr>
              <p:nvPr/>
            </p:nvSpPr>
            <p:spPr bwMode="auto">
              <a:xfrm>
                <a:off x="8520" y="5744"/>
                <a:ext cx="405"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8" name="Oval 28"/>
              <p:cNvSpPr>
                <a:spLocks noChangeArrowheads="1"/>
              </p:cNvSpPr>
              <p:nvPr/>
            </p:nvSpPr>
            <p:spPr bwMode="auto">
              <a:xfrm>
                <a:off x="8936" y="5003"/>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9" name="Oval 29"/>
              <p:cNvSpPr>
                <a:spLocks noChangeArrowheads="1"/>
              </p:cNvSpPr>
              <p:nvPr/>
            </p:nvSpPr>
            <p:spPr bwMode="auto">
              <a:xfrm>
                <a:off x="8936" y="5705"/>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0" name="Line 30"/>
              <p:cNvSpPr>
                <a:spLocks noChangeShapeType="1"/>
              </p:cNvSpPr>
              <p:nvPr/>
            </p:nvSpPr>
            <p:spPr bwMode="auto">
              <a:xfrm>
                <a:off x="4523" y="3780"/>
                <a:ext cx="1" cy="468"/>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1" name="Line 31"/>
              <p:cNvSpPr>
                <a:spLocks noChangeShapeType="1"/>
              </p:cNvSpPr>
              <p:nvPr/>
            </p:nvSpPr>
            <p:spPr bwMode="auto">
              <a:xfrm flipH="1">
                <a:off x="4377" y="4248"/>
                <a:ext cx="135"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2" name="AutoShape 32"/>
              <p:cNvSpPr>
                <a:spLocks noChangeArrowheads="1"/>
              </p:cNvSpPr>
              <p:nvPr/>
            </p:nvSpPr>
            <p:spPr bwMode="auto">
              <a:xfrm>
                <a:off x="3825" y="4075"/>
                <a:ext cx="541" cy="351"/>
              </a:xfrm>
              <a:prstGeom prst="flowChartDelay">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3" name="Oval 33"/>
              <p:cNvSpPr>
                <a:spLocks noChangeArrowheads="1"/>
              </p:cNvSpPr>
              <p:nvPr/>
            </p:nvSpPr>
            <p:spPr bwMode="auto">
              <a:xfrm>
                <a:off x="3983" y="4905"/>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4" name="AutoShape 34"/>
              <p:cNvSpPr>
                <a:spLocks noChangeArrowheads="1"/>
              </p:cNvSpPr>
              <p:nvPr/>
            </p:nvSpPr>
            <p:spPr bwMode="auto">
              <a:xfrm>
                <a:off x="4062" y="4833"/>
                <a:ext cx="540" cy="351"/>
              </a:xfrm>
              <a:prstGeom prst="flowChartDelay">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5" name="Line 35"/>
              <p:cNvSpPr>
                <a:spLocks noChangeShapeType="1"/>
              </p:cNvSpPr>
              <p:nvPr/>
            </p:nvSpPr>
            <p:spPr bwMode="auto">
              <a:xfrm>
                <a:off x="3285" y="4165"/>
                <a:ext cx="540"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6" name="Line 36"/>
              <p:cNvSpPr>
                <a:spLocks noChangeShapeType="1"/>
              </p:cNvSpPr>
              <p:nvPr/>
            </p:nvSpPr>
            <p:spPr bwMode="auto">
              <a:xfrm>
                <a:off x="3679" y="4365"/>
                <a:ext cx="1" cy="26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7" name="Line 37"/>
              <p:cNvSpPr>
                <a:spLocks noChangeShapeType="1"/>
              </p:cNvSpPr>
              <p:nvPr/>
            </p:nvSpPr>
            <p:spPr bwMode="auto">
              <a:xfrm flipH="1">
                <a:off x="3679" y="4354"/>
                <a:ext cx="135"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8" name="Line 38"/>
              <p:cNvSpPr>
                <a:spLocks noChangeShapeType="1"/>
              </p:cNvSpPr>
              <p:nvPr/>
            </p:nvSpPr>
            <p:spPr bwMode="auto">
              <a:xfrm>
                <a:off x="3679" y="4622"/>
                <a:ext cx="1081"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9" name="Line 39"/>
              <p:cNvSpPr>
                <a:spLocks noChangeShapeType="1"/>
              </p:cNvSpPr>
              <p:nvPr/>
            </p:nvSpPr>
            <p:spPr bwMode="auto">
              <a:xfrm>
                <a:off x="4748" y="4613"/>
                <a:ext cx="1" cy="403"/>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0" name="Line 40"/>
              <p:cNvSpPr>
                <a:spLocks noChangeShapeType="1"/>
              </p:cNvSpPr>
              <p:nvPr/>
            </p:nvSpPr>
            <p:spPr bwMode="auto">
              <a:xfrm flipH="1">
                <a:off x="4602" y="5006"/>
                <a:ext cx="135"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1" name="Oval 41"/>
              <p:cNvSpPr>
                <a:spLocks noChangeArrowheads="1"/>
              </p:cNvSpPr>
              <p:nvPr/>
            </p:nvSpPr>
            <p:spPr bwMode="auto">
              <a:xfrm>
                <a:off x="3983" y="5063"/>
                <a:ext cx="64" cy="63"/>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2" name="Line 42"/>
              <p:cNvSpPr>
                <a:spLocks noChangeShapeType="1"/>
              </p:cNvSpPr>
              <p:nvPr/>
            </p:nvSpPr>
            <p:spPr bwMode="auto">
              <a:xfrm>
                <a:off x="3296" y="4928"/>
                <a:ext cx="676"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3" name="Line 43"/>
              <p:cNvSpPr>
                <a:spLocks noChangeShapeType="1"/>
              </p:cNvSpPr>
              <p:nvPr/>
            </p:nvSpPr>
            <p:spPr bwMode="auto">
              <a:xfrm>
                <a:off x="3296" y="5085"/>
                <a:ext cx="676"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4" name="Line 44"/>
              <p:cNvSpPr>
                <a:spLocks noChangeShapeType="1"/>
              </p:cNvSpPr>
              <p:nvPr/>
            </p:nvSpPr>
            <p:spPr bwMode="auto">
              <a:xfrm>
                <a:off x="6021" y="3780"/>
                <a:ext cx="1" cy="1984"/>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5" name="Oval 45"/>
              <p:cNvSpPr>
                <a:spLocks noChangeArrowheads="1"/>
              </p:cNvSpPr>
              <p:nvPr/>
            </p:nvSpPr>
            <p:spPr bwMode="auto">
              <a:xfrm>
                <a:off x="4940" y="5657"/>
                <a:ext cx="64" cy="63"/>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6" name="AutoShape 46"/>
              <p:cNvSpPr>
                <a:spLocks noChangeArrowheads="1"/>
              </p:cNvSpPr>
              <p:nvPr/>
            </p:nvSpPr>
            <p:spPr bwMode="auto">
              <a:xfrm>
                <a:off x="5019" y="5585"/>
                <a:ext cx="540" cy="351"/>
              </a:xfrm>
              <a:prstGeom prst="flowChartDelay">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7" name="Line 47"/>
              <p:cNvSpPr>
                <a:spLocks noChangeShapeType="1"/>
              </p:cNvSpPr>
              <p:nvPr/>
            </p:nvSpPr>
            <p:spPr bwMode="auto">
              <a:xfrm flipH="1">
                <a:off x="5582" y="5758"/>
                <a:ext cx="425"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8" name="Oval 48"/>
              <p:cNvSpPr>
                <a:spLocks noChangeArrowheads="1"/>
              </p:cNvSpPr>
              <p:nvPr/>
            </p:nvSpPr>
            <p:spPr bwMode="auto">
              <a:xfrm>
                <a:off x="4940" y="5814"/>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9" name="Line 49"/>
              <p:cNvSpPr>
                <a:spLocks noChangeShapeType="1"/>
              </p:cNvSpPr>
              <p:nvPr/>
            </p:nvSpPr>
            <p:spPr bwMode="auto">
              <a:xfrm>
                <a:off x="3240" y="5690"/>
                <a:ext cx="1702"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70" name="Line 50"/>
              <p:cNvSpPr>
                <a:spLocks noChangeShapeType="1"/>
              </p:cNvSpPr>
              <p:nvPr/>
            </p:nvSpPr>
            <p:spPr bwMode="auto">
              <a:xfrm>
                <a:off x="3240" y="5848"/>
                <a:ext cx="1702"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71" name="Rectangle 51"/>
              <p:cNvSpPr>
                <a:spLocks noChangeArrowheads="1"/>
              </p:cNvSpPr>
              <p:nvPr/>
            </p:nvSpPr>
            <p:spPr bwMode="auto">
              <a:xfrm>
                <a:off x="8216" y="3256"/>
                <a:ext cx="157" cy="481"/>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grpSp>
        <p:sp>
          <p:nvSpPr>
            <p:cNvPr id="926772" name="Rectangle 52"/>
            <p:cNvSpPr>
              <a:spLocks noChangeArrowheads="1"/>
            </p:cNvSpPr>
            <p:nvPr/>
          </p:nvSpPr>
          <p:spPr bwMode="auto">
            <a:xfrm>
              <a:off x="504" y="2247"/>
              <a:ext cx="35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CS</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73" name="Line 53"/>
            <p:cNvSpPr>
              <a:spLocks noChangeShapeType="1"/>
            </p:cNvSpPr>
            <p:nvPr/>
          </p:nvSpPr>
          <p:spPr bwMode="auto">
            <a:xfrm>
              <a:off x="532" y="2246"/>
              <a:ext cx="168"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74" name="Rectangle 54"/>
            <p:cNvSpPr>
              <a:spLocks noChangeArrowheads="1"/>
            </p:cNvSpPr>
            <p:nvPr/>
          </p:nvSpPr>
          <p:spPr bwMode="auto">
            <a:xfrm>
              <a:off x="445" y="2387"/>
              <a:ext cx="47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WR</a:t>
              </a:r>
              <a:r>
                <a:rPr lang="en-US" altLang="zh-CN" sz="1400" baseline="-25000" smtClean="0">
                  <a:solidFill>
                    <a:srgbClr val="000099"/>
                  </a:solidFill>
                  <a:latin typeface="Times New Roman" panose="02020603050405020304" pitchFamily="18" charset="0"/>
                </a:rPr>
                <a:t>1</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75" name="Line 55"/>
            <p:cNvSpPr>
              <a:spLocks noChangeShapeType="1"/>
            </p:cNvSpPr>
            <p:nvPr/>
          </p:nvSpPr>
          <p:spPr bwMode="auto">
            <a:xfrm>
              <a:off x="480" y="2417"/>
              <a:ext cx="187"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76" name="Rectangle 56"/>
            <p:cNvSpPr>
              <a:spLocks noChangeArrowheads="1"/>
            </p:cNvSpPr>
            <p:nvPr/>
          </p:nvSpPr>
          <p:spPr bwMode="auto">
            <a:xfrm>
              <a:off x="489" y="1864"/>
              <a:ext cx="47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ILE</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77" name="Rectangle 57"/>
            <p:cNvSpPr>
              <a:spLocks noChangeArrowheads="1"/>
            </p:cNvSpPr>
            <p:nvPr/>
          </p:nvSpPr>
          <p:spPr bwMode="auto">
            <a:xfrm>
              <a:off x="200" y="1291"/>
              <a:ext cx="71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200" smtClean="0">
                  <a:solidFill>
                    <a:srgbClr val="000099"/>
                  </a:solidFill>
                  <a:latin typeface="Times New Roman" panose="02020603050405020304" pitchFamily="18" charset="0"/>
                </a:rPr>
                <a:t>DI</a:t>
              </a:r>
              <a:r>
                <a:rPr lang="en-US" altLang="zh-CN" sz="1200" baseline="-25000" smtClean="0">
                  <a:solidFill>
                    <a:srgbClr val="000099"/>
                  </a:solidFill>
                  <a:latin typeface="Times New Roman" panose="02020603050405020304" pitchFamily="18" charset="0"/>
                </a:rPr>
                <a:t>7</a:t>
              </a:r>
              <a:r>
                <a:rPr lang="zh-CN" altLang="en-US" sz="1200" smtClean="0">
                  <a:solidFill>
                    <a:srgbClr val="000099"/>
                  </a:solidFill>
                  <a:latin typeface="Times New Roman" panose="02020603050405020304" pitchFamily="18" charset="0"/>
                </a:rPr>
                <a:t>～</a:t>
              </a:r>
              <a:r>
                <a:rPr lang="en-US" altLang="zh-CN" sz="1200" smtClean="0">
                  <a:solidFill>
                    <a:srgbClr val="000099"/>
                  </a:solidFill>
                  <a:latin typeface="Times New Roman" panose="02020603050405020304" pitchFamily="18" charset="0"/>
                </a:rPr>
                <a:t>DI</a:t>
              </a:r>
              <a:r>
                <a:rPr lang="en-US" altLang="zh-CN" sz="1200" baseline="-25000" smtClean="0">
                  <a:solidFill>
                    <a:srgbClr val="000099"/>
                  </a:solidFill>
                  <a:latin typeface="Times New Roman" panose="02020603050405020304" pitchFamily="18" charset="0"/>
                </a:rPr>
                <a:t>0</a:t>
              </a:r>
              <a:endParaRPr lang="en-US" altLang="zh-CN" sz="1200" b="1" smtClean="0">
                <a:solidFill>
                  <a:srgbClr val="000099"/>
                </a:solidFill>
                <a:latin typeface="Times New Roman" panose="02020603050405020304" pitchFamily="18" charset="0"/>
                <a:ea typeface="楷体_GB2312" pitchFamily="49" charset="-122"/>
              </a:endParaRPr>
            </a:p>
          </p:txBody>
        </p:sp>
        <p:sp>
          <p:nvSpPr>
            <p:cNvPr id="926778" name="Rectangle 58"/>
            <p:cNvSpPr>
              <a:spLocks noChangeArrowheads="1"/>
            </p:cNvSpPr>
            <p:nvPr/>
          </p:nvSpPr>
          <p:spPr bwMode="auto">
            <a:xfrm>
              <a:off x="1640" y="1798"/>
              <a:ext cx="474"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dirty="0" smtClean="0">
                  <a:solidFill>
                    <a:srgbClr val="000099"/>
                  </a:solidFill>
                  <a:latin typeface="Times New Roman" panose="02020603050405020304" pitchFamily="18" charset="0"/>
                </a:rPr>
                <a:t>LE</a:t>
              </a:r>
              <a:r>
                <a:rPr lang="en-US" altLang="zh-CN" sz="1400" baseline="-25000" dirty="0" smtClean="0">
                  <a:solidFill>
                    <a:srgbClr val="000099"/>
                  </a:solidFill>
                  <a:latin typeface="Times New Roman" panose="02020603050405020304" pitchFamily="18" charset="0"/>
                </a:rPr>
                <a:t>1</a:t>
              </a:r>
              <a:endParaRPr lang="en-US" altLang="zh-CN" sz="1400" b="1" dirty="0" smtClean="0">
                <a:solidFill>
                  <a:srgbClr val="000099"/>
                </a:solidFill>
                <a:latin typeface="Times New Roman" panose="02020603050405020304" pitchFamily="18" charset="0"/>
                <a:ea typeface="楷体_GB2312" pitchFamily="49" charset="-122"/>
              </a:endParaRPr>
            </a:p>
          </p:txBody>
        </p:sp>
        <p:sp>
          <p:nvSpPr>
            <p:cNvPr id="926779" name="Rectangle 59"/>
            <p:cNvSpPr>
              <a:spLocks noChangeArrowheads="1"/>
            </p:cNvSpPr>
            <p:nvPr/>
          </p:nvSpPr>
          <p:spPr bwMode="auto">
            <a:xfrm>
              <a:off x="2613" y="1832"/>
              <a:ext cx="47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dirty="0" smtClean="0">
                  <a:solidFill>
                    <a:srgbClr val="000099"/>
                  </a:solidFill>
                  <a:latin typeface="Times New Roman" panose="02020603050405020304" pitchFamily="18" charset="0"/>
                </a:rPr>
                <a:t>LE</a:t>
              </a:r>
              <a:r>
                <a:rPr lang="en-US" altLang="zh-CN" sz="1400" baseline="-25000" dirty="0" smtClean="0">
                  <a:solidFill>
                    <a:srgbClr val="000099"/>
                  </a:solidFill>
                  <a:latin typeface="Times New Roman" panose="02020603050405020304" pitchFamily="18" charset="0"/>
                </a:rPr>
                <a:t>2</a:t>
              </a:r>
              <a:endParaRPr lang="en-US" altLang="zh-CN" sz="1400" b="1" dirty="0" smtClean="0">
                <a:solidFill>
                  <a:srgbClr val="000099"/>
                </a:solidFill>
                <a:latin typeface="Times New Roman" panose="02020603050405020304" pitchFamily="18" charset="0"/>
                <a:ea typeface="楷体_GB2312" pitchFamily="49" charset="-122"/>
              </a:endParaRPr>
            </a:p>
          </p:txBody>
        </p:sp>
        <p:sp>
          <p:nvSpPr>
            <p:cNvPr id="926780" name="Rectangle 60"/>
            <p:cNvSpPr>
              <a:spLocks noChangeArrowheads="1"/>
            </p:cNvSpPr>
            <p:nvPr/>
          </p:nvSpPr>
          <p:spPr bwMode="auto">
            <a:xfrm>
              <a:off x="4434" y="1072"/>
              <a:ext cx="47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I</a:t>
              </a:r>
              <a:r>
                <a:rPr lang="en-US" altLang="zh-CN" sz="1400" baseline="-25000" smtClean="0">
                  <a:solidFill>
                    <a:srgbClr val="000099"/>
                  </a:solidFill>
                  <a:latin typeface="Times New Roman" panose="02020603050405020304" pitchFamily="18" charset="0"/>
                </a:rPr>
                <a:t>OUT2</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1" name="Rectangle 61"/>
            <p:cNvSpPr>
              <a:spLocks noChangeArrowheads="1"/>
            </p:cNvSpPr>
            <p:nvPr/>
          </p:nvSpPr>
          <p:spPr bwMode="auto">
            <a:xfrm>
              <a:off x="4425" y="915"/>
              <a:ext cx="4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V</a:t>
              </a:r>
              <a:r>
                <a:rPr lang="en-US" altLang="zh-CN" sz="1400" baseline="-25000" smtClean="0">
                  <a:solidFill>
                    <a:srgbClr val="000099"/>
                  </a:solidFill>
                  <a:latin typeface="Times New Roman" panose="02020603050405020304" pitchFamily="18" charset="0"/>
                </a:rPr>
                <a:t>REF</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2" name="Rectangle 62"/>
            <p:cNvSpPr>
              <a:spLocks noChangeArrowheads="1"/>
            </p:cNvSpPr>
            <p:nvPr/>
          </p:nvSpPr>
          <p:spPr bwMode="auto">
            <a:xfrm>
              <a:off x="4434" y="1229"/>
              <a:ext cx="4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I</a:t>
              </a:r>
              <a:r>
                <a:rPr lang="en-US" altLang="zh-CN" sz="1400" baseline="-25000" smtClean="0">
                  <a:solidFill>
                    <a:srgbClr val="000099"/>
                  </a:solidFill>
                  <a:latin typeface="Times New Roman" panose="02020603050405020304" pitchFamily="18" charset="0"/>
                </a:rPr>
                <a:t>OUT1</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3" name="Rectangle 63"/>
            <p:cNvSpPr>
              <a:spLocks noChangeArrowheads="1"/>
            </p:cNvSpPr>
            <p:nvPr/>
          </p:nvSpPr>
          <p:spPr bwMode="auto">
            <a:xfrm>
              <a:off x="4464" y="1684"/>
              <a:ext cx="47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R</a:t>
              </a:r>
              <a:r>
                <a:rPr lang="en-US" altLang="zh-CN" sz="1400" baseline="-25000" smtClean="0">
                  <a:solidFill>
                    <a:srgbClr val="000099"/>
                  </a:solidFill>
                  <a:latin typeface="Times New Roman" panose="02020603050405020304" pitchFamily="18" charset="0"/>
                </a:rPr>
                <a:t>fb</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4" name="Rectangle 64"/>
            <p:cNvSpPr>
              <a:spLocks noChangeArrowheads="1"/>
            </p:cNvSpPr>
            <p:nvPr/>
          </p:nvSpPr>
          <p:spPr bwMode="auto">
            <a:xfrm>
              <a:off x="4416" y="2053"/>
              <a:ext cx="676"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模拟地</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85" name="Rectangle 65"/>
            <p:cNvSpPr>
              <a:spLocks noChangeArrowheads="1"/>
            </p:cNvSpPr>
            <p:nvPr/>
          </p:nvSpPr>
          <p:spPr bwMode="auto">
            <a:xfrm>
              <a:off x="4471" y="2606"/>
              <a:ext cx="70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DGND</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6" name="Rectangle 66"/>
            <p:cNvSpPr>
              <a:spLocks noChangeArrowheads="1"/>
            </p:cNvSpPr>
            <p:nvPr/>
          </p:nvSpPr>
          <p:spPr bwMode="auto">
            <a:xfrm>
              <a:off x="4482" y="1825"/>
              <a:ext cx="69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AGND</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7" name="Rectangle 67"/>
            <p:cNvSpPr>
              <a:spLocks noChangeArrowheads="1"/>
            </p:cNvSpPr>
            <p:nvPr/>
          </p:nvSpPr>
          <p:spPr bwMode="auto">
            <a:xfrm>
              <a:off x="4463" y="2288"/>
              <a:ext cx="47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V</a:t>
              </a:r>
              <a:r>
                <a:rPr lang="en-US" altLang="zh-CN" sz="1400" baseline="-25000" smtClean="0">
                  <a:solidFill>
                    <a:srgbClr val="000099"/>
                  </a:solidFill>
                  <a:latin typeface="Times New Roman" panose="02020603050405020304" pitchFamily="18" charset="0"/>
                </a:rPr>
                <a:t>CC</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8" name="Rectangle 68"/>
            <p:cNvSpPr>
              <a:spLocks noChangeArrowheads="1"/>
            </p:cNvSpPr>
            <p:nvPr/>
          </p:nvSpPr>
          <p:spPr bwMode="auto">
            <a:xfrm>
              <a:off x="4481" y="2742"/>
              <a:ext cx="69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数字地</a:t>
              </a:r>
              <a:endParaRPr lang="zh-CN" altLang="en-US" sz="1400" b="1" smtClean="0">
                <a:solidFill>
                  <a:srgbClr val="000099"/>
                </a:solidFill>
                <a:latin typeface="Times New Roman" panose="02020603050405020304" pitchFamily="18" charset="0"/>
                <a:ea typeface="楷体_GB2312" pitchFamily="49" charset="-122"/>
              </a:endParaRPr>
            </a:p>
          </p:txBody>
        </p:sp>
        <p:grpSp>
          <p:nvGrpSpPr>
            <p:cNvPr id="926789" name="Group 69"/>
            <p:cNvGrpSpPr/>
            <p:nvPr/>
          </p:nvGrpSpPr>
          <p:grpSpPr bwMode="auto">
            <a:xfrm>
              <a:off x="1335" y="1150"/>
              <a:ext cx="677" cy="536"/>
              <a:chOff x="5811" y="6822"/>
              <a:chExt cx="1029" cy="909"/>
            </a:xfrm>
          </p:grpSpPr>
          <p:sp>
            <p:nvSpPr>
              <p:cNvPr id="926790" name="Rectangle 70"/>
              <p:cNvSpPr>
                <a:spLocks noChangeArrowheads="1"/>
              </p:cNvSpPr>
              <p:nvPr/>
            </p:nvSpPr>
            <p:spPr bwMode="auto">
              <a:xfrm>
                <a:off x="5940" y="6822"/>
                <a:ext cx="71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8</a:t>
                </a:r>
                <a:r>
                  <a:rPr lang="zh-CN" altLang="en-US" sz="1400" b="1" smtClean="0">
                    <a:solidFill>
                      <a:srgbClr val="000099"/>
                    </a:solidFill>
                    <a:latin typeface="Times New Roman" panose="02020603050405020304" pitchFamily="18" charset="0"/>
                  </a:rPr>
                  <a:t>位</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91" name="Rectangle 71"/>
              <p:cNvSpPr>
                <a:spLocks noChangeArrowheads="1"/>
              </p:cNvSpPr>
              <p:nvPr/>
            </p:nvSpPr>
            <p:spPr bwMode="auto">
              <a:xfrm>
                <a:off x="5940" y="7132"/>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输入</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92" name="Rectangle 72"/>
              <p:cNvSpPr>
                <a:spLocks noChangeArrowheads="1"/>
              </p:cNvSpPr>
              <p:nvPr/>
            </p:nvSpPr>
            <p:spPr bwMode="auto">
              <a:xfrm>
                <a:off x="5811" y="7461"/>
                <a:ext cx="98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寄存器</a:t>
                </a:r>
                <a:endParaRPr lang="zh-CN" altLang="en-US" sz="1400" b="1" smtClean="0">
                  <a:solidFill>
                    <a:srgbClr val="000099"/>
                  </a:solidFill>
                  <a:latin typeface="Times New Roman" panose="02020603050405020304" pitchFamily="18" charset="0"/>
                  <a:ea typeface="楷体_GB2312" pitchFamily="49" charset="-122"/>
                </a:endParaRPr>
              </a:p>
            </p:txBody>
          </p:sp>
        </p:grpSp>
        <p:grpSp>
          <p:nvGrpSpPr>
            <p:cNvPr id="926793" name="Group 73"/>
            <p:cNvGrpSpPr/>
            <p:nvPr/>
          </p:nvGrpSpPr>
          <p:grpSpPr bwMode="auto">
            <a:xfrm>
              <a:off x="2291" y="1122"/>
              <a:ext cx="755" cy="535"/>
              <a:chOff x="5835" y="6822"/>
              <a:chExt cx="1146" cy="906"/>
            </a:xfrm>
          </p:grpSpPr>
          <p:sp>
            <p:nvSpPr>
              <p:cNvPr id="926794" name="Rectangle 74"/>
              <p:cNvSpPr>
                <a:spLocks noChangeArrowheads="1"/>
              </p:cNvSpPr>
              <p:nvPr/>
            </p:nvSpPr>
            <p:spPr bwMode="auto">
              <a:xfrm>
                <a:off x="5940" y="6822"/>
                <a:ext cx="63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8</a:t>
                </a:r>
                <a:r>
                  <a:rPr lang="zh-CN" altLang="en-US" sz="1400" b="1" smtClean="0">
                    <a:solidFill>
                      <a:srgbClr val="000099"/>
                    </a:solidFill>
                    <a:latin typeface="Times New Roman" panose="02020603050405020304" pitchFamily="18" charset="0"/>
                  </a:rPr>
                  <a:t>位</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95" name="Rectangle 75"/>
              <p:cNvSpPr>
                <a:spLocks noChangeArrowheads="1"/>
              </p:cNvSpPr>
              <p:nvPr/>
            </p:nvSpPr>
            <p:spPr bwMode="auto">
              <a:xfrm>
                <a:off x="5925" y="7038"/>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DAC</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96" name="Rectangle 76"/>
              <p:cNvSpPr>
                <a:spLocks noChangeArrowheads="1"/>
              </p:cNvSpPr>
              <p:nvPr/>
            </p:nvSpPr>
            <p:spPr bwMode="auto">
              <a:xfrm>
                <a:off x="5835" y="7260"/>
                <a:ext cx="114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寄存器</a:t>
                </a:r>
                <a:endParaRPr lang="zh-CN" altLang="en-US" sz="1400" b="1" smtClean="0">
                  <a:solidFill>
                    <a:srgbClr val="000099"/>
                  </a:solidFill>
                  <a:latin typeface="Times New Roman" panose="02020603050405020304" pitchFamily="18" charset="0"/>
                  <a:ea typeface="楷体_GB2312" pitchFamily="49" charset="-122"/>
                </a:endParaRPr>
              </a:p>
            </p:txBody>
          </p:sp>
        </p:grpSp>
        <p:grpSp>
          <p:nvGrpSpPr>
            <p:cNvPr id="926797" name="Group 77"/>
            <p:cNvGrpSpPr/>
            <p:nvPr/>
          </p:nvGrpSpPr>
          <p:grpSpPr bwMode="auto">
            <a:xfrm>
              <a:off x="3212" y="1111"/>
              <a:ext cx="708" cy="532"/>
              <a:chOff x="5763" y="6822"/>
              <a:chExt cx="1077" cy="906"/>
            </a:xfrm>
          </p:grpSpPr>
          <p:sp>
            <p:nvSpPr>
              <p:cNvPr id="926798" name="Rectangle 78"/>
              <p:cNvSpPr>
                <a:spLocks noChangeArrowheads="1"/>
              </p:cNvSpPr>
              <p:nvPr/>
            </p:nvSpPr>
            <p:spPr bwMode="auto">
              <a:xfrm>
                <a:off x="5940" y="6822"/>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8</a:t>
                </a:r>
                <a:r>
                  <a:rPr lang="zh-CN" altLang="en-US" sz="1400" b="1" smtClean="0">
                    <a:solidFill>
                      <a:srgbClr val="000099"/>
                    </a:solidFill>
                    <a:latin typeface="Times New Roman" panose="02020603050405020304" pitchFamily="18" charset="0"/>
                  </a:rPr>
                  <a:t>位</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99" name="Rectangle 79"/>
              <p:cNvSpPr>
                <a:spLocks noChangeArrowheads="1"/>
              </p:cNvSpPr>
              <p:nvPr/>
            </p:nvSpPr>
            <p:spPr bwMode="auto">
              <a:xfrm>
                <a:off x="5925" y="7038"/>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D/A</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800" name="Rectangle 80"/>
              <p:cNvSpPr>
                <a:spLocks noChangeArrowheads="1"/>
              </p:cNvSpPr>
              <p:nvPr/>
            </p:nvSpPr>
            <p:spPr bwMode="auto">
              <a:xfrm>
                <a:off x="5763" y="7260"/>
                <a:ext cx="100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转换器</a:t>
                </a:r>
                <a:endParaRPr lang="zh-CN" altLang="en-US" sz="1400" b="1" smtClean="0">
                  <a:solidFill>
                    <a:srgbClr val="000099"/>
                  </a:solidFill>
                  <a:latin typeface="Times New Roman" panose="02020603050405020304" pitchFamily="18" charset="0"/>
                  <a:ea typeface="楷体_GB2312" pitchFamily="49" charset="-122"/>
                </a:endParaRPr>
              </a:p>
            </p:txBody>
          </p:sp>
        </p:grpSp>
        <p:sp>
          <p:nvSpPr>
            <p:cNvPr id="926801" name="Rectangle 81"/>
            <p:cNvSpPr>
              <a:spLocks noChangeArrowheads="1"/>
            </p:cNvSpPr>
            <p:nvPr/>
          </p:nvSpPr>
          <p:spPr bwMode="auto">
            <a:xfrm>
              <a:off x="455" y="2646"/>
              <a:ext cx="4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WR</a:t>
              </a:r>
              <a:r>
                <a:rPr lang="en-US" altLang="zh-CN" sz="1400" baseline="-25000" smtClean="0">
                  <a:solidFill>
                    <a:srgbClr val="000099"/>
                  </a:solidFill>
                  <a:latin typeface="Times New Roman" panose="02020603050405020304" pitchFamily="18" charset="0"/>
                </a:rPr>
                <a:t>2</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802" name="Line 82"/>
            <p:cNvSpPr>
              <a:spLocks noChangeShapeType="1"/>
            </p:cNvSpPr>
            <p:nvPr/>
          </p:nvSpPr>
          <p:spPr bwMode="auto">
            <a:xfrm flipV="1">
              <a:off x="486" y="2664"/>
              <a:ext cx="215" cy="8"/>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803" name="Rectangle 83"/>
            <p:cNvSpPr>
              <a:spLocks noChangeArrowheads="1"/>
            </p:cNvSpPr>
            <p:nvPr/>
          </p:nvSpPr>
          <p:spPr bwMode="auto">
            <a:xfrm>
              <a:off x="361" y="2774"/>
              <a:ext cx="59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XFER</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804" name="Line 84"/>
            <p:cNvSpPr>
              <a:spLocks noChangeShapeType="1"/>
            </p:cNvSpPr>
            <p:nvPr/>
          </p:nvSpPr>
          <p:spPr bwMode="auto">
            <a:xfrm>
              <a:off x="383" y="2806"/>
              <a:ext cx="299"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grpSp>
      <p:sp>
        <p:nvSpPr>
          <p:cNvPr id="926805" name="Rectangle 85"/>
          <p:cNvSpPr>
            <a:spLocks noChangeArrowheads="1"/>
          </p:cNvSpPr>
          <p:nvPr/>
        </p:nvSpPr>
        <p:spPr bwMode="auto">
          <a:xfrm>
            <a:off x="5472430" y="3859054"/>
            <a:ext cx="263017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ctr" fontAlgn="base">
              <a:spcBef>
                <a:spcPct val="0"/>
              </a:spcBef>
              <a:spcAft>
                <a:spcPct val="0"/>
              </a:spcAft>
            </a:pPr>
            <a:r>
              <a:rPr lang="en-US" altLang="zh-CN" b="1" smtClean="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altLang="zh-CN" b="1"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DAC0832</a:t>
            </a:r>
            <a:r>
              <a:rPr lang="zh-CN" altLang="en-US" b="1" smtClean="0">
                <a:solidFill>
                  <a:schemeClr val="bg1"/>
                </a:solidFill>
                <a:latin typeface="宋体" panose="02010600030101010101" pitchFamily="2" charset="-122"/>
                <a:ea typeface="宋体" panose="02010600030101010101" pitchFamily="2" charset="-122"/>
                <a:cs typeface="宋体" panose="02010600030101010101" pitchFamily="2" charset="-122"/>
              </a:rPr>
              <a:t>逻辑结构框图</a:t>
            </a:r>
            <a:endParaRPr lang="zh-CN" altLang="en-US" b="1" smtClean="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86" name="Line 55"/>
          <p:cNvSpPr>
            <a:spLocks noChangeShapeType="1"/>
          </p:cNvSpPr>
          <p:nvPr/>
        </p:nvSpPr>
        <p:spPr bwMode="auto">
          <a:xfrm>
            <a:off x="6561455" y="2289810"/>
            <a:ext cx="259080" cy="1905"/>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87" name="Line 55"/>
          <p:cNvSpPr>
            <a:spLocks noChangeShapeType="1"/>
          </p:cNvSpPr>
          <p:nvPr/>
        </p:nvSpPr>
        <p:spPr bwMode="auto">
          <a:xfrm flipV="1">
            <a:off x="5621655" y="2262505"/>
            <a:ext cx="259080" cy="381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4674" name="Text Box 2"/>
          <p:cNvSpPr txBox="1">
            <a:spLocks noChangeArrowheads="1"/>
          </p:cNvSpPr>
          <p:nvPr/>
        </p:nvSpPr>
        <p:spPr bwMode="auto">
          <a:xfrm>
            <a:off x="439738" y="626110"/>
            <a:ext cx="67849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FFFFFF"/>
                </a:solidFill>
                <a:latin typeface="Times New Roman" panose="02020603050405020304" pitchFamily="18" charset="0"/>
                <a:ea typeface="楷体_GB2312" pitchFamily="49" charset="-122"/>
                <a:cs typeface="Times New Roman" panose="02020603050405020304" pitchFamily="18" charset="0"/>
              </a:rPr>
              <a:t>、</a:t>
            </a:r>
            <a:r>
              <a:rPr lang="zh-CN" altLang="en-US" sz="2400" b="1" smtClean="0">
                <a:solidFill>
                  <a:srgbClr val="FFFFFF"/>
                </a:solidFill>
                <a:latin typeface="楷体_GB2312" pitchFamily="49" charset="-122"/>
                <a:ea typeface="楷体_GB2312" pitchFamily="49" charset="-122"/>
              </a:rPr>
              <a:t>带锁存器的并行</a:t>
            </a:r>
            <a:r>
              <a:rPr lang="en-US" altLang="zh-CN" sz="2400" b="1" smtClean="0">
                <a:solidFill>
                  <a:srgbClr val="FFFFFF"/>
                </a:solidFill>
                <a:latin typeface="Times New Roman" panose="02020603050405020304" pitchFamily="18" charset="0"/>
                <a:ea typeface="楷体_GB2312" pitchFamily="49" charset="-122"/>
                <a:cs typeface="Times New Roman" panose="02020603050405020304" pitchFamily="18" charset="0"/>
              </a:rPr>
              <a:t>D/A</a:t>
            </a:r>
            <a:r>
              <a:rPr lang="zh-CN" altLang="en-US" sz="2400" b="1" smtClean="0">
                <a:solidFill>
                  <a:srgbClr val="FFFFFF"/>
                </a:solidFill>
                <a:latin typeface="楷体_GB2312" pitchFamily="49" charset="-122"/>
                <a:ea typeface="楷体_GB2312" pitchFamily="49" charset="-122"/>
              </a:rPr>
              <a:t>与微处理器的接口</a:t>
            </a:r>
            <a:r>
              <a:rPr lang="zh-CN" altLang="en-US" sz="2400" b="1" smtClean="0">
                <a:solidFill>
                  <a:srgbClr val="FFFF00"/>
                </a:solidFill>
                <a:latin typeface="Times New Roman" panose="02020603050405020304" pitchFamily="18" charset="0"/>
                <a:ea typeface="楷体_GB2312" pitchFamily="49" charset="-122"/>
              </a:rPr>
              <a:t> </a:t>
            </a:r>
            <a:endParaRPr lang="zh-CN" altLang="en-US" sz="2400" b="1" smtClean="0">
              <a:solidFill>
                <a:srgbClr val="FFFF00"/>
              </a:solidFill>
              <a:latin typeface="Times New Roman" panose="02020603050405020304" pitchFamily="18" charset="0"/>
              <a:ea typeface="楷体_GB2312" pitchFamily="49" charset="-122"/>
            </a:endParaRPr>
          </a:p>
        </p:txBody>
      </p:sp>
      <p:sp>
        <p:nvSpPr>
          <p:cNvPr id="922626" name="Text Box 2"/>
          <p:cNvSpPr txBox="1">
            <a:spLocks noChangeArrowheads="1"/>
          </p:cNvSpPr>
          <p:nvPr/>
        </p:nvSpPr>
        <p:spPr bwMode="auto">
          <a:xfrm>
            <a:off x="439738" y="299720"/>
            <a:ext cx="69627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2.9.3  D/A</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转换器与微处理器的接口</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4" name="Text Box 4"/>
          <p:cNvSpPr txBox="1">
            <a:spLocks noChangeArrowheads="1"/>
          </p:cNvSpPr>
          <p:nvPr/>
        </p:nvSpPr>
        <p:spPr bwMode="auto">
          <a:xfrm>
            <a:off x="307975" y="4381500"/>
            <a:ext cx="856488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ct val="0"/>
              </a:spcBef>
              <a:spcAft>
                <a:spcPct val="0"/>
              </a:spcAft>
            </a:pPr>
            <a:r>
              <a:rPr lang="zh-CN" altLang="en-US" sz="2000" b="1" dirty="0" smtClean="0">
                <a:solidFill>
                  <a:srgbClr val="FFFF00"/>
                </a:solidFill>
                <a:latin typeface="宋体" panose="02010600030101010101" pitchFamily="2" charset="-122"/>
                <a:cs typeface="宋体" panose="02010600030101010101" pitchFamily="2" charset="-122"/>
              </a:rPr>
              <a:t>   信号由</a:t>
            </a:r>
            <a:r>
              <a:rPr lang="en-US" altLang="zh-CN" sz="2000" b="1" dirty="0" smtClean="0">
                <a:solidFill>
                  <a:srgbClr val="FFFF00"/>
                </a:solidFill>
                <a:latin typeface="Times New Roman" panose="02020603050405020304" pitchFamily="18" charset="0"/>
                <a:cs typeface="Times New Roman" panose="02020603050405020304" pitchFamily="18" charset="0"/>
              </a:rPr>
              <a:t>ILE</a:t>
            </a:r>
            <a:r>
              <a:rPr lang="zh-CN" altLang="en-US" sz="2000" b="1" dirty="0" smtClean="0">
                <a:solidFill>
                  <a:srgbClr val="FFFF00"/>
                </a:solidFill>
                <a:latin typeface="宋体" panose="02010600030101010101" pitchFamily="2" charset="-122"/>
                <a:cs typeface="宋体" panose="02010600030101010101" pitchFamily="2" charset="-122"/>
              </a:rPr>
              <a:t>信号和   、   共同控制，当   、   均为低电平而</a:t>
            </a:r>
            <a:r>
              <a:rPr lang="en-US" altLang="zh-CN" sz="2000" b="1" dirty="0" smtClean="0">
                <a:solidFill>
                  <a:srgbClr val="FFFF00"/>
                </a:solidFill>
                <a:latin typeface="Times New Roman" panose="02020603050405020304" pitchFamily="18" charset="0"/>
                <a:cs typeface="Times New Roman" panose="02020603050405020304" pitchFamily="18" charset="0"/>
              </a:rPr>
              <a:t>ILE</a:t>
            </a:r>
            <a:r>
              <a:rPr lang="zh-CN" altLang="en-US" sz="2000" b="1" dirty="0" smtClean="0">
                <a:solidFill>
                  <a:srgbClr val="FFFF00"/>
                </a:solidFill>
                <a:latin typeface="宋体" panose="02010600030101010101" pitchFamily="2" charset="-122"/>
                <a:cs typeface="宋体" panose="02010600030101010101" pitchFamily="2" charset="-122"/>
              </a:rPr>
              <a:t>为高电平时，   </a:t>
            </a:r>
            <a:r>
              <a:rPr lang="en-US" altLang="zh-CN" sz="2000" b="1" dirty="0" smtClean="0">
                <a:solidFill>
                  <a:srgbClr val="FFFF00"/>
                </a:solidFill>
                <a:latin typeface="宋体" panose="02010600030101010101" pitchFamily="2" charset="-122"/>
                <a:cs typeface="宋体" panose="02010600030101010101" pitchFamily="2" charset="-122"/>
              </a:rPr>
              <a:t>=</a:t>
            </a:r>
            <a:r>
              <a:rPr lang="en-US" altLang="zh-CN" sz="2000" b="1" dirty="0" smtClean="0">
                <a:solidFill>
                  <a:srgbClr val="FF0000"/>
                </a:solidFill>
                <a:latin typeface="宋体" panose="02010600030101010101" pitchFamily="2" charset="-122"/>
                <a:cs typeface="宋体" panose="02010600030101010101" pitchFamily="2" charset="-122"/>
              </a:rPr>
              <a:t>1</a:t>
            </a:r>
            <a:r>
              <a:rPr lang="zh-CN" altLang="en-US" sz="2000" b="1" dirty="0" smtClean="0">
                <a:solidFill>
                  <a:srgbClr val="FFFF00"/>
                </a:solidFill>
                <a:latin typeface="宋体" panose="02010600030101010101" pitchFamily="2" charset="-122"/>
                <a:cs typeface="宋体" panose="02010600030101010101" pitchFamily="2" charset="-122"/>
              </a:rPr>
              <a:t>；而当</a:t>
            </a:r>
            <a:r>
              <a:rPr lang="en-US" altLang="zh-CN" sz="2000" b="1" dirty="0" smtClean="0">
                <a:solidFill>
                  <a:srgbClr val="FFFF00"/>
                </a:solidFill>
                <a:latin typeface="Times New Roman" panose="02020603050405020304" pitchFamily="18" charset="0"/>
                <a:cs typeface="Times New Roman" panose="02020603050405020304" pitchFamily="18" charset="0"/>
              </a:rPr>
              <a:t>ILE</a:t>
            </a:r>
            <a:r>
              <a:rPr lang="zh-CN" altLang="en-US" sz="2000" b="1" dirty="0" smtClean="0">
                <a:solidFill>
                  <a:srgbClr val="FFFF00"/>
                </a:solidFill>
                <a:latin typeface="宋体" panose="02010600030101010101" pitchFamily="2" charset="-122"/>
                <a:cs typeface="宋体" panose="02010600030101010101" pitchFamily="2" charset="-122"/>
              </a:rPr>
              <a:t>信号和   、   中任一个电平发生变化时，   </a:t>
            </a:r>
            <a:endParaRPr lang="zh-CN" altLang="en-US" sz="2000" b="1" dirty="0"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pPr>
            <a:r>
              <a:rPr lang="zh-CN" altLang="en-US" sz="2000" b="1" dirty="0" smtClean="0">
                <a:solidFill>
                  <a:srgbClr val="FFFF00"/>
                </a:solidFill>
                <a:latin typeface="宋体" panose="02010600030101010101" pitchFamily="2" charset="-122"/>
                <a:cs typeface="宋体" panose="02010600030101010101" pitchFamily="2" charset="-122"/>
              </a:rPr>
              <a:t> </a:t>
            </a:r>
            <a:r>
              <a:rPr lang="en-US" altLang="zh-CN" sz="2000" b="1" dirty="0" smtClean="0">
                <a:solidFill>
                  <a:srgbClr val="FFFF00"/>
                </a:solidFill>
                <a:latin typeface="宋体" panose="02010600030101010101" pitchFamily="2" charset="-122"/>
                <a:cs typeface="宋体" panose="02010600030101010101" pitchFamily="2" charset="-122"/>
              </a:rPr>
              <a:t>   =</a:t>
            </a:r>
            <a:r>
              <a:rPr lang="en-US" altLang="zh-CN" sz="2000" b="1" dirty="0" smtClean="0">
                <a:solidFill>
                  <a:srgbClr val="FF0000"/>
                </a:solidFill>
                <a:latin typeface="宋体" panose="02010600030101010101" pitchFamily="2" charset="-122"/>
                <a:cs typeface="宋体" panose="02010600030101010101" pitchFamily="2" charset="-122"/>
              </a:rPr>
              <a:t>0</a:t>
            </a:r>
            <a:r>
              <a:rPr lang="zh-CN" altLang="en-US" sz="2000" b="1" dirty="0" smtClean="0">
                <a:solidFill>
                  <a:srgbClr val="FFFF00"/>
                </a:solidFill>
                <a:latin typeface="宋体" panose="02010600030101010101" pitchFamily="2" charset="-122"/>
                <a:cs typeface="宋体" panose="02010600030101010101" pitchFamily="2" charset="-122"/>
              </a:rPr>
              <a:t>。</a:t>
            </a:r>
            <a:endParaRPr lang="zh-CN" altLang="en-US" sz="2000" b="1" dirty="0" smtClean="0">
              <a:solidFill>
                <a:srgbClr val="FFFF00"/>
              </a:solidFill>
              <a:latin typeface="宋体" panose="02010600030101010101" pitchFamily="2" charset="-122"/>
              <a:cs typeface="宋体" panose="02010600030101010101" pitchFamily="2" charset="-122"/>
            </a:endParaRPr>
          </a:p>
        </p:txBody>
      </p:sp>
      <p:sp>
        <p:nvSpPr>
          <p:cNvPr id="929794" name="Text Box 2"/>
          <p:cNvSpPr txBox="1">
            <a:spLocks noChangeArrowheads="1"/>
          </p:cNvSpPr>
          <p:nvPr/>
        </p:nvSpPr>
        <p:spPr bwMode="auto">
          <a:xfrm>
            <a:off x="389890" y="5396230"/>
            <a:ext cx="831850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受    和     的控制，当    和</a:t>
            </a: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    同时有效时，输入寄存器的数据被装入</a:t>
            </a:r>
            <a:r>
              <a:rPr lang="en-US" altLang="zh-CN" sz="2000" b="1" smtClean="0">
                <a:solidFill>
                  <a:srgbClr val="FFFF00"/>
                </a:solidFill>
                <a:latin typeface="Times New Roman" panose="02020603050405020304" pitchFamily="18" charset="0"/>
                <a:cs typeface="Times New Roman" panose="02020603050405020304" pitchFamily="18" charset="0"/>
              </a:rPr>
              <a:t>DAC</a:t>
            </a:r>
            <a:r>
              <a:rPr lang="zh-CN" altLang="en-US" sz="2000" b="1" smtClean="0">
                <a:solidFill>
                  <a:srgbClr val="FFFF00"/>
                </a:solidFill>
                <a:latin typeface="宋体" panose="02010600030101010101" pitchFamily="2" charset="-122"/>
                <a:cs typeface="宋体" panose="02010600030101010101" pitchFamily="2" charset="-122"/>
              </a:rPr>
              <a:t>寄存器，同时启动一次</a:t>
            </a:r>
            <a:r>
              <a:rPr lang="en-US" altLang="zh-CN" sz="2000" b="1" smtClean="0">
                <a:solidFill>
                  <a:srgbClr val="FFFF00"/>
                </a:solidFill>
                <a:latin typeface="Times New Roman" panose="02020603050405020304" pitchFamily="18" charset="0"/>
                <a:cs typeface="Times New Roman" panose="02020603050405020304" pitchFamily="18" charset="0"/>
              </a:rPr>
              <a:t>D/A</a:t>
            </a:r>
            <a:r>
              <a:rPr lang="zh-CN" altLang="en-US" sz="2000" b="1" smtClean="0">
                <a:solidFill>
                  <a:srgbClr val="FFFF00"/>
                </a:solidFill>
                <a:latin typeface="宋体" panose="02010600030101010101" pitchFamily="2" charset="-122"/>
                <a:cs typeface="宋体" panose="02010600030101010101" pitchFamily="2" charset="-122"/>
              </a:rPr>
              <a:t>转换，转换的结果以差动电流的形式从    和    端输出。</a:t>
            </a:r>
            <a:r>
              <a:rPr lang="en-US" altLang="zh-CN" sz="2000" b="1" smtClean="0">
                <a:solidFill>
                  <a:srgbClr val="FFFF00"/>
                </a:solidFill>
                <a:latin typeface="Times New Roman" panose="02020603050405020304" pitchFamily="18" charset="0"/>
                <a:cs typeface="Times New Roman" panose="02020603050405020304" pitchFamily="18" charset="0"/>
              </a:rPr>
              <a:t>DAC0832</a:t>
            </a:r>
            <a:r>
              <a:rPr lang="zh-CN" altLang="en-US" sz="2000" b="1" smtClean="0">
                <a:solidFill>
                  <a:srgbClr val="FFFF00"/>
                </a:solidFill>
                <a:latin typeface="宋体" panose="02010600030101010101" pitchFamily="2" charset="-122"/>
                <a:cs typeface="宋体" panose="02010600030101010101" pitchFamily="2" charset="-122"/>
              </a:rPr>
              <a:t>有三种工作方式，分别是：</a:t>
            </a:r>
            <a:endParaRPr lang="zh-CN" altLang="en-US" sz="2000" b="1" smtClean="0">
              <a:solidFill>
                <a:srgbClr val="FFFF00"/>
              </a:solidFill>
              <a:latin typeface="宋体" panose="02010600030101010101" pitchFamily="2" charset="-122"/>
              <a:cs typeface="宋体" panose="02010600030101010101" pitchFamily="2" charset="-122"/>
            </a:endParaRPr>
          </a:p>
        </p:txBody>
      </p:sp>
      <p:graphicFrame>
        <p:nvGraphicFramePr>
          <p:cNvPr id="929795" name="Object 3"/>
          <p:cNvGraphicFramePr>
            <a:graphicFrameLocks noChangeAspect="1"/>
          </p:cNvGraphicFramePr>
          <p:nvPr/>
        </p:nvGraphicFramePr>
        <p:xfrm>
          <a:off x="866140" y="5471160"/>
          <a:ext cx="455295" cy="292100"/>
        </p:xfrm>
        <a:graphic>
          <a:graphicData uri="http://schemas.openxmlformats.org/presentationml/2006/ole">
            <mc:AlternateContent xmlns:mc="http://schemas.openxmlformats.org/markup-compatibility/2006">
              <mc:Choice xmlns:v="urn:schemas-microsoft-com:vml" Requires="v">
                <p:oleObj spid="_x0000_s20801" name="Equation" r:id="rId29" imgW="314325" imgH="200025" progId="Equation.DSMT4">
                  <p:embed/>
                </p:oleObj>
              </mc:Choice>
              <mc:Fallback>
                <p:oleObj name="Equation" r:id="rId29" imgW="314325" imgH="200025" progId="Equation.DSMT4">
                  <p:embed/>
                  <p:pic>
                    <p:nvPicPr>
                      <p:cNvPr id="0" name="图片 2080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66140" y="5471160"/>
                        <a:ext cx="45529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9796" name="Object 4"/>
          <p:cNvGraphicFramePr>
            <a:graphicFrameLocks noChangeAspect="1"/>
          </p:cNvGraphicFramePr>
          <p:nvPr/>
        </p:nvGraphicFramePr>
        <p:xfrm>
          <a:off x="1631950" y="5457190"/>
          <a:ext cx="516890" cy="337820"/>
        </p:xfrm>
        <a:graphic>
          <a:graphicData uri="http://schemas.openxmlformats.org/presentationml/2006/ole">
            <mc:AlternateContent xmlns:mc="http://schemas.openxmlformats.org/markup-compatibility/2006">
              <mc:Choice xmlns:v="urn:schemas-microsoft-com:vml" Requires="v">
                <p:oleObj spid="_x0000_s20802" name="Equation" r:id="rId31" imgW="333375" imgH="219075" progId="Equation.DSMT4">
                  <p:embed/>
                </p:oleObj>
              </mc:Choice>
              <mc:Fallback>
                <p:oleObj name="Equation" r:id="rId31" imgW="333375" imgH="219075" progId="Equation.DSMT4">
                  <p:embed/>
                  <p:pic>
                    <p:nvPicPr>
                      <p:cNvPr id="0" name="图片 2080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631950" y="5457190"/>
                        <a:ext cx="516890" cy="337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9797" name="Object 5"/>
          <p:cNvGraphicFramePr>
            <a:graphicFrameLocks noChangeAspect="1"/>
          </p:cNvGraphicFramePr>
          <p:nvPr/>
        </p:nvGraphicFramePr>
        <p:xfrm>
          <a:off x="2441575" y="5457190"/>
          <a:ext cx="631190" cy="297815"/>
        </p:xfrm>
        <a:graphic>
          <a:graphicData uri="http://schemas.openxmlformats.org/presentationml/2006/ole">
            <mc:AlternateContent xmlns:mc="http://schemas.openxmlformats.org/markup-compatibility/2006">
              <mc:Choice xmlns:v="urn:schemas-microsoft-com:vml" Requires="v">
                <p:oleObj spid="_x0000_s20803" name="Equation" r:id="rId33" imgW="428625" imgH="200025" progId="Equation.DSMT4">
                  <p:embed/>
                </p:oleObj>
              </mc:Choice>
              <mc:Fallback>
                <p:oleObj name="Equation" r:id="rId33" imgW="428625" imgH="200025" progId="Equation.DSMT4">
                  <p:embed/>
                  <p:pic>
                    <p:nvPicPr>
                      <p:cNvPr id="0" name="图片 2080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41575" y="5457190"/>
                        <a:ext cx="631190" cy="297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9798" name="Object 6"/>
          <p:cNvGraphicFramePr>
            <a:graphicFrameLocks noChangeAspect="1"/>
          </p:cNvGraphicFramePr>
          <p:nvPr/>
        </p:nvGraphicFramePr>
        <p:xfrm>
          <a:off x="4291965" y="5432425"/>
          <a:ext cx="506730" cy="330835"/>
        </p:xfrm>
        <a:graphic>
          <a:graphicData uri="http://schemas.openxmlformats.org/presentationml/2006/ole">
            <mc:AlternateContent xmlns:mc="http://schemas.openxmlformats.org/markup-compatibility/2006">
              <mc:Choice xmlns:v="urn:schemas-microsoft-com:vml" Requires="v">
                <p:oleObj spid="_x0000_s20804" name="Equation" r:id="rId35" imgW="333375" imgH="219075" progId="Equation.DSMT4">
                  <p:embed/>
                </p:oleObj>
              </mc:Choice>
              <mc:Fallback>
                <p:oleObj name="Equation" r:id="rId35" imgW="333375" imgH="219075" progId="Equation.DSMT4">
                  <p:embed/>
                  <p:pic>
                    <p:nvPicPr>
                      <p:cNvPr id="0" name="图片 20803"/>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291965" y="5432425"/>
                        <a:ext cx="506730" cy="3308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9799" name="Object 7"/>
          <p:cNvGraphicFramePr>
            <a:graphicFrameLocks noChangeAspect="1"/>
          </p:cNvGraphicFramePr>
          <p:nvPr/>
        </p:nvGraphicFramePr>
        <p:xfrm>
          <a:off x="5106035" y="5432425"/>
          <a:ext cx="649605" cy="306705"/>
        </p:xfrm>
        <a:graphic>
          <a:graphicData uri="http://schemas.openxmlformats.org/presentationml/2006/ole">
            <mc:AlternateContent xmlns:mc="http://schemas.openxmlformats.org/markup-compatibility/2006">
              <mc:Choice xmlns:v="urn:schemas-microsoft-com:vml" Requires="v">
                <p:oleObj spid="_x0000_s20805" name="Equation" r:id="rId37" imgW="428625" imgH="200025" progId="Equation.DSMT4">
                  <p:embed/>
                </p:oleObj>
              </mc:Choice>
              <mc:Fallback>
                <p:oleObj name="Equation" r:id="rId37" imgW="428625" imgH="200025" progId="Equation.DSMT4">
                  <p:embed/>
                  <p:pic>
                    <p:nvPicPr>
                      <p:cNvPr id="0" name="图片 2080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106035" y="5432425"/>
                        <a:ext cx="649605" cy="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9800" name="Object 8"/>
          <p:cNvGraphicFramePr>
            <a:graphicFrameLocks noChangeAspect="1"/>
          </p:cNvGraphicFramePr>
          <p:nvPr/>
        </p:nvGraphicFramePr>
        <p:xfrm>
          <a:off x="2535555" y="6047105"/>
          <a:ext cx="537210" cy="371475"/>
        </p:xfrm>
        <a:graphic>
          <a:graphicData uri="http://schemas.openxmlformats.org/presentationml/2006/ole">
            <mc:AlternateContent xmlns:mc="http://schemas.openxmlformats.org/markup-compatibility/2006">
              <mc:Choice xmlns:v="urn:schemas-microsoft-com:vml" Requires="v">
                <p:oleObj spid="_x0000_s20806" name="Equation" r:id="rId39" imgW="333375" imgH="228600" progId="Equation.DSMT4">
                  <p:embed/>
                </p:oleObj>
              </mc:Choice>
              <mc:Fallback>
                <p:oleObj name="Equation" r:id="rId39" imgW="333375" imgH="228600" progId="Equation.DSMT4">
                  <p:embed/>
                  <p:pic>
                    <p:nvPicPr>
                      <p:cNvPr id="0" name="图片 20805"/>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535555" y="6047105"/>
                        <a:ext cx="53721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9801" name="Object 9"/>
          <p:cNvGraphicFramePr>
            <a:graphicFrameLocks noChangeAspect="1"/>
          </p:cNvGraphicFramePr>
          <p:nvPr/>
        </p:nvGraphicFramePr>
        <p:xfrm>
          <a:off x="1679575" y="6047105"/>
          <a:ext cx="579755" cy="345440"/>
        </p:xfrm>
        <a:graphic>
          <a:graphicData uri="http://schemas.openxmlformats.org/presentationml/2006/ole">
            <mc:AlternateContent xmlns:mc="http://schemas.openxmlformats.org/markup-compatibility/2006">
              <mc:Choice xmlns:v="urn:schemas-microsoft-com:vml" Requires="v">
                <p:oleObj spid="_x0000_s20807" name="Equation" r:id="rId41" imgW="342900" imgH="228600" progId="Equation.DSMT4">
                  <p:embed/>
                </p:oleObj>
              </mc:Choice>
              <mc:Fallback>
                <p:oleObj name="Equation" r:id="rId41" imgW="342900" imgH="228600" progId="Equation.DSMT4">
                  <p:embed/>
                  <p:pic>
                    <p:nvPicPr>
                      <p:cNvPr id="0" name="图片 20806"/>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679575" y="6047105"/>
                        <a:ext cx="579755" cy="345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802" name="Text Box 10"/>
          <p:cNvSpPr txBox="1">
            <a:spLocks noChangeArrowheads="1"/>
          </p:cNvSpPr>
          <p:nvPr/>
        </p:nvSpPr>
        <p:spPr bwMode="auto">
          <a:xfrm>
            <a:off x="526733" y="1181735"/>
            <a:ext cx="80899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a:t>
            </a:r>
            <a:r>
              <a:rPr lang="en-US" altLang="zh-CN" sz="2000" b="1" smtClean="0">
                <a:solidFill>
                  <a:srgbClr val="FFFF00"/>
                </a:solidFill>
                <a:latin typeface="宋体" panose="02010600030101010101" pitchFamily="2" charset="-122"/>
                <a:cs typeface="宋体" panose="02010600030101010101" pitchFamily="2" charset="-122"/>
              </a:rPr>
              <a:t>1</a:t>
            </a:r>
            <a:r>
              <a:rPr lang="zh-CN" altLang="en-US" sz="2000" b="1" smtClean="0">
                <a:solidFill>
                  <a:srgbClr val="FFFF00"/>
                </a:solidFill>
                <a:latin typeface="宋体" panose="02010600030101010101" pitchFamily="2" charset="-122"/>
                <a:cs typeface="宋体" panose="02010600030101010101" pitchFamily="2" charset="-122"/>
              </a:rPr>
              <a:t>）直通方式</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29803" name="Text Box 11"/>
          <p:cNvSpPr txBox="1">
            <a:spLocks noChangeArrowheads="1"/>
          </p:cNvSpPr>
          <p:nvPr/>
        </p:nvSpPr>
        <p:spPr bwMode="auto">
          <a:xfrm>
            <a:off x="526733" y="1527810"/>
            <a:ext cx="8089900" cy="13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当   、   、    和     都接数字地，</a:t>
            </a:r>
            <a:r>
              <a:rPr lang="en-US" altLang="zh-CN" sz="2000" b="1" smtClean="0">
                <a:solidFill>
                  <a:srgbClr val="FFFF00"/>
                </a:solidFill>
                <a:latin typeface="Times New Roman" panose="02020603050405020304" pitchFamily="18" charset="0"/>
                <a:cs typeface="Times New Roman" panose="02020603050405020304" pitchFamily="18" charset="0"/>
              </a:rPr>
              <a:t>ILE</a:t>
            </a:r>
            <a:r>
              <a:rPr lang="zh-CN" altLang="en-US" sz="2000" b="1" smtClean="0">
                <a:solidFill>
                  <a:srgbClr val="FFFF00"/>
                </a:solidFill>
                <a:latin typeface="宋体" panose="02010600030101010101" pitchFamily="2" charset="-122"/>
                <a:cs typeface="宋体" panose="02010600030101010101" pitchFamily="2" charset="-122"/>
              </a:rPr>
              <a:t>接高电平时，芯片工作于直通方式。此时，只要数字量从</a:t>
            </a:r>
            <a:r>
              <a:rPr lang="en-US" altLang="zh-CN" sz="2000" b="1" smtClean="0">
                <a:solidFill>
                  <a:srgbClr val="FFFF00"/>
                </a:solidFill>
                <a:latin typeface="Times New Roman" panose="02020603050405020304" pitchFamily="18" charset="0"/>
                <a:cs typeface="Times New Roman" panose="02020603050405020304" pitchFamily="18" charset="0"/>
              </a:rPr>
              <a:t>DI</a:t>
            </a:r>
            <a:r>
              <a:rPr lang="en-US" altLang="zh-CN" sz="2000" b="1" baseline="-25000" smtClean="0">
                <a:solidFill>
                  <a:srgbClr val="FFFF00"/>
                </a:solidFill>
                <a:latin typeface="Times New Roman" panose="02020603050405020304" pitchFamily="18" charset="0"/>
                <a:cs typeface="Times New Roman" panose="02020603050405020304" pitchFamily="18" charset="0"/>
              </a:rPr>
              <a:t>7</a:t>
            </a:r>
            <a:r>
              <a:rPr lang="zh-CN" altLang="en-US" sz="2000" b="1" smtClean="0">
                <a:solidFill>
                  <a:srgbClr val="FFFF00"/>
                </a:solidFill>
                <a:latin typeface="Times New Roman" panose="02020603050405020304" pitchFamily="18" charset="0"/>
                <a:cs typeface="Times New Roman" panose="02020603050405020304" pitchFamily="18" charset="0"/>
              </a:rPr>
              <a:t>～</a:t>
            </a:r>
            <a:r>
              <a:rPr lang="en-US" altLang="zh-CN" sz="2000" b="1" smtClean="0">
                <a:solidFill>
                  <a:srgbClr val="FFFF00"/>
                </a:solidFill>
                <a:latin typeface="Times New Roman" panose="02020603050405020304" pitchFamily="18" charset="0"/>
                <a:cs typeface="Times New Roman" panose="02020603050405020304" pitchFamily="18" charset="0"/>
              </a:rPr>
              <a:t>DI</a:t>
            </a:r>
            <a:r>
              <a:rPr lang="en-US" altLang="zh-CN" sz="2000" b="1" baseline="-25000" smtClean="0">
                <a:solidFill>
                  <a:srgbClr val="FFFF00"/>
                </a:solidFill>
                <a:latin typeface="Times New Roman" panose="02020603050405020304" pitchFamily="18" charset="0"/>
                <a:cs typeface="Times New Roman" panose="02020603050405020304" pitchFamily="18" charset="0"/>
              </a:rPr>
              <a:t>0</a:t>
            </a:r>
            <a:r>
              <a:rPr lang="zh-CN" altLang="en-US" sz="2000" b="1" smtClean="0">
                <a:solidFill>
                  <a:srgbClr val="FFFF00"/>
                </a:solidFill>
                <a:latin typeface="宋体" panose="02010600030101010101" pitchFamily="2" charset="-122"/>
                <a:cs typeface="宋体" panose="02010600030101010101" pitchFamily="2" charset="-122"/>
              </a:rPr>
              <a:t>输入，就立即进行</a:t>
            </a:r>
            <a:r>
              <a:rPr lang="en-US" altLang="zh-CN" sz="2000" b="1" smtClean="0">
                <a:solidFill>
                  <a:srgbClr val="FFFF00"/>
                </a:solidFill>
                <a:latin typeface="Times New Roman" panose="02020603050405020304" pitchFamily="18" charset="0"/>
                <a:cs typeface="Times New Roman" panose="02020603050405020304" pitchFamily="18" charset="0"/>
              </a:rPr>
              <a:t>D/A</a:t>
            </a:r>
            <a:r>
              <a:rPr lang="zh-CN" altLang="en-US" sz="2000" b="1" smtClean="0">
                <a:solidFill>
                  <a:srgbClr val="FFFF00"/>
                </a:solidFill>
                <a:latin typeface="宋体" panose="02010600030101010101" pitchFamily="2" charset="-122"/>
                <a:cs typeface="宋体" panose="02010600030101010101" pitchFamily="2" charset="-122"/>
              </a:rPr>
              <a:t>转换，并输出转换结果。此种工作方式下，</a:t>
            </a:r>
            <a:r>
              <a:rPr lang="en-US" altLang="zh-CN" sz="2000" b="1" smtClean="0">
                <a:solidFill>
                  <a:srgbClr val="FFFF00"/>
                </a:solidFill>
                <a:latin typeface="Times New Roman" panose="02020603050405020304" pitchFamily="18" charset="0"/>
                <a:cs typeface="Times New Roman" panose="02020603050405020304" pitchFamily="18" charset="0"/>
              </a:rPr>
              <a:t>DAC0832</a:t>
            </a:r>
            <a:r>
              <a:rPr lang="zh-CN" altLang="en-US" sz="2000" b="1" smtClean="0">
                <a:solidFill>
                  <a:srgbClr val="FFFF00"/>
                </a:solidFill>
                <a:latin typeface="宋体" panose="02010600030101010101" pitchFamily="2" charset="-122"/>
                <a:cs typeface="宋体" panose="02010600030101010101" pitchFamily="2" charset="-122"/>
              </a:rPr>
              <a:t>不能直接与</a:t>
            </a:r>
            <a:r>
              <a:rPr lang="en-US" altLang="zh-CN" sz="2000" b="1" smtClean="0">
                <a:solidFill>
                  <a:srgbClr val="FFFF00"/>
                </a:solidFill>
                <a:latin typeface="Times New Roman" panose="02020603050405020304" pitchFamily="18" charset="0"/>
                <a:cs typeface="Times New Roman" panose="02020603050405020304" pitchFamily="18" charset="0"/>
              </a:rPr>
              <a:t>CPU</a:t>
            </a:r>
            <a:r>
              <a:rPr lang="zh-CN" altLang="en-US" sz="2000" b="1" smtClean="0">
                <a:solidFill>
                  <a:srgbClr val="FFFF00"/>
                </a:solidFill>
                <a:latin typeface="宋体" panose="02010600030101010101" pitchFamily="2" charset="-122"/>
                <a:cs typeface="宋体" panose="02010600030101010101" pitchFamily="2" charset="-122"/>
              </a:rPr>
              <a:t>的数据线相连，很少使用。</a:t>
            </a:r>
            <a:endParaRPr lang="zh-CN" altLang="en-US" sz="2000" b="1" smtClean="0">
              <a:solidFill>
                <a:srgbClr val="FFFF00"/>
              </a:solidFill>
              <a:latin typeface="宋体" panose="02010600030101010101" pitchFamily="2" charset="-122"/>
              <a:cs typeface="宋体" panose="02010600030101010101" pitchFamily="2" charset="-122"/>
            </a:endParaRPr>
          </a:p>
        </p:txBody>
      </p:sp>
      <p:graphicFrame>
        <p:nvGraphicFramePr>
          <p:cNvPr id="929804" name="Object 12"/>
          <p:cNvGraphicFramePr>
            <a:graphicFrameLocks noChangeAspect="1"/>
          </p:cNvGraphicFramePr>
          <p:nvPr/>
        </p:nvGraphicFramePr>
        <p:xfrm>
          <a:off x="1391920" y="1580515"/>
          <a:ext cx="412750" cy="368935"/>
        </p:xfrm>
        <a:graphic>
          <a:graphicData uri="http://schemas.openxmlformats.org/presentationml/2006/ole">
            <mc:AlternateContent xmlns:mc="http://schemas.openxmlformats.org/markup-compatibility/2006">
              <mc:Choice xmlns:v="urn:schemas-microsoft-com:vml" Requires="v">
                <p:oleObj spid="_x0000_s20808" name="Equation" r:id="rId1" imgW="238125" imgH="219075" progId="Equation.DSMT4">
                  <p:embed/>
                </p:oleObj>
              </mc:Choice>
              <mc:Fallback>
                <p:oleObj name="Equation" r:id="rId1" imgW="238125" imgH="219075" progId="Equation.DSMT4">
                  <p:embed/>
                  <p:pic>
                    <p:nvPicPr>
                      <p:cNvPr id="0" name="图片 208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920" y="1580515"/>
                        <a:ext cx="412750" cy="368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9805" name="Object 13"/>
          <p:cNvGraphicFramePr>
            <a:graphicFrameLocks noChangeAspect="1"/>
          </p:cNvGraphicFramePr>
          <p:nvPr/>
        </p:nvGraphicFramePr>
        <p:xfrm>
          <a:off x="2601595" y="1580515"/>
          <a:ext cx="513080" cy="335280"/>
        </p:xfrm>
        <a:graphic>
          <a:graphicData uri="http://schemas.openxmlformats.org/presentationml/2006/ole">
            <mc:AlternateContent xmlns:mc="http://schemas.openxmlformats.org/markup-compatibility/2006">
              <mc:Choice xmlns:v="urn:schemas-microsoft-com:vml" Requires="v">
                <p:oleObj spid="_x0000_s20809" name="Equation" r:id="rId3" imgW="333375" imgH="219075" progId="Equation.DSMT4">
                  <p:embed/>
                </p:oleObj>
              </mc:Choice>
              <mc:Fallback>
                <p:oleObj name="Equation" r:id="rId3" imgW="333375" imgH="219075" progId="Equation.DSMT4">
                  <p:embed/>
                  <p:pic>
                    <p:nvPicPr>
                      <p:cNvPr id="0" name="图片 208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1595" y="1580515"/>
                        <a:ext cx="513080" cy="335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9806" name="Object 14"/>
          <p:cNvGraphicFramePr>
            <a:graphicFrameLocks noChangeAspect="1"/>
          </p:cNvGraphicFramePr>
          <p:nvPr/>
        </p:nvGraphicFramePr>
        <p:xfrm>
          <a:off x="1946910" y="1604010"/>
          <a:ext cx="443865" cy="314325"/>
        </p:xfrm>
        <a:graphic>
          <a:graphicData uri="http://schemas.openxmlformats.org/presentationml/2006/ole">
            <mc:AlternateContent xmlns:mc="http://schemas.openxmlformats.org/markup-compatibility/2006">
              <mc:Choice xmlns:v="urn:schemas-microsoft-com:vml" Requires="v">
                <p:oleObj spid="_x0000_s20810" name="Equation" r:id="rId5" imgW="304800" imgH="219075" progId="Equation.DSMT4">
                  <p:embed/>
                </p:oleObj>
              </mc:Choice>
              <mc:Fallback>
                <p:oleObj name="Equation" r:id="rId5" imgW="304800" imgH="219075" progId="Equation.DSMT4">
                  <p:embed/>
                  <p:pic>
                    <p:nvPicPr>
                      <p:cNvPr id="0" name="图片 2080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6910" y="1604010"/>
                        <a:ext cx="443865"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9807" name="Object 15"/>
          <p:cNvGraphicFramePr>
            <a:graphicFrameLocks noChangeAspect="1"/>
          </p:cNvGraphicFramePr>
          <p:nvPr/>
        </p:nvGraphicFramePr>
        <p:xfrm>
          <a:off x="3479165" y="1580515"/>
          <a:ext cx="592455" cy="280035"/>
        </p:xfrm>
        <a:graphic>
          <a:graphicData uri="http://schemas.openxmlformats.org/presentationml/2006/ole">
            <mc:AlternateContent xmlns:mc="http://schemas.openxmlformats.org/markup-compatibility/2006">
              <mc:Choice xmlns:v="urn:schemas-microsoft-com:vml" Requires="v">
                <p:oleObj spid="_x0000_s20811" name="Equation" r:id="rId7" imgW="428625" imgH="200025" progId="Equation.DSMT4">
                  <p:embed/>
                </p:oleObj>
              </mc:Choice>
              <mc:Fallback>
                <p:oleObj name="Equation" r:id="rId7" imgW="428625" imgH="200025" progId="Equation.DSMT4">
                  <p:embed/>
                  <p:pic>
                    <p:nvPicPr>
                      <p:cNvPr id="0" name="图片 208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9165" y="1580515"/>
                        <a:ext cx="592455" cy="28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4674" name="Text Box 2"/>
          <p:cNvSpPr txBox="1">
            <a:spLocks noChangeArrowheads="1"/>
          </p:cNvSpPr>
          <p:nvPr/>
        </p:nvSpPr>
        <p:spPr bwMode="auto">
          <a:xfrm>
            <a:off x="439738" y="721360"/>
            <a:ext cx="67849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FFFFFF"/>
                </a:solidFill>
                <a:latin typeface="Times New Roman" panose="02020603050405020304" pitchFamily="18" charset="0"/>
                <a:ea typeface="楷体_GB2312" pitchFamily="49" charset="-122"/>
                <a:cs typeface="Times New Roman" panose="02020603050405020304" pitchFamily="18" charset="0"/>
              </a:rPr>
              <a:t>、</a:t>
            </a:r>
            <a:r>
              <a:rPr lang="zh-CN" altLang="en-US" sz="2400" b="1" smtClean="0">
                <a:solidFill>
                  <a:srgbClr val="FFFFFF"/>
                </a:solidFill>
                <a:latin typeface="楷体_GB2312" pitchFamily="49" charset="-122"/>
                <a:ea typeface="楷体_GB2312" pitchFamily="49" charset="-122"/>
              </a:rPr>
              <a:t>带锁存器的并行</a:t>
            </a:r>
            <a:r>
              <a:rPr lang="en-US" altLang="zh-CN" sz="2400" b="1" smtClean="0">
                <a:solidFill>
                  <a:srgbClr val="FFFFFF"/>
                </a:solidFill>
                <a:latin typeface="Times New Roman" panose="02020603050405020304" pitchFamily="18" charset="0"/>
                <a:ea typeface="楷体_GB2312" pitchFamily="49" charset="-122"/>
                <a:cs typeface="Times New Roman" panose="02020603050405020304" pitchFamily="18" charset="0"/>
              </a:rPr>
              <a:t>D/A</a:t>
            </a:r>
            <a:r>
              <a:rPr lang="zh-CN" altLang="en-US" sz="2400" b="1" smtClean="0">
                <a:solidFill>
                  <a:srgbClr val="FFFFFF"/>
                </a:solidFill>
                <a:latin typeface="楷体_GB2312" pitchFamily="49" charset="-122"/>
                <a:ea typeface="楷体_GB2312" pitchFamily="49" charset="-122"/>
              </a:rPr>
              <a:t>与微处理器的接口</a:t>
            </a:r>
            <a:r>
              <a:rPr lang="zh-CN" altLang="en-US" sz="2400" b="1" smtClean="0">
                <a:solidFill>
                  <a:srgbClr val="FFFF00"/>
                </a:solidFill>
                <a:latin typeface="Times New Roman" panose="02020603050405020304" pitchFamily="18" charset="0"/>
                <a:ea typeface="楷体_GB2312" pitchFamily="49" charset="-122"/>
              </a:rPr>
              <a:t> </a:t>
            </a:r>
            <a:endParaRPr lang="zh-CN" altLang="en-US" sz="2400" b="1" smtClean="0">
              <a:solidFill>
                <a:srgbClr val="FFFF00"/>
              </a:solidFill>
              <a:latin typeface="Times New Roman" panose="02020603050405020304" pitchFamily="18" charset="0"/>
              <a:ea typeface="楷体_GB2312" pitchFamily="49" charset="-122"/>
            </a:endParaRPr>
          </a:p>
        </p:txBody>
      </p:sp>
      <p:sp>
        <p:nvSpPr>
          <p:cNvPr id="922626" name="Text Box 2"/>
          <p:cNvSpPr txBox="1">
            <a:spLocks noChangeArrowheads="1"/>
          </p:cNvSpPr>
          <p:nvPr/>
        </p:nvSpPr>
        <p:spPr bwMode="auto">
          <a:xfrm>
            <a:off x="439738" y="394970"/>
            <a:ext cx="69627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2.9.3  D/A</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转换器与微处理器的接口</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pSp>
        <p:nvGrpSpPr>
          <p:cNvPr id="926722" name="Group 2"/>
          <p:cNvGrpSpPr/>
          <p:nvPr/>
        </p:nvGrpSpPr>
        <p:grpSpPr bwMode="auto">
          <a:xfrm>
            <a:off x="4121150" y="2607945"/>
            <a:ext cx="4932719" cy="3238500"/>
            <a:chOff x="200" y="909"/>
            <a:chExt cx="4974" cy="2489"/>
          </a:xfrm>
        </p:grpSpPr>
        <p:sp>
          <p:nvSpPr>
            <p:cNvPr id="926723" name="AutoShape 3"/>
            <p:cNvSpPr>
              <a:spLocks noChangeAspect="1" noChangeArrowheads="1"/>
            </p:cNvSpPr>
            <p:nvPr/>
          </p:nvSpPr>
          <p:spPr bwMode="auto">
            <a:xfrm>
              <a:off x="217" y="923"/>
              <a:ext cx="4875" cy="24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24" name="Line 4"/>
            <p:cNvSpPr>
              <a:spLocks noChangeShapeType="1"/>
            </p:cNvSpPr>
            <p:nvPr/>
          </p:nvSpPr>
          <p:spPr bwMode="auto">
            <a:xfrm>
              <a:off x="4029" y="1365"/>
              <a:ext cx="54" cy="0"/>
            </a:xfrm>
            <a:prstGeom prst="line">
              <a:avLst/>
            </a:prstGeom>
            <a:noFill/>
            <a:ln w="76200" cap="rnd">
              <a:solidFill>
                <a:schemeClr val="bg1"/>
              </a:solidFill>
              <a:prstDash val="sysDot"/>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grpSp>
          <p:nvGrpSpPr>
            <p:cNvPr id="926725" name="Group 5"/>
            <p:cNvGrpSpPr/>
            <p:nvPr/>
          </p:nvGrpSpPr>
          <p:grpSpPr bwMode="auto">
            <a:xfrm>
              <a:off x="807" y="909"/>
              <a:ext cx="3677" cy="2114"/>
              <a:chOff x="3240" y="2142"/>
              <a:chExt cx="5760" cy="4056"/>
            </a:xfrm>
          </p:grpSpPr>
          <p:sp>
            <p:nvSpPr>
              <p:cNvPr id="926726" name="Rectangle 6"/>
              <p:cNvSpPr>
                <a:spLocks noChangeArrowheads="1"/>
              </p:cNvSpPr>
              <p:nvPr/>
            </p:nvSpPr>
            <p:spPr bwMode="auto">
              <a:xfrm>
                <a:off x="3521" y="2142"/>
                <a:ext cx="4999" cy="4056"/>
              </a:xfrm>
              <a:prstGeom prst="rect">
                <a:avLst/>
              </a:prstGeom>
              <a:noFill/>
              <a:ln w="9525">
                <a:solidFill>
                  <a:schemeClr val="bg1"/>
                </a:solidFill>
                <a:prstDash val="dash"/>
                <a:miter lim="800000"/>
              </a:ln>
              <a:extLst>
                <a:ext uri="{909E8E84-426E-40DD-AFC4-6F175D3DCCD1}">
                  <a14:hiddenFill xmlns:a14="http://schemas.microsoft.com/office/drawing/2010/main">
                    <a:solidFill>
                      <a:srgbClr val="FFFFFF"/>
                    </a:solidFill>
                  </a14:hiddenFill>
                </a:ext>
              </a:extLst>
            </p:spPr>
            <p:txBody>
              <a:bodyPr lIns="49442" tIns="24721" rIns="49442" bIns="24721"/>
              <a:p>
                <a:pPr fontAlgn="base">
                  <a:spcBef>
                    <a:spcPct val="0"/>
                  </a:spcBef>
                  <a:spcAft>
                    <a:spcPct val="0"/>
                  </a:spcAft>
                </a:pPr>
                <a:endParaRPr lang="zh-CN" altLang="zh-CN" sz="2800" b="1" smtClean="0">
                  <a:solidFill>
                    <a:srgbClr val="000099"/>
                  </a:solidFill>
                  <a:latin typeface="Times New Roman" panose="02020603050405020304" pitchFamily="18" charset="0"/>
                  <a:ea typeface="楷体_GB2312" pitchFamily="49" charset="-122"/>
                </a:endParaRPr>
              </a:p>
            </p:txBody>
          </p:sp>
          <p:sp>
            <p:nvSpPr>
              <p:cNvPr id="926727" name="Rectangle 7"/>
              <p:cNvSpPr>
                <a:spLocks noChangeArrowheads="1"/>
              </p:cNvSpPr>
              <p:nvPr/>
            </p:nvSpPr>
            <p:spPr bwMode="auto">
              <a:xfrm>
                <a:off x="4062" y="2375"/>
                <a:ext cx="945" cy="140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28" name="Rectangle 8"/>
              <p:cNvSpPr>
                <a:spLocks noChangeArrowheads="1"/>
              </p:cNvSpPr>
              <p:nvPr/>
            </p:nvSpPr>
            <p:spPr bwMode="auto">
              <a:xfrm>
                <a:off x="5548" y="2376"/>
                <a:ext cx="945" cy="140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29" name="Rectangle 9"/>
              <p:cNvSpPr>
                <a:spLocks noChangeArrowheads="1"/>
              </p:cNvSpPr>
              <p:nvPr/>
            </p:nvSpPr>
            <p:spPr bwMode="auto">
              <a:xfrm>
                <a:off x="7034" y="2376"/>
                <a:ext cx="945" cy="140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0" name="AutoShape 10"/>
              <p:cNvSpPr>
                <a:spLocks noChangeArrowheads="1"/>
              </p:cNvSpPr>
              <p:nvPr/>
            </p:nvSpPr>
            <p:spPr bwMode="auto">
              <a:xfrm>
                <a:off x="5007" y="2844"/>
                <a:ext cx="541" cy="468"/>
              </a:xfrm>
              <a:prstGeom prst="rightArrow">
                <a:avLst>
                  <a:gd name="adj1" fmla="val 40389"/>
                  <a:gd name="adj2" fmla="val 43349"/>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1" name="AutoShape 11"/>
              <p:cNvSpPr>
                <a:spLocks noChangeArrowheads="1"/>
              </p:cNvSpPr>
              <p:nvPr/>
            </p:nvSpPr>
            <p:spPr bwMode="auto">
              <a:xfrm>
                <a:off x="6493" y="2844"/>
                <a:ext cx="541" cy="468"/>
              </a:xfrm>
              <a:prstGeom prst="rightArrow">
                <a:avLst>
                  <a:gd name="adj1" fmla="val 40389"/>
                  <a:gd name="adj2" fmla="val 43349"/>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2" name="AutoShape 12"/>
              <p:cNvSpPr>
                <a:spLocks noChangeArrowheads="1"/>
              </p:cNvSpPr>
              <p:nvPr/>
            </p:nvSpPr>
            <p:spPr bwMode="auto">
              <a:xfrm>
                <a:off x="3309" y="2844"/>
                <a:ext cx="753" cy="468"/>
              </a:xfrm>
              <a:prstGeom prst="rightArrow">
                <a:avLst>
                  <a:gd name="adj1" fmla="val 40389"/>
                  <a:gd name="adj2" fmla="val 60337"/>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3" name="Line 13"/>
              <p:cNvSpPr>
                <a:spLocks noChangeShapeType="1"/>
              </p:cNvSpPr>
              <p:nvPr/>
            </p:nvSpPr>
            <p:spPr bwMode="auto">
              <a:xfrm>
                <a:off x="7979" y="2464"/>
                <a:ext cx="946"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4" name="Line 14"/>
              <p:cNvSpPr>
                <a:spLocks noChangeShapeType="1"/>
              </p:cNvSpPr>
              <p:nvPr/>
            </p:nvSpPr>
            <p:spPr bwMode="auto">
              <a:xfrm>
                <a:off x="7979" y="2723"/>
                <a:ext cx="946"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5" name="Line 15"/>
              <p:cNvSpPr>
                <a:spLocks noChangeShapeType="1"/>
              </p:cNvSpPr>
              <p:nvPr/>
            </p:nvSpPr>
            <p:spPr bwMode="auto">
              <a:xfrm>
                <a:off x="7979" y="2990"/>
                <a:ext cx="946"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6" name="Line 16"/>
              <p:cNvSpPr>
                <a:spLocks noChangeShapeType="1"/>
              </p:cNvSpPr>
              <p:nvPr/>
            </p:nvSpPr>
            <p:spPr bwMode="auto">
              <a:xfrm>
                <a:off x="8295" y="2995"/>
                <a:ext cx="0" cy="268"/>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7" name="Line 17"/>
              <p:cNvSpPr>
                <a:spLocks noChangeShapeType="1"/>
              </p:cNvSpPr>
              <p:nvPr/>
            </p:nvSpPr>
            <p:spPr bwMode="auto">
              <a:xfrm>
                <a:off x="7574" y="3780"/>
                <a:ext cx="0" cy="35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8" name="Line 18"/>
              <p:cNvSpPr>
                <a:spLocks noChangeShapeType="1"/>
              </p:cNvSpPr>
              <p:nvPr/>
            </p:nvSpPr>
            <p:spPr bwMode="auto">
              <a:xfrm>
                <a:off x="7574" y="4131"/>
                <a:ext cx="1351"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9" name="Line 19"/>
              <p:cNvSpPr>
                <a:spLocks noChangeShapeType="1"/>
              </p:cNvSpPr>
              <p:nvPr/>
            </p:nvSpPr>
            <p:spPr bwMode="auto">
              <a:xfrm>
                <a:off x="8298" y="3942"/>
                <a:ext cx="596"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0" name="Line 20"/>
              <p:cNvSpPr>
                <a:spLocks noChangeShapeType="1"/>
              </p:cNvSpPr>
              <p:nvPr/>
            </p:nvSpPr>
            <p:spPr bwMode="auto">
              <a:xfrm>
                <a:off x="8280" y="3719"/>
                <a:ext cx="1" cy="234"/>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1" name="Oval 21"/>
              <p:cNvSpPr>
                <a:spLocks noChangeArrowheads="1"/>
              </p:cNvSpPr>
              <p:nvPr/>
            </p:nvSpPr>
            <p:spPr bwMode="auto">
              <a:xfrm>
                <a:off x="8925" y="2437"/>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2" name="Oval 22"/>
              <p:cNvSpPr>
                <a:spLocks noChangeArrowheads="1"/>
              </p:cNvSpPr>
              <p:nvPr/>
            </p:nvSpPr>
            <p:spPr bwMode="auto">
              <a:xfrm>
                <a:off x="8925" y="2686"/>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3" name="Oval 23"/>
              <p:cNvSpPr>
                <a:spLocks noChangeArrowheads="1"/>
              </p:cNvSpPr>
              <p:nvPr/>
            </p:nvSpPr>
            <p:spPr bwMode="auto">
              <a:xfrm>
                <a:off x="8925" y="2958"/>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4" name="Oval 24"/>
              <p:cNvSpPr>
                <a:spLocks noChangeArrowheads="1"/>
              </p:cNvSpPr>
              <p:nvPr/>
            </p:nvSpPr>
            <p:spPr bwMode="auto">
              <a:xfrm>
                <a:off x="8895" y="3904"/>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5" name="Oval 25"/>
              <p:cNvSpPr>
                <a:spLocks noChangeArrowheads="1"/>
              </p:cNvSpPr>
              <p:nvPr/>
            </p:nvSpPr>
            <p:spPr bwMode="auto">
              <a:xfrm>
                <a:off x="8929" y="4097"/>
                <a:ext cx="63"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6" name="Line 26"/>
              <p:cNvSpPr>
                <a:spLocks noChangeShapeType="1"/>
              </p:cNvSpPr>
              <p:nvPr/>
            </p:nvSpPr>
            <p:spPr bwMode="auto">
              <a:xfrm>
                <a:off x="8520" y="5045"/>
                <a:ext cx="405"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7" name="Line 27"/>
              <p:cNvSpPr>
                <a:spLocks noChangeShapeType="1"/>
              </p:cNvSpPr>
              <p:nvPr/>
            </p:nvSpPr>
            <p:spPr bwMode="auto">
              <a:xfrm>
                <a:off x="8520" y="5744"/>
                <a:ext cx="405"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8" name="Oval 28"/>
              <p:cNvSpPr>
                <a:spLocks noChangeArrowheads="1"/>
              </p:cNvSpPr>
              <p:nvPr/>
            </p:nvSpPr>
            <p:spPr bwMode="auto">
              <a:xfrm>
                <a:off x="8936" y="5003"/>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9" name="Oval 29"/>
              <p:cNvSpPr>
                <a:spLocks noChangeArrowheads="1"/>
              </p:cNvSpPr>
              <p:nvPr/>
            </p:nvSpPr>
            <p:spPr bwMode="auto">
              <a:xfrm>
                <a:off x="8936" y="5705"/>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0" name="Line 30"/>
              <p:cNvSpPr>
                <a:spLocks noChangeShapeType="1"/>
              </p:cNvSpPr>
              <p:nvPr/>
            </p:nvSpPr>
            <p:spPr bwMode="auto">
              <a:xfrm>
                <a:off x="4523" y="3780"/>
                <a:ext cx="1" cy="468"/>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1" name="Line 31"/>
              <p:cNvSpPr>
                <a:spLocks noChangeShapeType="1"/>
              </p:cNvSpPr>
              <p:nvPr/>
            </p:nvSpPr>
            <p:spPr bwMode="auto">
              <a:xfrm flipH="1">
                <a:off x="4377" y="4248"/>
                <a:ext cx="135"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2" name="AutoShape 32"/>
              <p:cNvSpPr>
                <a:spLocks noChangeArrowheads="1"/>
              </p:cNvSpPr>
              <p:nvPr/>
            </p:nvSpPr>
            <p:spPr bwMode="auto">
              <a:xfrm>
                <a:off x="3825" y="4075"/>
                <a:ext cx="541" cy="351"/>
              </a:xfrm>
              <a:prstGeom prst="flowChartDelay">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3" name="Oval 33"/>
              <p:cNvSpPr>
                <a:spLocks noChangeArrowheads="1"/>
              </p:cNvSpPr>
              <p:nvPr/>
            </p:nvSpPr>
            <p:spPr bwMode="auto">
              <a:xfrm>
                <a:off x="3983" y="4905"/>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4" name="AutoShape 34"/>
              <p:cNvSpPr>
                <a:spLocks noChangeArrowheads="1"/>
              </p:cNvSpPr>
              <p:nvPr/>
            </p:nvSpPr>
            <p:spPr bwMode="auto">
              <a:xfrm>
                <a:off x="4062" y="4833"/>
                <a:ext cx="540" cy="351"/>
              </a:xfrm>
              <a:prstGeom prst="flowChartDelay">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5" name="Line 35"/>
              <p:cNvSpPr>
                <a:spLocks noChangeShapeType="1"/>
              </p:cNvSpPr>
              <p:nvPr/>
            </p:nvSpPr>
            <p:spPr bwMode="auto">
              <a:xfrm>
                <a:off x="3285" y="4165"/>
                <a:ext cx="540"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6" name="Line 36"/>
              <p:cNvSpPr>
                <a:spLocks noChangeShapeType="1"/>
              </p:cNvSpPr>
              <p:nvPr/>
            </p:nvSpPr>
            <p:spPr bwMode="auto">
              <a:xfrm>
                <a:off x="3679" y="4365"/>
                <a:ext cx="1" cy="26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7" name="Line 37"/>
              <p:cNvSpPr>
                <a:spLocks noChangeShapeType="1"/>
              </p:cNvSpPr>
              <p:nvPr/>
            </p:nvSpPr>
            <p:spPr bwMode="auto">
              <a:xfrm flipH="1">
                <a:off x="3679" y="4354"/>
                <a:ext cx="135"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8" name="Line 38"/>
              <p:cNvSpPr>
                <a:spLocks noChangeShapeType="1"/>
              </p:cNvSpPr>
              <p:nvPr/>
            </p:nvSpPr>
            <p:spPr bwMode="auto">
              <a:xfrm>
                <a:off x="3679" y="4622"/>
                <a:ext cx="1081"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9" name="Line 39"/>
              <p:cNvSpPr>
                <a:spLocks noChangeShapeType="1"/>
              </p:cNvSpPr>
              <p:nvPr/>
            </p:nvSpPr>
            <p:spPr bwMode="auto">
              <a:xfrm>
                <a:off x="4748" y="4613"/>
                <a:ext cx="1" cy="403"/>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0" name="Line 40"/>
              <p:cNvSpPr>
                <a:spLocks noChangeShapeType="1"/>
              </p:cNvSpPr>
              <p:nvPr/>
            </p:nvSpPr>
            <p:spPr bwMode="auto">
              <a:xfrm flipH="1">
                <a:off x="4602" y="5006"/>
                <a:ext cx="135"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1" name="Oval 41"/>
              <p:cNvSpPr>
                <a:spLocks noChangeArrowheads="1"/>
              </p:cNvSpPr>
              <p:nvPr/>
            </p:nvSpPr>
            <p:spPr bwMode="auto">
              <a:xfrm>
                <a:off x="3983" y="5063"/>
                <a:ext cx="64" cy="63"/>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2" name="Line 42"/>
              <p:cNvSpPr>
                <a:spLocks noChangeShapeType="1"/>
              </p:cNvSpPr>
              <p:nvPr/>
            </p:nvSpPr>
            <p:spPr bwMode="auto">
              <a:xfrm>
                <a:off x="3296" y="4928"/>
                <a:ext cx="676"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3" name="Line 43"/>
              <p:cNvSpPr>
                <a:spLocks noChangeShapeType="1"/>
              </p:cNvSpPr>
              <p:nvPr/>
            </p:nvSpPr>
            <p:spPr bwMode="auto">
              <a:xfrm>
                <a:off x="3296" y="5085"/>
                <a:ext cx="676"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4" name="Line 44"/>
              <p:cNvSpPr>
                <a:spLocks noChangeShapeType="1"/>
              </p:cNvSpPr>
              <p:nvPr/>
            </p:nvSpPr>
            <p:spPr bwMode="auto">
              <a:xfrm>
                <a:off x="6021" y="3780"/>
                <a:ext cx="1" cy="1984"/>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5" name="Oval 45"/>
              <p:cNvSpPr>
                <a:spLocks noChangeArrowheads="1"/>
              </p:cNvSpPr>
              <p:nvPr/>
            </p:nvSpPr>
            <p:spPr bwMode="auto">
              <a:xfrm>
                <a:off x="4940" y="5657"/>
                <a:ext cx="64" cy="63"/>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6" name="AutoShape 46"/>
              <p:cNvSpPr>
                <a:spLocks noChangeArrowheads="1"/>
              </p:cNvSpPr>
              <p:nvPr/>
            </p:nvSpPr>
            <p:spPr bwMode="auto">
              <a:xfrm>
                <a:off x="5019" y="5585"/>
                <a:ext cx="540" cy="351"/>
              </a:xfrm>
              <a:prstGeom prst="flowChartDelay">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7" name="Line 47"/>
              <p:cNvSpPr>
                <a:spLocks noChangeShapeType="1"/>
              </p:cNvSpPr>
              <p:nvPr/>
            </p:nvSpPr>
            <p:spPr bwMode="auto">
              <a:xfrm flipH="1">
                <a:off x="5582" y="5758"/>
                <a:ext cx="425"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8" name="Oval 48"/>
              <p:cNvSpPr>
                <a:spLocks noChangeArrowheads="1"/>
              </p:cNvSpPr>
              <p:nvPr/>
            </p:nvSpPr>
            <p:spPr bwMode="auto">
              <a:xfrm>
                <a:off x="4940" y="5814"/>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9" name="Line 49"/>
              <p:cNvSpPr>
                <a:spLocks noChangeShapeType="1"/>
              </p:cNvSpPr>
              <p:nvPr/>
            </p:nvSpPr>
            <p:spPr bwMode="auto">
              <a:xfrm>
                <a:off x="3240" y="5690"/>
                <a:ext cx="1702"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70" name="Line 50"/>
              <p:cNvSpPr>
                <a:spLocks noChangeShapeType="1"/>
              </p:cNvSpPr>
              <p:nvPr/>
            </p:nvSpPr>
            <p:spPr bwMode="auto">
              <a:xfrm>
                <a:off x="3240" y="5848"/>
                <a:ext cx="1702"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71" name="Rectangle 51"/>
              <p:cNvSpPr>
                <a:spLocks noChangeArrowheads="1"/>
              </p:cNvSpPr>
              <p:nvPr/>
            </p:nvSpPr>
            <p:spPr bwMode="auto">
              <a:xfrm>
                <a:off x="8216" y="3256"/>
                <a:ext cx="157" cy="481"/>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grpSp>
        <p:sp>
          <p:nvSpPr>
            <p:cNvPr id="926772" name="Rectangle 52"/>
            <p:cNvSpPr>
              <a:spLocks noChangeArrowheads="1"/>
            </p:cNvSpPr>
            <p:nvPr/>
          </p:nvSpPr>
          <p:spPr bwMode="auto">
            <a:xfrm>
              <a:off x="504" y="2247"/>
              <a:ext cx="35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CS</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73" name="Line 53"/>
            <p:cNvSpPr>
              <a:spLocks noChangeShapeType="1"/>
            </p:cNvSpPr>
            <p:nvPr/>
          </p:nvSpPr>
          <p:spPr bwMode="auto">
            <a:xfrm>
              <a:off x="532" y="2246"/>
              <a:ext cx="168"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74" name="Rectangle 54"/>
            <p:cNvSpPr>
              <a:spLocks noChangeArrowheads="1"/>
            </p:cNvSpPr>
            <p:nvPr/>
          </p:nvSpPr>
          <p:spPr bwMode="auto">
            <a:xfrm>
              <a:off x="445" y="2387"/>
              <a:ext cx="47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WR</a:t>
              </a:r>
              <a:r>
                <a:rPr lang="en-US" altLang="zh-CN" sz="1400" baseline="-25000" smtClean="0">
                  <a:solidFill>
                    <a:srgbClr val="000099"/>
                  </a:solidFill>
                  <a:latin typeface="Times New Roman" panose="02020603050405020304" pitchFamily="18" charset="0"/>
                </a:rPr>
                <a:t>1</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75" name="Line 55"/>
            <p:cNvSpPr>
              <a:spLocks noChangeShapeType="1"/>
            </p:cNvSpPr>
            <p:nvPr/>
          </p:nvSpPr>
          <p:spPr bwMode="auto">
            <a:xfrm>
              <a:off x="480" y="2417"/>
              <a:ext cx="187"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76" name="Rectangle 56"/>
            <p:cNvSpPr>
              <a:spLocks noChangeArrowheads="1"/>
            </p:cNvSpPr>
            <p:nvPr/>
          </p:nvSpPr>
          <p:spPr bwMode="auto">
            <a:xfrm>
              <a:off x="489" y="1864"/>
              <a:ext cx="47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ILE</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77" name="Rectangle 57"/>
            <p:cNvSpPr>
              <a:spLocks noChangeArrowheads="1"/>
            </p:cNvSpPr>
            <p:nvPr/>
          </p:nvSpPr>
          <p:spPr bwMode="auto">
            <a:xfrm>
              <a:off x="200" y="1291"/>
              <a:ext cx="71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200" smtClean="0">
                  <a:solidFill>
                    <a:srgbClr val="000099"/>
                  </a:solidFill>
                  <a:latin typeface="Times New Roman" panose="02020603050405020304" pitchFamily="18" charset="0"/>
                </a:rPr>
                <a:t>DI</a:t>
              </a:r>
              <a:r>
                <a:rPr lang="en-US" altLang="zh-CN" sz="1200" baseline="-25000" smtClean="0">
                  <a:solidFill>
                    <a:srgbClr val="000099"/>
                  </a:solidFill>
                  <a:latin typeface="Times New Roman" panose="02020603050405020304" pitchFamily="18" charset="0"/>
                </a:rPr>
                <a:t>7</a:t>
              </a:r>
              <a:r>
                <a:rPr lang="zh-CN" altLang="en-US" sz="1200" smtClean="0">
                  <a:solidFill>
                    <a:srgbClr val="000099"/>
                  </a:solidFill>
                  <a:latin typeface="Times New Roman" panose="02020603050405020304" pitchFamily="18" charset="0"/>
                </a:rPr>
                <a:t>～</a:t>
              </a:r>
              <a:r>
                <a:rPr lang="en-US" altLang="zh-CN" sz="1200" smtClean="0">
                  <a:solidFill>
                    <a:srgbClr val="000099"/>
                  </a:solidFill>
                  <a:latin typeface="Times New Roman" panose="02020603050405020304" pitchFamily="18" charset="0"/>
                </a:rPr>
                <a:t>DI</a:t>
              </a:r>
              <a:r>
                <a:rPr lang="en-US" altLang="zh-CN" sz="1200" baseline="-25000" smtClean="0">
                  <a:solidFill>
                    <a:srgbClr val="000099"/>
                  </a:solidFill>
                  <a:latin typeface="Times New Roman" panose="02020603050405020304" pitchFamily="18" charset="0"/>
                </a:rPr>
                <a:t>0</a:t>
              </a:r>
              <a:endParaRPr lang="en-US" altLang="zh-CN" sz="1200" b="1" smtClean="0">
                <a:solidFill>
                  <a:srgbClr val="000099"/>
                </a:solidFill>
                <a:latin typeface="Times New Roman" panose="02020603050405020304" pitchFamily="18" charset="0"/>
                <a:ea typeface="楷体_GB2312" pitchFamily="49" charset="-122"/>
              </a:endParaRPr>
            </a:p>
          </p:txBody>
        </p:sp>
        <p:sp>
          <p:nvSpPr>
            <p:cNvPr id="926778" name="Rectangle 58"/>
            <p:cNvSpPr>
              <a:spLocks noChangeArrowheads="1"/>
            </p:cNvSpPr>
            <p:nvPr/>
          </p:nvSpPr>
          <p:spPr bwMode="auto">
            <a:xfrm>
              <a:off x="1640" y="1798"/>
              <a:ext cx="474"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dirty="0" smtClean="0">
                  <a:solidFill>
                    <a:srgbClr val="000099"/>
                  </a:solidFill>
                  <a:latin typeface="Times New Roman" panose="02020603050405020304" pitchFamily="18" charset="0"/>
                </a:rPr>
                <a:t>LE</a:t>
              </a:r>
              <a:r>
                <a:rPr lang="en-US" altLang="zh-CN" sz="1400" baseline="-25000" dirty="0" smtClean="0">
                  <a:solidFill>
                    <a:srgbClr val="000099"/>
                  </a:solidFill>
                  <a:latin typeface="Times New Roman" panose="02020603050405020304" pitchFamily="18" charset="0"/>
                </a:rPr>
                <a:t>1</a:t>
              </a:r>
              <a:endParaRPr lang="en-US" altLang="zh-CN" sz="1400" b="1" dirty="0" smtClean="0">
                <a:solidFill>
                  <a:srgbClr val="000099"/>
                </a:solidFill>
                <a:latin typeface="Times New Roman" panose="02020603050405020304" pitchFamily="18" charset="0"/>
                <a:ea typeface="楷体_GB2312" pitchFamily="49" charset="-122"/>
              </a:endParaRPr>
            </a:p>
          </p:txBody>
        </p:sp>
        <p:sp>
          <p:nvSpPr>
            <p:cNvPr id="926779" name="Rectangle 59"/>
            <p:cNvSpPr>
              <a:spLocks noChangeArrowheads="1"/>
            </p:cNvSpPr>
            <p:nvPr/>
          </p:nvSpPr>
          <p:spPr bwMode="auto">
            <a:xfrm>
              <a:off x="2613" y="1832"/>
              <a:ext cx="47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dirty="0" smtClean="0">
                  <a:solidFill>
                    <a:srgbClr val="000099"/>
                  </a:solidFill>
                  <a:latin typeface="Times New Roman" panose="02020603050405020304" pitchFamily="18" charset="0"/>
                </a:rPr>
                <a:t>LE</a:t>
              </a:r>
              <a:r>
                <a:rPr lang="en-US" altLang="zh-CN" sz="1400" baseline="-25000" dirty="0" smtClean="0">
                  <a:solidFill>
                    <a:srgbClr val="000099"/>
                  </a:solidFill>
                  <a:latin typeface="Times New Roman" panose="02020603050405020304" pitchFamily="18" charset="0"/>
                </a:rPr>
                <a:t>2</a:t>
              </a:r>
              <a:endParaRPr lang="en-US" altLang="zh-CN" sz="1400" b="1" dirty="0" smtClean="0">
                <a:solidFill>
                  <a:srgbClr val="000099"/>
                </a:solidFill>
                <a:latin typeface="Times New Roman" panose="02020603050405020304" pitchFamily="18" charset="0"/>
                <a:ea typeface="楷体_GB2312" pitchFamily="49" charset="-122"/>
              </a:endParaRPr>
            </a:p>
          </p:txBody>
        </p:sp>
        <p:sp>
          <p:nvSpPr>
            <p:cNvPr id="926780" name="Rectangle 60"/>
            <p:cNvSpPr>
              <a:spLocks noChangeArrowheads="1"/>
            </p:cNvSpPr>
            <p:nvPr/>
          </p:nvSpPr>
          <p:spPr bwMode="auto">
            <a:xfrm>
              <a:off x="4434" y="1072"/>
              <a:ext cx="47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I</a:t>
              </a:r>
              <a:r>
                <a:rPr lang="en-US" altLang="zh-CN" sz="1400" baseline="-25000" smtClean="0">
                  <a:solidFill>
                    <a:srgbClr val="000099"/>
                  </a:solidFill>
                  <a:latin typeface="Times New Roman" panose="02020603050405020304" pitchFamily="18" charset="0"/>
                </a:rPr>
                <a:t>OUT2</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1" name="Rectangle 61"/>
            <p:cNvSpPr>
              <a:spLocks noChangeArrowheads="1"/>
            </p:cNvSpPr>
            <p:nvPr/>
          </p:nvSpPr>
          <p:spPr bwMode="auto">
            <a:xfrm>
              <a:off x="4425" y="915"/>
              <a:ext cx="4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V</a:t>
              </a:r>
              <a:r>
                <a:rPr lang="en-US" altLang="zh-CN" sz="1400" baseline="-25000" smtClean="0">
                  <a:solidFill>
                    <a:srgbClr val="000099"/>
                  </a:solidFill>
                  <a:latin typeface="Times New Roman" panose="02020603050405020304" pitchFamily="18" charset="0"/>
                </a:rPr>
                <a:t>REF</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2" name="Rectangle 62"/>
            <p:cNvSpPr>
              <a:spLocks noChangeArrowheads="1"/>
            </p:cNvSpPr>
            <p:nvPr/>
          </p:nvSpPr>
          <p:spPr bwMode="auto">
            <a:xfrm>
              <a:off x="4434" y="1229"/>
              <a:ext cx="4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I</a:t>
              </a:r>
              <a:r>
                <a:rPr lang="en-US" altLang="zh-CN" sz="1400" baseline="-25000" smtClean="0">
                  <a:solidFill>
                    <a:srgbClr val="000099"/>
                  </a:solidFill>
                  <a:latin typeface="Times New Roman" panose="02020603050405020304" pitchFamily="18" charset="0"/>
                </a:rPr>
                <a:t>OUT1</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3" name="Rectangle 63"/>
            <p:cNvSpPr>
              <a:spLocks noChangeArrowheads="1"/>
            </p:cNvSpPr>
            <p:nvPr/>
          </p:nvSpPr>
          <p:spPr bwMode="auto">
            <a:xfrm>
              <a:off x="4464" y="1684"/>
              <a:ext cx="47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R</a:t>
              </a:r>
              <a:r>
                <a:rPr lang="en-US" altLang="zh-CN" sz="1400" baseline="-25000" smtClean="0">
                  <a:solidFill>
                    <a:srgbClr val="000099"/>
                  </a:solidFill>
                  <a:latin typeface="Times New Roman" panose="02020603050405020304" pitchFamily="18" charset="0"/>
                </a:rPr>
                <a:t>fb</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4" name="Rectangle 64"/>
            <p:cNvSpPr>
              <a:spLocks noChangeArrowheads="1"/>
            </p:cNvSpPr>
            <p:nvPr/>
          </p:nvSpPr>
          <p:spPr bwMode="auto">
            <a:xfrm>
              <a:off x="4416" y="2053"/>
              <a:ext cx="676"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模拟地</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85" name="Rectangle 65"/>
            <p:cNvSpPr>
              <a:spLocks noChangeArrowheads="1"/>
            </p:cNvSpPr>
            <p:nvPr/>
          </p:nvSpPr>
          <p:spPr bwMode="auto">
            <a:xfrm>
              <a:off x="4471" y="2606"/>
              <a:ext cx="70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DGND</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6" name="Rectangle 66"/>
            <p:cNvSpPr>
              <a:spLocks noChangeArrowheads="1"/>
            </p:cNvSpPr>
            <p:nvPr/>
          </p:nvSpPr>
          <p:spPr bwMode="auto">
            <a:xfrm>
              <a:off x="4482" y="1825"/>
              <a:ext cx="69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AGND</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7" name="Rectangle 67"/>
            <p:cNvSpPr>
              <a:spLocks noChangeArrowheads="1"/>
            </p:cNvSpPr>
            <p:nvPr/>
          </p:nvSpPr>
          <p:spPr bwMode="auto">
            <a:xfrm>
              <a:off x="4463" y="2288"/>
              <a:ext cx="47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V</a:t>
              </a:r>
              <a:r>
                <a:rPr lang="en-US" altLang="zh-CN" sz="1400" baseline="-25000" smtClean="0">
                  <a:solidFill>
                    <a:srgbClr val="000099"/>
                  </a:solidFill>
                  <a:latin typeface="Times New Roman" panose="02020603050405020304" pitchFamily="18" charset="0"/>
                </a:rPr>
                <a:t>CC</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8" name="Rectangle 68"/>
            <p:cNvSpPr>
              <a:spLocks noChangeArrowheads="1"/>
            </p:cNvSpPr>
            <p:nvPr/>
          </p:nvSpPr>
          <p:spPr bwMode="auto">
            <a:xfrm>
              <a:off x="4481" y="2742"/>
              <a:ext cx="69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数字地</a:t>
              </a:r>
              <a:endParaRPr lang="zh-CN" altLang="en-US" sz="1400" b="1" smtClean="0">
                <a:solidFill>
                  <a:srgbClr val="000099"/>
                </a:solidFill>
                <a:latin typeface="Times New Roman" panose="02020603050405020304" pitchFamily="18" charset="0"/>
                <a:ea typeface="楷体_GB2312" pitchFamily="49" charset="-122"/>
              </a:endParaRPr>
            </a:p>
          </p:txBody>
        </p:sp>
        <p:grpSp>
          <p:nvGrpSpPr>
            <p:cNvPr id="926789" name="Group 69"/>
            <p:cNvGrpSpPr/>
            <p:nvPr/>
          </p:nvGrpSpPr>
          <p:grpSpPr bwMode="auto">
            <a:xfrm>
              <a:off x="1335" y="1150"/>
              <a:ext cx="677" cy="536"/>
              <a:chOff x="5811" y="6822"/>
              <a:chExt cx="1029" cy="909"/>
            </a:xfrm>
          </p:grpSpPr>
          <p:sp>
            <p:nvSpPr>
              <p:cNvPr id="926790" name="Rectangle 70"/>
              <p:cNvSpPr>
                <a:spLocks noChangeArrowheads="1"/>
              </p:cNvSpPr>
              <p:nvPr/>
            </p:nvSpPr>
            <p:spPr bwMode="auto">
              <a:xfrm>
                <a:off x="5940" y="6822"/>
                <a:ext cx="71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8</a:t>
                </a:r>
                <a:r>
                  <a:rPr lang="zh-CN" altLang="en-US" sz="1400" b="1" smtClean="0">
                    <a:solidFill>
                      <a:srgbClr val="000099"/>
                    </a:solidFill>
                    <a:latin typeface="Times New Roman" panose="02020603050405020304" pitchFamily="18" charset="0"/>
                  </a:rPr>
                  <a:t>位</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91" name="Rectangle 71"/>
              <p:cNvSpPr>
                <a:spLocks noChangeArrowheads="1"/>
              </p:cNvSpPr>
              <p:nvPr/>
            </p:nvSpPr>
            <p:spPr bwMode="auto">
              <a:xfrm>
                <a:off x="5940" y="7132"/>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输入</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92" name="Rectangle 72"/>
              <p:cNvSpPr>
                <a:spLocks noChangeArrowheads="1"/>
              </p:cNvSpPr>
              <p:nvPr/>
            </p:nvSpPr>
            <p:spPr bwMode="auto">
              <a:xfrm>
                <a:off x="5811" y="7461"/>
                <a:ext cx="98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寄存器</a:t>
                </a:r>
                <a:endParaRPr lang="zh-CN" altLang="en-US" sz="1400" b="1" smtClean="0">
                  <a:solidFill>
                    <a:srgbClr val="000099"/>
                  </a:solidFill>
                  <a:latin typeface="Times New Roman" panose="02020603050405020304" pitchFamily="18" charset="0"/>
                  <a:ea typeface="楷体_GB2312" pitchFamily="49" charset="-122"/>
                </a:endParaRPr>
              </a:p>
            </p:txBody>
          </p:sp>
        </p:grpSp>
        <p:grpSp>
          <p:nvGrpSpPr>
            <p:cNvPr id="926793" name="Group 73"/>
            <p:cNvGrpSpPr/>
            <p:nvPr/>
          </p:nvGrpSpPr>
          <p:grpSpPr bwMode="auto">
            <a:xfrm>
              <a:off x="2291" y="1122"/>
              <a:ext cx="755" cy="535"/>
              <a:chOff x="5835" y="6822"/>
              <a:chExt cx="1146" cy="906"/>
            </a:xfrm>
          </p:grpSpPr>
          <p:sp>
            <p:nvSpPr>
              <p:cNvPr id="926794" name="Rectangle 74"/>
              <p:cNvSpPr>
                <a:spLocks noChangeArrowheads="1"/>
              </p:cNvSpPr>
              <p:nvPr/>
            </p:nvSpPr>
            <p:spPr bwMode="auto">
              <a:xfrm>
                <a:off x="5940" y="6822"/>
                <a:ext cx="63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8</a:t>
                </a:r>
                <a:r>
                  <a:rPr lang="zh-CN" altLang="en-US" sz="1400" b="1" smtClean="0">
                    <a:solidFill>
                      <a:srgbClr val="000099"/>
                    </a:solidFill>
                    <a:latin typeface="Times New Roman" panose="02020603050405020304" pitchFamily="18" charset="0"/>
                  </a:rPr>
                  <a:t>位</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95" name="Rectangle 75"/>
              <p:cNvSpPr>
                <a:spLocks noChangeArrowheads="1"/>
              </p:cNvSpPr>
              <p:nvPr/>
            </p:nvSpPr>
            <p:spPr bwMode="auto">
              <a:xfrm>
                <a:off x="5925" y="7038"/>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DAC</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96" name="Rectangle 76"/>
              <p:cNvSpPr>
                <a:spLocks noChangeArrowheads="1"/>
              </p:cNvSpPr>
              <p:nvPr/>
            </p:nvSpPr>
            <p:spPr bwMode="auto">
              <a:xfrm>
                <a:off x="5835" y="7260"/>
                <a:ext cx="114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寄存器</a:t>
                </a:r>
                <a:endParaRPr lang="zh-CN" altLang="en-US" sz="1400" b="1" smtClean="0">
                  <a:solidFill>
                    <a:srgbClr val="000099"/>
                  </a:solidFill>
                  <a:latin typeface="Times New Roman" panose="02020603050405020304" pitchFamily="18" charset="0"/>
                  <a:ea typeface="楷体_GB2312" pitchFamily="49" charset="-122"/>
                </a:endParaRPr>
              </a:p>
            </p:txBody>
          </p:sp>
        </p:grpSp>
        <p:grpSp>
          <p:nvGrpSpPr>
            <p:cNvPr id="926797" name="Group 77"/>
            <p:cNvGrpSpPr/>
            <p:nvPr/>
          </p:nvGrpSpPr>
          <p:grpSpPr bwMode="auto">
            <a:xfrm>
              <a:off x="3212" y="1111"/>
              <a:ext cx="708" cy="532"/>
              <a:chOff x="5763" y="6822"/>
              <a:chExt cx="1077" cy="906"/>
            </a:xfrm>
          </p:grpSpPr>
          <p:sp>
            <p:nvSpPr>
              <p:cNvPr id="926798" name="Rectangle 78"/>
              <p:cNvSpPr>
                <a:spLocks noChangeArrowheads="1"/>
              </p:cNvSpPr>
              <p:nvPr/>
            </p:nvSpPr>
            <p:spPr bwMode="auto">
              <a:xfrm>
                <a:off x="5940" y="6822"/>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8</a:t>
                </a:r>
                <a:r>
                  <a:rPr lang="zh-CN" altLang="en-US" sz="1400" b="1" smtClean="0">
                    <a:solidFill>
                      <a:srgbClr val="000099"/>
                    </a:solidFill>
                    <a:latin typeface="Times New Roman" panose="02020603050405020304" pitchFamily="18" charset="0"/>
                  </a:rPr>
                  <a:t>位</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99" name="Rectangle 79"/>
              <p:cNvSpPr>
                <a:spLocks noChangeArrowheads="1"/>
              </p:cNvSpPr>
              <p:nvPr/>
            </p:nvSpPr>
            <p:spPr bwMode="auto">
              <a:xfrm>
                <a:off x="5925" y="7038"/>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D/A</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800" name="Rectangle 80"/>
              <p:cNvSpPr>
                <a:spLocks noChangeArrowheads="1"/>
              </p:cNvSpPr>
              <p:nvPr/>
            </p:nvSpPr>
            <p:spPr bwMode="auto">
              <a:xfrm>
                <a:off x="5763" y="7260"/>
                <a:ext cx="100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转换器</a:t>
                </a:r>
                <a:endParaRPr lang="zh-CN" altLang="en-US" sz="1400" b="1" smtClean="0">
                  <a:solidFill>
                    <a:srgbClr val="000099"/>
                  </a:solidFill>
                  <a:latin typeface="Times New Roman" panose="02020603050405020304" pitchFamily="18" charset="0"/>
                  <a:ea typeface="楷体_GB2312" pitchFamily="49" charset="-122"/>
                </a:endParaRPr>
              </a:p>
            </p:txBody>
          </p:sp>
        </p:grpSp>
        <p:sp>
          <p:nvSpPr>
            <p:cNvPr id="926801" name="Rectangle 81"/>
            <p:cNvSpPr>
              <a:spLocks noChangeArrowheads="1"/>
            </p:cNvSpPr>
            <p:nvPr/>
          </p:nvSpPr>
          <p:spPr bwMode="auto">
            <a:xfrm>
              <a:off x="455" y="2646"/>
              <a:ext cx="4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WR</a:t>
              </a:r>
              <a:r>
                <a:rPr lang="en-US" altLang="zh-CN" sz="1400" baseline="-25000" smtClean="0">
                  <a:solidFill>
                    <a:srgbClr val="000099"/>
                  </a:solidFill>
                  <a:latin typeface="Times New Roman" panose="02020603050405020304" pitchFamily="18" charset="0"/>
                </a:rPr>
                <a:t>2</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802" name="Line 82"/>
            <p:cNvSpPr>
              <a:spLocks noChangeShapeType="1"/>
            </p:cNvSpPr>
            <p:nvPr/>
          </p:nvSpPr>
          <p:spPr bwMode="auto">
            <a:xfrm flipV="1">
              <a:off x="486" y="2664"/>
              <a:ext cx="215" cy="8"/>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803" name="Rectangle 83"/>
            <p:cNvSpPr>
              <a:spLocks noChangeArrowheads="1"/>
            </p:cNvSpPr>
            <p:nvPr/>
          </p:nvSpPr>
          <p:spPr bwMode="auto">
            <a:xfrm>
              <a:off x="361" y="2774"/>
              <a:ext cx="59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XFER</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804" name="Line 84"/>
            <p:cNvSpPr>
              <a:spLocks noChangeShapeType="1"/>
            </p:cNvSpPr>
            <p:nvPr/>
          </p:nvSpPr>
          <p:spPr bwMode="auto">
            <a:xfrm>
              <a:off x="383" y="2806"/>
              <a:ext cx="299"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grpSp>
      <p:sp>
        <p:nvSpPr>
          <p:cNvPr id="926805" name="Rectangle 85"/>
          <p:cNvSpPr>
            <a:spLocks noChangeArrowheads="1"/>
          </p:cNvSpPr>
          <p:nvPr/>
        </p:nvSpPr>
        <p:spPr bwMode="auto">
          <a:xfrm>
            <a:off x="5434330" y="5392579"/>
            <a:ext cx="263017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ctr" fontAlgn="base">
              <a:spcBef>
                <a:spcPct val="0"/>
              </a:spcBef>
              <a:spcAft>
                <a:spcPct val="0"/>
              </a:spcAft>
            </a:pPr>
            <a:r>
              <a:rPr lang="en-US" altLang="zh-CN" b="1" smtClean="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altLang="zh-CN" b="1"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DAC0832</a:t>
            </a:r>
            <a:r>
              <a:rPr lang="zh-CN" altLang="en-US" b="1" smtClean="0">
                <a:solidFill>
                  <a:schemeClr val="bg1"/>
                </a:solidFill>
                <a:latin typeface="宋体" panose="02010600030101010101" pitchFamily="2" charset="-122"/>
                <a:ea typeface="宋体" panose="02010600030101010101" pitchFamily="2" charset="-122"/>
                <a:cs typeface="宋体" panose="02010600030101010101" pitchFamily="2" charset="-122"/>
              </a:rPr>
              <a:t>逻辑结构框图</a:t>
            </a:r>
            <a:endParaRPr lang="zh-CN" altLang="en-US" b="1" smtClean="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86" name="Line 55"/>
          <p:cNvSpPr>
            <a:spLocks noChangeShapeType="1"/>
          </p:cNvSpPr>
          <p:nvPr/>
        </p:nvSpPr>
        <p:spPr bwMode="auto">
          <a:xfrm>
            <a:off x="6523355" y="3823335"/>
            <a:ext cx="259080" cy="1905"/>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87" name="Line 55"/>
          <p:cNvSpPr>
            <a:spLocks noChangeShapeType="1"/>
          </p:cNvSpPr>
          <p:nvPr/>
        </p:nvSpPr>
        <p:spPr bwMode="auto">
          <a:xfrm flipV="1">
            <a:off x="5583555" y="3796030"/>
            <a:ext cx="259080" cy="381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30818" name="Text Box 2"/>
          <p:cNvSpPr txBox="1">
            <a:spLocks noChangeArrowheads="1"/>
          </p:cNvSpPr>
          <p:nvPr/>
        </p:nvSpPr>
        <p:spPr bwMode="auto">
          <a:xfrm>
            <a:off x="440055" y="2784475"/>
            <a:ext cx="24993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a:t>
            </a:r>
            <a:r>
              <a:rPr lang="en-US" altLang="zh-CN"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2</a:t>
            </a: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）单缓冲方式</a:t>
            </a:r>
            <a:endPar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endParaRPr>
          </a:p>
        </p:txBody>
      </p:sp>
      <p:sp>
        <p:nvSpPr>
          <p:cNvPr id="930819" name="Text Box 3"/>
          <p:cNvSpPr txBox="1">
            <a:spLocks noChangeArrowheads="1"/>
          </p:cNvSpPr>
          <p:nvPr/>
        </p:nvSpPr>
        <p:spPr bwMode="auto">
          <a:xfrm>
            <a:off x="279400" y="3126105"/>
            <a:ext cx="3899535"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此种工作方式下，两个寄存器中任一个处于直通状态，另一个工作于受控锁存器状态或两个寄存器同步受控。应用于只有一路模拟输出或有多路输出但不要求多路同时输出的场合。</a:t>
            </a:r>
            <a:endPar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669925" y="1181735"/>
            <a:ext cx="809434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图所示为单缓冲工作方式下</a:t>
            </a:r>
            <a:r>
              <a:rPr lang="en-US" altLang="zh-CN"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DAC0832</a:t>
            </a: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与</a:t>
            </a:r>
            <a:r>
              <a:rPr lang="en-US" altLang="zh-CN"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8031</a:t>
            </a: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单片机的一种连接方法。</a:t>
            </a:r>
            <a:endPar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endParaRPr>
          </a:p>
        </p:txBody>
      </p:sp>
      <p:sp>
        <p:nvSpPr>
          <p:cNvPr id="924674" name="Text Box 2"/>
          <p:cNvSpPr txBox="1">
            <a:spLocks noChangeArrowheads="1"/>
          </p:cNvSpPr>
          <p:nvPr/>
        </p:nvSpPr>
        <p:spPr bwMode="auto">
          <a:xfrm>
            <a:off x="439738" y="721360"/>
            <a:ext cx="67849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FFFFFF"/>
                </a:solidFill>
                <a:latin typeface="Times New Roman" panose="02020603050405020304" pitchFamily="18" charset="0"/>
                <a:ea typeface="楷体_GB2312" pitchFamily="49" charset="-122"/>
                <a:cs typeface="Times New Roman" panose="02020603050405020304" pitchFamily="18" charset="0"/>
              </a:rPr>
              <a:t>、</a:t>
            </a:r>
            <a:r>
              <a:rPr lang="zh-CN" altLang="en-US" sz="2400" b="1" smtClean="0">
                <a:solidFill>
                  <a:srgbClr val="FFFFFF"/>
                </a:solidFill>
                <a:latin typeface="楷体_GB2312" pitchFamily="49" charset="-122"/>
                <a:ea typeface="楷体_GB2312" pitchFamily="49" charset="-122"/>
              </a:rPr>
              <a:t>带锁存器的并行</a:t>
            </a:r>
            <a:r>
              <a:rPr lang="en-US" altLang="zh-CN" sz="2400" b="1" smtClean="0">
                <a:solidFill>
                  <a:srgbClr val="FFFFFF"/>
                </a:solidFill>
                <a:latin typeface="Times New Roman" panose="02020603050405020304" pitchFamily="18" charset="0"/>
                <a:ea typeface="楷体_GB2312" pitchFamily="49" charset="-122"/>
                <a:cs typeface="Times New Roman" panose="02020603050405020304" pitchFamily="18" charset="0"/>
              </a:rPr>
              <a:t>D/A</a:t>
            </a:r>
            <a:r>
              <a:rPr lang="zh-CN" altLang="en-US" sz="2400" b="1" smtClean="0">
                <a:solidFill>
                  <a:srgbClr val="FFFFFF"/>
                </a:solidFill>
                <a:latin typeface="楷体_GB2312" pitchFamily="49" charset="-122"/>
                <a:ea typeface="楷体_GB2312" pitchFamily="49" charset="-122"/>
              </a:rPr>
              <a:t>与微处理器的接口</a:t>
            </a:r>
            <a:r>
              <a:rPr lang="zh-CN" altLang="en-US" sz="2400" b="1" smtClean="0">
                <a:solidFill>
                  <a:srgbClr val="FFFF00"/>
                </a:solidFill>
                <a:latin typeface="Times New Roman" panose="02020603050405020304" pitchFamily="18" charset="0"/>
                <a:ea typeface="楷体_GB2312" pitchFamily="49" charset="-122"/>
              </a:rPr>
              <a:t> </a:t>
            </a:r>
            <a:endParaRPr lang="zh-CN" altLang="en-US" sz="2400" b="1" smtClean="0">
              <a:solidFill>
                <a:srgbClr val="FFFF00"/>
              </a:solidFill>
              <a:latin typeface="Times New Roman" panose="02020603050405020304" pitchFamily="18" charset="0"/>
              <a:ea typeface="楷体_GB2312" pitchFamily="49" charset="-122"/>
            </a:endParaRPr>
          </a:p>
        </p:txBody>
      </p:sp>
      <p:sp>
        <p:nvSpPr>
          <p:cNvPr id="922626" name="Text Box 2"/>
          <p:cNvSpPr txBox="1">
            <a:spLocks noChangeArrowheads="1"/>
          </p:cNvSpPr>
          <p:nvPr/>
        </p:nvSpPr>
        <p:spPr bwMode="auto">
          <a:xfrm>
            <a:off x="439738" y="394970"/>
            <a:ext cx="69627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2.9.3  D/A</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转换器与微处理器的接口</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pic>
        <p:nvPicPr>
          <p:cNvPr id="931842" name="Picture 2"/>
          <p:cNvPicPr>
            <a:picLocks noChangeAspect="1" noChangeArrowheads="1"/>
          </p:cNvPicPr>
          <p:nvPr/>
        </p:nvPicPr>
        <p:blipFill>
          <a:blip r:embed="rId1">
            <a:extLst>
              <a:ext uri="{28A0092B-C50C-407E-A947-70E740481C1C}">
                <a14:useLocalDpi xmlns:a14="http://schemas.microsoft.com/office/drawing/2010/main" val="0"/>
              </a:ext>
            </a:extLst>
          </a:blip>
          <a:srcRect l="3022" r="3852"/>
          <a:stretch>
            <a:fillRect/>
          </a:stretch>
        </p:blipFill>
        <p:spPr bwMode="auto">
          <a:xfrm>
            <a:off x="305435" y="1725930"/>
            <a:ext cx="4559300"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43" name="Rectangle 3"/>
          <p:cNvSpPr>
            <a:spLocks noChangeArrowheads="1"/>
          </p:cNvSpPr>
          <p:nvPr/>
        </p:nvSpPr>
        <p:spPr bwMode="auto">
          <a:xfrm>
            <a:off x="1663383" y="4172109"/>
            <a:ext cx="1880870" cy="521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fontAlgn="base">
              <a:spcBef>
                <a:spcPct val="0"/>
              </a:spcBef>
              <a:spcAft>
                <a:spcPct val="0"/>
              </a:spcAft>
            </a:pPr>
            <a:r>
              <a:rPr lang="zh-CN" altLang="en-US" b="1" smtClean="0">
                <a:solidFill>
                  <a:srgbClr val="FFFF00"/>
                </a:solidFill>
                <a:latin typeface="楷体_GB2312" pitchFamily="49" charset="-122"/>
                <a:ea typeface="楷体_GB2312" pitchFamily="49" charset="-122"/>
              </a:rPr>
              <a:t>单缓冲工作方式</a:t>
            </a:r>
            <a:r>
              <a:rPr lang="zh-CN" altLang="en-US" sz="2800" b="1" smtClean="0">
                <a:solidFill>
                  <a:srgbClr val="FFFF00"/>
                </a:solidFill>
                <a:latin typeface="Times New Roman" panose="02020603050405020304" pitchFamily="18" charset="0"/>
                <a:ea typeface="楷体_GB2312" pitchFamily="49" charset="-122"/>
              </a:rPr>
              <a:t> </a:t>
            </a:r>
            <a:endParaRPr lang="zh-CN" altLang="en-US" sz="2800" b="1" smtClean="0">
              <a:solidFill>
                <a:srgbClr val="FFFF00"/>
              </a:solidFill>
              <a:latin typeface="Times New Roman" panose="02020603050405020304" pitchFamily="18" charset="0"/>
              <a:ea typeface="楷体_GB2312" pitchFamily="49" charset="-122"/>
            </a:endParaRPr>
          </a:p>
        </p:txBody>
      </p:sp>
      <p:sp>
        <p:nvSpPr>
          <p:cNvPr id="931844" name="Text Box 4"/>
          <p:cNvSpPr txBox="1">
            <a:spLocks noChangeArrowheads="1"/>
          </p:cNvSpPr>
          <p:nvPr/>
        </p:nvSpPr>
        <p:spPr bwMode="auto">
          <a:xfrm>
            <a:off x="538480" y="4619625"/>
            <a:ext cx="8384540" cy="1445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10000"/>
              </a:lnSpc>
              <a:spcBef>
                <a:spcPts val="0"/>
              </a:spcBef>
              <a:spcAft>
                <a:spcPct val="0"/>
              </a:spcAft>
            </a:pPr>
            <a:r>
              <a:rPr lang="en-US" altLang="zh-CN" sz="2000" b="1" dirty="0" smtClean="0">
                <a:solidFill>
                  <a:srgbClr val="FFFF00"/>
                </a:solidFill>
                <a:latin typeface="宋体" panose="02010600030101010101" pitchFamily="2" charset="-122"/>
                <a:cs typeface="宋体" panose="02010600030101010101" pitchFamily="2" charset="-122"/>
              </a:rPr>
              <a:t>    </a:t>
            </a:r>
            <a:r>
              <a:rPr lang="zh-CN" altLang="en-US" sz="2000" b="1" dirty="0" smtClean="0">
                <a:solidFill>
                  <a:srgbClr val="FFFF00"/>
                </a:solidFill>
                <a:latin typeface="宋体" panose="02010600030101010101" pitchFamily="2" charset="-122"/>
                <a:cs typeface="宋体" panose="02010600030101010101" pitchFamily="2" charset="-122"/>
              </a:rPr>
              <a:t>将</a:t>
            </a:r>
            <a:r>
              <a:rPr lang="en-US" altLang="zh-CN" sz="2000" b="1" dirty="0" smtClean="0">
                <a:solidFill>
                  <a:srgbClr val="FFFF00"/>
                </a:solidFill>
                <a:latin typeface="Times New Roman" panose="02020603050405020304" pitchFamily="18" charset="0"/>
                <a:cs typeface="Times New Roman" panose="02020603050405020304" pitchFamily="18" charset="0"/>
              </a:rPr>
              <a:t>ILE</a:t>
            </a:r>
            <a:r>
              <a:rPr lang="zh-CN" altLang="en-US" sz="2000" b="1" dirty="0" smtClean="0">
                <a:solidFill>
                  <a:srgbClr val="FFFF00"/>
                </a:solidFill>
                <a:latin typeface="宋体" panose="02010600030101010101" pitchFamily="2" charset="-122"/>
                <a:cs typeface="宋体" panose="02010600030101010101" pitchFamily="2" charset="-122"/>
              </a:rPr>
              <a:t>接</a:t>
            </a:r>
            <a:r>
              <a:rPr lang="en-US" altLang="zh-CN" sz="2000" b="1" dirty="0" smtClean="0">
                <a:solidFill>
                  <a:srgbClr val="FFFF00"/>
                </a:solidFill>
                <a:latin typeface="Times New Roman" panose="02020603050405020304" pitchFamily="18" charset="0"/>
                <a:cs typeface="Times New Roman" panose="02020603050405020304" pitchFamily="18" charset="0"/>
              </a:rPr>
              <a:t>+5V</a:t>
            </a:r>
            <a:r>
              <a:rPr lang="zh-CN" altLang="en-US" sz="2000" b="1" dirty="0" smtClean="0">
                <a:solidFill>
                  <a:srgbClr val="FFFF00"/>
                </a:solidFill>
                <a:latin typeface="宋体" panose="02010600030101010101" pitchFamily="2" charset="-122"/>
                <a:cs typeface="宋体" panose="02010600030101010101" pitchFamily="2" charset="-122"/>
              </a:rPr>
              <a:t>电源，   和    同时由</a:t>
            </a:r>
            <a:r>
              <a:rPr lang="en-US" altLang="zh-CN" sz="2000" b="1" dirty="0" smtClean="0">
                <a:solidFill>
                  <a:srgbClr val="FFFF00"/>
                </a:solidFill>
                <a:latin typeface="Times New Roman" panose="02020603050405020304" pitchFamily="18" charset="0"/>
                <a:cs typeface="Times New Roman" panose="02020603050405020304" pitchFamily="18" charset="0"/>
              </a:rPr>
              <a:t>CPU</a:t>
            </a:r>
            <a:r>
              <a:rPr lang="zh-CN" altLang="en-US" sz="2000" b="1" dirty="0" smtClean="0">
                <a:solidFill>
                  <a:srgbClr val="FFFF00"/>
                </a:solidFill>
                <a:latin typeface="宋体" panose="02010600030101010101" pitchFamily="2" charset="-122"/>
                <a:cs typeface="宋体" panose="02010600030101010101" pitchFamily="2" charset="-122"/>
              </a:rPr>
              <a:t>的</a:t>
            </a:r>
            <a:r>
              <a:rPr lang="en-US" altLang="zh-CN" sz="2000" b="1" dirty="0" smtClean="0">
                <a:solidFill>
                  <a:srgbClr val="FFFF00"/>
                </a:solidFill>
                <a:latin typeface="宋体" panose="02010600030101010101" pitchFamily="2" charset="-122"/>
                <a:cs typeface="宋体" panose="02010600030101010101" pitchFamily="2" charset="-122"/>
              </a:rPr>
              <a:t>   </a:t>
            </a:r>
            <a:r>
              <a:rPr lang="zh-CN" altLang="en-US" sz="2000" b="1" dirty="0" smtClean="0">
                <a:solidFill>
                  <a:srgbClr val="FFFF00"/>
                </a:solidFill>
                <a:latin typeface="宋体" panose="02010600030101010101" pitchFamily="2" charset="-122"/>
                <a:cs typeface="宋体" panose="02010600030101010101" pitchFamily="2" charset="-122"/>
              </a:rPr>
              <a:t>控制，   和     接地址选择线</a:t>
            </a:r>
            <a:r>
              <a:rPr lang="en-US" altLang="zh-CN" sz="2000" b="1" dirty="0" smtClean="0">
                <a:solidFill>
                  <a:srgbClr val="FFFF00"/>
                </a:solidFill>
                <a:latin typeface="Times New Roman" panose="02020603050405020304" pitchFamily="18" charset="0"/>
                <a:cs typeface="Times New Roman" panose="02020603050405020304" pitchFamily="18" charset="0"/>
              </a:rPr>
              <a:t>P2.7</a:t>
            </a:r>
            <a:r>
              <a:rPr lang="zh-CN" altLang="en-US" sz="2000" b="1" dirty="0" smtClean="0">
                <a:solidFill>
                  <a:srgbClr val="FFFF00"/>
                </a:solidFill>
                <a:latin typeface="宋体" panose="02010600030101010101" pitchFamily="2" charset="-122"/>
                <a:cs typeface="宋体" panose="02010600030101010101" pitchFamily="2" charset="-122"/>
              </a:rPr>
              <a:t>，使两级寄存器的控制信号同时选通</a:t>
            </a:r>
            <a:r>
              <a:rPr lang="en-US" altLang="zh-CN" sz="2000" b="1" dirty="0" smtClean="0">
                <a:solidFill>
                  <a:srgbClr val="FFFF00"/>
                </a:solidFill>
                <a:latin typeface="宋体" panose="02010600030101010101" pitchFamily="2" charset="-122"/>
                <a:cs typeface="宋体" panose="02010600030101010101" pitchFamily="2" charset="-122"/>
              </a:rPr>
              <a:t>,</a:t>
            </a:r>
            <a:r>
              <a:rPr lang="zh-CN" altLang="en-US" sz="2000" b="1" dirty="0" smtClean="0">
                <a:solidFill>
                  <a:srgbClr val="FFFF00"/>
                </a:solidFill>
                <a:latin typeface="宋体" panose="02010600030101010101" pitchFamily="2" charset="-122"/>
                <a:cs typeface="宋体" panose="02010600030101010101" pitchFamily="2" charset="-122"/>
              </a:rPr>
              <a:t>使</a:t>
            </a:r>
            <a:r>
              <a:rPr lang="en-US" altLang="zh-CN" sz="2000" b="1" dirty="0" smtClean="0">
                <a:solidFill>
                  <a:srgbClr val="FFFF00"/>
                </a:solidFill>
                <a:latin typeface="Times New Roman" panose="02020603050405020304" pitchFamily="18" charset="0"/>
                <a:cs typeface="Times New Roman" panose="02020603050405020304" pitchFamily="18" charset="0"/>
              </a:rPr>
              <a:t>CPU</a:t>
            </a:r>
            <a:r>
              <a:rPr lang="zh-CN" altLang="en-US" sz="2000" b="1" dirty="0" smtClean="0">
                <a:solidFill>
                  <a:srgbClr val="FFFF00"/>
                </a:solidFill>
                <a:latin typeface="宋体" panose="02010600030101010101" pitchFamily="2" charset="-122"/>
                <a:cs typeface="宋体" panose="02010600030101010101" pitchFamily="2" charset="-122"/>
              </a:rPr>
              <a:t>对</a:t>
            </a:r>
            <a:r>
              <a:rPr lang="en-US" altLang="zh-CN" sz="2000" b="1" dirty="0" smtClean="0">
                <a:solidFill>
                  <a:srgbClr val="FFFF00"/>
                </a:solidFill>
                <a:latin typeface="Times New Roman" panose="02020603050405020304" pitchFamily="18" charset="0"/>
                <a:cs typeface="Times New Roman" panose="02020603050405020304" pitchFamily="18" charset="0"/>
              </a:rPr>
              <a:t>DAC0832</a:t>
            </a:r>
            <a:r>
              <a:rPr lang="zh-CN" altLang="en-US" sz="2000" b="1" dirty="0" smtClean="0">
                <a:solidFill>
                  <a:srgbClr val="FFFF00"/>
                </a:solidFill>
                <a:latin typeface="宋体" panose="02010600030101010101" pitchFamily="2" charset="-122"/>
                <a:cs typeface="宋体" panose="02010600030101010101" pitchFamily="2" charset="-122"/>
              </a:rPr>
              <a:t>进行一次写操作，输入数据便在控制信号的控制下，直接进入内部</a:t>
            </a:r>
            <a:r>
              <a:rPr lang="en-US" altLang="zh-CN" sz="2000" b="1" dirty="0" smtClean="0">
                <a:solidFill>
                  <a:srgbClr val="FFFF00"/>
                </a:solidFill>
                <a:latin typeface="Times New Roman" panose="02020603050405020304" pitchFamily="18" charset="0"/>
                <a:cs typeface="Times New Roman" panose="02020603050405020304" pitchFamily="18" charset="0"/>
              </a:rPr>
              <a:t>DAC</a:t>
            </a:r>
            <a:r>
              <a:rPr lang="zh-CN" altLang="en-US" sz="2000" b="1" dirty="0" smtClean="0">
                <a:solidFill>
                  <a:srgbClr val="FFFF00"/>
                </a:solidFill>
                <a:latin typeface="宋体" panose="02010600030101010101" pitchFamily="2" charset="-122"/>
                <a:cs typeface="宋体" panose="02010600030101010101" pitchFamily="2" charset="-122"/>
              </a:rPr>
              <a:t>寄存器中，并进入</a:t>
            </a:r>
            <a:r>
              <a:rPr lang="en-US" altLang="zh-CN" sz="2000" b="1" dirty="0" smtClean="0">
                <a:solidFill>
                  <a:srgbClr val="FFFF00"/>
                </a:solidFill>
                <a:latin typeface="Times New Roman" panose="02020603050405020304" pitchFamily="18" charset="0"/>
                <a:cs typeface="Times New Roman" panose="02020603050405020304" pitchFamily="18" charset="0"/>
              </a:rPr>
              <a:t>DAC</a:t>
            </a:r>
            <a:r>
              <a:rPr lang="zh-CN" altLang="en-US" sz="2000" b="1" dirty="0" smtClean="0">
                <a:solidFill>
                  <a:srgbClr val="FFFF00"/>
                </a:solidFill>
                <a:latin typeface="宋体" panose="02010600030101010101" pitchFamily="2" charset="-122"/>
                <a:cs typeface="宋体" panose="02010600030101010101" pitchFamily="2" charset="-122"/>
              </a:rPr>
              <a:t>转换器进行</a:t>
            </a:r>
            <a:r>
              <a:rPr lang="en-US" altLang="zh-CN" sz="2000" b="1" dirty="0" smtClean="0">
                <a:solidFill>
                  <a:srgbClr val="FFFF00"/>
                </a:solidFill>
                <a:latin typeface="Times New Roman" panose="02020603050405020304" pitchFamily="18" charset="0"/>
                <a:cs typeface="Times New Roman" panose="02020603050405020304" pitchFamily="18" charset="0"/>
              </a:rPr>
              <a:t>D/A</a:t>
            </a:r>
            <a:r>
              <a:rPr lang="zh-CN" altLang="en-US" sz="2000" b="1" dirty="0" smtClean="0">
                <a:solidFill>
                  <a:srgbClr val="FFFF00"/>
                </a:solidFill>
                <a:latin typeface="宋体" panose="02010600030101010101" pitchFamily="2" charset="-122"/>
                <a:cs typeface="宋体" panose="02010600030101010101" pitchFamily="2" charset="-122"/>
              </a:rPr>
              <a:t>转换。</a:t>
            </a:r>
            <a:endParaRPr lang="zh-CN" altLang="en-US" sz="2000" b="1" dirty="0" smtClean="0">
              <a:solidFill>
                <a:srgbClr val="FFFF00"/>
              </a:solidFill>
              <a:latin typeface="宋体" panose="02010600030101010101" pitchFamily="2" charset="-122"/>
              <a:cs typeface="宋体" panose="02010600030101010101" pitchFamily="2" charset="-122"/>
            </a:endParaRPr>
          </a:p>
        </p:txBody>
      </p:sp>
      <p:graphicFrame>
        <p:nvGraphicFramePr>
          <p:cNvPr id="931845" name="Object 5"/>
          <p:cNvGraphicFramePr>
            <a:graphicFrameLocks noChangeAspect="1"/>
          </p:cNvGraphicFramePr>
          <p:nvPr/>
        </p:nvGraphicFramePr>
        <p:xfrm>
          <a:off x="7038975" y="4643120"/>
          <a:ext cx="412750" cy="368935"/>
        </p:xfrm>
        <a:graphic>
          <a:graphicData uri="http://schemas.openxmlformats.org/presentationml/2006/ole">
            <mc:AlternateContent xmlns:mc="http://schemas.openxmlformats.org/markup-compatibility/2006">
              <mc:Choice xmlns:v="urn:schemas-microsoft-com:vml" Requires="v">
                <p:oleObj spid="_x0000_s21651" name="Equation" r:id="rId2" imgW="238125" imgH="219075" progId="Equation.DSMT4">
                  <p:embed/>
                </p:oleObj>
              </mc:Choice>
              <mc:Fallback>
                <p:oleObj name="Equation" r:id="rId2" imgW="238125" imgH="219075" progId="Equation.DSMT4">
                  <p:embed/>
                  <p:pic>
                    <p:nvPicPr>
                      <p:cNvPr id="0" name="图片 216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975" y="4643120"/>
                        <a:ext cx="412750" cy="368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846" name="Object 6"/>
          <p:cNvGraphicFramePr>
            <a:graphicFrameLocks noChangeAspect="1"/>
          </p:cNvGraphicFramePr>
          <p:nvPr/>
        </p:nvGraphicFramePr>
        <p:xfrm>
          <a:off x="3997325" y="4678045"/>
          <a:ext cx="478155" cy="312420"/>
        </p:xfrm>
        <a:graphic>
          <a:graphicData uri="http://schemas.openxmlformats.org/presentationml/2006/ole">
            <mc:AlternateContent xmlns:mc="http://schemas.openxmlformats.org/markup-compatibility/2006">
              <mc:Choice xmlns:v="urn:schemas-microsoft-com:vml" Requires="v">
                <p:oleObj spid="_x0000_s21652" name="Equation" r:id="rId4" imgW="333375" imgH="219075" progId="Equation.DSMT4">
                  <p:embed/>
                </p:oleObj>
              </mc:Choice>
              <mc:Fallback>
                <p:oleObj name="Equation" r:id="rId4" imgW="333375" imgH="219075" progId="Equation.DSMT4">
                  <p:embed/>
                  <p:pic>
                    <p:nvPicPr>
                      <p:cNvPr id="0" name="图片 216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7325" y="4678045"/>
                        <a:ext cx="478155" cy="312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847" name="Object 7"/>
          <p:cNvGraphicFramePr>
            <a:graphicFrameLocks noChangeAspect="1"/>
          </p:cNvGraphicFramePr>
          <p:nvPr/>
        </p:nvGraphicFramePr>
        <p:xfrm>
          <a:off x="3201035" y="4650105"/>
          <a:ext cx="472440" cy="334645"/>
        </p:xfrm>
        <a:graphic>
          <a:graphicData uri="http://schemas.openxmlformats.org/presentationml/2006/ole">
            <mc:AlternateContent xmlns:mc="http://schemas.openxmlformats.org/markup-compatibility/2006">
              <mc:Choice xmlns:v="urn:schemas-microsoft-com:vml" Requires="v">
                <p:oleObj spid="_x0000_s21653" name="Equation" r:id="rId6" imgW="304800" imgH="219075" progId="Equation.DSMT4">
                  <p:embed/>
                </p:oleObj>
              </mc:Choice>
              <mc:Fallback>
                <p:oleObj name="Equation" r:id="rId6" imgW="304800" imgH="219075" progId="Equation.DSMT4">
                  <p:embed/>
                  <p:pic>
                    <p:nvPicPr>
                      <p:cNvPr id="0" name="图片 216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1035" y="4650105"/>
                        <a:ext cx="472440" cy="3346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848" name="Object 8"/>
          <p:cNvGraphicFramePr>
            <a:graphicFrameLocks noChangeAspect="1"/>
          </p:cNvGraphicFramePr>
          <p:nvPr/>
        </p:nvGraphicFramePr>
        <p:xfrm>
          <a:off x="7743190" y="4681220"/>
          <a:ext cx="659130" cy="311150"/>
        </p:xfrm>
        <a:graphic>
          <a:graphicData uri="http://schemas.openxmlformats.org/presentationml/2006/ole">
            <mc:AlternateContent xmlns:mc="http://schemas.openxmlformats.org/markup-compatibility/2006">
              <mc:Choice xmlns:v="urn:schemas-microsoft-com:vml" Requires="v">
                <p:oleObj spid="_x0000_s21654" name="Equation" r:id="rId8" imgW="428625" imgH="200025" progId="Equation.DSMT4">
                  <p:embed/>
                </p:oleObj>
              </mc:Choice>
              <mc:Fallback>
                <p:oleObj name="Equation" r:id="rId8" imgW="428625" imgH="200025" progId="Equation.DSMT4">
                  <p:embed/>
                  <p:pic>
                    <p:nvPicPr>
                      <p:cNvPr id="0" name="图片 216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3190" y="4681220"/>
                        <a:ext cx="65913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849" name="Object 9"/>
          <p:cNvGraphicFramePr>
            <a:graphicFrameLocks noChangeAspect="1"/>
          </p:cNvGraphicFramePr>
          <p:nvPr/>
        </p:nvGraphicFramePr>
        <p:xfrm>
          <a:off x="5951220" y="4681220"/>
          <a:ext cx="363855" cy="309245"/>
        </p:xfrm>
        <a:graphic>
          <a:graphicData uri="http://schemas.openxmlformats.org/presentationml/2006/ole">
            <mc:AlternateContent xmlns:mc="http://schemas.openxmlformats.org/markup-compatibility/2006">
              <mc:Choice xmlns:v="urn:schemas-microsoft-com:vml" Requires="v">
                <p:oleObj spid="_x0000_s21655" name="Equation" r:id="rId10" imgW="257175" imgH="219075" progId="Equation.DSMT4">
                  <p:embed/>
                </p:oleObj>
              </mc:Choice>
              <mc:Fallback>
                <p:oleObj name="Equation" r:id="rId10" imgW="257175" imgH="219075" progId="Equation.DSMT4">
                  <p:embed/>
                  <p:pic>
                    <p:nvPicPr>
                      <p:cNvPr id="0" name="图片 2165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51220" y="4681220"/>
                        <a:ext cx="363855" cy="309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866" name="Text Box 2"/>
          <p:cNvSpPr txBox="1">
            <a:spLocks noChangeArrowheads="1"/>
          </p:cNvSpPr>
          <p:nvPr/>
        </p:nvSpPr>
        <p:spPr bwMode="auto">
          <a:xfrm>
            <a:off x="5030470" y="1772920"/>
            <a:ext cx="3810635" cy="25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000" b="1" smtClean="0">
                <a:solidFill>
                  <a:srgbClr val="FFFF00"/>
                </a:solidFill>
                <a:latin typeface="宋体" panose="02010600030101010101" pitchFamily="2" charset="-122"/>
              </a:rPr>
              <a:t>相应程序片断如下：</a:t>
            </a:r>
            <a:endParaRPr lang="zh-CN" altLang="en-US" sz="2000" b="1" smtClean="0">
              <a:solidFill>
                <a:srgbClr val="FFFF00"/>
              </a:solidFill>
              <a:effectLst>
                <a:outerShdw blurRad="38100" dist="38100" dir="2700000" algn="tl">
                  <a:srgbClr val="000000"/>
                </a:outerShdw>
              </a:effectLst>
              <a:latin typeface="宋体" panose="02010600030101010101" pitchFamily="2" charset="-122"/>
            </a:endParaRPr>
          </a:p>
          <a:p>
            <a:pPr fontAlgn="base">
              <a:spcBef>
                <a:spcPct val="0"/>
              </a:spcBef>
              <a:spcAft>
                <a:spcPct val="0"/>
              </a:spcAft>
            </a:pPr>
            <a:r>
              <a:rPr lang="en-US" altLang="zh-CN"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rPr>
              <a:t>……</a:t>
            </a:r>
            <a:endParaRPr lang="en-US" altLang="zh-CN"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endParaRPr>
          </a:p>
          <a:p>
            <a:pPr fontAlgn="base">
              <a:spcBef>
                <a:spcPct val="0"/>
              </a:spcBef>
              <a:spcAft>
                <a:spcPct val="0"/>
              </a:spcAft>
            </a:pPr>
            <a:r>
              <a:rPr lang="en-US" altLang="zh-CN" sz="2000" b="1" smtClean="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sym typeface="+mn-ea"/>
              </a:rPr>
              <a:t>//</a:t>
            </a:r>
            <a:r>
              <a:rPr lang="zh-CN" altLang="en-US"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sym typeface="+mn-ea"/>
              </a:rPr>
              <a:t>待转换的数据送入</a:t>
            </a:r>
            <a:r>
              <a:rPr lang="en-US" altLang="zh-CN" sz="2000" b="1" smtClean="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sym typeface="+mn-ea"/>
              </a:rPr>
              <a:t>A</a:t>
            </a:r>
            <a:endParaRPr lang="en-US" altLang="zh-CN"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endParaRPr>
          </a:p>
          <a:p>
            <a:pPr fontAlgn="base">
              <a:spcBef>
                <a:spcPct val="0"/>
              </a:spcBef>
              <a:spcAft>
                <a:spcPct val="0"/>
              </a:spcAft>
            </a:pPr>
            <a:r>
              <a:rPr lang="en-US" altLang="zh-CN" sz="2000" b="1" smtClean="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char ndata; </a:t>
            </a:r>
            <a:r>
              <a:rPr lang="en-US" altLang="zh-CN"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rPr>
              <a:t>  </a:t>
            </a:r>
            <a:endParaRPr lang="en-US" altLang="zh-CN" sz="2000" b="1" smtClean="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zh-CN" sz="2000" b="1" smtClean="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sym typeface="+mn-ea"/>
              </a:rPr>
              <a:t>//</a:t>
            </a:r>
            <a:r>
              <a:rPr lang="zh-CN" altLang="en-US"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sym typeface="+mn-ea"/>
              </a:rPr>
              <a:t>给出</a:t>
            </a:r>
            <a:r>
              <a:rPr lang="en-US" altLang="zh-CN" sz="2000" b="1" smtClean="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sym typeface="+mn-ea"/>
              </a:rPr>
              <a:t>0832</a:t>
            </a:r>
            <a:r>
              <a:rPr lang="zh-CN" altLang="en-US"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sym typeface="+mn-ea"/>
              </a:rPr>
              <a:t>的地址</a:t>
            </a:r>
            <a:endParaRPr lang="en-US" altLang="zh-CN" sz="2000" b="1" smtClean="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zh-CN" sz="2000" b="1" smtClean="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char xdata *pDA = 0x7FFF;</a:t>
            </a:r>
            <a:r>
              <a:rPr lang="en-US" altLang="zh-CN"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rPr>
              <a:t> </a:t>
            </a:r>
            <a:endParaRPr lang="en-US" altLang="zh-CN"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endParaRPr>
          </a:p>
          <a:p>
            <a:pPr fontAlgn="base">
              <a:spcBef>
                <a:spcPct val="0"/>
              </a:spcBef>
              <a:spcAft>
                <a:spcPct val="0"/>
              </a:spcAft>
            </a:pPr>
            <a:r>
              <a:rPr lang="en-US" altLang="zh-CN" sz="2000" b="1" smtClean="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sym typeface="+mn-ea"/>
              </a:rPr>
              <a:t>//</a:t>
            </a:r>
            <a:r>
              <a:rPr lang="zh-CN" altLang="en-US"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sym typeface="+mn-ea"/>
              </a:rPr>
              <a:t>数据送入</a:t>
            </a:r>
            <a:r>
              <a:rPr lang="en-US" altLang="zh-CN" sz="2000" b="1" smtClean="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sym typeface="+mn-ea"/>
              </a:rPr>
              <a:t>0832</a:t>
            </a:r>
            <a:r>
              <a:rPr lang="zh-CN" altLang="en-US"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sym typeface="+mn-ea"/>
              </a:rPr>
              <a:t>并启动</a:t>
            </a:r>
            <a:r>
              <a:rPr lang="en-US" altLang="zh-CN" sz="2000" b="1" smtClean="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sym typeface="+mn-ea"/>
              </a:rPr>
              <a:t>D/A</a:t>
            </a:r>
            <a:r>
              <a:rPr lang="zh-CN" altLang="en-US"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sym typeface="+mn-ea"/>
              </a:rPr>
              <a:t>转换</a:t>
            </a:r>
            <a:endParaRPr lang="zh-CN" altLang="en-US"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endParaRPr>
          </a:p>
          <a:p>
            <a:pPr fontAlgn="base">
              <a:spcBef>
                <a:spcPct val="0"/>
              </a:spcBef>
              <a:spcAft>
                <a:spcPct val="0"/>
              </a:spcAft>
            </a:pPr>
            <a:r>
              <a:rPr lang="en-US" altLang="zh-CN" sz="2000" b="1" smtClean="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   </a:t>
            </a:r>
            <a:r>
              <a:rPr lang="zh-CN" altLang="en-US" sz="2000" b="1" smtClean="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a:t>
            </a:r>
            <a:r>
              <a:rPr lang="en-US" altLang="zh-CN" sz="2000" b="1" smtClean="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pDA = ndata;</a:t>
            </a:r>
            <a:r>
              <a:rPr lang="en-US" altLang="zh-CN"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rPr>
              <a:t>   </a:t>
            </a:r>
            <a:endParaRPr lang="zh-CN" altLang="en-US"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2866"/>
                                        </p:tgtEl>
                                        <p:attrNameLst>
                                          <p:attrName>style.visibility</p:attrName>
                                        </p:attrNameLst>
                                      </p:cBhvr>
                                      <p:to>
                                        <p:strVal val="visible"/>
                                      </p:to>
                                    </p:set>
                                    <p:anim calcmode="lin" valueType="num">
                                      <p:cBhvr additive="base">
                                        <p:cTn id="7" dur="500" fill="hold"/>
                                        <p:tgtEl>
                                          <p:spTgt spid="932866"/>
                                        </p:tgtEl>
                                        <p:attrNameLst>
                                          <p:attrName>ppt_x</p:attrName>
                                        </p:attrNameLst>
                                      </p:cBhvr>
                                      <p:tavLst>
                                        <p:tav tm="0">
                                          <p:val>
                                            <p:strVal val="#ppt_x"/>
                                          </p:val>
                                        </p:tav>
                                        <p:tav tm="100000">
                                          <p:val>
                                            <p:strVal val="#ppt_x"/>
                                          </p:val>
                                        </p:tav>
                                      </p:tavLst>
                                    </p:anim>
                                    <p:anim calcmode="lin" valueType="num">
                                      <p:cBhvr additive="base">
                                        <p:cTn id="8" dur="500" fill="hold"/>
                                        <p:tgtEl>
                                          <p:spTgt spid="9328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66"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Text Box 2"/>
          <p:cNvSpPr txBox="1">
            <a:spLocks noChangeArrowheads="1"/>
          </p:cNvSpPr>
          <p:nvPr/>
        </p:nvSpPr>
        <p:spPr bwMode="auto">
          <a:xfrm>
            <a:off x="439738" y="721360"/>
            <a:ext cx="67849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FFFFFF"/>
                </a:solidFill>
                <a:latin typeface="Times New Roman" panose="02020603050405020304" pitchFamily="18" charset="0"/>
                <a:ea typeface="楷体_GB2312" pitchFamily="49" charset="-122"/>
                <a:cs typeface="Times New Roman" panose="02020603050405020304" pitchFamily="18" charset="0"/>
              </a:rPr>
              <a:t>、</a:t>
            </a:r>
            <a:r>
              <a:rPr lang="zh-CN" altLang="en-US" sz="2400" b="1" smtClean="0">
                <a:solidFill>
                  <a:srgbClr val="FFFFFF"/>
                </a:solidFill>
                <a:latin typeface="楷体_GB2312" pitchFamily="49" charset="-122"/>
                <a:ea typeface="楷体_GB2312" pitchFamily="49" charset="-122"/>
              </a:rPr>
              <a:t>带锁存器的并行</a:t>
            </a:r>
            <a:r>
              <a:rPr lang="en-US" altLang="zh-CN" sz="2400" b="1" smtClean="0">
                <a:solidFill>
                  <a:srgbClr val="FFFFFF"/>
                </a:solidFill>
                <a:latin typeface="Times New Roman" panose="02020603050405020304" pitchFamily="18" charset="0"/>
                <a:ea typeface="楷体_GB2312" pitchFamily="49" charset="-122"/>
                <a:cs typeface="Times New Roman" panose="02020603050405020304" pitchFamily="18" charset="0"/>
              </a:rPr>
              <a:t>D/A</a:t>
            </a:r>
            <a:r>
              <a:rPr lang="zh-CN" altLang="en-US" sz="2400" b="1" smtClean="0">
                <a:solidFill>
                  <a:srgbClr val="FFFFFF"/>
                </a:solidFill>
                <a:latin typeface="楷体_GB2312" pitchFamily="49" charset="-122"/>
                <a:ea typeface="楷体_GB2312" pitchFamily="49" charset="-122"/>
              </a:rPr>
              <a:t>与微处理器的接口</a:t>
            </a:r>
            <a:r>
              <a:rPr lang="zh-CN" altLang="en-US" sz="2400" b="1" smtClean="0">
                <a:solidFill>
                  <a:srgbClr val="FFFF00"/>
                </a:solidFill>
                <a:latin typeface="Times New Roman" panose="02020603050405020304" pitchFamily="18" charset="0"/>
                <a:ea typeface="楷体_GB2312" pitchFamily="49" charset="-122"/>
              </a:rPr>
              <a:t> </a:t>
            </a:r>
            <a:endParaRPr lang="zh-CN" altLang="en-US" sz="2400" b="1" smtClean="0">
              <a:solidFill>
                <a:srgbClr val="FFFF00"/>
              </a:solidFill>
              <a:latin typeface="Times New Roman" panose="02020603050405020304" pitchFamily="18" charset="0"/>
              <a:ea typeface="楷体_GB2312" pitchFamily="49" charset="-122"/>
            </a:endParaRPr>
          </a:p>
        </p:txBody>
      </p:sp>
      <p:sp>
        <p:nvSpPr>
          <p:cNvPr id="922626" name="Text Box 2"/>
          <p:cNvSpPr txBox="1">
            <a:spLocks noChangeArrowheads="1"/>
          </p:cNvSpPr>
          <p:nvPr/>
        </p:nvSpPr>
        <p:spPr bwMode="auto">
          <a:xfrm>
            <a:off x="439738" y="394970"/>
            <a:ext cx="69627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2.9.3  D/A</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转换器与微处理器的接口</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1027075" name="Text Box 3"/>
          <p:cNvSpPr txBox="1">
            <a:spLocks noChangeArrowheads="1"/>
          </p:cNvSpPr>
          <p:nvPr/>
        </p:nvSpPr>
        <p:spPr bwMode="auto">
          <a:xfrm>
            <a:off x="611188" y="1036638"/>
            <a:ext cx="8089900" cy="429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10000"/>
              </a:lnSpc>
              <a:spcBef>
                <a:spcPct val="50000"/>
              </a:spcBef>
              <a:spcAft>
                <a:spcPct val="0"/>
              </a:spcAft>
            </a:pP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a:t>
            </a:r>
            <a:r>
              <a:rPr lang="en-US" altLang="zh-CN"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3</a:t>
            </a: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）双缓冲方式</a:t>
            </a:r>
            <a:endPar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endParaRPr>
          </a:p>
        </p:txBody>
      </p:sp>
      <p:sp>
        <p:nvSpPr>
          <p:cNvPr id="1027076" name="Text Box 4"/>
          <p:cNvSpPr txBox="1">
            <a:spLocks noChangeArrowheads="1"/>
          </p:cNvSpPr>
          <p:nvPr/>
        </p:nvSpPr>
        <p:spPr bwMode="auto">
          <a:xfrm>
            <a:off x="210185" y="1352550"/>
            <a:ext cx="8691245" cy="13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rPr>
              <a:t>此种工作方式下，</a:t>
            </a:r>
            <a:r>
              <a:rPr lang="en-US" altLang="zh-CN" sz="2000" b="1" smtClean="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CPU</a:t>
            </a:r>
            <a:r>
              <a:rPr lang="zh-CN" altLang="en-US"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rPr>
              <a:t>对</a:t>
            </a:r>
            <a:r>
              <a:rPr lang="en-US" altLang="zh-CN" sz="2000" b="1" smtClean="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DAC0832</a:t>
            </a:r>
            <a:r>
              <a:rPr lang="zh-CN" altLang="en-US"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rPr>
              <a:t>进行两次写操作，</a:t>
            </a:r>
            <a:r>
              <a:rPr lang="en-US" altLang="zh-CN" sz="2000" b="1" smtClean="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CPU</a:t>
            </a:r>
            <a:r>
              <a:rPr lang="zh-CN" altLang="en-US"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rPr>
              <a:t>经数据总线分时向各路</a:t>
            </a:r>
            <a:r>
              <a:rPr lang="en-US" altLang="zh-CN" sz="2000" b="1" smtClean="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DAC</a:t>
            </a:r>
            <a:r>
              <a:rPr lang="zh-CN" altLang="en-US"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rPr>
              <a:t>输入要转换的数字量，并锁存在各路</a:t>
            </a:r>
            <a:r>
              <a:rPr lang="en-US" altLang="zh-CN" sz="2000" b="1" smtClean="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DAC</a:t>
            </a:r>
            <a:r>
              <a:rPr lang="zh-CN" altLang="en-US"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rPr>
              <a:t>的输入寄存器中，然后</a:t>
            </a:r>
            <a:r>
              <a:rPr lang="en-US" altLang="zh-CN" sz="2000" b="1" smtClean="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CPU</a:t>
            </a:r>
            <a:r>
              <a:rPr lang="zh-CN" altLang="en-US"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rPr>
              <a:t>对所有的</a:t>
            </a:r>
            <a:r>
              <a:rPr lang="en-US" altLang="zh-CN" sz="2000" b="1" smtClean="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DAC</a:t>
            </a:r>
            <a:r>
              <a:rPr lang="zh-CN" altLang="en-US"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rPr>
              <a:t>发出控制信号，使各个</a:t>
            </a:r>
            <a:r>
              <a:rPr lang="en-US" altLang="zh-CN" sz="2000" b="1" smtClean="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DAC</a:t>
            </a:r>
            <a:r>
              <a:rPr lang="zh-CN" altLang="en-US"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rPr>
              <a:t>输入寄存器中的数据输入</a:t>
            </a:r>
            <a:r>
              <a:rPr lang="en-US" altLang="zh-CN" sz="2000" b="1" smtClean="0">
                <a:solidFill>
                  <a:srgbClr val="FFFFFF"/>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DAC</a:t>
            </a:r>
            <a:r>
              <a:rPr lang="zh-CN" altLang="en-US"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rPr>
              <a:t>寄存器，实现多路同步转换输出。</a:t>
            </a:r>
            <a:endParaRPr lang="zh-CN" altLang="en-US" sz="2000" b="1" smtClean="0">
              <a:solidFill>
                <a:srgbClr val="FFFFFF"/>
              </a:solidFill>
              <a:effectLst>
                <a:outerShdw blurRad="38100" dist="38100" dir="2700000" algn="tl">
                  <a:srgbClr val="000000"/>
                </a:outerShdw>
              </a:effectLst>
              <a:latin typeface="宋体" panose="02010600030101010101" pitchFamily="2" charset="-122"/>
              <a:cs typeface="宋体" panose="02010600030101010101" pitchFamily="2" charset="-122"/>
            </a:endParaRPr>
          </a:p>
        </p:txBody>
      </p:sp>
      <p:grpSp>
        <p:nvGrpSpPr>
          <p:cNvPr id="926722" name="Group 2"/>
          <p:cNvGrpSpPr/>
          <p:nvPr/>
        </p:nvGrpSpPr>
        <p:grpSpPr bwMode="auto">
          <a:xfrm>
            <a:off x="4126865" y="2656205"/>
            <a:ext cx="4932719" cy="3238500"/>
            <a:chOff x="200" y="909"/>
            <a:chExt cx="4974" cy="2489"/>
          </a:xfrm>
        </p:grpSpPr>
        <p:sp>
          <p:nvSpPr>
            <p:cNvPr id="926723" name="AutoShape 3"/>
            <p:cNvSpPr>
              <a:spLocks noChangeAspect="1" noChangeArrowheads="1"/>
            </p:cNvSpPr>
            <p:nvPr/>
          </p:nvSpPr>
          <p:spPr bwMode="auto">
            <a:xfrm>
              <a:off x="217" y="923"/>
              <a:ext cx="4875" cy="24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24" name="Line 4"/>
            <p:cNvSpPr>
              <a:spLocks noChangeShapeType="1"/>
            </p:cNvSpPr>
            <p:nvPr/>
          </p:nvSpPr>
          <p:spPr bwMode="auto">
            <a:xfrm>
              <a:off x="4029" y="1365"/>
              <a:ext cx="54" cy="0"/>
            </a:xfrm>
            <a:prstGeom prst="line">
              <a:avLst/>
            </a:prstGeom>
            <a:noFill/>
            <a:ln w="76200" cap="rnd">
              <a:solidFill>
                <a:schemeClr val="bg1"/>
              </a:solidFill>
              <a:prstDash val="sysDot"/>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grpSp>
          <p:nvGrpSpPr>
            <p:cNvPr id="926725" name="Group 5"/>
            <p:cNvGrpSpPr/>
            <p:nvPr/>
          </p:nvGrpSpPr>
          <p:grpSpPr bwMode="auto">
            <a:xfrm>
              <a:off x="807" y="909"/>
              <a:ext cx="3677" cy="2114"/>
              <a:chOff x="3240" y="2142"/>
              <a:chExt cx="5760" cy="4056"/>
            </a:xfrm>
          </p:grpSpPr>
          <p:sp>
            <p:nvSpPr>
              <p:cNvPr id="926726" name="Rectangle 6"/>
              <p:cNvSpPr>
                <a:spLocks noChangeArrowheads="1"/>
              </p:cNvSpPr>
              <p:nvPr/>
            </p:nvSpPr>
            <p:spPr bwMode="auto">
              <a:xfrm>
                <a:off x="3521" y="2142"/>
                <a:ext cx="4999" cy="4056"/>
              </a:xfrm>
              <a:prstGeom prst="rect">
                <a:avLst/>
              </a:prstGeom>
              <a:noFill/>
              <a:ln w="9525">
                <a:solidFill>
                  <a:schemeClr val="bg1"/>
                </a:solidFill>
                <a:prstDash val="dash"/>
                <a:miter lim="800000"/>
              </a:ln>
              <a:extLst>
                <a:ext uri="{909E8E84-426E-40DD-AFC4-6F175D3DCCD1}">
                  <a14:hiddenFill xmlns:a14="http://schemas.microsoft.com/office/drawing/2010/main">
                    <a:solidFill>
                      <a:srgbClr val="FFFFFF"/>
                    </a:solidFill>
                  </a14:hiddenFill>
                </a:ext>
              </a:extLst>
            </p:spPr>
            <p:txBody>
              <a:bodyPr lIns="49442" tIns="24721" rIns="49442" bIns="24721"/>
              <a:p>
                <a:pPr fontAlgn="base">
                  <a:spcBef>
                    <a:spcPct val="0"/>
                  </a:spcBef>
                  <a:spcAft>
                    <a:spcPct val="0"/>
                  </a:spcAft>
                </a:pPr>
                <a:endParaRPr lang="zh-CN" altLang="zh-CN" sz="2800" b="1" smtClean="0">
                  <a:solidFill>
                    <a:srgbClr val="000099"/>
                  </a:solidFill>
                  <a:latin typeface="Times New Roman" panose="02020603050405020304" pitchFamily="18" charset="0"/>
                  <a:ea typeface="楷体_GB2312" pitchFamily="49" charset="-122"/>
                </a:endParaRPr>
              </a:p>
            </p:txBody>
          </p:sp>
          <p:sp>
            <p:nvSpPr>
              <p:cNvPr id="926727" name="Rectangle 7"/>
              <p:cNvSpPr>
                <a:spLocks noChangeArrowheads="1"/>
              </p:cNvSpPr>
              <p:nvPr/>
            </p:nvSpPr>
            <p:spPr bwMode="auto">
              <a:xfrm>
                <a:off x="4062" y="2375"/>
                <a:ext cx="945" cy="140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28" name="Rectangle 8"/>
              <p:cNvSpPr>
                <a:spLocks noChangeArrowheads="1"/>
              </p:cNvSpPr>
              <p:nvPr/>
            </p:nvSpPr>
            <p:spPr bwMode="auto">
              <a:xfrm>
                <a:off x="5548" y="2376"/>
                <a:ext cx="945" cy="140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29" name="Rectangle 9"/>
              <p:cNvSpPr>
                <a:spLocks noChangeArrowheads="1"/>
              </p:cNvSpPr>
              <p:nvPr/>
            </p:nvSpPr>
            <p:spPr bwMode="auto">
              <a:xfrm>
                <a:off x="7034" y="2376"/>
                <a:ext cx="945" cy="140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0" name="AutoShape 10"/>
              <p:cNvSpPr>
                <a:spLocks noChangeArrowheads="1"/>
              </p:cNvSpPr>
              <p:nvPr/>
            </p:nvSpPr>
            <p:spPr bwMode="auto">
              <a:xfrm>
                <a:off x="5007" y="2844"/>
                <a:ext cx="541" cy="468"/>
              </a:xfrm>
              <a:prstGeom prst="rightArrow">
                <a:avLst>
                  <a:gd name="adj1" fmla="val 40389"/>
                  <a:gd name="adj2" fmla="val 43349"/>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1" name="AutoShape 11"/>
              <p:cNvSpPr>
                <a:spLocks noChangeArrowheads="1"/>
              </p:cNvSpPr>
              <p:nvPr/>
            </p:nvSpPr>
            <p:spPr bwMode="auto">
              <a:xfrm>
                <a:off x="6493" y="2844"/>
                <a:ext cx="541" cy="468"/>
              </a:xfrm>
              <a:prstGeom prst="rightArrow">
                <a:avLst>
                  <a:gd name="adj1" fmla="val 40389"/>
                  <a:gd name="adj2" fmla="val 43349"/>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2" name="AutoShape 12"/>
              <p:cNvSpPr>
                <a:spLocks noChangeArrowheads="1"/>
              </p:cNvSpPr>
              <p:nvPr/>
            </p:nvSpPr>
            <p:spPr bwMode="auto">
              <a:xfrm>
                <a:off x="3309" y="2844"/>
                <a:ext cx="753" cy="468"/>
              </a:xfrm>
              <a:prstGeom prst="rightArrow">
                <a:avLst>
                  <a:gd name="adj1" fmla="val 40389"/>
                  <a:gd name="adj2" fmla="val 60337"/>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3" name="Line 13"/>
              <p:cNvSpPr>
                <a:spLocks noChangeShapeType="1"/>
              </p:cNvSpPr>
              <p:nvPr/>
            </p:nvSpPr>
            <p:spPr bwMode="auto">
              <a:xfrm>
                <a:off x="7979" y="2464"/>
                <a:ext cx="946"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4" name="Line 14"/>
              <p:cNvSpPr>
                <a:spLocks noChangeShapeType="1"/>
              </p:cNvSpPr>
              <p:nvPr/>
            </p:nvSpPr>
            <p:spPr bwMode="auto">
              <a:xfrm>
                <a:off x="7979" y="2723"/>
                <a:ext cx="946"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5" name="Line 15"/>
              <p:cNvSpPr>
                <a:spLocks noChangeShapeType="1"/>
              </p:cNvSpPr>
              <p:nvPr/>
            </p:nvSpPr>
            <p:spPr bwMode="auto">
              <a:xfrm>
                <a:off x="7979" y="2990"/>
                <a:ext cx="946"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6" name="Line 16"/>
              <p:cNvSpPr>
                <a:spLocks noChangeShapeType="1"/>
              </p:cNvSpPr>
              <p:nvPr/>
            </p:nvSpPr>
            <p:spPr bwMode="auto">
              <a:xfrm>
                <a:off x="8295" y="2995"/>
                <a:ext cx="0" cy="268"/>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7" name="Line 17"/>
              <p:cNvSpPr>
                <a:spLocks noChangeShapeType="1"/>
              </p:cNvSpPr>
              <p:nvPr/>
            </p:nvSpPr>
            <p:spPr bwMode="auto">
              <a:xfrm>
                <a:off x="7574" y="3780"/>
                <a:ext cx="0" cy="35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8" name="Line 18"/>
              <p:cNvSpPr>
                <a:spLocks noChangeShapeType="1"/>
              </p:cNvSpPr>
              <p:nvPr/>
            </p:nvSpPr>
            <p:spPr bwMode="auto">
              <a:xfrm>
                <a:off x="7574" y="4131"/>
                <a:ext cx="1351"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39" name="Line 19"/>
              <p:cNvSpPr>
                <a:spLocks noChangeShapeType="1"/>
              </p:cNvSpPr>
              <p:nvPr/>
            </p:nvSpPr>
            <p:spPr bwMode="auto">
              <a:xfrm>
                <a:off x="8298" y="3942"/>
                <a:ext cx="596"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0" name="Line 20"/>
              <p:cNvSpPr>
                <a:spLocks noChangeShapeType="1"/>
              </p:cNvSpPr>
              <p:nvPr/>
            </p:nvSpPr>
            <p:spPr bwMode="auto">
              <a:xfrm>
                <a:off x="8280" y="3719"/>
                <a:ext cx="1" cy="234"/>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1" name="Oval 21"/>
              <p:cNvSpPr>
                <a:spLocks noChangeArrowheads="1"/>
              </p:cNvSpPr>
              <p:nvPr/>
            </p:nvSpPr>
            <p:spPr bwMode="auto">
              <a:xfrm>
                <a:off x="8925" y="2437"/>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2" name="Oval 22"/>
              <p:cNvSpPr>
                <a:spLocks noChangeArrowheads="1"/>
              </p:cNvSpPr>
              <p:nvPr/>
            </p:nvSpPr>
            <p:spPr bwMode="auto">
              <a:xfrm>
                <a:off x="8925" y="2686"/>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3" name="Oval 23"/>
              <p:cNvSpPr>
                <a:spLocks noChangeArrowheads="1"/>
              </p:cNvSpPr>
              <p:nvPr/>
            </p:nvSpPr>
            <p:spPr bwMode="auto">
              <a:xfrm>
                <a:off x="8925" y="2958"/>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4" name="Oval 24"/>
              <p:cNvSpPr>
                <a:spLocks noChangeArrowheads="1"/>
              </p:cNvSpPr>
              <p:nvPr/>
            </p:nvSpPr>
            <p:spPr bwMode="auto">
              <a:xfrm>
                <a:off x="8895" y="3904"/>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5" name="Oval 25"/>
              <p:cNvSpPr>
                <a:spLocks noChangeArrowheads="1"/>
              </p:cNvSpPr>
              <p:nvPr/>
            </p:nvSpPr>
            <p:spPr bwMode="auto">
              <a:xfrm>
                <a:off x="8929" y="4097"/>
                <a:ext cx="63"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6" name="Line 26"/>
              <p:cNvSpPr>
                <a:spLocks noChangeShapeType="1"/>
              </p:cNvSpPr>
              <p:nvPr/>
            </p:nvSpPr>
            <p:spPr bwMode="auto">
              <a:xfrm>
                <a:off x="8520" y="5045"/>
                <a:ext cx="405"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7" name="Line 27"/>
              <p:cNvSpPr>
                <a:spLocks noChangeShapeType="1"/>
              </p:cNvSpPr>
              <p:nvPr/>
            </p:nvSpPr>
            <p:spPr bwMode="auto">
              <a:xfrm>
                <a:off x="8520" y="5744"/>
                <a:ext cx="405"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8" name="Oval 28"/>
              <p:cNvSpPr>
                <a:spLocks noChangeArrowheads="1"/>
              </p:cNvSpPr>
              <p:nvPr/>
            </p:nvSpPr>
            <p:spPr bwMode="auto">
              <a:xfrm>
                <a:off x="8936" y="5003"/>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49" name="Oval 29"/>
              <p:cNvSpPr>
                <a:spLocks noChangeArrowheads="1"/>
              </p:cNvSpPr>
              <p:nvPr/>
            </p:nvSpPr>
            <p:spPr bwMode="auto">
              <a:xfrm>
                <a:off x="8936" y="5705"/>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0" name="Line 30"/>
              <p:cNvSpPr>
                <a:spLocks noChangeShapeType="1"/>
              </p:cNvSpPr>
              <p:nvPr/>
            </p:nvSpPr>
            <p:spPr bwMode="auto">
              <a:xfrm>
                <a:off x="4523" y="3780"/>
                <a:ext cx="1" cy="468"/>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1" name="Line 31"/>
              <p:cNvSpPr>
                <a:spLocks noChangeShapeType="1"/>
              </p:cNvSpPr>
              <p:nvPr/>
            </p:nvSpPr>
            <p:spPr bwMode="auto">
              <a:xfrm flipH="1">
                <a:off x="4377" y="4248"/>
                <a:ext cx="135"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2" name="AutoShape 32"/>
              <p:cNvSpPr>
                <a:spLocks noChangeArrowheads="1"/>
              </p:cNvSpPr>
              <p:nvPr/>
            </p:nvSpPr>
            <p:spPr bwMode="auto">
              <a:xfrm>
                <a:off x="3825" y="4075"/>
                <a:ext cx="541" cy="351"/>
              </a:xfrm>
              <a:prstGeom prst="flowChartDelay">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3" name="Oval 33"/>
              <p:cNvSpPr>
                <a:spLocks noChangeArrowheads="1"/>
              </p:cNvSpPr>
              <p:nvPr/>
            </p:nvSpPr>
            <p:spPr bwMode="auto">
              <a:xfrm>
                <a:off x="3983" y="4905"/>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4" name="AutoShape 34"/>
              <p:cNvSpPr>
                <a:spLocks noChangeArrowheads="1"/>
              </p:cNvSpPr>
              <p:nvPr/>
            </p:nvSpPr>
            <p:spPr bwMode="auto">
              <a:xfrm>
                <a:off x="4062" y="4833"/>
                <a:ext cx="540" cy="351"/>
              </a:xfrm>
              <a:prstGeom prst="flowChartDelay">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5" name="Line 35"/>
              <p:cNvSpPr>
                <a:spLocks noChangeShapeType="1"/>
              </p:cNvSpPr>
              <p:nvPr/>
            </p:nvSpPr>
            <p:spPr bwMode="auto">
              <a:xfrm>
                <a:off x="3285" y="4165"/>
                <a:ext cx="540"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6" name="Line 36"/>
              <p:cNvSpPr>
                <a:spLocks noChangeShapeType="1"/>
              </p:cNvSpPr>
              <p:nvPr/>
            </p:nvSpPr>
            <p:spPr bwMode="auto">
              <a:xfrm>
                <a:off x="3679" y="4365"/>
                <a:ext cx="1" cy="26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7" name="Line 37"/>
              <p:cNvSpPr>
                <a:spLocks noChangeShapeType="1"/>
              </p:cNvSpPr>
              <p:nvPr/>
            </p:nvSpPr>
            <p:spPr bwMode="auto">
              <a:xfrm flipH="1">
                <a:off x="3679" y="4354"/>
                <a:ext cx="135"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8" name="Line 38"/>
              <p:cNvSpPr>
                <a:spLocks noChangeShapeType="1"/>
              </p:cNvSpPr>
              <p:nvPr/>
            </p:nvSpPr>
            <p:spPr bwMode="auto">
              <a:xfrm>
                <a:off x="3679" y="4622"/>
                <a:ext cx="1081"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59" name="Line 39"/>
              <p:cNvSpPr>
                <a:spLocks noChangeShapeType="1"/>
              </p:cNvSpPr>
              <p:nvPr/>
            </p:nvSpPr>
            <p:spPr bwMode="auto">
              <a:xfrm>
                <a:off x="4748" y="4613"/>
                <a:ext cx="1" cy="403"/>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0" name="Line 40"/>
              <p:cNvSpPr>
                <a:spLocks noChangeShapeType="1"/>
              </p:cNvSpPr>
              <p:nvPr/>
            </p:nvSpPr>
            <p:spPr bwMode="auto">
              <a:xfrm flipH="1">
                <a:off x="4602" y="5006"/>
                <a:ext cx="135"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1" name="Oval 41"/>
              <p:cNvSpPr>
                <a:spLocks noChangeArrowheads="1"/>
              </p:cNvSpPr>
              <p:nvPr/>
            </p:nvSpPr>
            <p:spPr bwMode="auto">
              <a:xfrm>
                <a:off x="3983" y="5063"/>
                <a:ext cx="64" cy="63"/>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2" name="Line 42"/>
              <p:cNvSpPr>
                <a:spLocks noChangeShapeType="1"/>
              </p:cNvSpPr>
              <p:nvPr/>
            </p:nvSpPr>
            <p:spPr bwMode="auto">
              <a:xfrm>
                <a:off x="3296" y="4928"/>
                <a:ext cx="676"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3" name="Line 43"/>
              <p:cNvSpPr>
                <a:spLocks noChangeShapeType="1"/>
              </p:cNvSpPr>
              <p:nvPr/>
            </p:nvSpPr>
            <p:spPr bwMode="auto">
              <a:xfrm>
                <a:off x="3296" y="5085"/>
                <a:ext cx="676"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4" name="Line 44"/>
              <p:cNvSpPr>
                <a:spLocks noChangeShapeType="1"/>
              </p:cNvSpPr>
              <p:nvPr/>
            </p:nvSpPr>
            <p:spPr bwMode="auto">
              <a:xfrm>
                <a:off x="6021" y="3780"/>
                <a:ext cx="1" cy="1984"/>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5" name="Oval 45"/>
              <p:cNvSpPr>
                <a:spLocks noChangeArrowheads="1"/>
              </p:cNvSpPr>
              <p:nvPr/>
            </p:nvSpPr>
            <p:spPr bwMode="auto">
              <a:xfrm>
                <a:off x="4940" y="5657"/>
                <a:ext cx="64" cy="63"/>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6" name="AutoShape 46"/>
              <p:cNvSpPr>
                <a:spLocks noChangeArrowheads="1"/>
              </p:cNvSpPr>
              <p:nvPr/>
            </p:nvSpPr>
            <p:spPr bwMode="auto">
              <a:xfrm>
                <a:off x="5019" y="5585"/>
                <a:ext cx="540" cy="351"/>
              </a:xfrm>
              <a:prstGeom prst="flowChartDelay">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7" name="Line 47"/>
              <p:cNvSpPr>
                <a:spLocks noChangeShapeType="1"/>
              </p:cNvSpPr>
              <p:nvPr/>
            </p:nvSpPr>
            <p:spPr bwMode="auto">
              <a:xfrm flipH="1">
                <a:off x="5582" y="5758"/>
                <a:ext cx="425"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8" name="Oval 48"/>
              <p:cNvSpPr>
                <a:spLocks noChangeArrowheads="1"/>
              </p:cNvSpPr>
              <p:nvPr/>
            </p:nvSpPr>
            <p:spPr bwMode="auto">
              <a:xfrm>
                <a:off x="4940" y="5814"/>
                <a:ext cx="64" cy="64"/>
              </a:xfrm>
              <a:prstGeom prst="ellipse">
                <a:avLst/>
              </a:prstGeom>
              <a:noFill/>
              <a:ln w="9525">
                <a:solidFill>
                  <a:schemeClr val="bg1"/>
                </a:solidFill>
                <a:round/>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69" name="Line 49"/>
              <p:cNvSpPr>
                <a:spLocks noChangeShapeType="1"/>
              </p:cNvSpPr>
              <p:nvPr/>
            </p:nvSpPr>
            <p:spPr bwMode="auto">
              <a:xfrm>
                <a:off x="3240" y="5690"/>
                <a:ext cx="1702"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70" name="Line 50"/>
              <p:cNvSpPr>
                <a:spLocks noChangeShapeType="1"/>
              </p:cNvSpPr>
              <p:nvPr/>
            </p:nvSpPr>
            <p:spPr bwMode="auto">
              <a:xfrm>
                <a:off x="3240" y="5848"/>
                <a:ext cx="1702"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71" name="Rectangle 51"/>
              <p:cNvSpPr>
                <a:spLocks noChangeArrowheads="1"/>
              </p:cNvSpPr>
              <p:nvPr/>
            </p:nvSpPr>
            <p:spPr bwMode="auto">
              <a:xfrm>
                <a:off x="8216" y="3256"/>
                <a:ext cx="157" cy="481"/>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grpSp>
        <p:sp>
          <p:nvSpPr>
            <p:cNvPr id="926772" name="Rectangle 52"/>
            <p:cNvSpPr>
              <a:spLocks noChangeArrowheads="1"/>
            </p:cNvSpPr>
            <p:nvPr/>
          </p:nvSpPr>
          <p:spPr bwMode="auto">
            <a:xfrm>
              <a:off x="504" y="2247"/>
              <a:ext cx="357"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CS</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73" name="Line 53"/>
            <p:cNvSpPr>
              <a:spLocks noChangeShapeType="1"/>
            </p:cNvSpPr>
            <p:nvPr/>
          </p:nvSpPr>
          <p:spPr bwMode="auto">
            <a:xfrm>
              <a:off x="532" y="2246"/>
              <a:ext cx="168"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74" name="Rectangle 54"/>
            <p:cNvSpPr>
              <a:spLocks noChangeArrowheads="1"/>
            </p:cNvSpPr>
            <p:nvPr/>
          </p:nvSpPr>
          <p:spPr bwMode="auto">
            <a:xfrm>
              <a:off x="445" y="2387"/>
              <a:ext cx="47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WR</a:t>
              </a:r>
              <a:r>
                <a:rPr lang="en-US" altLang="zh-CN" sz="1400" baseline="-25000" smtClean="0">
                  <a:solidFill>
                    <a:srgbClr val="000099"/>
                  </a:solidFill>
                  <a:latin typeface="Times New Roman" panose="02020603050405020304" pitchFamily="18" charset="0"/>
                </a:rPr>
                <a:t>1</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75" name="Line 55"/>
            <p:cNvSpPr>
              <a:spLocks noChangeShapeType="1"/>
            </p:cNvSpPr>
            <p:nvPr/>
          </p:nvSpPr>
          <p:spPr bwMode="auto">
            <a:xfrm>
              <a:off x="480" y="2417"/>
              <a:ext cx="187" cy="1"/>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776" name="Rectangle 56"/>
            <p:cNvSpPr>
              <a:spLocks noChangeArrowheads="1"/>
            </p:cNvSpPr>
            <p:nvPr/>
          </p:nvSpPr>
          <p:spPr bwMode="auto">
            <a:xfrm>
              <a:off x="489" y="1864"/>
              <a:ext cx="47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ILE</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77" name="Rectangle 57"/>
            <p:cNvSpPr>
              <a:spLocks noChangeArrowheads="1"/>
            </p:cNvSpPr>
            <p:nvPr/>
          </p:nvSpPr>
          <p:spPr bwMode="auto">
            <a:xfrm>
              <a:off x="200" y="1291"/>
              <a:ext cx="71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200" smtClean="0">
                  <a:solidFill>
                    <a:srgbClr val="000099"/>
                  </a:solidFill>
                  <a:latin typeface="Times New Roman" panose="02020603050405020304" pitchFamily="18" charset="0"/>
                </a:rPr>
                <a:t>DI</a:t>
              </a:r>
              <a:r>
                <a:rPr lang="en-US" altLang="zh-CN" sz="1200" baseline="-25000" smtClean="0">
                  <a:solidFill>
                    <a:srgbClr val="000099"/>
                  </a:solidFill>
                  <a:latin typeface="Times New Roman" panose="02020603050405020304" pitchFamily="18" charset="0"/>
                </a:rPr>
                <a:t>7</a:t>
              </a:r>
              <a:r>
                <a:rPr lang="zh-CN" altLang="en-US" sz="1200" smtClean="0">
                  <a:solidFill>
                    <a:srgbClr val="000099"/>
                  </a:solidFill>
                  <a:latin typeface="Times New Roman" panose="02020603050405020304" pitchFamily="18" charset="0"/>
                </a:rPr>
                <a:t>～</a:t>
              </a:r>
              <a:r>
                <a:rPr lang="en-US" altLang="zh-CN" sz="1200" smtClean="0">
                  <a:solidFill>
                    <a:srgbClr val="000099"/>
                  </a:solidFill>
                  <a:latin typeface="Times New Roman" panose="02020603050405020304" pitchFamily="18" charset="0"/>
                </a:rPr>
                <a:t>DI</a:t>
              </a:r>
              <a:r>
                <a:rPr lang="en-US" altLang="zh-CN" sz="1200" baseline="-25000" smtClean="0">
                  <a:solidFill>
                    <a:srgbClr val="000099"/>
                  </a:solidFill>
                  <a:latin typeface="Times New Roman" panose="02020603050405020304" pitchFamily="18" charset="0"/>
                </a:rPr>
                <a:t>0</a:t>
              </a:r>
              <a:endParaRPr lang="en-US" altLang="zh-CN" sz="1200" b="1" smtClean="0">
                <a:solidFill>
                  <a:srgbClr val="000099"/>
                </a:solidFill>
                <a:latin typeface="Times New Roman" panose="02020603050405020304" pitchFamily="18" charset="0"/>
                <a:ea typeface="楷体_GB2312" pitchFamily="49" charset="-122"/>
              </a:endParaRPr>
            </a:p>
          </p:txBody>
        </p:sp>
        <p:sp>
          <p:nvSpPr>
            <p:cNvPr id="926778" name="Rectangle 58"/>
            <p:cNvSpPr>
              <a:spLocks noChangeArrowheads="1"/>
            </p:cNvSpPr>
            <p:nvPr/>
          </p:nvSpPr>
          <p:spPr bwMode="auto">
            <a:xfrm>
              <a:off x="1640" y="1798"/>
              <a:ext cx="474"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dirty="0" smtClean="0">
                  <a:solidFill>
                    <a:srgbClr val="000099"/>
                  </a:solidFill>
                  <a:latin typeface="Times New Roman" panose="02020603050405020304" pitchFamily="18" charset="0"/>
                </a:rPr>
                <a:t>LE</a:t>
              </a:r>
              <a:r>
                <a:rPr lang="en-US" altLang="zh-CN" sz="1400" baseline="-25000" dirty="0" smtClean="0">
                  <a:solidFill>
                    <a:srgbClr val="000099"/>
                  </a:solidFill>
                  <a:latin typeface="Times New Roman" panose="02020603050405020304" pitchFamily="18" charset="0"/>
                </a:rPr>
                <a:t>1</a:t>
              </a:r>
              <a:endParaRPr lang="en-US" altLang="zh-CN" sz="1400" b="1" dirty="0" smtClean="0">
                <a:solidFill>
                  <a:srgbClr val="000099"/>
                </a:solidFill>
                <a:latin typeface="Times New Roman" panose="02020603050405020304" pitchFamily="18" charset="0"/>
                <a:ea typeface="楷体_GB2312" pitchFamily="49" charset="-122"/>
              </a:endParaRPr>
            </a:p>
          </p:txBody>
        </p:sp>
        <p:sp>
          <p:nvSpPr>
            <p:cNvPr id="926779" name="Rectangle 59"/>
            <p:cNvSpPr>
              <a:spLocks noChangeArrowheads="1"/>
            </p:cNvSpPr>
            <p:nvPr/>
          </p:nvSpPr>
          <p:spPr bwMode="auto">
            <a:xfrm>
              <a:off x="2613" y="1832"/>
              <a:ext cx="47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dirty="0" smtClean="0">
                  <a:solidFill>
                    <a:srgbClr val="000099"/>
                  </a:solidFill>
                  <a:latin typeface="Times New Roman" panose="02020603050405020304" pitchFamily="18" charset="0"/>
                </a:rPr>
                <a:t>LE</a:t>
              </a:r>
              <a:r>
                <a:rPr lang="en-US" altLang="zh-CN" sz="1400" baseline="-25000" dirty="0" smtClean="0">
                  <a:solidFill>
                    <a:srgbClr val="000099"/>
                  </a:solidFill>
                  <a:latin typeface="Times New Roman" panose="02020603050405020304" pitchFamily="18" charset="0"/>
                </a:rPr>
                <a:t>2</a:t>
              </a:r>
              <a:endParaRPr lang="en-US" altLang="zh-CN" sz="1400" b="1" dirty="0" smtClean="0">
                <a:solidFill>
                  <a:srgbClr val="000099"/>
                </a:solidFill>
                <a:latin typeface="Times New Roman" panose="02020603050405020304" pitchFamily="18" charset="0"/>
                <a:ea typeface="楷体_GB2312" pitchFamily="49" charset="-122"/>
              </a:endParaRPr>
            </a:p>
          </p:txBody>
        </p:sp>
        <p:sp>
          <p:nvSpPr>
            <p:cNvPr id="926780" name="Rectangle 60"/>
            <p:cNvSpPr>
              <a:spLocks noChangeArrowheads="1"/>
            </p:cNvSpPr>
            <p:nvPr/>
          </p:nvSpPr>
          <p:spPr bwMode="auto">
            <a:xfrm>
              <a:off x="4434" y="1072"/>
              <a:ext cx="47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I</a:t>
              </a:r>
              <a:r>
                <a:rPr lang="en-US" altLang="zh-CN" sz="1400" baseline="-25000" smtClean="0">
                  <a:solidFill>
                    <a:srgbClr val="000099"/>
                  </a:solidFill>
                  <a:latin typeface="Times New Roman" panose="02020603050405020304" pitchFamily="18" charset="0"/>
                </a:rPr>
                <a:t>OUT2</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1" name="Rectangle 61"/>
            <p:cNvSpPr>
              <a:spLocks noChangeArrowheads="1"/>
            </p:cNvSpPr>
            <p:nvPr/>
          </p:nvSpPr>
          <p:spPr bwMode="auto">
            <a:xfrm>
              <a:off x="4425" y="915"/>
              <a:ext cx="4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V</a:t>
              </a:r>
              <a:r>
                <a:rPr lang="en-US" altLang="zh-CN" sz="1400" baseline="-25000" smtClean="0">
                  <a:solidFill>
                    <a:srgbClr val="000099"/>
                  </a:solidFill>
                  <a:latin typeface="Times New Roman" panose="02020603050405020304" pitchFamily="18" charset="0"/>
                </a:rPr>
                <a:t>REF</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2" name="Rectangle 62"/>
            <p:cNvSpPr>
              <a:spLocks noChangeArrowheads="1"/>
            </p:cNvSpPr>
            <p:nvPr/>
          </p:nvSpPr>
          <p:spPr bwMode="auto">
            <a:xfrm>
              <a:off x="4434" y="1229"/>
              <a:ext cx="4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I</a:t>
              </a:r>
              <a:r>
                <a:rPr lang="en-US" altLang="zh-CN" sz="1400" baseline="-25000" smtClean="0">
                  <a:solidFill>
                    <a:srgbClr val="000099"/>
                  </a:solidFill>
                  <a:latin typeface="Times New Roman" panose="02020603050405020304" pitchFamily="18" charset="0"/>
                </a:rPr>
                <a:t>OUT1</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3" name="Rectangle 63"/>
            <p:cNvSpPr>
              <a:spLocks noChangeArrowheads="1"/>
            </p:cNvSpPr>
            <p:nvPr/>
          </p:nvSpPr>
          <p:spPr bwMode="auto">
            <a:xfrm>
              <a:off x="4464" y="1684"/>
              <a:ext cx="47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R</a:t>
              </a:r>
              <a:r>
                <a:rPr lang="en-US" altLang="zh-CN" sz="1400" baseline="-25000" smtClean="0">
                  <a:solidFill>
                    <a:srgbClr val="000099"/>
                  </a:solidFill>
                  <a:latin typeface="Times New Roman" panose="02020603050405020304" pitchFamily="18" charset="0"/>
                </a:rPr>
                <a:t>fb</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4" name="Rectangle 64"/>
            <p:cNvSpPr>
              <a:spLocks noChangeArrowheads="1"/>
            </p:cNvSpPr>
            <p:nvPr/>
          </p:nvSpPr>
          <p:spPr bwMode="auto">
            <a:xfrm>
              <a:off x="4416" y="2053"/>
              <a:ext cx="676"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模拟地</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85" name="Rectangle 65"/>
            <p:cNvSpPr>
              <a:spLocks noChangeArrowheads="1"/>
            </p:cNvSpPr>
            <p:nvPr/>
          </p:nvSpPr>
          <p:spPr bwMode="auto">
            <a:xfrm>
              <a:off x="4471" y="2606"/>
              <a:ext cx="70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DGND</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6" name="Rectangle 66"/>
            <p:cNvSpPr>
              <a:spLocks noChangeArrowheads="1"/>
            </p:cNvSpPr>
            <p:nvPr/>
          </p:nvSpPr>
          <p:spPr bwMode="auto">
            <a:xfrm>
              <a:off x="4482" y="1825"/>
              <a:ext cx="69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AGND</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7" name="Rectangle 67"/>
            <p:cNvSpPr>
              <a:spLocks noChangeArrowheads="1"/>
            </p:cNvSpPr>
            <p:nvPr/>
          </p:nvSpPr>
          <p:spPr bwMode="auto">
            <a:xfrm>
              <a:off x="4463" y="2288"/>
              <a:ext cx="47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V</a:t>
              </a:r>
              <a:r>
                <a:rPr lang="en-US" altLang="zh-CN" sz="1400" baseline="-25000" smtClean="0">
                  <a:solidFill>
                    <a:srgbClr val="000099"/>
                  </a:solidFill>
                  <a:latin typeface="Times New Roman" panose="02020603050405020304" pitchFamily="18" charset="0"/>
                </a:rPr>
                <a:t>CC</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88" name="Rectangle 68"/>
            <p:cNvSpPr>
              <a:spLocks noChangeArrowheads="1"/>
            </p:cNvSpPr>
            <p:nvPr/>
          </p:nvSpPr>
          <p:spPr bwMode="auto">
            <a:xfrm>
              <a:off x="4481" y="2742"/>
              <a:ext cx="69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数字地</a:t>
              </a:r>
              <a:endParaRPr lang="zh-CN" altLang="en-US" sz="1400" b="1" smtClean="0">
                <a:solidFill>
                  <a:srgbClr val="000099"/>
                </a:solidFill>
                <a:latin typeface="Times New Roman" panose="02020603050405020304" pitchFamily="18" charset="0"/>
                <a:ea typeface="楷体_GB2312" pitchFamily="49" charset="-122"/>
              </a:endParaRPr>
            </a:p>
          </p:txBody>
        </p:sp>
        <p:grpSp>
          <p:nvGrpSpPr>
            <p:cNvPr id="926789" name="Group 69"/>
            <p:cNvGrpSpPr/>
            <p:nvPr/>
          </p:nvGrpSpPr>
          <p:grpSpPr bwMode="auto">
            <a:xfrm>
              <a:off x="1335" y="1150"/>
              <a:ext cx="677" cy="536"/>
              <a:chOff x="5811" y="6822"/>
              <a:chExt cx="1029" cy="909"/>
            </a:xfrm>
          </p:grpSpPr>
          <p:sp>
            <p:nvSpPr>
              <p:cNvPr id="926790" name="Rectangle 70"/>
              <p:cNvSpPr>
                <a:spLocks noChangeArrowheads="1"/>
              </p:cNvSpPr>
              <p:nvPr/>
            </p:nvSpPr>
            <p:spPr bwMode="auto">
              <a:xfrm>
                <a:off x="5940" y="6822"/>
                <a:ext cx="71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8</a:t>
                </a:r>
                <a:r>
                  <a:rPr lang="zh-CN" altLang="en-US" sz="1400" b="1" smtClean="0">
                    <a:solidFill>
                      <a:srgbClr val="000099"/>
                    </a:solidFill>
                    <a:latin typeface="Times New Roman" panose="02020603050405020304" pitchFamily="18" charset="0"/>
                  </a:rPr>
                  <a:t>位</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91" name="Rectangle 71"/>
              <p:cNvSpPr>
                <a:spLocks noChangeArrowheads="1"/>
              </p:cNvSpPr>
              <p:nvPr/>
            </p:nvSpPr>
            <p:spPr bwMode="auto">
              <a:xfrm>
                <a:off x="5940" y="7132"/>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输入</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92" name="Rectangle 72"/>
              <p:cNvSpPr>
                <a:spLocks noChangeArrowheads="1"/>
              </p:cNvSpPr>
              <p:nvPr/>
            </p:nvSpPr>
            <p:spPr bwMode="auto">
              <a:xfrm>
                <a:off x="5811" y="7461"/>
                <a:ext cx="98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寄存器</a:t>
                </a:r>
                <a:endParaRPr lang="zh-CN" altLang="en-US" sz="1400" b="1" smtClean="0">
                  <a:solidFill>
                    <a:srgbClr val="000099"/>
                  </a:solidFill>
                  <a:latin typeface="Times New Roman" panose="02020603050405020304" pitchFamily="18" charset="0"/>
                  <a:ea typeface="楷体_GB2312" pitchFamily="49" charset="-122"/>
                </a:endParaRPr>
              </a:p>
            </p:txBody>
          </p:sp>
        </p:grpSp>
        <p:grpSp>
          <p:nvGrpSpPr>
            <p:cNvPr id="926793" name="Group 73"/>
            <p:cNvGrpSpPr/>
            <p:nvPr/>
          </p:nvGrpSpPr>
          <p:grpSpPr bwMode="auto">
            <a:xfrm>
              <a:off x="2291" y="1122"/>
              <a:ext cx="755" cy="535"/>
              <a:chOff x="5835" y="6822"/>
              <a:chExt cx="1146" cy="906"/>
            </a:xfrm>
          </p:grpSpPr>
          <p:sp>
            <p:nvSpPr>
              <p:cNvPr id="926794" name="Rectangle 74"/>
              <p:cNvSpPr>
                <a:spLocks noChangeArrowheads="1"/>
              </p:cNvSpPr>
              <p:nvPr/>
            </p:nvSpPr>
            <p:spPr bwMode="auto">
              <a:xfrm>
                <a:off x="5940" y="6822"/>
                <a:ext cx="63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8</a:t>
                </a:r>
                <a:r>
                  <a:rPr lang="zh-CN" altLang="en-US" sz="1400" b="1" smtClean="0">
                    <a:solidFill>
                      <a:srgbClr val="000099"/>
                    </a:solidFill>
                    <a:latin typeface="Times New Roman" panose="02020603050405020304" pitchFamily="18" charset="0"/>
                  </a:rPr>
                  <a:t>位</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95" name="Rectangle 75"/>
              <p:cNvSpPr>
                <a:spLocks noChangeArrowheads="1"/>
              </p:cNvSpPr>
              <p:nvPr/>
            </p:nvSpPr>
            <p:spPr bwMode="auto">
              <a:xfrm>
                <a:off x="5925" y="7038"/>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DAC</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796" name="Rectangle 76"/>
              <p:cNvSpPr>
                <a:spLocks noChangeArrowheads="1"/>
              </p:cNvSpPr>
              <p:nvPr/>
            </p:nvSpPr>
            <p:spPr bwMode="auto">
              <a:xfrm>
                <a:off x="5835" y="7260"/>
                <a:ext cx="114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寄存器</a:t>
                </a:r>
                <a:endParaRPr lang="zh-CN" altLang="en-US" sz="1400" b="1" smtClean="0">
                  <a:solidFill>
                    <a:srgbClr val="000099"/>
                  </a:solidFill>
                  <a:latin typeface="Times New Roman" panose="02020603050405020304" pitchFamily="18" charset="0"/>
                  <a:ea typeface="楷体_GB2312" pitchFamily="49" charset="-122"/>
                </a:endParaRPr>
              </a:p>
            </p:txBody>
          </p:sp>
        </p:grpSp>
        <p:grpSp>
          <p:nvGrpSpPr>
            <p:cNvPr id="926797" name="Group 77"/>
            <p:cNvGrpSpPr/>
            <p:nvPr/>
          </p:nvGrpSpPr>
          <p:grpSpPr bwMode="auto">
            <a:xfrm>
              <a:off x="3212" y="1111"/>
              <a:ext cx="708" cy="532"/>
              <a:chOff x="5763" y="6822"/>
              <a:chExt cx="1077" cy="906"/>
            </a:xfrm>
          </p:grpSpPr>
          <p:sp>
            <p:nvSpPr>
              <p:cNvPr id="926798" name="Rectangle 78"/>
              <p:cNvSpPr>
                <a:spLocks noChangeArrowheads="1"/>
              </p:cNvSpPr>
              <p:nvPr/>
            </p:nvSpPr>
            <p:spPr bwMode="auto">
              <a:xfrm>
                <a:off x="5940" y="6822"/>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8</a:t>
                </a:r>
                <a:r>
                  <a:rPr lang="zh-CN" altLang="en-US" sz="1400" b="1" smtClean="0">
                    <a:solidFill>
                      <a:srgbClr val="000099"/>
                    </a:solidFill>
                    <a:latin typeface="Times New Roman" panose="02020603050405020304" pitchFamily="18" charset="0"/>
                  </a:rPr>
                  <a:t>位</a:t>
                </a:r>
                <a:endParaRPr lang="zh-CN" altLang="en-US" sz="1400" b="1" smtClean="0">
                  <a:solidFill>
                    <a:srgbClr val="000099"/>
                  </a:solidFill>
                  <a:latin typeface="Times New Roman" panose="02020603050405020304" pitchFamily="18" charset="0"/>
                  <a:ea typeface="楷体_GB2312" pitchFamily="49" charset="-122"/>
                </a:endParaRPr>
              </a:p>
            </p:txBody>
          </p:sp>
          <p:sp>
            <p:nvSpPr>
              <p:cNvPr id="926799" name="Rectangle 79"/>
              <p:cNvSpPr>
                <a:spLocks noChangeArrowheads="1"/>
              </p:cNvSpPr>
              <p:nvPr/>
            </p:nvSpPr>
            <p:spPr bwMode="auto">
              <a:xfrm>
                <a:off x="5925" y="7038"/>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b="1" smtClean="0">
                    <a:solidFill>
                      <a:srgbClr val="000099"/>
                    </a:solidFill>
                    <a:latin typeface="Times New Roman" panose="02020603050405020304" pitchFamily="18" charset="0"/>
                  </a:rPr>
                  <a:t>D/A</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800" name="Rectangle 80"/>
              <p:cNvSpPr>
                <a:spLocks noChangeArrowheads="1"/>
              </p:cNvSpPr>
              <p:nvPr/>
            </p:nvSpPr>
            <p:spPr bwMode="auto">
              <a:xfrm>
                <a:off x="5763" y="7260"/>
                <a:ext cx="100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zh-CN" altLang="en-US" sz="1400" b="1" smtClean="0">
                    <a:solidFill>
                      <a:srgbClr val="000099"/>
                    </a:solidFill>
                    <a:latin typeface="Times New Roman" panose="02020603050405020304" pitchFamily="18" charset="0"/>
                  </a:rPr>
                  <a:t>转换器</a:t>
                </a:r>
                <a:endParaRPr lang="zh-CN" altLang="en-US" sz="1400" b="1" smtClean="0">
                  <a:solidFill>
                    <a:srgbClr val="000099"/>
                  </a:solidFill>
                  <a:latin typeface="Times New Roman" panose="02020603050405020304" pitchFamily="18" charset="0"/>
                  <a:ea typeface="楷体_GB2312" pitchFamily="49" charset="-122"/>
                </a:endParaRPr>
              </a:p>
            </p:txBody>
          </p:sp>
        </p:grpSp>
        <p:sp>
          <p:nvSpPr>
            <p:cNvPr id="926801" name="Rectangle 81"/>
            <p:cNvSpPr>
              <a:spLocks noChangeArrowheads="1"/>
            </p:cNvSpPr>
            <p:nvPr/>
          </p:nvSpPr>
          <p:spPr bwMode="auto">
            <a:xfrm>
              <a:off x="455" y="2646"/>
              <a:ext cx="4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WR</a:t>
              </a:r>
              <a:r>
                <a:rPr lang="en-US" altLang="zh-CN" sz="1400" baseline="-25000" smtClean="0">
                  <a:solidFill>
                    <a:srgbClr val="000099"/>
                  </a:solidFill>
                  <a:latin typeface="Times New Roman" panose="02020603050405020304" pitchFamily="18" charset="0"/>
                </a:rPr>
                <a:t>2</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802" name="Line 82"/>
            <p:cNvSpPr>
              <a:spLocks noChangeShapeType="1"/>
            </p:cNvSpPr>
            <p:nvPr/>
          </p:nvSpPr>
          <p:spPr bwMode="auto">
            <a:xfrm flipV="1">
              <a:off x="486" y="2664"/>
              <a:ext cx="215" cy="8"/>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26803" name="Rectangle 83"/>
            <p:cNvSpPr>
              <a:spLocks noChangeArrowheads="1"/>
            </p:cNvSpPr>
            <p:nvPr/>
          </p:nvSpPr>
          <p:spPr bwMode="auto">
            <a:xfrm>
              <a:off x="361" y="2774"/>
              <a:ext cx="59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9442" tIns="24721" rIns="49442" bIns="24721"/>
            <a:p>
              <a:pPr algn="just" fontAlgn="base">
                <a:spcBef>
                  <a:spcPct val="0"/>
                </a:spcBef>
                <a:spcAft>
                  <a:spcPct val="0"/>
                </a:spcAft>
              </a:pPr>
              <a:r>
                <a:rPr lang="en-US" altLang="zh-CN" sz="1400" smtClean="0">
                  <a:solidFill>
                    <a:srgbClr val="000099"/>
                  </a:solidFill>
                  <a:latin typeface="Times New Roman" panose="02020603050405020304" pitchFamily="18" charset="0"/>
                </a:rPr>
                <a:t>XFER</a:t>
              </a:r>
              <a:endParaRPr lang="en-US" altLang="zh-CN" sz="1400" b="1" smtClean="0">
                <a:solidFill>
                  <a:srgbClr val="000099"/>
                </a:solidFill>
                <a:latin typeface="Times New Roman" panose="02020603050405020304" pitchFamily="18" charset="0"/>
                <a:ea typeface="楷体_GB2312" pitchFamily="49" charset="-122"/>
              </a:endParaRPr>
            </a:p>
          </p:txBody>
        </p:sp>
        <p:sp>
          <p:nvSpPr>
            <p:cNvPr id="926804" name="Line 84"/>
            <p:cNvSpPr>
              <a:spLocks noChangeShapeType="1"/>
            </p:cNvSpPr>
            <p:nvPr/>
          </p:nvSpPr>
          <p:spPr bwMode="auto">
            <a:xfrm>
              <a:off x="383" y="2806"/>
              <a:ext cx="299"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grpSp>
      <p:sp>
        <p:nvSpPr>
          <p:cNvPr id="926805" name="Rectangle 85"/>
          <p:cNvSpPr>
            <a:spLocks noChangeArrowheads="1"/>
          </p:cNvSpPr>
          <p:nvPr/>
        </p:nvSpPr>
        <p:spPr bwMode="auto">
          <a:xfrm>
            <a:off x="5440045" y="5440839"/>
            <a:ext cx="263017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ctr" fontAlgn="base">
              <a:spcBef>
                <a:spcPct val="0"/>
              </a:spcBef>
              <a:spcAft>
                <a:spcPct val="0"/>
              </a:spcAft>
            </a:pPr>
            <a:r>
              <a:rPr lang="en-US" altLang="zh-CN" b="1" smtClean="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en-US" altLang="zh-CN" b="1"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DAC0832</a:t>
            </a:r>
            <a:r>
              <a:rPr lang="zh-CN" altLang="en-US" b="1" smtClean="0">
                <a:solidFill>
                  <a:schemeClr val="bg1"/>
                </a:solidFill>
                <a:latin typeface="宋体" panose="02010600030101010101" pitchFamily="2" charset="-122"/>
                <a:ea typeface="宋体" panose="02010600030101010101" pitchFamily="2" charset="-122"/>
                <a:cs typeface="宋体" panose="02010600030101010101" pitchFamily="2" charset="-122"/>
              </a:rPr>
              <a:t>逻辑结构框图</a:t>
            </a:r>
            <a:endParaRPr lang="zh-CN" altLang="en-US" b="1" smtClean="0">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sp>
        <p:nvSpPr>
          <p:cNvPr id="86" name="Line 55"/>
          <p:cNvSpPr>
            <a:spLocks noChangeShapeType="1"/>
          </p:cNvSpPr>
          <p:nvPr/>
        </p:nvSpPr>
        <p:spPr bwMode="auto">
          <a:xfrm>
            <a:off x="6529070" y="3871595"/>
            <a:ext cx="259080" cy="1905"/>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87" name="Line 55"/>
          <p:cNvSpPr>
            <a:spLocks noChangeShapeType="1"/>
          </p:cNvSpPr>
          <p:nvPr/>
        </p:nvSpPr>
        <p:spPr bwMode="auto">
          <a:xfrm flipV="1">
            <a:off x="5589270" y="3844290"/>
            <a:ext cx="259080" cy="381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933890" name="Text Box 2"/>
          <p:cNvSpPr txBox="1">
            <a:spLocks noChangeArrowheads="1"/>
          </p:cNvSpPr>
          <p:nvPr/>
        </p:nvSpPr>
        <p:spPr bwMode="auto">
          <a:xfrm>
            <a:off x="41910" y="2654935"/>
            <a:ext cx="4102100" cy="3169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ct val="0"/>
              </a:spcBef>
              <a:spcAft>
                <a:spcPct val="0"/>
              </a:spcAft>
            </a:pPr>
            <a:r>
              <a:rPr lang="en-US" altLang="zh-CN" sz="2000" b="1" dirty="0" smtClean="0">
                <a:solidFill>
                  <a:srgbClr val="FFFF00"/>
                </a:solidFill>
                <a:latin typeface="宋体" panose="02010600030101010101" pitchFamily="2" charset="-122"/>
                <a:cs typeface="宋体" panose="02010600030101010101" pitchFamily="2" charset="-122"/>
              </a:rPr>
              <a:t>    </a:t>
            </a:r>
            <a:r>
              <a:rPr lang="zh-CN" altLang="en-US" sz="2000" b="1" dirty="0" smtClean="0">
                <a:solidFill>
                  <a:srgbClr val="FFFF00"/>
                </a:solidFill>
                <a:latin typeface="宋体" panose="02010600030101010101" pitchFamily="2" charset="-122"/>
                <a:cs typeface="宋体" panose="02010600030101010101" pitchFamily="2" charset="-122"/>
              </a:rPr>
              <a:t>此时，将</a:t>
            </a:r>
            <a:r>
              <a:rPr lang="en-US" altLang="zh-CN" sz="2000" b="1" dirty="0" smtClean="0">
                <a:solidFill>
                  <a:srgbClr val="FFFF00"/>
                </a:solidFill>
                <a:latin typeface="Times New Roman" panose="02020603050405020304" pitchFamily="18" charset="0"/>
                <a:cs typeface="Times New Roman" panose="02020603050405020304" pitchFamily="18" charset="0"/>
              </a:rPr>
              <a:t>ILE</a:t>
            </a:r>
            <a:r>
              <a:rPr lang="zh-CN" altLang="en-US" sz="2000" b="1" dirty="0" smtClean="0">
                <a:solidFill>
                  <a:srgbClr val="FFFF00"/>
                </a:solidFill>
                <a:latin typeface="宋体" panose="02010600030101010101" pitchFamily="2" charset="-122"/>
                <a:cs typeface="宋体" panose="02010600030101010101" pitchFamily="2" charset="-122"/>
              </a:rPr>
              <a:t>接</a:t>
            </a:r>
            <a:r>
              <a:rPr lang="en-US" altLang="zh-CN" sz="2000" b="1" dirty="0" smtClean="0">
                <a:solidFill>
                  <a:srgbClr val="FFFF00"/>
                </a:solidFill>
                <a:latin typeface="Times New Roman" panose="02020603050405020304" pitchFamily="18" charset="0"/>
                <a:cs typeface="Times New Roman" panose="02020603050405020304" pitchFamily="18" charset="0"/>
              </a:rPr>
              <a:t>+5V</a:t>
            </a:r>
            <a:r>
              <a:rPr lang="zh-CN" altLang="en-US" sz="2000" b="1" dirty="0" smtClean="0">
                <a:solidFill>
                  <a:srgbClr val="FFFF00"/>
                </a:solidFill>
                <a:latin typeface="宋体" panose="02010600030101010101" pitchFamily="2" charset="-122"/>
                <a:cs typeface="宋体" panose="02010600030101010101" pitchFamily="2" charset="-122"/>
              </a:rPr>
              <a:t>；   、   均接</a:t>
            </a:r>
            <a:r>
              <a:rPr lang="en-US" altLang="zh-CN" sz="2000" b="1" dirty="0" smtClean="0">
                <a:solidFill>
                  <a:srgbClr val="FFFF00"/>
                </a:solidFill>
                <a:latin typeface="宋体" panose="02010600030101010101" pitchFamily="2" charset="-122"/>
                <a:cs typeface="宋体" panose="02010600030101010101" pitchFamily="2" charset="-122"/>
              </a:rPr>
              <a:t>CPU</a:t>
            </a:r>
            <a:r>
              <a:rPr lang="zh-CN" altLang="en-US" sz="2000" b="1" dirty="0" smtClean="0">
                <a:solidFill>
                  <a:srgbClr val="FFFF00"/>
                </a:solidFill>
                <a:latin typeface="宋体" panose="02010600030101010101" pitchFamily="2" charset="-122"/>
                <a:cs typeface="宋体" panose="02010600030101010101" pitchFamily="2" charset="-122"/>
              </a:rPr>
              <a:t>的   ；  和     分别接两个端口的地址译码信号，其中，   作为输入寄存器的选通信号，     作为</a:t>
            </a:r>
            <a:r>
              <a:rPr lang="en-US" altLang="zh-CN" sz="2000" b="1" dirty="0" smtClean="0">
                <a:solidFill>
                  <a:srgbClr val="FFFF00"/>
                </a:solidFill>
                <a:latin typeface="Times New Roman" panose="02020603050405020304" pitchFamily="18" charset="0"/>
                <a:cs typeface="Times New Roman" panose="02020603050405020304" pitchFamily="18" charset="0"/>
              </a:rPr>
              <a:t>DAC</a:t>
            </a:r>
            <a:r>
              <a:rPr lang="zh-CN" altLang="en-US" sz="2000" b="1" dirty="0" smtClean="0">
                <a:solidFill>
                  <a:srgbClr val="FFFF00"/>
                </a:solidFill>
                <a:latin typeface="宋体" panose="02010600030101010101" pitchFamily="2" charset="-122"/>
                <a:cs typeface="宋体" panose="02010600030101010101" pitchFamily="2" charset="-122"/>
              </a:rPr>
              <a:t>转换寄存器的选通信号，如图所示为双缓冲工作方式下</a:t>
            </a:r>
            <a:r>
              <a:rPr lang="en-US" altLang="zh-CN" sz="2000" b="1" dirty="0" smtClean="0">
                <a:solidFill>
                  <a:srgbClr val="FFFF00"/>
                </a:solidFill>
                <a:latin typeface="Times New Roman" panose="02020603050405020304" pitchFamily="18" charset="0"/>
                <a:cs typeface="Times New Roman" panose="02020603050405020304" pitchFamily="18" charset="0"/>
              </a:rPr>
              <a:t>DAC0832</a:t>
            </a:r>
            <a:r>
              <a:rPr lang="zh-CN" altLang="en-US" sz="2000" b="1" dirty="0" smtClean="0">
                <a:solidFill>
                  <a:srgbClr val="FFFF00"/>
                </a:solidFill>
                <a:latin typeface="宋体" panose="02010600030101010101" pitchFamily="2" charset="-122"/>
                <a:cs typeface="宋体" panose="02010600030101010101" pitchFamily="2" charset="-122"/>
              </a:rPr>
              <a:t>与</a:t>
            </a:r>
            <a:r>
              <a:rPr lang="en-US" altLang="zh-CN" sz="2000" b="1" dirty="0" smtClean="0">
                <a:solidFill>
                  <a:srgbClr val="FFFF00"/>
                </a:solidFill>
                <a:latin typeface="Times New Roman" panose="02020603050405020304" pitchFamily="18" charset="0"/>
                <a:cs typeface="Times New Roman" panose="02020603050405020304" pitchFamily="18" charset="0"/>
              </a:rPr>
              <a:t>8031</a:t>
            </a:r>
            <a:r>
              <a:rPr lang="zh-CN" altLang="en-US" sz="2000" b="1" dirty="0" smtClean="0">
                <a:solidFill>
                  <a:srgbClr val="FFFF00"/>
                </a:solidFill>
                <a:latin typeface="宋体" panose="02010600030101010101" pitchFamily="2" charset="-122"/>
                <a:cs typeface="宋体" panose="02010600030101010101" pitchFamily="2" charset="-122"/>
              </a:rPr>
              <a:t>单片机的连接方法，由图可见，两片输入寄存器的地址分别为</a:t>
            </a:r>
            <a:r>
              <a:rPr lang="en-US" altLang="zh-CN" sz="2000" b="1" dirty="0" smtClean="0">
                <a:solidFill>
                  <a:srgbClr val="FFFF00"/>
                </a:solidFill>
                <a:latin typeface="Times New Roman" panose="02020603050405020304" pitchFamily="18" charset="0"/>
                <a:cs typeface="Times New Roman" panose="02020603050405020304" pitchFamily="18" charset="0"/>
              </a:rPr>
              <a:t>BFFFH</a:t>
            </a:r>
            <a:r>
              <a:rPr lang="zh-CN" altLang="en-US" sz="2000" b="1" dirty="0" smtClean="0">
                <a:solidFill>
                  <a:srgbClr val="FFFF00"/>
                </a:solidFill>
                <a:latin typeface="宋体" panose="02010600030101010101" pitchFamily="2" charset="-122"/>
                <a:cs typeface="宋体" panose="02010600030101010101" pitchFamily="2" charset="-122"/>
              </a:rPr>
              <a:t>和</a:t>
            </a:r>
            <a:r>
              <a:rPr lang="en-US" altLang="zh-CN" sz="2000" b="1" dirty="0" smtClean="0">
                <a:solidFill>
                  <a:srgbClr val="FFFF00"/>
                </a:solidFill>
                <a:latin typeface="Times New Roman" panose="02020603050405020304" pitchFamily="18" charset="0"/>
                <a:cs typeface="Times New Roman" panose="02020603050405020304" pitchFamily="18" charset="0"/>
              </a:rPr>
              <a:t>7FFFH</a:t>
            </a:r>
            <a:r>
              <a:rPr lang="zh-CN" altLang="en-US" sz="2000" b="1" dirty="0" smtClean="0">
                <a:solidFill>
                  <a:srgbClr val="FFFF00"/>
                </a:solidFill>
                <a:latin typeface="宋体" panose="02010600030101010101" pitchFamily="2" charset="-122"/>
                <a:cs typeface="宋体" panose="02010600030101010101" pitchFamily="2" charset="-122"/>
              </a:rPr>
              <a:t>，两片</a:t>
            </a:r>
            <a:r>
              <a:rPr lang="en-US" altLang="zh-CN" sz="2000" b="1" dirty="0" smtClean="0">
                <a:solidFill>
                  <a:srgbClr val="FFFF00"/>
                </a:solidFill>
                <a:latin typeface="Times New Roman" panose="02020603050405020304" pitchFamily="18" charset="0"/>
                <a:cs typeface="Times New Roman" panose="02020603050405020304" pitchFamily="18" charset="0"/>
              </a:rPr>
              <a:t>DAC</a:t>
            </a:r>
            <a:r>
              <a:rPr lang="zh-CN" altLang="en-US" sz="2000" b="1" dirty="0" smtClean="0">
                <a:solidFill>
                  <a:srgbClr val="FFFF00"/>
                </a:solidFill>
                <a:latin typeface="宋体" panose="02010600030101010101" pitchFamily="2" charset="-122"/>
                <a:cs typeface="宋体" panose="02010600030101010101" pitchFamily="2" charset="-122"/>
              </a:rPr>
              <a:t>寄存器的地址均为</a:t>
            </a:r>
            <a:r>
              <a:rPr lang="en-US" altLang="zh-CN" sz="2000" b="1" dirty="0" smtClean="0">
                <a:solidFill>
                  <a:srgbClr val="FFFF00"/>
                </a:solidFill>
                <a:latin typeface="Times New Roman" panose="02020603050405020304" pitchFamily="18" charset="0"/>
                <a:cs typeface="Times New Roman" panose="02020603050405020304" pitchFamily="18" charset="0"/>
              </a:rPr>
              <a:t>DFFFH</a:t>
            </a:r>
            <a:r>
              <a:rPr lang="zh-CN" altLang="en-US" sz="2000" b="1" dirty="0" smtClean="0">
                <a:solidFill>
                  <a:srgbClr val="FFFF00"/>
                </a:solidFill>
                <a:latin typeface="宋体" panose="02010600030101010101" pitchFamily="2" charset="-122"/>
                <a:cs typeface="宋体" panose="02010600030101010101" pitchFamily="2" charset="-122"/>
              </a:rPr>
              <a:t>。</a:t>
            </a:r>
            <a:endParaRPr lang="zh-CN" altLang="en-US" sz="2000" b="1" dirty="0" smtClean="0">
              <a:solidFill>
                <a:srgbClr val="FFFF00"/>
              </a:solidFill>
              <a:latin typeface="宋体" panose="02010600030101010101" pitchFamily="2" charset="-122"/>
              <a:cs typeface="宋体" panose="02010600030101010101" pitchFamily="2" charset="-122"/>
            </a:endParaRPr>
          </a:p>
        </p:txBody>
      </p:sp>
      <p:graphicFrame>
        <p:nvGraphicFramePr>
          <p:cNvPr id="933891" name="Object 3"/>
          <p:cNvGraphicFramePr>
            <a:graphicFrameLocks noChangeAspect="1"/>
          </p:cNvGraphicFramePr>
          <p:nvPr/>
        </p:nvGraphicFramePr>
        <p:xfrm>
          <a:off x="1804670" y="3025140"/>
          <a:ext cx="374650" cy="334645"/>
        </p:xfrm>
        <a:graphic>
          <a:graphicData uri="http://schemas.openxmlformats.org/presentationml/2006/ole">
            <mc:AlternateContent xmlns:mc="http://schemas.openxmlformats.org/markup-compatibility/2006">
              <mc:Choice xmlns:v="urn:schemas-microsoft-com:vml" Requires="v">
                <p:oleObj spid="_x0000_s22733" name="Equation" r:id="rId1" imgW="238125" imgH="219075" progId="Equation.DSMT4">
                  <p:embed/>
                </p:oleObj>
              </mc:Choice>
              <mc:Fallback>
                <p:oleObj name="Equation" r:id="rId1" imgW="238125" imgH="219075" progId="Equation.DSMT4">
                  <p:embed/>
                  <p:pic>
                    <p:nvPicPr>
                      <p:cNvPr id="0" name="图片 227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670" y="3025140"/>
                        <a:ext cx="374650" cy="3346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892" name="Object 4"/>
          <p:cNvGraphicFramePr>
            <a:graphicFrameLocks noChangeAspect="1"/>
          </p:cNvGraphicFramePr>
          <p:nvPr/>
        </p:nvGraphicFramePr>
        <p:xfrm>
          <a:off x="3642360" y="2691130"/>
          <a:ext cx="440055" cy="287655"/>
        </p:xfrm>
        <a:graphic>
          <a:graphicData uri="http://schemas.openxmlformats.org/presentationml/2006/ole">
            <mc:AlternateContent xmlns:mc="http://schemas.openxmlformats.org/markup-compatibility/2006">
              <mc:Choice xmlns:v="urn:schemas-microsoft-com:vml" Requires="v">
                <p:oleObj spid="_x0000_s22734" name="Equation" r:id="rId3" imgW="333375" imgH="219075" progId="Equation.DSMT4">
                  <p:embed/>
                </p:oleObj>
              </mc:Choice>
              <mc:Fallback>
                <p:oleObj name="Equation" r:id="rId3" imgW="333375" imgH="219075" progId="Equation.DSMT4">
                  <p:embed/>
                  <p:pic>
                    <p:nvPicPr>
                      <p:cNvPr id="0" name="图片 227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360" y="2691130"/>
                        <a:ext cx="440055" cy="2876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893" name="Object 5"/>
          <p:cNvGraphicFramePr>
            <a:graphicFrameLocks noChangeAspect="1"/>
          </p:cNvGraphicFramePr>
          <p:nvPr/>
        </p:nvGraphicFramePr>
        <p:xfrm>
          <a:off x="2987675" y="2675890"/>
          <a:ext cx="415290" cy="294005"/>
        </p:xfrm>
        <a:graphic>
          <a:graphicData uri="http://schemas.openxmlformats.org/presentationml/2006/ole">
            <mc:AlternateContent xmlns:mc="http://schemas.openxmlformats.org/markup-compatibility/2006">
              <mc:Choice xmlns:v="urn:schemas-microsoft-com:vml" Requires="v">
                <p:oleObj spid="_x0000_s22735" name="Equation" r:id="rId5" imgW="304800" imgH="219075" progId="Equation.DSMT4">
                  <p:embed/>
                </p:oleObj>
              </mc:Choice>
              <mc:Fallback>
                <p:oleObj name="Equation" r:id="rId5" imgW="304800" imgH="219075" progId="Equation.DSMT4">
                  <p:embed/>
                  <p:pic>
                    <p:nvPicPr>
                      <p:cNvPr id="0" name="图片 227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2675890"/>
                        <a:ext cx="415290" cy="2940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894" name="Object 6"/>
          <p:cNvGraphicFramePr>
            <a:graphicFrameLocks noChangeAspect="1"/>
          </p:cNvGraphicFramePr>
          <p:nvPr/>
        </p:nvGraphicFramePr>
        <p:xfrm>
          <a:off x="2453640" y="3000375"/>
          <a:ext cx="568960" cy="268605"/>
        </p:xfrm>
        <a:graphic>
          <a:graphicData uri="http://schemas.openxmlformats.org/presentationml/2006/ole">
            <mc:AlternateContent xmlns:mc="http://schemas.openxmlformats.org/markup-compatibility/2006">
              <mc:Choice xmlns:v="urn:schemas-microsoft-com:vml" Requires="v">
                <p:oleObj spid="_x0000_s22736" name="Equation" r:id="rId7" imgW="428625" imgH="200025" progId="Equation.DSMT4">
                  <p:embed/>
                </p:oleObj>
              </mc:Choice>
              <mc:Fallback>
                <p:oleObj name="Equation" r:id="rId7" imgW="428625" imgH="200025" progId="Equation.DSMT4">
                  <p:embed/>
                  <p:pic>
                    <p:nvPicPr>
                      <p:cNvPr id="0" name="图片 227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3640" y="3000375"/>
                        <a:ext cx="568960" cy="26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3895" name="Object 7"/>
          <p:cNvGraphicFramePr>
            <a:graphicFrameLocks noChangeAspect="1"/>
          </p:cNvGraphicFramePr>
          <p:nvPr/>
        </p:nvGraphicFramePr>
        <p:xfrm>
          <a:off x="1266190" y="3017520"/>
          <a:ext cx="356870" cy="302895"/>
        </p:xfrm>
        <a:graphic>
          <a:graphicData uri="http://schemas.openxmlformats.org/presentationml/2006/ole">
            <mc:AlternateContent xmlns:mc="http://schemas.openxmlformats.org/markup-compatibility/2006">
              <mc:Choice xmlns:v="urn:schemas-microsoft-com:vml" Requires="v">
                <p:oleObj spid="_x0000_s22737" name="Equation" r:id="rId9" imgW="257175" imgH="219075" progId="Equation.DSMT4">
                  <p:embed/>
                </p:oleObj>
              </mc:Choice>
              <mc:Fallback>
                <p:oleObj name="Equation" r:id="rId9" imgW="257175" imgH="219075" progId="Equation.DSMT4">
                  <p:embed/>
                  <p:pic>
                    <p:nvPicPr>
                      <p:cNvPr id="0" name="图片 227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66190" y="3017520"/>
                        <a:ext cx="356870" cy="3028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896" name="Object 8"/>
          <p:cNvGraphicFramePr>
            <a:graphicFrameLocks noChangeAspect="1"/>
          </p:cNvGraphicFramePr>
          <p:nvPr/>
        </p:nvGraphicFramePr>
        <p:xfrm>
          <a:off x="3822700" y="3306445"/>
          <a:ext cx="321310" cy="287020"/>
        </p:xfrm>
        <a:graphic>
          <a:graphicData uri="http://schemas.openxmlformats.org/presentationml/2006/ole">
            <mc:AlternateContent xmlns:mc="http://schemas.openxmlformats.org/markup-compatibility/2006">
              <mc:Choice xmlns:v="urn:schemas-microsoft-com:vml" Requires="v">
                <p:oleObj spid="_x0000_s22738" name="Equation" r:id="rId11" imgW="238125" imgH="219075" progId="Equation.DSMT4">
                  <p:embed/>
                </p:oleObj>
              </mc:Choice>
              <mc:Fallback>
                <p:oleObj name="Equation" r:id="rId11" imgW="238125" imgH="219075" progId="Equation.DSMT4">
                  <p:embed/>
                  <p:pic>
                    <p:nvPicPr>
                      <p:cNvPr id="0" name="图片 227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22700" y="3306445"/>
                        <a:ext cx="321310" cy="2870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897" name="Object 9"/>
          <p:cNvGraphicFramePr>
            <a:graphicFrameLocks noChangeAspect="1"/>
          </p:cNvGraphicFramePr>
          <p:nvPr/>
        </p:nvGraphicFramePr>
        <p:xfrm>
          <a:off x="3327400" y="3595370"/>
          <a:ext cx="612140" cy="288925"/>
        </p:xfrm>
        <a:graphic>
          <a:graphicData uri="http://schemas.openxmlformats.org/presentationml/2006/ole">
            <mc:AlternateContent xmlns:mc="http://schemas.openxmlformats.org/markup-compatibility/2006">
              <mc:Choice xmlns:v="urn:schemas-microsoft-com:vml" Requires="v">
                <p:oleObj spid="_x0000_s22739" name="Equation" r:id="rId13" imgW="428625" imgH="200025" progId="Equation.DSMT4">
                  <p:embed/>
                </p:oleObj>
              </mc:Choice>
              <mc:Fallback>
                <p:oleObj name="Equation" r:id="rId13" imgW="428625" imgH="200025" progId="Equation.DSMT4">
                  <p:embed/>
                  <p:pic>
                    <p:nvPicPr>
                      <p:cNvPr id="0" name="图片 227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27400" y="3595370"/>
                        <a:ext cx="61214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34914" name="Picture 2"/>
          <p:cNvPicPr>
            <a:picLocks noChangeAspect="1" noChangeArrowheads="1"/>
          </p:cNvPicPr>
          <p:nvPr/>
        </p:nvPicPr>
        <p:blipFill>
          <a:blip r:embed="rId15">
            <a:extLst>
              <a:ext uri="{28A0092B-C50C-407E-A947-70E740481C1C}">
                <a14:useLocalDpi xmlns:a14="http://schemas.microsoft.com/office/drawing/2010/main" val="0"/>
              </a:ext>
            </a:extLst>
          </a:blip>
          <a:srcRect l="2250" t="3632" r="3674" b="2482"/>
          <a:stretch>
            <a:fillRect/>
          </a:stretch>
        </p:blipFill>
        <p:spPr bwMode="auto">
          <a:xfrm>
            <a:off x="4129405" y="2103755"/>
            <a:ext cx="4850765" cy="394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4915" name="Rectangle 3"/>
          <p:cNvSpPr>
            <a:spLocks noChangeArrowheads="1"/>
          </p:cNvSpPr>
          <p:nvPr/>
        </p:nvSpPr>
        <p:spPr bwMode="auto">
          <a:xfrm>
            <a:off x="4259580" y="2226310"/>
            <a:ext cx="191960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p>
            <a:pPr algn="ctr" fontAlgn="base">
              <a:spcBef>
                <a:spcPct val="0"/>
              </a:spcBef>
              <a:spcAft>
                <a:spcPct val="0"/>
              </a:spcAft>
            </a:pPr>
            <a:r>
              <a:rPr lang="zh-CN" altLang="en-US" b="1" smtClean="0">
                <a:solidFill>
                  <a:schemeClr val="bg1"/>
                </a:solidFill>
                <a:latin typeface="楷体_GB2312" pitchFamily="49" charset="-122"/>
                <a:ea typeface="楷体_GB2312" pitchFamily="49" charset="-122"/>
              </a:rPr>
              <a:t>双缓冲工作方式</a:t>
            </a:r>
            <a:endParaRPr lang="zh-CN" altLang="en-US" b="1" smtClean="0">
              <a:solidFill>
                <a:schemeClr val="bg1"/>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34914"/>
                                        </p:tgtEl>
                                        <p:attrNameLst>
                                          <p:attrName>style.visibility</p:attrName>
                                        </p:attrNameLst>
                                      </p:cBhvr>
                                      <p:to>
                                        <p:strVal val="visible"/>
                                      </p:to>
                                    </p:set>
                                    <p:anim calcmode="lin" valueType="num">
                                      <p:cBhvr additive="base">
                                        <p:cTn id="7" dur="500" fill="hold"/>
                                        <p:tgtEl>
                                          <p:spTgt spid="934914"/>
                                        </p:tgtEl>
                                        <p:attrNameLst>
                                          <p:attrName>ppt_x</p:attrName>
                                        </p:attrNameLst>
                                      </p:cBhvr>
                                      <p:tavLst>
                                        <p:tav tm="0">
                                          <p:val>
                                            <p:strVal val="#ppt_x"/>
                                          </p:val>
                                        </p:tav>
                                        <p:tav tm="100000">
                                          <p:val>
                                            <p:strVal val="#ppt_x"/>
                                          </p:val>
                                        </p:tav>
                                      </p:tavLst>
                                    </p:anim>
                                    <p:anim calcmode="lin" valueType="num">
                                      <p:cBhvr additive="base">
                                        <p:cTn id="8" dur="500" fill="hold"/>
                                        <p:tgtEl>
                                          <p:spTgt spid="9349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34915"/>
                                        </p:tgtEl>
                                        <p:attrNameLst>
                                          <p:attrName>style.visibility</p:attrName>
                                        </p:attrNameLst>
                                      </p:cBhvr>
                                      <p:to>
                                        <p:strVal val="visible"/>
                                      </p:to>
                                    </p:set>
                                    <p:anim calcmode="lin" valueType="num">
                                      <p:cBhvr additive="base">
                                        <p:cTn id="11" dur="500" fill="hold"/>
                                        <p:tgtEl>
                                          <p:spTgt spid="934915"/>
                                        </p:tgtEl>
                                        <p:attrNameLst>
                                          <p:attrName>ppt_x</p:attrName>
                                        </p:attrNameLst>
                                      </p:cBhvr>
                                      <p:tavLst>
                                        <p:tav tm="0">
                                          <p:val>
                                            <p:strVal val="#ppt_x"/>
                                          </p:val>
                                        </p:tav>
                                        <p:tav tm="100000">
                                          <p:val>
                                            <p:strVal val="#ppt_x"/>
                                          </p:val>
                                        </p:tav>
                                      </p:tavLst>
                                    </p:anim>
                                    <p:anim calcmode="lin" valueType="num">
                                      <p:cBhvr additive="base">
                                        <p:cTn id="12" dur="500" fill="hold"/>
                                        <p:tgtEl>
                                          <p:spTgt spid="934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915" grpId="0" bldLvl="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8" name="Text Box 10"/>
          <p:cNvSpPr txBox="1">
            <a:spLocks noChangeArrowheads="1"/>
          </p:cNvSpPr>
          <p:nvPr/>
        </p:nvSpPr>
        <p:spPr bwMode="auto">
          <a:xfrm>
            <a:off x="354648" y="1051878"/>
            <a:ext cx="8089900" cy="429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10000"/>
              </a:lnSpc>
              <a:spcBef>
                <a:spcPct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若设要输出的数据存于</a:t>
            </a:r>
            <a:r>
              <a:rPr lang="en-US" altLang="zh-CN" sz="2000" b="1" smtClean="0">
                <a:solidFill>
                  <a:srgbClr val="FFFF00"/>
                </a:solidFill>
                <a:latin typeface="Times New Roman" panose="02020603050405020304" pitchFamily="18" charset="0"/>
                <a:cs typeface="Times New Roman" panose="02020603050405020304" pitchFamily="18" charset="0"/>
              </a:rPr>
              <a:t>R1</a:t>
            </a:r>
            <a:r>
              <a:rPr lang="zh-CN" altLang="en-US" sz="2000" b="1" smtClean="0">
                <a:solidFill>
                  <a:srgbClr val="FFFF00"/>
                </a:solidFill>
                <a:latin typeface="Times New Roman" panose="02020603050405020304" pitchFamily="18" charset="0"/>
                <a:cs typeface="Times New Roman" panose="02020603050405020304" pitchFamily="18" charset="0"/>
              </a:rPr>
              <a:t>、</a:t>
            </a:r>
            <a:r>
              <a:rPr lang="en-US" altLang="zh-CN" sz="2000" b="1" smtClean="0">
                <a:solidFill>
                  <a:srgbClr val="FFFF00"/>
                </a:solidFill>
                <a:latin typeface="Times New Roman" panose="02020603050405020304" pitchFamily="18" charset="0"/>
                <a:cs typeface="Times New Roman" panose="02020603050405020304" pitchFamily="18" charset="0"/>
              </a:rPr>
              <a:t>R2</a:t>
            </a:r>
            <a:r>
              <a:rPr lang="zh-CN" altLang="en-US" sz="2000" b="1" smtClean="0">
                <a:solidFill>
                  <a:srgbClr val="FFFF00"/>
                </a:solidFill>
                <a:latin typeface="宋体" panose="02010600030101010101" pitchFamily="2" charset="-122"/>
                <a:cs typeface="宋体" panose="02010600030101010101" pitchFamily="2" charset="-122"/>
              </a:rPr>
              <a:t>寄存器中。相应的转换程序如下：</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24674" name="Text Box 2"/>
          <p:cNvSpPr txBox="1">
            <a:spLocks noChangeArrowheads="1"/>
          </p:cNvSpPr>
          <p:nvPr/>
        </p:nvSpPr>
        <p:spPr bwMode="auto">
          <a:xfrm>
            <a:off x="439738" y="721360"/>
            <a:ext cx="67849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FFFFFF"/>
                </a:solidFill>
                <a:latin typeface="Times New Roman" panose="02020603050405020304" pitchFamily="18" charset="0"/>
                <a:ea typeface="楷体_GB2312" pitchFamily="49" charset="-122"/>
                <a:cs typeface="Times New Roman" panose="02020603050405020304" pitchFamily="18" charset="0"/>
              </a:rPr>
              <a:t>、</a:t>
            </a:r>
            <a:r>
              <a:rPr lang="zh-CN" altLang="en-US" sz="2400" b="1" smtClean="0">
                <a:solidFill>
                  <a:srgbClr val="FFFFFF"/>
                </a:solidFill>
                <a:latin typeface="楷体_GB2312" pitchFamily="49" charset="-122"/>
                <a:ea typeface="楷体_GB2312" pitchFamily="49" charset="-122"/>
              </a:rPr>
              <a:t>带锁存器的并行</a:t>
            </a:r>
            <a:r>
              <a:rPr lang="en-US" altLang="zh-CN" sz="2400" b="1" smtClean="0">
                <a:solidFill>
                  <a:srgbClr val="FFFFFF"/>
                </a:solidFill>
                <a:latin typeface="Times New Roman" panose="02020603050405020304" pitchFamily="18" charset="0"/>
                <a:ea typeface="楷体_GB2312" pitchFamily="49" charset="-122"/>
                <a:cs typeface="Times New Roman" panose="02020603050405020304" pitchFamily="18" charset="0"/>
              </a:rPr>
              <a:t>D/A</a:t>
            </a:r>
            <a:r>
              <a:rPr lang="zh-CN" altLang="en-US" sz="2400" b="1" smtClean="0">
                <a:solidFill>
                  <a:srgbClr val="FFFFFF"/>
                </a:solidFill>
                <a:latin typeface="楷体_GB2312" pitchFamily="49" charset="-122"/>
                <a:ea typeface="楷体_GB2312" pitchFamily="49" charset="-122"/>
              </a:rPr>
              <a:t>与微处理器的接口</a:t>
            </a:r>
            <a:r>
              <a:rPr lang="zh-CN" altLang="en-US" sz="2400" b="1" smtClean="0">
                <a:solidFill>
                  <a:srgbClr val="FFFF00"/>
                </a:solidFill>
                <a:latin typeface="Times New Roman" panose="02020603050405020304" pitchFamily="18" charset="0"/>
                <a:ea typeface="楷体_GB2312" pitchFamily="49" charset="-122"/>
              </a:rPr>
              <a:t> </a:t>
            </a:r>
            <a:endParaRPr lang="zh-CN" altLang="en-US" sz="2400" b="1" smtClean="0">
              <a:solidFill>
                <a:srgbClr val="FFFF00"/>
              </a:solidFill>
              <a:latin typeface="Times New Roman" panose="02020603050405020304" pitchFamily="18" charset="0"/>
              <a:ea typeface="楷体_GB2312" pitchFamily="49" charset="-122"/>
            </a:endParaRPr>
          </a:p>
        </p:txBody>
      </p:sp>
      <p:sp>
        <p:nvSpPr>
          <p:cNvPr id="922626" name="Text Box 2"/>
          <p:cNvSpPr txBox="1">
            <a:spLocks noChangeArrowheads="1"/>
          </p:cNvSpPr>
          <p:nvPr/>
        </p:nvSpPr>
        <p:spPr bwMode="auto">
          <a:xfrm>
            <a:off x="439738" y="394970"/>
            <a:ext cx="69627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2.9.3  D/A</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转换器与微处理器的接口</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1010692" name="Text Box 4"/>
          <p:cNvSpPr txBox="1">
            <a:spLocks noChangeArrowheads="1"/>
          </p:cNvSpPr>
          <p:nvPr/>
        </p:nvSpPr>
        <p:spPr bwMode="auto">
          <a:xfrm>
            <a:off x="287020" y="1442085"/>
            <a:ext cx="5582920"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ct val="0"/>
              </a:spcBef>
              <a:spcAft>
                <a:spcPct val="0"/>
              </a:spcAft>
            </a:pPr>
            <a:r>
              <a:rPr lang="en-US" altLang="zh-CN"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char </a:t>
            </a:r>
            <a:r>
              <a:rPr lang="en-US" altLang="zh-CN" sz="2000" b="1" dirty="0" err="1"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xdata</a:t>
            </a:r>
            <a:r>
              <a:rPr lang="en-US" altLang="zh-CN"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 *p1 = 0xBFFF;</a:t>
            </a:r>
            <a:endParaRPr lang="en-US" altLang="zh-CN"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endParaRPr>
          </a:p>
          <a:p>
            <a:pPr marL="0" indent="0" fontAlgn="base">
              <a:spcBef>
                <a:spcPct val="0"/>
              </a:spcBef>
              <a:spcAft>
                <a:spcPct val="0"/>
              </a:spcAft>
            </a:pPr>
            <a:r>
              <a:rPr lang="en-US" altLang="zh-CN"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char </a:t>
            </a:r>
            <a:r>
              <a:rPr lang="en-US" altLang="zh-CN" sz="2000" b="1" dirty="0" err="1"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xdata</a:t>
            </a:r>
            <a:r>
              <a:rPr lang="en-US" altLang="zh-CN"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 *p2 = 0x7FFF;</a:t>
            </a:r>
            <a:endParaRPr lang="en-US" altLang="zh-CN"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endParaRPr>
          </a:p>
          <a:p>
            <a:pPr marL="0" indent="0" fontAlgn="base">
              <a:spcBef>
                <a:spcPct val="0"/>
              </a:spcBef>
              <a:spcAft>
                <a:spcPct val="0"/>
              </a:spcAft>
            </a:pPr>
            <a:r>
              <a:rPr lang="en-US" altLang="zh-CN"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char </a:t>
            </a:r>
            <a:r>
              <a:rPr lang="en-US" altLang="zh-CN" sz="2000" b="1" dirty="0" err="1"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xdata</a:t>
            </a:r>
            <a:r>
              <a:rPr lang="en-US" altLang="zh-CN"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 *</a:t>
            </a:r>
            <a:r>
              <a:rPr lang="en-US" altLang="zh-CN" sz="2000" b="1" dirty="0" err="1"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pStart</a:t>
            </a:r>
            <a:r>
              <a:rPr lang="en-US" altLang="zh-CN"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 = 0xDFFF;</a:t>
            </a:r>
            <a:endParaRPr lang="en-US" altLang="zh-CN"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endParaRPr>
          </a:p>
          <a:p>
            <a:pPr marL="0" indent="0" fontAlgn="base">
              <a:spcBef>
                <a:spcPct val="0"/>
              </a:spcBef>
              <a:spcAft>
                <a:spcPct val="0"/>
              </a:spcAft>
            </a:pPr>
            <a:r>
              <a:rPr lang="en-US" altLang="zh-CN"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*p1 = data1;  //</a:t>
            </a:r>
            <a:r>
              <a:rPr lang="zh-CN" altLang="en-US"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待转换的数据送入 </a:t>
            </a:r>
            <a:r>
              <a:rPr lang="en-US" altLang="zh-CN"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1#0832</a:t>
            </a:r>
            <a:r>
              <a:rPr lang="zh-CN" altLang="en-US"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寄存器</a:t>
            </a:r>
            <a:endParaRPr lang="zh-CN" altLang="en-US"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endParaRPr>
          </a:p>
          <a:p>
            <a:pPr marL="0" indent="0" fontAlgn="base">
              <a:spcBef>
                <a:spcPct val="0"/>
              </a:spcBef>
              <a:spcAft>
                <a:spcPct val="0"/>
              </a:spcAft>
            </a:pPr>
            <a:r>
              <a:rPr lang="zh-CN" altLang="en-US"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a:t>
            </a:r>
            <a:r>
              <a:rPr lang="en-US" altLang="zh-CN"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p2 = data2;  //</a:t>
            </a:r>
            <a:r>
              <a:rPr lang="zh-CN" altLang="en-US"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待转换的数据送入</a:t>
            </a:r>
            <a:r>
              <a:rPr lang="en-US" altLang="zh-CN"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2#0832</a:t>
            </a:r>
            <a:r>
              <a:rPr lang="zh-CN" altLang="en-US"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寄存器</a:t>
            </a:r>
            <a:endParaRPr lang="zh-CN" altLang="en-US"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endParaRPr>
          </a:p>
          <a:p>
            <a:pPr marL="0" indent="0" fontAlgn="base">
              <a:spcBef>
                <a:spcPct val="0"/>
              </a:spcBef>
              <a:spcAft>
                <a:spcPct val="0"/>
              </a:spcAft>
            </a:pPr>
            <a:r>
              <a:rPr lang="zh-CN" altLang="en-US"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a:t>
            </a:r>
            <a:r>
              <a:rPr lang="en-US" altLang="zh-CN"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p3 = 0;  // 1#</a:t>
            </a:r>
            <a:r>
              <a:rPr lang="zh-CN" altLang="en-US"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a:t>
            </a:r>
            <a:r>
              <a:rPr lang="en-US" altLang="zh-CN"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2#</a:t>
            </a:r>
            <a:r>
              <a:rPr lang="zh-CN" altLang="en-US" sz="2000" b="1" dirty="0" smtClean="0">
                <a:solidFill>
                  <a:srgbClr val="FFFFFF"/>
                </a:solidFill>
                <a:effectLst>
                  <a:outerShdw blurRad="38100" dist="38100" dir="2700000" algn="tl">
                    <a:srgbClr val="000000"/>
                  </a:outerShdw>
                </a:effectLst>
                <a:latin typeface="Times New Roman" panose="02020603050405020304" pitchFamily="18" charset="0"/>
                <a:ea typeface="楷体_GB2312" pitchFamily="49" charset="-122"/>
              </a:rPr>
              <a:t>转换结果同时输出</a:t>
            </a:r>
            <a:endParaRPr lang="zh-CN" altLang="en-US" sz="2000" b="1" dirty="0" smtClean="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endParaRPr>
          </a:p>
        </p:txBody>
      </p:sp>
      <p:sp>
        <p:nvSpPr>
          <p:cNvPr id="935938" name="Text Box 2"/>
          <p:cNvSpPr txBox="1">
            <a:spLocks noChangeArrowheads="1"/>
          </p:cNvSpPr>
          <p:nvPr/>
        </p:nvSpPr>
        <p:spPr bwMode="auto">
          <a:xfrm>
            <a:off x="5594985" y="1595755"/>
            <a:ext cx="3330575" cy="1630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ct val="0"/>
              </a:spcBef>
              <a:spcAft>
                <a:spcPct val="0"/>
              </a:spcAft>
              <a:buFont typeface="Wingdings" panose="05000000000000000000" pitchFamily="2" charset="2"/>
              <a:buChar char="Ø"/>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该工作方式下，数据接收和启动转换可以异步进行，即在对某数据转换的同时，能进行下一数据的接收，以提高转换速率。</a:t>
            </a:r>
            <a:r>
              <a:rPr lang="zh-CN" altLang="en-US" sz="2000" b="1" smtClean="0">
                <a:solidFill>
                  <a:srgbClr val="FFFF00"/>
                </a:solidFill>
                <a:latin typeface="宋体" panose="02010600030101010101" pitchFamily="2" charset="-122"/>
                <a:cs typeface="宋体" panose="02010600030101010101" pitchFamily="2" charset="-122"/>
              </a:rPr>
              <a:t> </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35939" name="Text Box 3"/>
          <p:cNvSpPr txBox="1">
            <a:spLocks noChangeArrowheads="1"/>
          </p:cNvSpPr>
          <p:nvPr/>
        </p:nvSpPr>
        <p:spPr bwMode="auto">
          <a:xfrm>
            <a:off x="440055" y="3339465"/>
            <a:ext cx="848550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ct val="0"/>
              </a:spcBef>
              <a:spcAft>
                <a:spcPct val="0"/>
              </a:spcAft>
              <a:buFont typeface="Wingdings" panose="05000000000000000000" pitchFamily="2" charset="2"/>
              <a:buChar char="Ø"/>
            </a:pP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由于</a:t>
            </a:r>
            <a:r>
              <a:rPr lang="en-US" altLang="zh-CN" sz="2000" b="1" smtClean="0">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DAC0832</a:t>
            </a: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的转换结果以差动电流形式输出，所以在上述两种工作方式中，在电流输出端外接了运算放大器，转换成电压输出。 </a:t>
            </a:r>
            <a:endPar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endParaRPr>
          </a:p>
        </p:txBody>
      </p:sp>
      <p:sp>
        <p:nvSpPr>
          <p:cNvPr id="936962" name="Text Box 2"/>
          <p:cNvSpPr txBox="1">
            <a:spLocks noChangeArrowheads="1"/>
          </p:cNvSpPr>
          <p:nvPr/>
        </p:nvSpPr>
        <p:spPr bwMode="auto">
          <a:xfrm>
            <a:off x="287020" y="4011930"/>
            <a:ext cx="837692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ct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zh-CN" sz="2000" b="1" smtClean="0">
                <a:solidFill>
                  <a:srgbClr val="FFFF00"/>
                </a:solidFill>
                <a:latin typeface="宋体" panose="02010600030101010101" pitchFamily="2" charset="-122"/>
                <a:cs typeface="宋体" panose="02010600030101010101" pitchFamily="2" charset="-122"/>
              </a:rPr>
              <a:t>有时希望输出双极性的电压信号，这时，可按图</a:t>
            </a:r>
            <a:r>
              <a:rPr lang="zh-CN" altLang="en-US" sz="2000" b="1" smtClean="0">
                <a:solidFill>
                  <a:srgbClr val="FFFF00"/>
                </a:solidFill>
                <a:latin typeface="宋体" panose="02010600030101010101" pitchFamily="2" charset="-122"/>
                <a:cs typeface="宋体" panose="02010600030101010101" pitchFamily="2" charset="-122"/>
              </a:rPr>
              <a:t>所示连接。输出电压</a:t>
            </a:r>
            <a:endParaRPr lang="zh-CN" altLang="en-US" sz="2000" b="1" smtClean="0">
              <a:solidFill>
                <a:srgbClr val="FFFF00"/>
              </a:solidFill>
              <a:latin typeface="宋体" panose="02010600030101010101" pitchFamily="2" charset="-122"/>
              <a:cs typeface="宋体" panose="02010600030101010101" pitchFamily="2" charset="-122"/>
            </a:endParaRPr>
          </a:p>
        </p:txBody>
      </p:sp>
      <p:graphicFrame>
        <p:nvGraphicFramePr>
          <p:cNvPr id="936963" name="Object 3"/>
          <p:cNvGraphicFramePr>
            <a:graphicFrameLocks noChangeAspect="1"/>
          </p:cNvGraphicFramePr>
          <p:nvPr/>
        </p:nvGraphicFramePr>
        <p:xfrm>
          <a:off x="2909570" y="4348480"/>
          <a:ext cx="2116138" cy="374650"/>
        </p:xfrm>
        <a:graphic>
          <a:graphicData uri="http://schemas.openxmlformats.org/presentationml/2006/ole">
            <mc:AlternateContent xmlns:mc="http://schemas.openxmlformats.org/markup-compatibility/2006">
              <mc:Choice xmlns:v="urn:schemas-microsoft-com:vml" Requires="v">
                <p:oleObj spid="_x0000_s23641" name="Equation" r:id="rId1" imgW="1295400" imgH="228600" progId="Equation.DSMT4">
                  <p:embed/>
                </p:oleObj>
              </mc:Choice>
              <mc:Fallback>
                <p:oleObj name="Equation" r:id="rId1" imgW="1295400" imgH="228600" progId="Equation.DSMT4">
                  <p:embed/>
                  <p:pic>
                    <p:nvPicPr>
                      <p:cNvPr id="0" name="图片 236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570" y="4348480"/>
                        <a:ext cx="2116138"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6964" name="Text Box 4"/>
          <p:cNvSpPr txBox="1">
            <a:spLocks noChangeArrowheads="1"/>
          </p:cNvSpPr>
          <p:nvPr/>
        </p:nvSpPr>
        <p:spPr bwMode="auto">
          <a:xfrm>
            <a:off x="287020" y="4718685"/>
            <a:ext cx="829310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ct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为保证输出的线性度，两个电流输出端（     和    ）的电位应尽可能接近零电位，否则，运算放大器输入端的微小电位差会导致很大的输出线性误差。 </a:t>
            </a:r>
            <a:endParaRPr lang="zh-CN" altLang="en-US" sz="2000" b="1" smtClean="0">
              <a:solidFill>
                <a:srgbClr val="FFFF00"/>
              </a:solidFill>
              <a:latin typeface="宋体" panose="02010600030101010101" pitchFamily="2" charset="-122"/>
              <a:cs typeface="宋体" panose="02010600030101010101" pitchFamily="2" charset="-122"/>
            </a:endParaRPr>
          </a:p>
        </p:txBody>
      </p:sp>
      <p:graphicFrame>
        <p:nvGraphicFramePr>
          <p:cNvPr id="936965" name="Object 5"/>
          <p:cNvGraphicFramePr>
            <a:graphicFrameLocks noChangeAspect="1"/>
          </p:cNvGraphicFramePr>
          <p:nvPr/>
        </p:nvGraphicFramePr>
        <p:xfrm>
          <a:off x="5403215" y="4718685"/>
          <a:ext cx="483235" cy="334010"/>
        </p:xfrm>
        <a:graphic>
          <a:graphicData uri="http://schemas.openxmlformats.org/presentationml/2006/ole">
            <mc:AlternateContent xmlns:mc="http://schemas.openxmlformats.org/markup-compatibility/2006">
              <mc:Choice xmlns:v="urn:schemas-microsoft-com:vml" Requires="v">
                <p:oleObj spid="_x0000_s23642" name="Equation" r:id="rId3" imgW="333375" imgH="228600" progId="Equation.DSMT4">
                  <p:embed/>
                </p:oleObj>
              </mc:Choice>
              <mc:Fallback>
                <p:oleObj name="Equation" r:id="rId3" imgW="333375" imgH="228600" progId="Equation.DSMT4">
                  <p:embed/>
                  <p:pic>
                    <p:nvPicPr>
                      <p:cNvPr id="0" name="图片 236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3215" y="4718685"/>
                        <a:ext cx="483235" cy="334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6966" name="Object 6"/>
          <p:cNvGraphicFramePr>
            <a:graphicFrameLocks noChangeAspect="1"/>
          </p:cNvGraphicFramePr>
          <p:nvPr/>
        </p:nvGraphicFramePr>
        <p:xfrm>
          <a:off x="6263640" y="4723130"/>
          <a:ext cx="553085" cy="329565"/>
        </p:xfrm>
        <a:graphic>
          <a:graphicData uri="http://schemas.openxmlformats.org/presentationml/2006/ole">
            <mc:AlternateContent xmlns:mc="http://schemas.openxmlformats.org/markup-compatibility/2006">
              <mc:Choice xmlns:v="urn:schemas-microsoft-com:vml" Requires="v">
                <p:oleObj spid="_x0000_s23643" name="Equation" r:id="rId5" imgW="342900" imgH="228600" progId="Equation.DSMT4">
                  <p:embed/>
                </p:oleObj>
              </mc:Choice>
              <mc:Fallback>
                <p:oleObj name="Equation" r:id="rId5" imgW="342900" imgH="228600" progId="Equation.DSMT4">
                  <p:embed/>
                  <p:pic>
                    <p:nvPicPr>
                      <p:cNvPr id="0" name="图片 236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3640" y="4723130"/>
                        <a:ext cx="553085" cy="329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6967" name="Text Box 7"/>
          <p:cNvSpPr txBox="1">
            <a:spLocks noChangeArrowheads="1"/>
          </p:cNvSpPr>
          <p:nvPr/>
        </p:nvSpPr>
        <p:spPr bwMode="auto">
          <a:xfrm>
            <a:off x="286703" y="5617845"/>
            <a:ext cx="80899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ct val="0"/>
              </a:spcBef>
              <a:spcAft>
                <a:spcPct val="0"/>
              </a:spcAft>
            </a:pPr>
            <a:r>
              <a:rPr lang="en-US" altLang="zh-CN" sz="2000" b="1" dirty="0" smtClean="0">
                <a:solidFill>
                  <a:srgbClr val="FFFF00"/>
                </a:solidFill>
                <a:latin typeface="宋体" panose="02010600030101010101" pitchFamily="2" charset="-122"/>
                <a:cs typeface="宋体" panose="02010600030101010101" pitchFamily="2" charset="-122"/>
              </a:rPr>
              <a:t>   </a:t>
            </a:r>
            <a:r>
              <a:rPr lang="en-US" altLang="zh-CN" sz="2000" b="1" dirty="0" smtClean="0">
                <a:solidFill>
                  <a:srgbClr val="FFFF00"/>
                </a:solidFill>
                <a:latin typeface="Times New Roman" panose="02020603050405020304" pitchFamily="18" charset="0"/>
                <a:cs typeface="Times New Roman" panose="02020603050405020304" pitchFamily="18" charset="0"/>
              </a:rPr>
              <a:t>DAC</a:t>
            </a:r>
            <a:r>
              <a:rPr lang="zh-CN" altLang="en-US" sz="2000" b="1" dirty="0" smtClean="0">
                <a:solidFill>
                  <a:srgbClr val="FFFF00"/>
                </a:solidFill>
                <a:latin typeface="宋体" panose="02010600030101010101" pitchFamily="2" charset="-122"/>
                <a:cs typeface="宋体" panose="02010600030101010101" pitchFamily="2" charset="-122"/>
              </a:rPr>
              <a:t>输出电压形式的模拟量时，其内阻很小，外接负载电阻应较大；输出电流形式的模拟量时，其内阻较大，外接负载电阻应很小。</a:t>
            </a:r>
            <a:endParaRPr lang="zh-CN" altLang="en-US" sz="2000" b="1" dirty="0" smtClean="0">
              <a:solidFill>
                <a:srgbClr val="FFFF00"/>
              </a:solidFill>
              <a:latin typeface="宋体" panose="02010600030101010101" pitchFamily="2" charset="-122"/>
              <a:cs typeface="宋体" panose="02010600030101010101" pitchFamily="2" charset="-122"/>
            </a:endParaRPr>
          </a:p>
        </p:txBody>
      </p:sp>
      <p:pic>
        <p:nvPicPr>
          <p:cNvPr id="937986" name="Picture 2" descr="2-29"/>
          <p:cNvPicPr>
            <a:picLocks noChangeAspect="1" noChangeArrowheads="1"/>
          </p:cNvPicPr>
          <p:nvPr/>
        </p:nvPicPr>
        <p:blipFill>
          <a:blip r:embed="rId7" cstate="print">
            <a:extLst>
              <a:ext uri="{28A0092B-C50C-407E-A947-70E740481C1C}">
                <a14:useLocalDpi xmlns:a14="http://schemas.microsoft.com/office/drawing/2010/main" val="0"/>
              </a:ext>
            </a:extLst>
          </a:blip>
          <a:srcRect l="2362" t="6823" r="2246" b="19981"/>
          <a:stretch>
            <a:fillRect/>
          </a:stretch>
        </p:blipFill>
        <p:spPr bwMode="auto">
          <a:xfrm>
            <a:off x="1755140" y="1109980"/>
            <a:ext cx="6283325"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7987" name="Rectangle 3"/>
          <p:cNvSpPr>
            <a:spLocks noChangeArrowheads="1"/>
          </p:cNvSpPr>
          <p:nvPr/>
        </p:nvSpPr>
        <p:spPr bwMode="auto">
          <a:xfrm>
            <a:off x="2566353" y="3643472"/>
            <a:ext cx="409575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p>
            <a:pPr algn="ctr" fontAlgn="base">
              <a:spcBef>
                <a:spcPct val="0"/>
              </a:spcBef>
              <a:spcAft>
                <a:spcPct val="0"/>
              </a:spcAft>
            </a:pPr>
            <a:r>
              <a:rPr lang="zh-CN" altLang="en-US" b="1" smtClean="0">
                <a:solidFill>
                  <a:schemeClr val="bg1"/>
                </a:solidFill>
                <a:latin typeface="楷体_GB2312" pitchFamily="49" charset="-122"/>
                <a:ea typeface="楷体_GB2312" pitchFamily="49" charset="-122"/>
              </a:rPr>
              <a:t>双极性转换电路图</a:t>
            </a:r>
            <a:endParaRPr lang="zh-CN" altLang="en-US" b="1" smtClean="0">
              <a:solidFill>
                <a:schemeClr val="bg1"/>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5938"/>
                                        </p:tgtEl>
                                        <p:attrNameLst>
                                          <p:attrName>style.visibility</p:attrName>
                                        </p:attrNameLst>
                                      </p:cBhvr>
                                      <p:to>
                                        <p:strVal val="visible"/>
                                      </p:to>
                                    </p:set>
                                    <p:anim calcmode="lin" valueType="num">
                                      <p:cBhvr additive="base">
                                        <p:cTn id="7" dur="500" fill="hold"/>
                                        <p:tgtEl>
                                          <p:spTgt spid="935938"/>
                                        </p:tgtEl>
                                        <p:attrNameLst>
                                          <p:attrName>ppt_x</p:attrName>
                                        </p:attrNameLst>
                                      </p:cBhvr>
                                      <p:tavLst>
                                        <p:tav tm="0">
                                          <p:val>
                                            <p:strVal val="#ppt_x"/>
                                          </p:val>
                                        </p:tav>
                                        <p:tav tm="100000">
                                          <p:val>
                                            <p:strVal val="#ppt_x"/>
                                          </p:val>
                                        </p:tav>
                                      </p:tavLst>
                                    </p:anim>
                                    <p:anim calcmode="lin" valueType="num">
                                      <p:cBhvr additive="base">
                                        <p:cTn id="8" dur="500" fill="hold"/>
                                        <p:tgtEl>
                                          <p:spTgt spid="9359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35939"/>
                                        </p:tgtEl>
                                        <p:attrNameLst>
                                          <p:attrName>style.visibility</p:attrName>
                                        </p:attrNameLst>
                                      </p:cBhvr>
                                      <p:to>
                                        <p:strVal val="visible"/>
                                      </p:to>
                                    </p:set>
                                    <p:anim calcmode="lin" valueType="num">
                                      <p:cBhvr additive="base">
                                        <p:cTn id="13" dur="500" fill="hold"/>
                                        <p:tgtEl>
                                          <p:spTgt spid="935939"/>
                                        </p:tgtEl>
                                        <p:attrNameLst>
                                          <p:attrName>ppt_x</p:attrName>
                                        </p:attrNameLst>
                                      </p:cBhvr>
                                      <p:tavLst>
                                        <p:tav tm="0">
                                          <p:val>
                                            <p:strVal val="#ppt_x"/>
                                          </p:val>
                                        </p:tav>
                                        <p:tav tm="100000">
                                          <p:val>
                                            <p:strVal val="#ppt_x"/>
                                          </p:val>
                                        </p:tav>
                                      </p:tavLst>
                                    </p:anim>
                                    <p:anim calcmode="lin" valueType="num">
                                      <p:cBhvr additive="base">
                                        <p:cTn id="14" dur="500" fill="hold"/>
                                        <p:tgtEl>
                                          <p:spTgt spid="93593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36962"/>
                                        </p:tgtEl>
                                        <p:attrNameLst>
                                          <p:attrName>style.visibility</p:attrName>
                                        </p:attrNameLst>
                                      </p:cBhvr>
                                      <p:to>
                                        <p:strVal val="visible"/>
                                      </p:to>
                                    </p:set>
                                    <p:anim calcmode="lin" valueType="num">
                                      <p:cBhvr additive="base">
                                        <p:cTn id="19" dur="500" fill="hold"/>
                                        <p:tgtEl>
                                          <p:spTgt spid="936962"/>
                                        </p:tgtEl>
                                        <p:attrNameLst>
                                          <p:attrName>ppt_x</p:attrName>
                                        </p:attrNameLst>
                                      </p:cBhvr>
                                      <p:tavLst>
                                        <p:tav tm="0">
                                          <p:val>
                                            <p:strVal val="#ppt_x"/>
                                          </p:val>
                                        </p:tav>
                                        <p:tav tm="100000">
                                          <p:val>
                                            <p:strVal val="#ppt_x"/>
                                          </p:val>
                                        </p:tav>
                                      </p:tavLst>
                                    </p:anim>
                                    <p:anim calcmode="lin" valueType="num">
                                      <p:cBhvr additive="base">
                                        <p:cTn id="20" dur="500" fill="hold"/>
                                        <p:tgtEl>
                                          <p:spTgt spid="93696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36963"/>
                                        </p:tgtEl>
                                        <p:attrNameLst>
                                          <p:attrName>style.visibility</p:attrName>
                                        </p:attrNameLst>
                                      </p:cBhvr>
                                      <p:to>
                                        <p:strVal val="visible"/>
                                      </p:to>
                                    </p:set>
                                    <p:anim calcmode="lin" valueType="num">
                                      <p:cBhvr additive="base">
                                        <p:cTn id="23" dur="500" fill="hold"/>
                                        <p:tgtEl>
                                          <p:spTgt spid="936963"/>
                                        </p:tgtEl>
                                        <p:attrNameLst>
                                          <p:attrName>ppt_x</p:attrName>
                                        </p:attrNameLst>
                                      </p:cBhvr>
                                      <p:tavLst>
                                        <p:tav tm="0">
                                          <p:val>
                                            <p:strVal val="#ppt_x"/>
                                          </p:val>
                                        </p:tav>
                                        <p:tav tm="100000">
                                          <p:val>
                                            <p:strVal val="#ppt_x"/>
                                          </p:val>
                                        </p:tav>
                                      </p:tavLst>
                                    </p:anim>
                                    <p:anim calcmode="lin" valueType="num">
                                      <p:cBhvr additive="base">
                                        <p:cTn id="24" dur="500" fill="hold"/>
                                        <p:tgtEl>
                                          <p:spTgt spid="93696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36965"/>
                                        </p:tgtEl>
                                        <p:attrNameLst>
                                          <p:attrName>style.visibility</p:attrName>
                                        </p:attrNameLst>
                                      </p:cBhvr>
                                      <p:to>
                                        <p:strVal val="visible"/>
                                      </p:to>
                                    </p:set>
                                    <p:anim calcmode="lin" valueType="num">
                                      <p:cBhvr additive="base">
                                        <p:cTn id="27" dur="500" fill="hold"/>
                                        <p:tgtEl>
                                          <p:spTgt spid="936965"/>
                                        </p:tgtEl>
                                        <p:attrNameLst>
                                          <p:attrName>ppt_x</p:attrName>
                                        </p:attrNameLst>
                                      </p:cBhvr>
                                      <p:tavLst>
                                        <p:tav tm="0">
                                          <p:val>
                                            <p:strVal val="#ppt_x"/>
                                          </p:val>
                                        </p:tav>
                                        <p:tav tm="100000">
                                          <p:val>
                                            <p:strVal val="#ppt_x"/>
                                          </p:val>
                                        </p:tav>
                                      </p:tavLst>
                                    </p:anim>
                                    <p:anim calcmode="lin" valueType="num">
                                      <p:cBhvr additive="base">
                                        <p:cTn id="28" dur="500" fill="hold"/>
                                        <p:tgtEl>
                                          <p:spTgt spid="93696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36966"/>
                                        </p:tgtEl>
                                        <p:attrNameLst>
                                          <p:attrName>style.visibility</p:attrName>
                                        </p:attrNameLst>
                                      </p:cBhvr>
                                      <p:to>
                                        <p:strVal val="visible"/>
                                      </p:to>
                                    </p:set>
                                    <p:anim calcmode="lin" valueType="num">
                                      <p:cBhvr additive="base">
                                        <p:cTn id="31" dur="500" fill="hold"/>
                                        <p:tgtEl>
                                          <p:spTgt spid="936966"/>
                                        </p:tgtEl>
                                        <p:attrNameLst>
                                          <p:attrName>ppt_x</p:attrName>
                                        </p:attrNameLst>
                                      </p:cBhvr>
                                      <p:tavLst>
                                        <p:tav tm="0">
                                          <p:val>
                                            <p:strVal val="#ppt_x"/>
                                          </p:val>
                                        </p:tav>
                                        <p:tav tm="100000">
                                          <p:val>
                                            <p:strVal val="#ppt_x"/>
                                          </p:val>
                                        </p:tav>
                                      </p:tavLst>
                                    </p:anim>
                                    <p:anim calcmode="lin" valueType="num">
                                      <p:cBhvr additive="base">
                                        <p:cTn id="32" dur="500" fill="hold"/>
                                        <p:tgtEl>
                                          <p:spTgt spid="93696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37986"/>
                                        </p:tgtEl>
                                        <p:attrNameLst>
                                          <p:attrName>style.visibility</p:attrName>
                                        </p:attrNameLst>
                                      </p:cBhvr>
                                      <p:to>
                                        <p:strVal val="visible"/>
                                      </p:to>
                                    </p:set>
                                    <p:anim calcmode="lin" valueType="num">
                                      <p:cBhvr additive="base">
                                        <p:cTn id="37" dur="500" fill="hold"/>
                                        <p:tgtEl>
                                          <p:spTgt spid="937986"/>
                                        </p:tgtEl>
                                        <p:attrNameLst>
                                          <p:attrName>ppt_x</p:attrName>
                                        </p:attrNameLst>
                                      </p:cBhvr>
                                      <p:tavLst>
                                        <p:tav tm="0">
                                          <p:val>
                                            <p:strVal val="#ppt_x"/>
                                          </p:val>
                                        </p:tav>
                                        <p:tav tm="100000">
                                          <p:val>
                                            <p:strVal val="#ppt_x"/>
                                          </p:val>
                                        </p:tav>
                                      </p:tavLst>
                                    </p:anim>
                                    <p:anim calcmode="lin" valueType="num">
                                      <p:cBhvr additive="base">
                                        <p:cTn id="38" dur="500" fill="hold"/>
                                        <p:tgtEl>
                                          <p:spTgt spid="93798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937987"/>
                                        </p:tgtEl>
                                        <p:attrNameLst>
                                          <p:attrName>style.visibility</p:attrName>
                                        </p:attrNameLst>
                                      </p:cBhvr>
                                      <p:to>
                                        <p:strVal val="visible"/>
                                      </p:to>
                                    </p:set>
                                    <p:anim calcmode="lin" valueType="num">
                                      <p:cBhvr additive="base">
                                        <p:cTn id="41" dur="500" fill="hold"/>
                                        <p:tgtEl>
                                          <p:spTgt spid="937987"/>
                                        </p:tgtEl>
                                        <p:attrNameLst>
                                          <p:attrName>ppt_x</p:attrName>
                                        </p:attrNameLst>
                                      </p:cBhvr>
                                      <p:tavLst>
                                        <p:tav tm="0">
                                          <p:val>
                                            <p:strVal val="#ppt_x"/>
                                          </p:val>
                                        </p:tav>
                                        <p:tav tm="100000">
                                          <p:val>
                                            <p:strVal val="#ppt_x"/>
                                          </p:val>
                                        </p:tav>
                                      </p:tavLst>
                                    </p:anim>
                                    <p:anim calcmode="lin" valueType="num">
                                      <p:cBhvr additive="base">
                                        <p:cTn id="42" dur="500" fill="hold"/>
                                        <p:tgtEl>
                                          <p:spTgt spid="93798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36964"/>
                                        </p:tgtEl>
                                        <p:attrNameLst>
                                          <p:attrName>style.visibility</p:attrName>
                                        </p:attrNameLst>
                                      </p:cBhvr>
                                      <p:to>
                                        <p:strVal val="visible"/>
                                      </p:to>
                                    </p:set>
                                    <p:anim calcmode="lin" valueType="num">
                                      <p:cBhvr additive="base">
                                        <p:cTn id="47" dur="500" fill="hold"/>
                                        <p:tgtEl>
                                          <p:spTgt spid="936964"/>
                                        </p:tgtEl>
                                        <p:attrNameLst>
                                          <p:attrName>ppt_x</p:attrName>
                                        </p:attrNameLst>
                                      </p:cBhvr>
                                      <p:tavLst>
                                        <p:tav tm="0">
                                          <p:val>
                                            <p:strVal val="#ppt_x"/>
                                          </p:val>
                                        </p:tav>
                                        <p:tav tm="100000">
                                          <p:val>
                                            <p:strVal val="#ppt_x"/>
                                          </p:val>
                                        </p:tav>
                                      </p:tavLst>
                                    </p:anim>
                                    <p:anim calcmode="lin" valueType="num">
                                      <p:cBhvr additive="base">
                                        <p:cTn id="48" dur="500" fill="hold"/>
                                        <p:tgtEl>
                                          <p:spTgt spid="93696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36967"/>
                                        </p:tgtEl>
                                        <p:attrNameLst>
                                          <p:attrName>style.visibility</p:attrName>
                                        </p:attrNameLst>
                                      </p:cBhvr>
                                      <p:to>
                                        <p:strVal val="visible"/>
                                      </p:to>
                                    </p:set>
                                    <p:anim calcmode="lin" valueType="num">
                                      <p:cBhvr additive="base">
                                        <p:cTn id="53" dur="500" fill="hold"/>
                                        <p:tgtEl>
                                          <p:spTgt spid="936967"/>
                                        </p:tgtEl>
                                        <p:attrNameLst>
                                          <p:attrName>ppt_x</p:attrName>
                                        </p:attrNameLst>
                                      </p:cBhvr>
                                      <p:tavLst>
                                        <p:tav tm="0">
                                          <p:val>
                                            <p:strVal val="#ppt_x"/>
                                          </p:val>
                                        </p:tav>
                                        <p:tav tm="100000">
                                          <p:val>
                                            <p:strVal val="#ppt_x"/>
                                          </p:val>
                                        </p:tav>
                                      </p:tavLst>
                                    </p:anim>
                                    <p:anim calcmode="lin" valueType="num">
                                      <p:cBhvr additive="base">
                                        <p:cTn id="54" dur="500" fill="hold"/>
                                        <p:tgtEl>
                                          <p:spTgt spid="9369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38" grpId="0" bldLvl="0" animBg="1"/>
      <p:bldP spid="935939" grpId="0" bldLvl="0" animBg="1"/>
      <p:bldP spid="936962" grpId="0" bldLvl="0" animBg="1"/>
      <p:bldP spid="937987" grpId="0" bldLvl="0" animBg="1"/>
      <p:bldP spid="936964" grpId="0" bldLvl="0" animBg="1"/>
      <p:bldP spid="936967" grpId="0" bldLvl="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Text Box 2"/>
          <p:cNvSpPr txBox="1">
            <a:spLocks noChangeArrowheads="1"/>
          </p:cNvSpPr>
          <p:nvPr/>
        </p:nvSpPr>
        <p:spPr bwMode="auto">
          <a:xfrm>
            <a:off x="560388" y="855345"/>
            <a:ext cx="67849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串行数模转换器及其与微处理器接口</a:t>
            </a:r>
            <a:endPar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939011" name="Text Box 3"/>
          <p:cNvSpPr txBox="1">
            <a:spLocks noChangeArrowheads="1"/>
          </p:cNvSpPr>
          <p:nvPr/>
        </p:nvSpPr>
        <p:spPr bwMode="auto">
          <a:xfrm>
            <a:off x="290195" y="1266190"/>
            <a:ext cx="866330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串行数模转换器占用</a:t>
            </a:r>
            <a:r>
              <a:rPr lang="en-US" altLang="zh-CN" sz="2000" b="1" smtClean="0">
                <a:solidFill>
                  <a:srgbClr val="FFFF00"/>
                </a:solidFill>
                <a:latin typeface="Times New Roman" panose="02020603050405020304" pitchFamily="18" charset="0"/>
                <a:cs typeface="Times New Roman" panose="02020603050405020304" pitchFamily="18" charset="0"/>
              </a:rPr>
              <a:t>CPU</a:t>
            </a:r>
            <a:r>
              <a:rPr lang="zh-CN" altLang="en-US" sz="2000" b="1" smtClean="0">
                <a:solidFill>
                  <a:srgbClr val="FFFF00"/>
                </a:solidFill>
                <a:latin typeface="宋体" panose="02010600030101010101" pitchFamily="2" charset="-122"/>
                <a:cs typeface="宋体" panose="02010600030101010101" pitchFamily="2" charset="-122"/>
              </a:rPr>
              <a:t>引脚数少、功耗低，在便携式智能仪器中应用广泛，有多家公司生产。 </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39012" name="Text Box 4"/>
          <p:cNvSpPr txBox="1">
            <a:spLocks noChangeArrowheads="1"/>
          </p:cNvSpPr>
          <p:nvPr/>
        </p:nvSpPr>
        <p:spPr bwMode="auto">
          <a:xfrm>
            <a:off x="290830" y="1972945"/>
            <a:ext cx="860552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其中</a:t>
            </a:r>
            <a:r>
              <a:rPr lang="en-US" altLang="zh-CN" sz="2000" b="1" smtClean="0">
                <a:solidFill>
                  <a:srgbClr val="FFFF00"/>
                </a:solidFill>
                <a:latin typeface="Times New Roman" panose="02020603050405020304" pitchFamily="18" charset="0"/>
                <a:cs typeface="Times New Roman" panose="02020603050405020304" pitchFamily="18" charset="0"/>
              </a:rPr>
              <a:t>TLC5615</a:t>
            </a:r>
            <a:r>
              <a:rPr lang="zh-CN" altLang="en-US" sz="2000" b="1" smtClean="0">
                <a:solidFill>
                  <a:srgbClr val="FFFF00"/>
                </a:solidFill>
                <a:latin typeface="宋体" panose="02010600030101010101" pitchFamily="2" charset="-122"/>
                <a:cs typeface="宋体" panose="02010600030101010101" pitchFamily="2" charset="-122"/>
              </a:rPr>
              <a:t>是美国德州仪器公司生产的具有串行接口的</a:t>
            </a:r>
            <a:r>
              <a:rPr lang="en-US" altLang="zh-CN" sz="2000" b="1" smtClean="0">
                <a:solidFill>
                  <a:srgbClr val="FFFF00"/>
                </a:solidFill>
                <a:latin typeface="Times New Roman" panose="02020603050405020304" pitchFamily="18" charset="0"/>
                <a:cs typeface="Times New Roman" panose="02020603050405020304" pitchFamily="18" charset="0"/>
              </a:rPr>
              <a:t>10</a:t>
            </a:r>
            <a:r>
              <a:rPr lang="zh-CN" altLang="en-US" sz="2000" b="1" smtClean="0">
                <a:solidFill>
                  <a:srgbClr val="FFFF00"/>
                </a:solidFill>
                <a:latin typeface="宋体" panose="02010600030101010101" pitchFamily="2" charset="-122"/>
                <a:cs typeface="宋体" panose="02010600030101010101" pitchFamily="2" charset="-122"/>
              </a:rPr>
              <a:t>位</a:t>
            </a:r>
            <a:r>
              <a:rPr lang="en-US" altLang="zh-CN" sz="2000" b="1" smtClean="0">
                <a:solidFill>
                  <a:srgbClr val="FFFF00"/>
                </a:solidFill>
                <a:latin typeface="Times New Roman" panose="02020603050405020304" pitchFamily="18" charset="0"/>
                <a:cs typeface="Times New Roman" panose="02020603050405020304" pitchFamily="18" charset="0"/>
              </a:rPr>
              <a:t>DAC</a:t>
            </a:r>
            <a:r>
              <a:rPr lang="zh-CN" altLang="en-US" sz="2000" b="1" smtClean="0">
                <a:solidFill>
                  <a:srgbClr val="FFFF00"/>
                </a:solidFill>
                <a:latin typeface="宋体" panose="02010600030101010101" pitchFamily="2" charset="-122"/>
                <a:cs typeface="宋体" panose="02010600030101010101" pitchFamily="2" charset="-122"/>
              </a:rPr>
              <a:t>芯片，性能价格比高，通过</a:t>
            </a:r>
            <a:r>
              <a:rPr lang="en-US" altLang="zh-CN" sz="2000" b="1" smtClean="0">
                <a:solidFill>
                  <a:srgbClr val="FFFF00"/>
                </a:solidFill>
                <a:latin typeface="Times New Roman" panose="02020603050405020304" pitchFamily="18" charset="0"/>
                <a:cs typeface="Times New Roman" panose="02020603050405020304" pitchFamily="18" charset="0"/>
              </a:rPr>
              <a:t>3</a:t>
            </a:r>
            <a:r>
              <a:rPr lang="zh-CN" altLang="en-US" sz="2000" b="1" smtClean="0">
                <a:solidFill>
                  <a:srgbClr val="FFFF00"/>
                </a:solidFill>
                <a:latin typeface="宋体" panose="02010600030101010101" pitchFamily="2" charset="-122"/>
                <a:cs typeface="宋体" panose="02010600030101010101" pitchFamily="2" charset="-122"/>
              </a:rPr>
              <a:t>根串行总线可完成</a:t>
            </a:r>
            <a:r>
              <a:rPr lang="en-US" altLang="zh-CN" sz="2000" b="1" smtClean="0">
                <a:solidFill>
                  <a:srgbClr val="FFFF00"/>
                </a:solidFill>
                <a:latin typeface="Times New Roman" panose="02020603050405020304" pitchFamily="18" charset="0"/>
                <a:cs typeface="Times New Roman" panose="02020603050405020304" pitchFamily="18" charset="0"/>
              </a:rPr>
              <a:t>10</a:t>
            </a:r>
            <a:r>
              <a:rPr lang="zh-CN" altLang="en-US" sz="2000" b="1" smtClean="0">
                <a:solidFill>
                  <a:srgbClr val="FFFF00"/>
                </a:solidFill>
                <a:latin typeface="宋体" panose="02010600030101010101" pitchFamily="2" charset="-122"/>
                <a:cs typeface="宋体" panose="02010600030101010101" pitchFamily="2" charset="-122"/>
              </a:rPr>
              <a:t>位数据的串行输入，主要性能特点如下： </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22626" name="Text Box 2"/>
          <p:cNvSpPr txBox="1">
            <a:spLocks noChangeArrowheads="1"/>
          </p:cNvSpPr>
          <p:nvPr/>
        </p:nvSpPr>
        <p:spPr bwMode="auto">
          <a:xfrm>
            <a:off x="439738" y="394970"/>
            <a:ext cx="69627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2.9.3  D/A</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转换器与微处理器的接口</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40034" name="Text Box 2"/>
          <p:cNvSpPr txBox="1">
            <a:spLocks noChangeArrowheads="1"/>
          </p:cNvSpPr>
          <p:nvPr/>
        </p:nvSpPr>
        <p:spPr bwMode="auto">
          <a:xfrm>
            <a:off x="632460" y="2918460"/>
            <a:ext cx="4578985" cy="25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ct val="0"/>
              </a:spcBef>
              <a:spcAft>
                <a:spcPct val="0"/>
              </a:spcAft>
              <a:buFontTx/>
              <a:buChar char="•"/>
            </a:pPr>
            <a:r>
              <a:rPr lang="en-US" altLang="zh-CN" sz="2000" b="1" smtClean="0">
                <a:solidFill>
                  <a:srgbClr val="FFFF00"/>
                </a:solidFill>
                <a:latin typeface="Times New Roman" panose="02020603050405020304" pitchFamily="18" charset="0"/>
                <a:cs typeface="Times New Roman" panose="02020603050405020304" pitchFamily="18" charset="0"/>
              </a:rPr>
              <a:t>l0</a:t>
            </a:r>
            <a:r>
              <a:rPr lang="zh-CN" altLang="en-US" sz="2000" b="1" smtClean="0">
                <a:solidFill>
                  <a:srgbClr val="FFFF00"/>
                </a:solidFill>
                <a:latin typeface="宋体" panose="02010600030101010101" pitchFamily="2" charset="-122"/>
                <a:cs typeface="宋体" panose="02010600030101010101" pitchFamily="2" charset="-122"/>
              </a:rPr>
              <a:t>位</a:t>
            </a:r>
            <a:r>
              <a:rPr lang="en-US" altLang="zh-CN" sz="2000" b="1" smtClean="0">
                <a:solidFill>
                  <a:srgbClr val="FFFF00"/>
                </a:solidFill>
                <a:latin typeface="Times New Roman" panose="02020603050405020304" pitchFamily="18" charset="0"/>
                <a:cs typeface="Times New Roman" panose="02020603050405020304" pitchFamily="18" charset="0"/>
              </a:rPr>
              <a:t>CMOS</a:t>
            </a:r>
            <a:r>
              <a:rPr lang="zh-CN" altLang="en-US" sz="2000" b="1" smtClean="0">
                <a:solidFill>
                  <a:srgbClr val="FFFF00"/>
                </a:solidFill>
                <a:latin typeface="宋体" panose="02010600030101010101" pitchFamily="2" charset="-122"/>
                <a:cs typeface="宋体" panose="02010600030101010101" pitchFamily="2" charset="-122"/>
              </a:rPr>
              <a:t>电压输出；</a:t>
            </a:r>
            <a:endParaRPr lang="zh-CN" altLang="en-US"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buFontTx/>
              <a:buChar char="•"/>
            </a:pPr>
            <a:r>
              <a:rPr lang="en-US" altLang="zh-CN" sz="2000" b="1" smtClean="0">
                <a:solidFill>
                  <a:srgbClr val="FFFF00"/>
                </a:solidFill>
                <a:latin typeface="Times New Roman" panose="02020603050405020304" pitchFamily="18" charset="0"/>
                <a:cs typeface="Times New Roman" panose="02020603050405020304" pitchFamily="18" charset="0"/>
              </a:rPr>
              <a:t>5V</a:t>
            </a:r>
            <a:r>
              <a:rPr lang="zh-CN" altLang="en-US" sz="2000" b="1" smtClean="0">
                <a:solidFill>
                  <a:srgbClr val="FFFF00"/>
                </a:solidFill>
                <a:latin typeface="宋体" panose="02010600030101010101" pitchFamily="2" charset="-122"/>
                <a:cs typeface="宋体" panose="02010600030101010101" pitchFamily="2" charset="-122"/>
              </a:rPr>
              <a:t>单电源供电；</a:t>
            </a:r>
            <a:endParaRPr lang="zh-CN" altLang="en-US"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buFontTx/>
              <a:buChar char="•"/>
            </a:pPr>
            <a:r>
              <a:rPr lang="zh-CN" altLang="en-US" sz="2000" b="1" smtClean="0">
                <a:solidFill>
                  <a:srgbClr val="FFFF00"/>
                </a:solidFill>
                <a:latin typeface="宋体" panose="02010600030101010101" pitchFamily="2" charset="-122"/>
                <a:cs typeface="宋体" panose="02010600030101010101" pitchFamily="2" charset="-122"/>
              </a:rPr>
              <a:t>与</a:t>
            </a:r>
            <a:r>
              <a:rPr lang="en-US" altLang="zh-CN" sz="2000" b="1" smtClean="0">
                <a:solidFill>
                  <a:srgbClr val="FFFF00"/>
                </a:solidFill>
                <a:latin typeface="Times New Roman" panose="02020603050405020304" pitchFamily="18" charset="0"/>
                <a:cs typeface="Times New Roman" panose="02020603050405020304" pitchFamily="18" charset="0"/>
              </a:rPr>
              <a:t>CPU</a:t>
            </a:r>
            <a:r>
              <a:rPr lang="zh-CN" altLang="en-US" sz="2000" b="1" smtClean="0">
                <a:solidFill>
                  <a:srgbClr val="FFFF00"/>
                </a:solidFill>
                <a:latin typeface="宋体" panose="02010600030101010101" pitchFamily="2" charset="-122"/>
                <a:cs typeface="宋体" panose="02010600030101010101" pitchFamily="2" charset="-122"/>
              </a:rPr>
              <a:t>三线串行接口；</a:t>
            </a:r>
            <a:endParaRPr lang="zh-CN" altLang="en-US"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buFontTx/>
              <a:buChar char="•"/>
            </a:pPr>
            <a:r>
              <a:rPr lang="zh-CN" altLang="en-US" sz="2000" b="1" smtClean="0">
                <a:solidFill>
                  <a:srgbClr val="FFFF00"/>
                </a:solidFill>
                <a:latin typeface="宋体" panose="02010600030101010101" pitchFamily="2" charset="-122"/>
                <a:cs typeface="宋体" panose="02010600030101010101" pitchFamily="2" charset="-122"/>
              </a:rPr>
              <a:t>最大输出电压可达基准电压的二倍；</a:t>
            </a:r>
            <a:endParaRPr lang="zh-CN" altLang="en-US"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buFontTx/>
              <a:buChar char="•"/>
            </a:pPr>
            <a:r>
              <a:rPr lang="zh-CN" altLang="en-US" sz="2000" b="1" smtClean="0">
                <a:solidFill>
                  <a:srgbClr val="FFFF00"/>
                </a:solidFill>
                <a:latin typeface="宋体" panose="02010600030101010101" pitchFamily="2" charset="-122"/>
                <a:cs typeface="宋体" panose="02010600030101010101" pitchFamily="2" charset="-122"/>
              </a:rPr>
              <a:t>输出电压和基准电压极性相同；</a:t>
            </a:r>
            <a:endParaRPr lang="zh-CN" altLang="en-US"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buFontTx/>
              <a:buChar char="•"/>
            </a:pPr>
            <a:r>
              <a:rPr lang="zh-CN" altLang="en-US" sz="2000" b="1" smtClean="0">
                <a:solidFill>
                  <a:srgbClr val="FFFF00"/>
                </a:solidFill>
                <a:latin typeface="宋体" panose="02010600030101010101" pitchFamily="2" charset="-122"/>
                <a:cs typeface="宋体" panose="02010600030101010101" pitchFamily="2" charset="-122"/>
              </a:rPr>
              <a:t>建立时间</a:t>
            </a:r>
            <a:r>
              <a:rPr lang="en-US" altLang="zh-CN" sz="2000" b="1" smtClean="0">
                <a:solidFill>
                  <a:srgbClr val="FFFF00"/>
                </a:solidFill>
                <a:latin typeface="Times New Roman" panose="02020603050405020304" pitchFamily="18" charset="0"/>
                <a:cs typeface="Times New Roman" panose="02020603050405020304" pitchFamily="18" charset="0"/>
              </a:rPr>
              <a:t>12.5μs</a:t>
            </a:r>
            <a:r>
              <a:rPr lang="zh-CN" altLang="en-US" sz="2000" b="1" smtClean="0">
                <a:solidFill>
                  <a:srgbClr val="FFFF00"/>
                </a:solidFill>
                <a:latin typeface="宋体" panose="02010600030101010101" pitchFamily="2" charset="-122"/>
                <a:cs typeface="宋体" panose="02010600030101010101" pitchFamily="2" charset="-122"/>
              </a:rPr>
              <a:t>；</a:t>
            </a:r>
            <a:endParaRPr lang="zh-CN" altLang="en-US"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buFontTx/>
              <a:buChar char="•"/>
            </a:pPr>
            <a:r>
              <a:rPr lang="zh-CN" altLang="en-US" sz="2000" b="1" smtClean="0">
                <a:solidFill>
                  <a:srgbClr val="FFFF00"/>
                </a:solidFill>
                <a:latin typeface="宋体" panose="02010600030101010101" pitchFamily="2" charset="-122"/>
                <a:cs typeface="宋体" panose="02010600030101010101" pitchFamily="2" charset="-122"/>
              </a:rPr>
              <a:t>内部上电复位；</a:t>
            </a:r>
            <a:endParaRPr lang="zh-CN" altLang="en-US"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buFontTx/>
              <a:buChar char="•"/>
            </a:pPr>
            <a:r>
              <a:rPr lang="zh-CN" altLang="en-US" sz="2000" b="1" smtClean="0">
                <a:solidFill>
                  <a:srgbClr val="FFFF00"/>
                </a:solidFill>
                <a:latin typeface="宋体" panose="02010600030101010101" pitchFamily="2" charset="-122"/>
                <a:cs typeface="宋体" panose="02010600030101010101" pitchFamily="2" charset="-122"/>
              </a:rPr>
              <a:t>低功耗。最大仅</a:t>
            </a:r>
            <a:r>
              <a:rPr lang="en-US" altLang="zh-CN" sz="2000" b="1" smtClean="0">
                <a:solidFill>
                  <a:srgbClr val="FFFF00"/>
                </a:solidFill>
                <a:latin typeface="Times New Roman" panose="02020603050405020304" pitchFamily="18" charset="0"/>
                <a:cs typeface="Times New Roman" panose="02020603050405020304" pitchFamily="18" charset="0"/>
              </a:rPr>
              <a:t>1.75mW</a:t>
            </a:r>
            <a:r>
              <a:rPr lang="zh-CN" altLang="en-US" sz="2000" b="1" smtClean="0">
                <a:solidFill>
                  <a:srgbClr val="FFFF00"/>
                </a:solidFill>
                <a:latin typeface="宋体" panose="02010600030101010101" pitchFamily="2" charset="-122"/>
                <a:cs typeface="宋体" panose="02010600030101010101" pitchFamily="2" charset="-122"/>
              </a:rPr>
              <a:t>；</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40035" name="Text Box 3"/>
          <p:cNvSpPr txBox="1">
            <a:spLocks noChangeArrowheads="1"/>
          </p:cNvSpPr>
          <p:nvPr/>
        </p:nvSpPr>
        <p:spPr bwMode="auto">
          <a:xfrm>
            <a:off x="558800" y="5471795"/>
            <a:ext cx="3903345" cy="429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10000"/>
              </a:lnSpc>
              <a:spcBef>
                <a:spcPts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a:t>
            </a:r>
            <a:r>
              <a:rPr lang="en-US" altLang="zh-CN" sz="2000" b="1" smtClean="0">
                <a:solidFill>
                  <a:srgbClr val="FFFF00"/>
                </a:solidFill>
                <a:latin typeface="宋体" panose="02010600030101010101" pitchFamily="2" charset="-122"/>
                <a:cs typeface="宋体" panose="02010600030101010101" pitchFamily="2" charset="-122"/>
              </a:rPr>
              <a:t>1</a:t>
            </a:r>
            <a:r>
              <a:rPr lang="zh-CN" altLang="en-US" sz="2000" b="1" smtClean="0">
                <a:solidFill>
                  <a:srgbClr val="FFFF00"/>
                </a:solidFill>
                <a:latin typeface="宋体" panose="02010600030101010101" pitchFamily="2" charset="-122"/>
                <a:cs typeface="宋体" panose="02010600030101010101" pitchFamily="2" charset="-122"/>
              </a:rPr>
              <a:t>）引脚功能及内部结构框图</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40036" name="Text Box 4"/>
          <p:cNvSpPr txBox="1">
            <a:spLocks noChangeArrowheads="1"/>
          </p:cNvSpPr>
          <p:nvPr/>
        </p:nvSpPr>
        <p:spPr bwMode="auto">
          <a:xfrm>
            <a:off x="439738" y="5848668"/>
            <a:ext cx="8089900" cy="429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1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8</a:t>
            </a:r>
            <a:r>
              <a:rPr lang="zh-CN" altLang="en-US" sz="2000" b="1" smtClean="0">
                <a:solidFill>
                  <a:srgbClr val="FFFF00"/>
                </a:solidFill>
                <a:latin typeface="宋体" panose="02010600030101010101" pitchFamily="2" charset="-122"/>
                <a:cs typeface="宋体" panose="02010600030101010101" pitchFamily="2" charset="-122"/>
              </a:rPr>
              <a:t>脚直插式</a:t>
            </a:r>
            <a:r>
              <a:rPr lang="en-US" altLang="zh-CN" sz="2000" b="1" smtClean="0">
                <a:solidFill>
                  <a:srgbClr val="FFFF00"/>
                </a:solidFill>
                <a:latin typeface="Times New Roman" panose="02020603050405020304" pitchFamily="18" charset="0"/>
                <a:cs typeface="Times New Roman" panose="02020603050405020304" pitchFamily="18" charset="0"/>
              </a:rPr>
              <a:t>TLC5615</a:t>
            </a:r>
            <a:r>
              <a:rPr lang="zh-CN" altLang="en-US" sz="2000" b="1" smtClean="0">
                <a:solidFill>
                  <a:srgbClr val="FFFF00"/>
                </a:solidFill>
                <a:latin typeface="宋体" panose="02010600030101010101" pitchFamily="2" charset="-122"/>
                <a:cs typeface="宋体" panose="02010600030101010101" pitchFamily="2" charset="-122"/>
              </a:rPr>
              <a:t>的引脚分布如图所示，引脚功能如下：</a:t>
            </a:r>
            <a:endParaRPr lang="zh-CN" altLang="en-US" sz="2000" b="1" smtClean="0">
              <a:solidFill>
                <a:srgbClr val="FFFF00"/>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Text Box 2"/>
          <p:cNvSpPr txBox="1">
            <a:spLocks noChangeArrowheads="1"/>
          </p:cNvSpPr>
          <p:nvPr/>
        </p:nvSpPr>
        <p:spPr bwMode="auto">
          <a:xfrm>
            <a:off x="364490" y="1259205"/>
            <a:ext cx="5520690" cy="2861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ct val="0"/>
              </a:spcBef>
              <a:spcAft>
                <a:spcPct val="0"/>
              </a:spcAft>
            </a:pPr>
            <a:r>
              <a:rPr lang="en-US" altLang="zh-CN" sz="2000" b="1" smtClean="0">
                <a:solidFill>
                  <a:srgbClr val="FFFF00"/>
                </a:solidFill>
                <a:latin typeface="Times New Roman" panose="02020603050405020304" pitchFamily="18" charset="0"/>
                <a:cs typeface="Times New Roman" panose="02020603050405020304" pitchFamily="18" charset="0"/>
              </a:rPr>
              <a:t>DIN </a:t>
            </a: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：串行二进制数输入端；</a:t>
            </a:r>
            <a:endParaRPr lang="zh-CN" altLang="en-US"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pPr>
            <a:r>
              <a:rPr lang="en-US" altLang="zh-CN" sz="2000" b="1" smtClean="0">
                <a:solidFill>
                  <a:srgbClr val="FFFF00"/>
                </a:solidFill>
                <a:latin typeface="Times New Roman" panose="02020603050405020304" pitchFamily="18" charset="0"/>
                <a:cs typeface="Times New Roman" panose="02020603050405020304" pitchFamily="18" charset="0"/>
              </a:rPr>
              <a:t>SCLK</a:t>
            </a: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：串行时钟输入端； </a:t>
            </a:r>
            <a:endParaRPr lang="zh-CN" altLang="en-US"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     ：芯片选择端，低电平有效；</a:t>
            </a:r>
            <a:endParaRPr lang="zh-CN" altLang="en-US"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pPr>
            <a:r>
              <a:rPr lang="en-US" altLang="zh-CN" sz="2000" b="1" smtClean="0">
                <a:solidFill>
                  <a:srgbClr val="FFFF00"/>
                </a:solidFill>
                <a:latin typeface="Times New Roman" panose="02020603050405020304" pitchFamily="18" charset="0"/>
                <a:cs typeface="Times New Roman" panose="02020603050405020304" pitchFamily="18" charset="0"/>
              </a:rPr>
              <a:t>DOUT</a:t>
            </a: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：用于级联时的串行数据输出端；</a:t>
            </a:r>
            <a:endParaRPr lang="zh-CN" altLang="en-US"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pPr>
            <a:r>
              <a:rPr lang="en-US" altLang="zh-CN" sz="2000" b="1" smtClean="0">
                <a:solidFill>
                  <a:srgbClr val="FFFF00"/>
                </a:solidFill>
                <a:latin typeface="Times New Roman" panose="02020603050405020304" pitchFamily="18" charset="0"/>
                <a:cs typeface="Times New Roman" panose="02020603050405020304" pitchFamily="18" charset="0"/>
              </a:rPr>
              <a:t>AGND </a:t>
            </a:r>
            <a:r>
              <a:rPr lang="zh-CN" altLang="en-US" sz="2000" b="1" smtClean="0">
                <a:solidFill>
                  <a:srgbClr val="FFFF00"/>
                </a:solidFill>
                <a:latin typeface="宋体" panose="02010600030101010101" pitchFamily="2" charset="-122"/>
                <a:cs typeface="宋体" panose="02010600030101010101" pitchFamily="2" charset="-122"/>
              </a:rPr>
              <a:t>：模拟地；</a:t>
            </a:r>
            <a:endParaRPr lang="zh-CN" altLang="en-US"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pPr>
            <a:r>
              <a:rPr lang="en-US" altLang="zh-CN" sz="2000" b="1" smtClean="0">
                <a:solidFill>
                  <a:srgbClr val="FFFF00"/>
                </a:solidFill>
                <a:latin typeface="Times New Roman" panose="02020603050405020304" pitchFamily="18" charset="0"/>
                <a:cs typeface="Times New Roman" panose="02020603050405020304" pitchFamily="18" charset="0"/>
              </a:rPr>
              <a:t>REFIN</a:t>
            </a:r>
            <a:r>
              <a:rPr lang="zh-CN" altLang="en-US" sz="2000" b="1" smtClean="0">
                <a:solidFill>
                  <a:srgbClr val="FFFF00"/>
                </a:solidFill>
                <a:latin typeface="宋体" panose="02010600030101010101" pitchFamily="2" charset="-122"/>
                <a:cs typeface="宋体" panose="02010600030101010101" pitchFamily="2" charset="-122"/>
              </a:rPr>
              <a:t>：基准电压输入端；</a:t>
            </a:r>
            <a:r>
              <a:rPr lang="en-US" altLang="zh-CN" sz="2000" b="1" smtClean="0">
                <a:solidFill>
                  <a:srgbClr val="FFFF00"/>
                </a:solidFill>
                <a:latin typeface="Times New Roman" panose="02020603050405020304" pitchFamily="18" charset="0"/>
                <a:cs typeface="Times New Roman" panose="02020603050405020304" pitchFamily="18" charset="0"/>
              </a:rPr>
              <a:t>2V</a:t>
            </a:r>
            <a:r>
              <a:rPr lang="zh-CN" altLang="en-US" sz="2000" b="1" smtClean="0">
                <a:solidFill>
                  <a:srgbClr val="FFFF00"/>
                </a:solidFill>
                <a:latin typeface="Times New Roman" panose="02020603050405020304" pitchFamily="18" charset="0"/>
                <a:cs typeface="Times New Roman" panose="02020603050405020304" pitchFamily="18" charset="0"/>
              </a:rPr>
              <a:t>～</a:t>
            </a:r>
            <a:r>
              <a:rPr lang="en-US" altLang="zh-CN" sz="2000" b="1" smtClean="0">
                <a:solidFill>
                  <a:srgbClr val="FFFF00"/>
                </a:solidFill>
                <a:latin typeface="Times New Roman" panose="02020603050405020304" pitchFamily="18" charset="0"/>
                <a:cs typeface="Times New Roman" panose="02020603050405020304" pitchFamily="18" charset="0"/>
              </a:rPr>
              <a:t>(VDD-2)</a:t>
            </a:r>
            <a:r>
              <a:rPr lang="zh-CN" altLang="en-US" sz="2000" b="1" smtClean="0">
                <a:solidFill>
                  <a:srgbClr val="FFFF00"/>
                </a:solidFill>
                <a:latin typeface="宋体" panose="02010600030101010101" pitchFamily="2" charset="-122"/>
                <a:cs typeface="宋体" panose="02010600030101010101" pitchFamily="2" charset="-122"/>
              </a:rPr>
              <a:t>，</a:t>
            </a:r>
            <a:endParaRPr lang="zh-CN" altLang="en-US"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 </a:t>
            </a: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通常取</a:t>
            </a:r>
            <a:r>
              <a:rPr lang="en-US" altLang="zh-CN" sz="2000" b="1" smtClean="0">
                <a:solidFill>
                  <a:srgbClr val="FFFF00"/>
                </a:solidFill>
                <a:latin typeface="Times New Roman" panose="02020603050405020304" pitchFamily="18" charset="0"/>
                <a:cs typeface="Times New Roman" panose="02020603050405020304" pitchFamily="18" charset="0"/>
              </a:rPr>
              <a:t>2.048V</a:t>
            </a:r>
            <a:endParaRPr lang="en-US" altLang="zh-CN"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pPr>
            <a:r>
              <a:rPr lang="en-US" altLang="zh-CN" sz="2000" b="1" smtClean="0">
                <a:solidFill>
                  <a:srgbClr val="FFFF00"/>
                </a:solidFill>
                <a:latin typeface="Times New Roman" panose="02020603050405020304" pitchFamily="18" charset="0"/>
                <a:cs typeface="Times New Roman" panose="02020603050405020304" pitchFamily="18" charset="0"/>
              </a:rPr>
              <a:t>OUT </a:t>
            </a: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a:t>
            </a:r>
            <a:r>
              <a:rPr lang="en-US" altLang="zh-CN" sz="2000" b="1" smtClean="0">
                <a:solidFill>
                  <a:srgbClr val="FFFF00"/>
                </a:solidFill>
                <a:latin typeface="宋体" panose="02010600030101010101" pitchFamily="2" charset="-122"/>
                <a:cs typeface="宋体" panose="02010600030101010101" pitchFamily="2" charset="-122"/>
              </a:rPr>
              <a:t>DAC</a:t>
            </a:r>
            <a:r>
              <a:rPr lang="zh-CN" altLang="en-US" sz="2000" b="1" smtClean="0">
                <a:solidFill>
                  <a:srgbClr val="FFFF00"/>
                </a:solidFill>
                <a:latin typeface="宋体" panose="02010600030101010101" pitchFamily="2" charset="-122"/>
                <a:cs typeface="宋体" panose="02010600030101010101" pitchFamily="2" charset="-122"/>
              </a:rPr>
              <a:t>模拟电压输出端；</a:t>
            </a:r>
            <a:endParaRPr lang="zh-CN" altLang="en-US" sz="2000" b="1" smtClean="0">
              <a:solidFill>
                <a:srgbClr val="FFFF00"/>
              </a:solidFill>
              <a:latin typeface="宋体" panose="02010600030101010101" pitchFamily="2" charset="-122"/>
              <a:cs typeface="宋体" panose="02010600030101010101" pitchFamily="2" charset="-122"/>
            </a:endParaRPr>
          </a:p>
          <a:p>
            <a:pPr marL="0" indent="0" fontAlgn="base">
              <a:spcBef>
                <a:spcPct val="0"/>
              </a:spcBef>
              <a:spcAft>
                <a:spcPct val="0"/>
              </a:spcAft>
            </a:pPr>
            <a:r>
              <a:rPr lang="en-US" altLang="zh-CN" sz="2000" b="1" smtClean="0">
                <a:solidFill>
                  <a:srgbClr val="FFFF00"/>
                </a:solidFill>
                <a:latin typeface="Times New Roman" panose="02020603050405020304" pitchFamily="18" charset="0"/>
                <a:cs typeface="Times New Roman" panose="02020603050405020304" pitchFamily="18" charset="0"/>
              </a:rPr>
              <a:t>VDD  </a:t>
            </a:r>
            <a:r>
              <a:rPr lang="zh-CN" altLang="en-US" sz="2000" b="1" smtClean="0">
                <a:solidFill>
                  <a:srgbClr val="FFFF00"/>
                </a:solidFill>
                <a:latin typeface="宋体" panose="02010600030101010101" pitchFamily="2" charset="-122"/>
                <a:cs typeface="宋体" panose="02010600030101010101" pitchFamily="2" charset="-122"/>
              </a:rPr>
              <a:t>：正电源端，</a:t>
            </a:r>
            <a:r>
              <a:rPr lang="en-US" altLang="zh-CN" sz="2000" b="1" smtClean="0">
                <a:solidFill>
                  <a:srgbClr val="FFFF00"/>
                </a:solidFill>
                <a:latin typeface="Times New Roman" panose="02020603050405020304" pitchFamily="18" charset="0"/>
                <a:cs typeface="Times New Roman" panose="02020603050405020304" pitchFamily="18" charset="0"/>
              </a:rPr>
              <a:t>4.5</a:t>
            </a:r>
            <a:r>
              <a:rPr lang="zh-CN" altLang="en-US" sz="2000" b="1" smtClean="0">
                <a:solidFill>
                  <a:srgbClr val="FFFF00"/>
                </a:solidFill>
                <a:latin typeface="Times New Roman" panose="02020603050405020304" pitchFamily="18" charset="0"/>
                <a:cs typeface="Times New Roman" panose="02020603050405020304" pitchFamily="18" charset="0"/>
              </a:rPr>
              <a:t>～</a:t>
            </a:r>
            <a:r>
              <a:rPr lang="en-US" altLang="zh-CN" sz="2000" b="1" smtClean="0">
                <a:solidFill>
                  <a:srgbClr val="FFFF00"/>
                </a:solidFill>
                <a:latin typeface="Times New Roman" panose="02020603050405020304" pitchFamily="18" charset="0"/>
                <a:cs typeface="Times New Roman" panose="02020603050405020304" pitchFamily="18" charset="0"/>
              </a:rPr>
              <a:t>5.5V</a:t>
            </a:r>
            <a:r>
              <a:rPr lang="zh-CN" altLang="en-US" sz="2000" b="1" smtClean="0">
                <a:solidFill>
                  <a:srgbClr val="FFFF00"/>
                </a:solidFill>
                <a:latin typeface="宋体" panose="02010600030101010101" pitchFamily="2" charset="-122"/>
                <a:cs typeface="宋体" panose="02010600030101010101" pitchFamily="2" charset="-122"/>
              </a:rPr>
              <a:t>，通常取</a:t>
            </a:r>
            <a:r>
              <a:rPr lang="en-US" altLang="zh-CN" sz="2000" b="1" smtClean="0">
                <a:solidFill>
                  <a:srgbClr val="FFFF00"/>
                </a:solidFill>
                <a:latin typeface="Times New Roman" panose="02020603050405020304" pitchFamily="18" charset="0"/>
                <a:cs typeface="Times New Roman" panose="02020603050405020304" pitchFamily="18" charset="0"/>
              </a:rPr>
              <a:t>5V</a:t>
            </a:r>
            <a:r>
              <a:rPr lang="zh-CN" altLang="en-US" sz="2000" b="1" smtClean="0">
                <a:solidFill>
                  <a:srgbClr val="FFFF00"/>
                </a:solidFill>
                <a:latin typeface="宋体" panose="02010600030101010101" pitchFamily="2" charset="-122"/>
                <a:cs typeface="宋体" panose="02010600030101010101" pitchFamily="2" charset="-122"/>
              </a:rPr>
              <a:t>。</a:t>
            </a:r>
            <a:endParaRPr lang="zh-CN" altLang="en-US" sz="2000" b="1" smtClean="0">
              <a:solidFill>
                <a:srgbClr val="FFFF00"/>
              </a:solidFill>
              <a:latin typeface="宋体" panose="02010600030101010101" pitchFamily="2" charset="-122"/>
              <a:cs typeface="宋体" panose="02010600030101010101" pitchFamily="2" charset="-122"/>
            </a:endParaRPr>
          </a:p>
        </p:txBody>
      </p:sp>
      <p:graphicFrame>
        <p:nvGraphicFramePr>
          <p:cNvPr id="941059" name="Object 3"/>
          <p:cNvGraphicFramePr>
            <a:graphicFrameLocks noChangeAspect="1"/>
          </p:cNvGraphicFramePr>
          <p:nvPr/>
        </p:nvGraphicFramePr>
        <p:xfrm>
          <a:off x="721360" y="1940560"/>
          <a:ext cx="328295" cy="292735"/>
        </p:xfrm>
        <a:graphic>
          <a:graphicData uri="http://schemas.openxmlformats.org/presentationml/2006/ole">
            <mc:AlternateContent xmlns:mc="http://schemas.openxmlformats.org/markup-compatibility/2006">
              <mc:Choice xmlns:v="urn:schemas-microsoft-com:vml" Requires="v">
                <p:oleObj spid="_x0000_s24607" name="Equation" r:id="rId1" imgW="238125" imgH="219075" progId="Equation.DSMT4">
                  <p:embed/>
                </p:oleObj>
              </mc:Choice>
              <mc:Fallback>
                <p:oleObj name="Equation" r:id="rId1" imgW="238125" imgH="219075" progId="Equation.DSMT4">
                  <p:embed/>
                  <p:pic>
                    <p:nvPicPr>
                      <p:cNvPr id="0" name="图片 246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360" y="1940560"/>
                        <a:ext cx="328295" cy="292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41060" name="Picture 4"/>
          <p:cNvPicPr>
            <a:picLocks noChangeAspect="1" noChangeArrowheads="1"/>
          </p:cNvPicPr>
          <p:nvPr/>
        </p:nvPicPr>
        <p:blipFill>
          <a:blip r:embed="rId3">
            <a:extLst>
              <a:ext uri="{28A0092B-C50C-407E-A947-70E740481C1C}">
                <a14:useLocalDpi xmlns:a14="http://schemas.microsoft.com/office/drawing/2010/main" val="0"/>
              </a:ext>
            </a:extLst>
          </a:blip>
          <a:srcRect l="6229" t="3214" r="9002" b="8367"/>
          <a:stretch>
            <a:fillRect/>
          </a:stretch>
        </p:blipFill>
        <p:spPr bwMode="auto">
          <a:xfrm>
            <a:off x="5550535" y="1679575"/>
            <a:ext cx="3154680" cy="176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1061" name="Text Box 5"/>
          <p:cNvSpPr txBox="1">
            <a:spLocks noChangeArrowheads="1"/>
          </p:cNvSpPr>
          <p:nvPr/>
        </p:nvSpPr>
        <p:spPr bwMode="auto">
          <a:xfrm>
            <a:off x="6336348" y="1311275"/>
            <a:ext cx="168148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fontAlgn="base">
              <a:spcBef>
                <a:spcPct val="0"/>
              </a:spcBef>
              <a:spcAft>
                <a:spcPct val="0"/>
              </a:spcAft>
            </a:pPr>
            <a:r>
              <a:rPr lang="en-US" altLang="zh-CN" b="1" smtClean="0">
                <a:solidFill>
                  <a:srgbClr val="FFFF00"/>
                </a:solidFill>
                <a:latin typeface="楷体_GB2312" pitchFamily="49" charset="-122"/>
                <a:ea typeface="楷体_GB2312" pitchFamily="49" charset="-122"/>
              </a:rPr>
              <a:t>TLC5615</a:t>
            </a:r>
            <a:r>
              <a:rPr lang="zh-CN" altLang="en-US" b="1" smtClean="0">
                <a:solidFill>
                  <a:srgbClr val="FFFF00"/>
                </a:solidFill>
                <a:latin typeface="楷体_GB2312" pitchFamily="49" charset="-122"/>
                <a:ea typeface="楷体_GB2312" pitchFamily="49" charset="-122"/>
              </a:rPr>
              <a:t>引脚图</a:t>
            </a:r>
            <a:endParaRPr lang="zh-CN" altLang="en-US" b="1" smtClean="0">
              <a:solidFill>
                <a:srgbClr val="FFFF00"/>
              </a:solidFill>
              <a:latin typeface="楷体_GB2312" pitchFamily="49" charset="-122"/>
              <a:ea typeface="楷体_GB2312" pitchFamily="49" charset="-122"/>
            </a:endParaRPr>
          </a:p>
        </p:txBody>
      </p:sp>
      <p:sp>
        <p:nvSpPr>
          <p:cNvPr id="939010" name="Text Box 2"/>
          <p:cNvSpPr txBox="1">
            <a:spLocks noChangeArrowheads="1"/>
          </p:cNvSpPr>
          <p:nvPr/>
        </p:nvSpPr>
        <p:spPr bwMode="auto">
          <a:xfrm>
            <a:off x="560388" y="855345"/>
            <a:ext cx="67849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串行数模转换器及其与微处理器接口</a:t>
            </a:r>
            <a:endPar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922626" name="Text Box 2"/>
          <p:cNvSpPr txBox="1">
            <a:spLocks noChangeArrowheads="1"/>
          </p:cNvSpPr>
          <p:nvPr/>
        </p:nvSpPr>
        <p:spPr bwMode="auto">
          <a:xfrm>
            <a:off x="439738" y="394970"/>
            <a:ext cx="69627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2.9.3  D/A</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转换器与微处理器的接口</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42082" name="Text Box 2"/>
          <p:cNvSpPr txBox="1">
            <a:spLocks noChangeArrowheads="1"/>
          </p:cNvSpPr>
          <p:nvPr/>
        </p:nvSpPr>
        <p:spPr bwMode="auto">
          <a:xfrm>
            <a:off x="365443" y="4093845"/>
            <a:ext cx="808990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en-US" altLang="zh-CN" sz="2000" b="1" smtClean="0">
                <a:solidFill>
                  <a:srgbClr val="FFFF00"/>
                </a:solidFill>
                <a:latin typeface="Times New Roman" panose="02020603050405020304" pitchFamily="18" charset="0"/>
                <a:cs typeface="Times New Roman" panose="02020603050405020304" pitchFamily="18" charset="0"/>
              </a:rPr>
              <a:t>TLC5615</a:t>
            </a:r>
            <a:r>
              <a:rPr lang="zh-CN" altLang="en-US" sz="2000" b="1" smtClean="0">
                <a:solidFill>
                  <a:srgbClr val="FFFF00"/>
                </a:solidFill>
                <a:latin typeface="宋体" panose="02010600030101010101" pitchFamily="2" charset="-122"/>
                <a:cs typeface="宋体" panose="02010600030101010101" pitchFamily="2" charset="-122"/>
              </a:rPr>
              <a:t>的内部功能框图如图所示，主要由电压跟随器、</a:t>
            </a:r>
            <a:r>
              <a:rPr lang="en-US" altLang="zh-CN" sz="2000" b="1" smtClean="0">
                <a:solidFill>
                  <a:srgbClr val="FFFF00"/>
                </a:solidFill>
                <a:latin typeface="宋体" panose="02010600030101010101" pitchFamily="2" charset="-122"/>
                <a:cs typeface="宋体" panose="02010600030101010101" pitchFamily="2" charset="-122"/>
              </a:rPr>
              <a:t>16</a:t>
            </a:r>
            <a:r>
              <a:rPr lang="zh-CN" altLang="en-US" sz="2000" b="1" smtClean="0">
                <a:solidFill>
                  <a:srgbClr val="FFFF00"/>
                </a:solidFill>
                <a:latin typeface="宋体" panose="02010600030101010101" pitchFamily="2" charset="-122"/>
                <a:cs typeface="宋体" panose="02010600030101010101" pitchFamily="2" charset="-122"/>
              </a:rPr>
              <a:t>位移位寄存器、并行输入输出的</a:t>
            </a:r>
            <a:r>
              <a:rPr lang="en-US" altLang="zh-CN" sz="2000" b="1" smtClean="0">
                <a:solidFill>
                  <a:srgbClr val="FFFF00"/>
                </a:solidFill>
                <a:latin typeface="宋体" panose="02010600030101010101" pitchFamily="2" charset="-122"/>
                <a:cs typeface="宋体" panose="02010600030101010101" pitchFamily="2" charset="-122"/>
              </a:rPr>
              <a:t>10</a:t>
            </a:r>
            <a:r>
              <a:rPr lang="zh-CN" altLang="en-US" sz="2000" b="1" smtClean="0">
                <a:solidFill>
                  <a:srgbClr val="FFFF00"/>
                </a:solidFill>
                <a:latin typeface="宋体" panose="02010600030101010101" pitchFamily="2" charset="-122"/>
                <a:cs typeface="宋体" panose="02010600030101010101" pitchFamily="2" charset="-122"/>
              </a:rPr>
              <a:t>位</a:t>
            </a:r>
            <a:r>
              <a:rPr lang="en-US" altLang="zh-CN" sz="2000" b="1" smtClean="0">
                <a:solidFill>
                  <a:srgbClr val="FFFF00"/>
                </a:solidFill>
                <a:latin typeface="Times New Roman" panose="02020603050405020304" pitchFamily="18" charset="0"/>
                <a:cs typeface="Times New Roman" panose="02020603050405020304" pitchFamily="18" charset="0"/>
              </a:rPr>
              <a:t>DAC</a:t>
            </a:r>
            <a:r>
              <a:rPr lang="zh-CN" altLang="en-US" sz="2000" b="1" smtClean="0">
                <a:solidFill>
                  <a:srgbClr val="FFFF00"/>
                </a:solidFill>
                <a:latin typeface="宋体" panose="02010600030101010101" pitchFamily="2" charset="-122"/>
                <a:cs typeface="宋体" panose="02010600030101010101" pitchFamily="2" charset="-122"/>
              </a:rPr>
              <a:t>寄存器、</a:t>
            </a:r>
            <a:r>
              <a:rPr lang="en-US" altLang="zh-CN" sz="2000" b="1" smtClean="0">
                <a:solidFill>
                  <a:srgbClr val="FFFF00"/>
                </a:solidFill>
                <a:latin typeface="宋体" panose="02010600030101010101" pitchFamily="2" charset="-122"/>
                <a:cs typeface="宋体" panose="02010600030101010101" pitchFamily="2" charset="-122"/>
              </a:rPr>
              <a:t>10</a:t>
            </a:r>
            <a:r>
              <a:rPr lang="zh-CN" altLang="en-US" sz="2000" b="1" smtClean="0">
                <a:solidFill>
                  <a:srgbClr val="FFFF00"/>
                </a:solidFill>
                <a:latin typeface="宋体" panose="02010600030101010101" pitchFamily="2" charset="-122"/>
                <a:cs typeface="宋体" panose="02010600030101010101" pitchFamily="2" charset="-122"/>
              </a:rPr>
              <a:t>位</a:t>
            </a:r>
            <a:r>
              <a:rPr lang="en-US" altLang="zh-CN" sz="2000" b="1" smtClean="0">
                <a:solidFill>
                  <a:srgbClr val="FFFF00"/>
                </a:solidFill>
                <a:latin typeface="Times New Roman" panose="02020603050405020304" pitchFamily="18" charset="0"/>
                <a:cs typeface="Times New Roman" panose="02020603050405020304" pitchFamily="18" charset="0"/>
              </a:rPr>
              <a:t>DAC</a:t>
            </a:r>
            <a:r>
              <a:rPr lang="zh-CN" altLang="en-US" sz="2000" b="1" smtClean="0">
                <a:solidFill>
                  <a:srgbClr val="FFFF00"/>
                </a:solidFill>
                <a:latin typeface="宋体" panose="02010600030101010101" pitchFamily="2" charset="-122"/>
                <a:cs typeface="宋体" panose="02010600030101010101" pitchFamily="2" charset="-122"/>
              </a:rPr>
              <a:t>转换电路、放大器以及上电复位电路和控制电路等组成。 </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42083" name="Text Box 3"/>
          <p:cNvSpPr txBox="1">
            <a:spLocks noChangeArrowheads="1"/>
          </p:cNvSpPr>
          <p:nvPr/>
        </p:nvSpPr>
        <p:spPr bwMode="auto">
          <a:xfrm>
            <a:off x="365760" y="5115560"/>
            <a:ext cx="74015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电压跟随器为参考电压端     提供高输入阻抗（约</a:t>
            </a:r>
            <a:r>
              <a:rPr lang="en-US" altLang="zh-CN" sz="2000" b="1" smtClean="0">
                <a:solidFill>
                  <a:srgbClr val="FFFF00"/>
                </a:solidFill>
                <a:latin typeface="Times New Roman" panose="02020603050405020304" pitchFamily="18" charset="0"/>
                <a:cs typeface="Times New Roman" panose="02020603050405020304" pitchFamily="18" charset="0"/>
              </a:rPr>
              <a:t>10MΩ</a:t>
            </a:r>
            <a:r>
              <a:rPr lang="zh-CN" altLang="en-US" sz="2000" b="1" smtClean="0">
                <a:solidFill>
                  <a:srgbClr val="FFFF00"/>
                </a:solidFill>
                <a:latin typeface="宋体" panose="02010600030101010101" pitchFamily="2" charset="-122"/>
                <a:cs typeface="宋体" panose="02010600030101010101" pitchFamily="2" charset="-122"/>
              </a:rPr>
              <a:t>）；</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42084" name="Text Box 4"/>
          <p:cNvSpPr txBox="1">
            <a:spLocks noChangeArrowheads="1"/>
          </p:cNvSpPr>
          <p:nvPr/>
        </p:nvSpPr>
        <p:spPr bwMode="auto">
          <a:xfrm>
            <a:off x="255270" y="5551805"/>
            <a:ext cx="831088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16</a:t>
            </a:r>
            <a:r>
              <a:rPr lang="zh-CN" altLang="en-US" sz="2000" b="1" smtClean="0">
                <a:solidFill>
                  <a:srgbClr val="FFFF00"/>
                </a:solidFill>
                <a:latin typeface="宋体" panose="02010600030101010101" pitchFamily="2" charset="-122"/>
                <a:cs typeface="宋体" panose="02010600030101010101" pitchFamily="2" charset="-122"/>
              </a:rPr>
              <a:t>位移位寄存器分为高</a:t>
            </a:r>
            <a:r>
              <a:rPr lang="en-US" altLang="zh-CN" sz="2000" b="1" smtClean="0">
                <a:solidFill>
                  <a:srgbClr val="FFFF00"/>
                </a:solidFill>
                <a:latin typeface="宋体" panose="02010600030101010101" pitchFamily="2" charset="-122"/>
                <a:cs typeface="宋体" panose="02010600030101010101" pitchFamily="2" charset="-122"/>
              </a:rPr>
              <a:t>4</a:t>
            </a:r>
            <a:r>
              <a:rPr lang="zh-CN" altLang="en-US" sz="2000" b="1" smtClean="0">
                <a:solidFill>
                  <a:srgbClr val="FFFF00"/>
                </a:solidFill>
                <a:latin typeface="宋体" panose="02010600030101010101" pitchFamily="2" charset="-122"/>
                <a:cs typeface="宋体" panose="02010600030101010101" pitchFamily="2" charset="-122"/>
              </a:rPr>
              <a:t>位虚拟位、</a:t>
            </a:r>
            <a:r>
              <a:rPr lang="en-US" altLang="zh-CN" sz="2000" b="1" smtClean="0">
                <a:solidFill>
                  <a:srgbClr val="FFFF00"/>
                </a:solidFill>
                <a:latin typeface="宋体" panose="02010600030101010101" pitchFamily="2" charset="-122"/>
                <a:cs typeface="宋体" panose="02010600030101010101" pitchFamily="2" charset="-122"/>
              </a:rPr>
              <a:t>10</a:t>
            </a:r>
            <a:r>
              <a:rPr lang="zh-CN" altLang="en-US" sz="2000" b="1" smtClean="0">
                <a:solidFill>
                  <a:srgbClr val="FFFF00"/>
                </a:solidFill>
                <a:latin typeface="宋体" panose="02010600030101010101" pitchFamily="2" charset="-122"/>
                <a:cs typeface="宋体" panose="02010600030101010101" pitchFamily="2" charset="-122"/>
              </a:rPr>
              <a:t>位数据位以及低</a:t>
            </a:r>
            <a:r>
              <a:rPr lang="en-US" altLang="zh-CN" sz="2000" b="1" smtClean="0">
                <a:solidFill>
                  <a:srgbClr val="FFFF00"/>
                </a:solidFill>
                <a:latin typeface="宋体" panose="02010600030101010101" pitchFamily="2" charset="-122"/>
                <a:cs typeface="宋体" panose="02010600030101010101" pitchFamily="2" charset="-122"/>
              </a:rPr>
              <a:t>2</a:t>
            </a:r>
            <a:r>
              <a:rPr lang="zh-CN" altLang="en-US" sz="2000" b="1" smtClean="0">
                <a:solidFill>
                  <a:srgbClr val="FFFF00"/>
                </a:solidFill>
                <a:latin typeface="宋体" panose="02010600030101010101" pitchFamily="2" charset="-122"/>
                <a:cs typeface="宋体" panose="02010600030101010101" pitchFamily="2" charset="-122"/>
              </a:rPr>
              <a:t>位填充位，用于接受串行移入的二进制数，并将其送入并行输入输出的</a:t>
            </a:r>
            <a:r>
              <a:rPr lang="en-US" altLang="zh-CN" sz="2000" b="1" smtClean="0">
                <a:solidFill>
                  <a:srgbClr val="FFFF00"/>
                </a:solidFill>
                <a:latin typeface="宋体" panose="02010600030101010101" pitchFamily="2" charset="-122"/>
                <a:cs typeface="宋体" panose="02010600030101010101" pitchFamily="2" charset="-122"/>
              </a:rPr>
              <a:t>10</a:t>
            </a:r>
            <a:r>
              <a:rPr lang="zh-CN" altLang="en-US" sz="2000" b="1" smtClean="0">
                <a:solidFill>
                  <a:srgbClr val="FFFF00"/>
                </a:solidFill>
                <a:latin typeface="宋体" panose="02010600030101010101" pitchFamily="2" charset="-122"/>
                <a:cs typeface="宋体" panose="02010600030101010101" pitchFamily="2" charset="-122"/>
              </a:rPr>
              <a:t>位</a:t>
            </a:r>
            <a:r>
              <a:rPr lang="en-US" altLang="zh-CN" sz="2000" b="1" smtClean="0">
                <a:solidFill>
                  <a:srgbClr val="FFFF00"/>
                </a:solidFill>
                <a:latin typeface="Times New Roman" panose="02020603050405020304" pitchFamily="18" charset="0"/>
                <a:cs typeface="Times New Roman" panose="02020603050405020304" pitchFamily="18" charset="0"/>
              </a:rPr>
              <a:t>DAC</a:t>
            </a:r>
            <a:r>
              <a:rPr lang="zh-CN" altLang="en-US" sz="2000" b="1" smtClean="0">
                <a:solidFill>
                  <a:srgbClr val="FFFF00"/>
                </a:solidFill>
                <a:latin typeface="宋体" panose="02010600030101010101" pitchFamily="2" charset="-122"/>
                <a:cs typeface="宋体" panose="02010600030101010101" pitchFamily="2" charset="-122"/>
              </a:rPr>
              <a:t>寄存器， </a:t>
            </a:r>
            <a:endParaRPr lang="zh-CN" altLang="en-US" sz="2000" b="1" smtClean="0">
              <a:solidFill>
                <a:srgbClr val="FFFF00"/>
              </a:solidFill>
              <a:latin typeface="宋体" panose="02010600030101010101" pitchFamily="2" charset="-122"/>
              <a:cs typeface="宋体" panose="02010600030101010101" pitchFamily="2" charset="-122"/>
            </a:endParaRPr>
          </a:p>
        </p:txBody>
      </p:sp>
      <p:graphicFrame>
        <p:nvGraphicFramePr>
          <p:cNvPr id="942085" name="Object 5"/>
          <p:cNvGraphicFramePr>
            <a:graphicFrameLocks noChangeAspect="1"/>
          </p:cNvGraphicFramePr>
          <p:nvPr/>
        </p:nvGraphicFramePr>
        <p:xfrm>
          <a:off x="3689350" y="5139690"/>
          <a:ext cx="635000" cy="381000"/>
        </p:xfrm>
        <a:graphic>
          <a:graphicData uri="http://schemas.openxmlformats.org/presentationml/2006/ole">
            <mc:AlternateContent xmlns:mc="http://schemas.openxmlformats.org/markup-compatibility/2006">
              <mc:Choice xmlns:v="urn:schemas-microsoft-com:vml" Requires="v">
                <p:oleObj spid="_x0000_s25631" name="Equation" r:id="rId4" imgW="381000" imgH="228600" progId="Equation.DSMT4">
                  <p:embed/>
                </p:oleObj>
              </mc:Choice>
              <mc:Fallback>
                <p:oleObj name="Equation" r:id="rId4" imgW="381000" imgH="228600" progId="Equation.DSMT4">
                  <p:embed/>
                  <p:pic>
                    <p:nvPicPr>
                      <p:cNvPr id="0" name="图片 256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9350" y="5139690"/>
                        <a:ext cx="635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4310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1735" y="1346835"/>
            <a:ext cx="6163945" cy="376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3107" name="Text Box 3"/>
          <p:cNvSpPr txBox="1">
            <a:spLocks noChangeArrowheads="1"/>
          </p:cNvSpPr>
          <p:nvPr/>
        </p:nvSpPr>
        <p:spPr bwMode="auto">
          <a:xfrm>
            <a:off x="3427889" y="1405255"/>
            <a:ext cx="271907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p>
            <a:pPr algn="ctr" fontAlgn="base">
              <a:spcBef>
                <a:spcPct val="0"/>
              </a:spcBef>
              <a:spcAft>
                <a:spcPct val="0"/>
              </a:spcAft>
            </a:pPr>
            <a:r>
              <a:rPr lang="en-US" altLang="zh-CN" b="1" smtClean="0">
                <a:solidFill>
                  <a:schemeClr val="bg1"/>
                </a:solidFill>
                <a:latin typeface="Times New Roman" panose="02020603050405020304" pitchFamily="18" charset="0"/>
                <a:ea typeface="楷体_GB2312" pitchFamily="49" charset="-122"/>
                <a:cs typeface="Times New Roman" panose="02020603050405020304" pitchFamily="18" charset="0"/>
              </a:rPr>
              <a:t>TLC5615</a:t>
            </a:r>
            <a:r>
              <a:rPr lang="zh-CN" altLang="en-US" b="1" smtClean="0">
                <a:solidFill>
                  <a:schemeClr val="bg1"/>
                </a:solidFill>
                <a:latin typeface="楷体_GB2312" pitchFamily="49" charset="-122"/>
                <a:ea typeface="楷体_GB2312" pitchFamily="49" charset="-122"/>
              </a:rPr>
              <a:t>的内部功能框图</a:t>
            </a:r>
            <a:endParaRPr lang="zh-CN" altLang="en-US" b="1" smtClean="0">
              <a:solidFill>
                <a:schemeClr val="bg1"/>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3106"/>
                                        </p:tgtEl>
                                        <p:attrNameLst>
                                          <p:attrName>style.visibility</p:attrName>
                                        </p:attrNameLst>
                                      </p:cBhvr>
                                      <p:to>
                                        <p:strVal val="visible"/>
                                      </p:to>
                                    </p:set>
                                    <p:anim calcmode="lin" valueType="num">
                                      <p:cBhvr additive="base">
                                        <p:cTn id="7" dur="500" fill="hold"/>
                                        <p:tgtEl>
                                          <p:spTgt spid="943106"/>
                                        </p:tgtEl>
                                        <p:attrNameLst>
                                          <p:attrName>ppt_x</p:attrName>
                                        </p:attrNameLst>
                                      </p:cBhvr>
                                      <p:tavLst>
                                        <p:tav tm="0">
                                          <p:val>
                                            <p:strVal val="#ppt_x"/>
                                          </p:val>
                                        </p:tav>
                                        <p:tav tm="100000">
                                          <p:val>
                                            <p:strVal val="#ppt_x"/>
                                          </p:val>
                                        </p:tav>
                                      </p:tavLst>
                                    </p:anim>
                                    <p:anim calcmode="lin" valueType="num">
                                      <p:cBhvr additive="base">
                                        <p:cTn id="8" dur="500" fill="hold"/>
                                        <p:tgtEl>
                                          <p:spTgt spid="94310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43107"/>
                                        </p:tgtEl>
                                        <p:attrNameLst>
                                          <p:attrName>style.visibility</p:attrName>
                                        </p:attrNameLst>
                                      </p:cBhvr>
                                      <p:to>
                                        <p:strVal val="visible"/>
                                      </p:to>
                                    </p:set>
                                    <p:anim calcmode="lin" valueType="num">
                                      <p:cBhvr additive="base">
                                        <p:cTn id="11" dur="500" fill="hold"/>
                                        <p:tgtEl>
                                          <p:spTgt spid="943107"/>
                                        </p:tgtEl>
                                        <p:attrNameLst>
                                          <p:attrName>ppt_x</p:attrName>
                                        </p:attrNameLst>
                                      </p:cBhvr>
                                      <p:tavLst>
                                        <p:tav tm="0">
                                          <p:val>
                                            <p:strVal val="#ppt_x"/>
                                          </p:val>
                                        </p:tav>
                                        <p:tav tm="100000">
                                          <p:val>
                                            <p:strVal val="#ppt_x"/>
                                          </p:val>
                                        </p:tav>
                                      </p:tavLst>
                                    </p:anim>
                                    <p:anim calcmode="lin" valueType="num">
                                      <p:cBhvr additive="base">
                                        <p:cTn id="12" dur="500" fill="hold"/>
                                        <p:tgtEl>
                                          <p:spTgt spid="943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07" grpId="0" bldLvl="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Text Box 2"/>
          <p:cNvSpPr txBox="1">
            <a:spLocks noChangeArrowheads="1"/>
          </p:cNvSpPr>
          <p:nvPr/>
        </p:nvSpPr>
        <p:spPr bwMode="auto">
          <a:xfrm>
            <a:off x="423545" y="1214755"/>
            <a:ext cx="827786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dirty="0" smtClean="0">
                <a:solidFill>
                  <a:srgbClr val="FFFF00"/>
                </a:solidFill>
                <a:latin typeface="宋体" panose="02010600030101010101" pitchFamily="2" charset="-122"/>
                <a:cs typeface="宋体" panose="02010600030101010101" pitchFamily="2" charset="-122"/>
              </a:rPr>
              <a:t>    </a:t>
            </a:r>
            <a:r>
              <a:rPr lang="zh-CN" altLang="en-US" sz="2000" b="1" dirty="0" smtClean="0">
                <a:solidFill>
                  <a:srgbClr val="FFFF00"/>
                </a:solidFill>
                <a:latin typeface="宋体" panose="02010600030101010101" pitchFamily="2" charset="-122"/>
                <a:cs typeface="宋体" panose="02010600030101010101" pitchFamily="2" charset="-122"/>
              </a:rPr>
              <a:t>寄存器输出的内容可送入</a:t>
            </a:r>
            <a:r>
              <a:rPr lang="en-US" altLang="zh-CN" sz="2000" b="1" dirty="0" smtClean="0">
                <a:solidFill>
                  <a:srgbClr val="FFFF00"/>
                </a:solidFill>
                <a:latin typeface="宋体" panose="02010600030101010101" pitchFamily="2" charset="-122"/>
                <a:cs typeface="宋体" panose="02010600030101010101" pitchFamily="2" charset="-122"/>
              </a:rPr>
              <a:t>10</a:t>
            </a:r>
            <a:r>
              <a:rPr lang="zh-CN" altLang="en-US" sz="2000" b="1" dirty="0" smtClean="0">
                <a:solidFill>
                  <a:srgbClr val="FFFF00"/>
                </a:solidFill>
                <a:latin typeface="宋体" panose="02010600030101010101" pitchFamily="2" charset="-122"/>
                <a:cs typeface="宋体" panose="02010600030101010101" pitchFamily="2" charset="-122"/>
              </a:rPr>
              <a:t>位</a:t>
            </a:r>
            <a:r>
              <a:rPr lang="en-US" altLang="zh-CN" sz="2000" b="1" dirty="0" smtClean="0">
                <a:solidFill>
                  <a:srgbClr val="FFFF00"/>
                </a:solidFill>
                <a:latin typeface="Times New Roman" panose="02020603050405020304" pitchFamily="18" charset="0"/>
                <a:cs typeface="Times New Roman" panose="02020603050405020304" pitchFamily="18" charset="0"/>
              </a:rPr>
              <a:t>DAC</a:t>
            </a:r>
            <a:r>
              <a:rPr lang="zh-CN" altLang="en-US" sz="2000" b="1" dirty="0" smtClean="0">
                <a:solidFill>
                  <a:srgbClr val="FFFF00"/>
                </a:solidFill>
                <a:latin typeface="宋体" panose="02010600030101010101" pitchFamily="2" charset="-122"/>
                <a:cs typeface="宋体" panose="02010600030101010101" pitchFamily="2" charset="-122"/>
              </a:rPr>
              <a:t>转换电路，由</a:t>
            </a:r>
            <a:r>
              <a:rPr lang="en-US" altLang="zh-CN" sz="2000" b="1" dirty="0" smtClean="0">
                <a:solidFill>
                  <a:srgbClr val="FFFF00"/>
                </a:solidFill>
                <a:latin typeface="Times New Roman" panose="02020603050405020304" pitchFamily="18" charset="0"/>
                <a:cs typeface="Times New Roman" panose="02020603050405020304" pitchFamily="18" charset="0"/>
              </a:rPr>
              <a:t>DAC</a:t>
            </a:r>
            <a:r>
              <a:rPr lang="zh-CN" altLang="en-US" sz="2000" b="1" dirty="0" smtClean="0">
                <a:solidFill>
                  <a:srgbClr val="FFFF00"/>
                </a:solidFill>
                <a:latin typeface="宋体" panose="02010600030101010101" pitchFamily="2" charset="-122"/>
                <a:cs typeface="宋体" panose="02010600030101010101" pitchFamily="2" charset="-122"/>
              </a:rPr>
              <a:t>转换电路将</a:t>
            </a:r>
            <a:r>
              <a:rPr lang="en-US" altLang="zh-CN" sz="2000" b="1" dirty="0" smtClean="0">
                <a:solidFill>
                  <a:srgbClr val="FFFF00"/>
                </a:solidFill>
                <a:latin typeface="宋体" panose="02010600030101010101" pitchFamily="2" charset="-122"/>
                <a:cs typeface="宋体" panose="02010600030101010101" pitchFamily="2" charset="-122"/>
              </a:rPr>
              <a:t>10</a:t>
            </a:r>
            <a:r>
              <a:rPr lang="zh-CN" altLang="en-US" sz="2000" b="1" dirty="0" smtClean="0">
                <a:solidFill>
                  <a:srgbClr val="FFFF00"/>
                </a:solidFill>
                <a:latin typeface="宋体" panose="02010600030101010101" pitchFamily="2" charset="-122"/>
                <a:cs typeface="宋体" panose="02010600030101010101" pitchFamily="2" charset="-122"/>
              </a:rPr>
              <a:t>位数字量转换为模拟量，进入放大器，放大器将模拟量放大为最大值为</a:t>
            </a:r>
            <a:r>
              <a:rPr lang="en-US" altLang="zh-CN" sz="2000" b="1" dirty="0" smtClean="0">
                <a:solidFill>
                  <a:srgbClr val="FFFF00"/>
                </a:solidFill>
                <a:latin typeface="宋体" panose="02010600030101010101" pitchFamily="2" charset="-122"/>
                <a:cs typeface="宋体" panose="02010600030101010101" pitchFamily="2" charset="-122"/>
              </a:rPr>
              <a:t>2</a:t>
            </a:r>
            <a:r>
              <a:rPr lang="zh-CN" altLang="en-US" sz="2000" b="1" dirty="0" smtClean="0">
                <a:solidFill>
                  <a:srgbClr val="FFFF00"/>
                </a:solidFill>
                <a:latin typeface="宋体" panose="02010600030101010101" pitchFamily="2" charset="-122"/>
                <a:cs typeface="宋体" panose="02010600030101010101" pitchFamily="2" charset="-122"/>
              </a:rPr>
              <a:t>倍于参考电压（    ）的输出电压，并从模拟电压输出端    端输出。</a:t>
            </a:r>
            <a:endParaRPr lang="zh-CN" altLang="en-US" sz="2000" b="1" dirty="0" smtClean="0">
              <a:solidFill>
                <a:srgbClr val="FFFF00"/>
              </a:solidFill>
              <a:latin typeface="宋体" panose="02010600030101010101" pitchFamily="2" charset="-122"/>
              <a:cs typeface="宋体" panose="02010600030101010101" pitchFamily="2" charset="-122"/>
            </a:endParaRPr>
          </a:p>
        </p:txBody>
      </p:sp>
      <p:graphicFrame>
        <p:nvGraphicFramePr>
          <p:cNvPr id="944131" name="Object 3"/>
          <p:cNvGraphicFramePr>
            <a:graphicFrameLocks noChangeAspect="1"/>
          </p:cNvGraphicFramePr>
          <p:nvPr/>
        </p:nvGraphicFramePr>
        <p:xfrm>
          <a:off x="2249805" y="1865789"/>
          <a:ext cx="635000" cy="320040"/>
        </p:xfrm>
        <a:graphic>
          <a:graphicData uri="http://schemas.openxmlformats.org/presentationml/2006/ole">
            <mc:AlternateContent xmlns:mc="http://schemas.openxmlformats.org/markup-compatibility/2006">
              <mc:Choice xmlns:v="urn:schemas-microsoft-com:vml" Requires="v">
                <p:oleObj spid="_x0000_s26684" name="Equation" r:id="rId1" imgW="381000" imgH="228600" progId="Equation.DSMT4">
                  <p:embed/>
                </p:oleObj>
              </mc:Choice>
              <mc:Fallback>
                <p:oleObj name="Equation" r:id="rId1" imgW="381000" imgH="228600" progId="Equation.DSMT4">
                  <p:embed/>
                  <p:pic>
                    <p:nvPicPr>
                      <p:cNvPr id="0" name="图片 266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805" y="1865789"/>
                        <a:ext cx="635000" cy="320040"/>
                      </a:xfrm>
                      <a:prstGeom prst="rect">
                        <a:avLst/>
                      </a:prstGeom>
                      <a:noFill/>
                      <a:ln>
                        <a:noFill/>
                      </a:ln>
                      <a:effectLst/>
                    </p:spPr>
                  </p:pic>
                </p:oleObj>
              </mc:Fallback>
            </mc:AlternateContent>
          </a:graphicData>
        </a:graphic>
      </p:graphicFrame>
      <p:graphicFrame>
        <p:nvGraphicFramePr>
          <p:cNvPr id="944132" name="Object 4"/>
          <p:cNvGraphicFramePr>
            <a:graphicFrameLocks noChangeAspect="1"/>
          </p:cNvGraphicFramePr>
          <p:nvPr/>
        </p:nvGraphicFramePr>
        <p:xfrm>
          <a:off x="6949440" y="1845310"/>
          <a:ext cx="453390" cy="340360"/>
        </p:xfrm>
        <a:graphic>
          <a:graphicData uri="http://schemas.openxmlformats.org/presentationml/2006/ole">
            <mc:AlternateContent xmlns:mc="http://schemas.openxmlformats.org/markup-compatibility/2006">
              <mc:Choice xmlns:v="urn:schemas-microsoft-com:vml" Requires="v">
                <p:oleObj spid="_x0000_s26685" name="Equation" r:id="rId3" imgW="304800" imgH="228600" progId="Equation.DSMT4">
                  <p:embed/>
                </p:oleObj>
              </mc:Choice>
              <mc:Fallback>
                <p:oleObj name="Equation" r:id="rId3" imgW="304800" imgH="228600" progId="Equation.DSMT4">
                  <p:embed/>
                  <p:pic>
                    <p:nvPicPr>
                      <p:cNvPr id="0" name="图片 266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9440" y="1845310"/>
                        <a:ext cx="453390" cy="340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4133" name="Text Box 5"/>
          <p:cNvSpPr txBox="1">
            <a:spLocks noChangeArrowheads="1"/>
          </p:cNvSpPr>
          <p:nvPr/>
        </p:nvSpPr>
        <p:spPr bwMode="auto">
          <a:xfrm>
            <a:off x="526733" y="2227898"/>
            <a:ext cx="8089900" cy="429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10000"/>
              </a:lnSpc>
              <a:spcBef>
                <a:spcPct val="5000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a:t>
            </a:r>
            <a:r>
              <a:rPr lang="en-US" altLang="zh-CN" sz="2000" b="1" smtClean="0">
                <a:solidFill>
                  <a:srgbClr val="FFFF00"/>
                </a:solidFill>
                <a:latin typeface="宋体" panose="02010600030101010101" pitchFamily="2" charset="-122"/>
                <a:cs typeface="宋体" panose="02010600030101010101" pitchFamily="2" charset="-122"/>
              </a:rPr>
              <a:t>2</a:t>
            </a:r>
            <a:r>
              <a:rPr lang="zh-CN" altLang="en-US" sz="2000" b="1" smtClean="0">
                <a:solidFill>
                  <a:srgbClr val="FFFF00"/>
                </a:solidFill>
                <a:latin typeface="宋体" panose="02010600030101010101" pitchFamily="2" charset="-122"/>
                <a:cs typeface="宋体" panose="02010600030101010101" pitchFamily="2" charset="-122"/>
              </a:rPr>
              <a:t>）</a:t>
            </a:r>
            <a:r>
              <a:rPr lang="en-US" altLang="zh-CN" sz="2000" b="1" smtClean="0">
                <a:solidFill>
                  <a:srgbClr val="FFFF00"/>
                </a:solidFill>
                <a:latin typeface="Times New Roman" panose="02020603050405020304" pitchFamily="18" charset="0"/>
                <a:cs typeface="Times New Roman" panose="02020603050405020304" pitchFamily="18" charset="0"/>
              </a:rPr>
              <a:t>TLC5615</a:t>
            </a:r>
            <a:r>
              <a:rPr lang="zh-CN" altLang="en-US" sz="2000" b="1" smtClean="0">
                <a:solidFill>
                  <a:srgbClr val="FFFF00"/>
                </a:solidFill>
                <a:latin typeface="宋体" panose="02010600030101010101" pitchFamily="2" charset="-122"/>
                <a:cs typeface="宋体" panose="02010600030101010101" pitchFamily="2" charset="-122"/>
              </a:rPr>
              <a:t>的工作方式</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44134" name="Text Box 6"/>
          <p:cNvSpPr txBox="1">
            <a:spLocks noChangeArrowheads="1"/>
          </p:cNvSpPr>
          <p:nvPr/>
        </p:nvSpPr>
        <p:spPr bwMode="auto">
          <a:xfrm>
            <a:off x="517208" y="2588578"/>
            <a:ext cx="8089900" cy="429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10000"/>
              </a:lnSpc>
              <a:spcBef>
                <a:spcPct val="5000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en-US" altLang="zh-CN" sz="2000" b="1" smtClean="0">
                <a:solidFill>
                  <a:srgbClr val="FFFF00"/>
                </a:solidFill>
                <a:latin typeface="Times New Roman" panose="02020603050405020304" pitchFamily="18" charset="0"/>
                <a:cs typeface="Times New Roman" panose="02020603050405020304" pitchFamily="18" charset="0"/>
              </a:rPr>
              <a:t>TLC5615</a:t>
            </a:r>
            <a:r>
              <a:rPr lang="zh-CN" altLang="en-US" sz="2000" b="1" smtClean="0">
                <a:solidFill>
                  <a:srgbClr val="FFFF00"/>
                </a:solidFill>
                <a:latin typeface="宋体" panose="02010600030101010101" pitchFamily="2" charset="-122"/>
                <a:cs typeface="宋体" panose="02010600030101010101" pitchFamily="2" charset="-122"/>
              </a:rPr>
              <a:t>有级联和非级联两种工作方式。 </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44135" name="Text Box 7"/>
          <p:cNvSpPr txBox="1">
            <a:spLocks noChangeArrowheads="1"/>
          </p:cNvSpPr>
          <p:nvPr/>
        </p:nvSpPr>
        <p:spPr bwMode="auto">
          <a:xfrm>
            <a:off x="517208" y="3044508"/>
            <a:ext cx="8089900" cy="25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非级联方式（单片工作）时，只需从</a:t>
            </a:r>
            <a:r>
              <a:rPr lang="en-US" altLang="zh-CN" sz="2000" b="1" smtClean="0">
                <a:solidFill>
                  <a:srgbClr val="FFFF00"/>
                </a:solidFill>
                <a:latin typeface="Times New Roman" panose="02020603050405020304" pitchFamily="18" charset="0"/>
                <a:cs typeface="Times New Roman" panose="02020603050405020304" pitchFamily="18" charset="0"/>
              </a:rPr>
              <a:t>DIN</a:t>
            </a:r>
            <a:r>
              <a:rPr lang="zh-CN" altLang="en-US" sz="2000" b="1" smtClean="0">
                <a:solidFill>
                  <a:srgbClr val="FFFF00"/>
                </a:solidFill>
                <a:latin typeface="宋体" panose="02010600030101010101" pitchFamily="2" charset="-122"/>
                <a:cs typeface="宋体" panose="02010600030101010101" pitchFamily="2" charset="-122"/>
              </a:rPr>
              <a:t>端向</a:t>
            </a:r>
            <a:r>
              <a:rPr lang="en-US" altLang="zh-CN" sz="2000" b="1" smtClean="0">
                <a:solidFill>
                  <a:srgbClr val="FFFF00"/>
                </a:solidFill>
                <a:latin typeface="宋体" panose="02010600030101010101" pitchFamily="2" charset="-122"/>
                <a:cs typeface="宋体" panose="02010600030101010101" pitchFamily="2" charset="-122"/>
              </a:rPr>
              <a:t>16</a:t>
            </a:r>
            <a:r>
              <a:rPr lang="zh-CN" altLang="en-US" sz="2000" b="1" smtClean="0">
                <a:solidFill>
                  <a:srgbClr val="FFFF00"/>
                </a:solidFill>
                <a:latin typeface="宋体" panose="02010600030101010101" pitchFamily="2" charset="-122"/>
                <a:cs typeface="宋体" panose="02010600030101010101" pitchFamily="2" charset="-122"/>
              </a:rPr>
              <a:t>位移位寄存器输入</a:t>
            </a:r>
            <a:r>
              <a:rPr lang="en-US" altLang="zh-CN" sz="2000" b="1" smtClean="0">
                <a:solidFill>
                  <a:srgbClr val="FFFF00"/>
                </a:solidFill>
                <a:latin typeface="宋体" panose="02010600030101010101" pitchFamily="2" charset="-122"/>
                <a:cs typeface="宋体" panose="02010600030101010101" pitchFamily="2" charset="-122"/>
              </a:rPr>
              <a:t>l2</a:t>
            </a:r>
            <a:r>
              <a:rPr lang="zh-CN" altLang="en-US" sz="2000" b="1" smtClean="0">
                <a:solidFill>
                  <a:srgbClr val="FFFF00"/>
                </a:solidFill>
                <a:latin typeface="宋体" panose="02010600030101010101" pitchFamily="2" charset="-122"/>
                <a:cs typeface="宋体" panose="02010600030101010101" pitchFamily="2" charset="-122"/>
              </a:rPr>
              <a:t>位数据，其中，前</a:t>
            </a:r>
            <a:r>
              <a:rPr lang="en-US" altLang="zh-CN" sz="2000" b="1" smtClean="0">
                <a:solidFill>
                  <a:srgbClr val="FFFF00"/>
                </a:solidFill>
                <a:latin typeface="宋体" panose="02010600030101010101" pitchFamily="2" charset="-122"/>
                <a:cs typeface="宋体" panose="02010600030101010101" pitchFamily="2" charset="-122"/>
              </a:rPr>
              <a:t>10</a:t>
            </a:r>
            <a:r>
              <a:rPr lang="zh-CN" altLang="en-US" sz="2000" b="1" smtClean="0">
                <a:solidFill>
                  <a:srgbClr val="FFFF00"/>
                </a:solidFill>
                <a:latin typeface="宋体" panose="02010600030101010101" pitchFamily="2" charset="-122"/>
                <a:cs typeface="宋体" panose="02010600030101010101" pitchFamily="2" charset="-122"/>
              </a:rPr>
              <a:t>位</a:t>
            </a:r>
            <a:r>
              <a:rPr lang="zh-CN" altLang="en-US" sz="2000" b="1" smtClean="0">
                <a:solidFill>
                  <a:srgbClr val="FFFF00"/>
                </a:solidFill>
                <a:latin typeface="宋体" panose="02010600030101010101" pitchFamily="2" charset="-122"/>
                <a:cs typeface="宋体" panose="02010600030101010101" pitchFamily="2" charset="-122"/>
                <a:sym typeface="+mn-ea"/>
              </a:rPr>
              <a:t>为待转换有效数据位，且输入时高位在前，低位在后；后两位为填充位，填充位数据任意（一般填入</a:t>
            </a:r>
            <a:r>
              <a:rPr lang="en-US" altLang="zh-CN" sz="2000" b="1" smtClean="0">
                <a:solidFill>
                  <a:srgbClr val="FFFF00"/>
                </a:solidFill>
                <a:latin typeface="宋体" panose="02010600030101010101" pitchFamily="2" charset="-122"/>
                <a:cs typeface="宋体" panose="02010600030101010101" pitchFamily="2" charset="-122"/>
                <a:sym typeface="+mn-ea"/>
              </a:rPr>
              <a:t>0</a:t>
            </a:r>
            <a:r>
              <a:rPr lang="zh-CN" altLang="en-US" sz="2000" b="1" smtClean="0">
                <a:solidFill>
                  <a:srgbClr val="FFFF00"/>
                </a:solidFill>
                <a:latin typeface="宋体" panose="02010600030101010101" pitchFamily="2" charset="-122"/>
                <a:cs typeface="宋体" panose="02010600030101010101" pitchFamily="2" charset="-122"/>
                <a:sym typeface="+mn-ea"/>
              </a:rPr>
              <a:t>）。在级联（多片同时）工作方式下，可将本片的</a:t>
            </a:r>
            <a:r>
              <a:rPr lang="en-US" altLang="zh-CN" sz="2000" b="1" smtClean="0">
                <a:solidFill>
                  <a:srgbClr val="FFFF00"/>
                </a:solidFill>
                <a:latin typeface="宋体" panose="02010600030101010101" pitchFamily="2" charset="-122"/>
                <a:cs typeface="宋体" panose="02010600030101010101" pitchFamily="2" charset="-122"/>
                <a:sym typeface="+mn-ea"/>
              </a:rPr>
              <a:t>DOUT</a:t>
            </a:r>
            <a:r>
              <a:rPr lang="zh-CN" altLang="en-US" sz="2000" b="1" smtClean="0">
                <a:solidFill>
                  <a:srgbClr val="FFFF00"/>
                </a:solidFill>
                <a:latin typeface="宋体" panose="02010600030101010101" pitchFamily="2" charset="-122"/>
                <a:cs typeface="宋体" panose="02010600030101010101" pitchFamily="2" charset="-122"/>
                <a:sym typeface="+mn-ea"/>
              </a:rPr>
              <a:t>端接到下一片的</a:t>
            </a:r>
            <a:r>
              <a:rPr lang="en-US" altLang="zh-CN" sz="2000" b="1" smtClean="0">
                <a:solidFill>
                  <a:srgbClr val="FFFF00"/>
                </a:solidFill>
                <a:latin typeface="宋体" panose="02010600030101010101" pitchFamily="2" charset="-122"/>
                <a:cs typeface="宋体" panose="02010600030101010101" pitchFamily="2" charset="-122"/>
                <a:sym typeface="+mn-ea"/>
              </a:rPr>
              <a:t>DIN</a:t>
            </a:r>
            <a:r>
              <a:rPr lang="zh-CN" altLang="en-US" sz="2000" b="1" smtClean="0">
                <a:solidFill>
                  <a:srgbClr val="FFFF00"/>
                </a:solidFill>
                <a:latin typeface="宋体" panose="02010600030101010101" pitchFamily="2" charset="-122"/>
                <a:cs typeface="宋体" panose="02010600030101010101" pitchFamily="2" charset="-122"/>
                <a:sym typeface="+mn-ea"/>
              </a:rPr>
              <a:t>端，此时，需要向</a:t>
            </a:r>
            <a:r>
              <a:rPr lang="en-US" altLang="zh-CN" sz="2000" b="1" smtClean="0">
                <a:solidFill>
                  <a:srgbClr val="FFFF00"/>
                </a:solidFill>
                <a:latin typeface="宋体" panose="02010600030101010101" pitchFamily="2" charset="-122"/>
                <a:cs typeface="宋体" panose="02010600030101010101" pitchFamily="2" charset="-122"/>
                <a:sym typeface="+mn-ea"/>
              </a:rPr>
              <a:t>16</a:t>
            </a:r>
            <a:r>
              <a:rPr lang="zh-CN" altLang="en-US" sz="2000" b="1" smtClean="0">
                <a:solidFill>
                  <a:srgbClr val="FFFF00"/>
                </a:solidFill>
                <a:latin typeface="宋体" panose="02010600030101010101" pitchFamily="2" charset="-122"/>
                <a:cs typeface="宋体" panose="02010600030101010101" pitchFamily="2" charset="-122"/>
                <a:sym typeface="+mn-ea"/>
              </a:rPr>
              <a:t>位移位寄存器先输入高</a:t>
            </a:r>
            <a:r>
              <a:rPr lang="en-US" altLang="zh-CN" sz="2000" b="1" smtClean="0">
                <a:solidFill>
                  <a:srgbClr val="FFFF00"/>
                </a:solidFill>
                <a:latin typeface="宋体" panose="02010600030101010101" pitchFamily="2" charset="-122"/>
                <a:cs typeface="宋体" panose="02010600030101010101" pitchFamily="2" charset="-122"/>
                <a:sym typeface="+mn-ea"/>
              </a:rPr>
              <a:t>4</a:t>
            </a:r>
            <a:r>
              <a:rPr lang="zh-CN" altLang="en-US" sz="2000" b="1" smtClean="0">
                <a:solidFill>
                  <a:srgbClr val="FFFF00"/>
                </a:solidFill>
                <a:latin typeface="宋体" panose="02010600030101010101" pitchFamily="2" charset="-122"/>
                <a:cs typeface="宋体" panose="02010600030101010101" pitchFamily="2" charset="-122"/>
                <a:sym typeface="+mn-ea"/>
              </a:rPr>
              <a:t>位虚拟位、再输入</a:t>
            </a:r>
            <a:r>
              <a:rPr lang="en-US" altLang="zh-CN" sz="2000" b="1" smtClean="0">
                <a:solidFill>
                  <a:srgbClr val="FFFF00"/>
                </a:solidFill>
                <a:latin typeface="宋体" panose="02010600030101010101" pitchFamily="2" charset="-122"/>
                <a:cs typeface="宋体" panose="02010600030101010101" pitchFamily="2" charset="-122"/>
                <a:sym typeface="+mn-ea"/>
              </a:rPr>
              <a:t>10</a:t>
            </a:r>
            <a:r>
              <a:rPr lang="zh-CN" altLang="en-US" sz="2000" b="1" smtClean="0">
                <a:solidFill>
                  <a:srgbClr val="FFFF00"/>
                </a:solidFill>
                <a:latin typeface="宋体" panose="02010600030101010101" pitchFamily="2" charset="-122"/>
                <a:cs typeface="宋体" panose="02010600030101010101" pitchFamily="2" charset="-122"/>
                <a:sym typeface="+mn-ea"/>
              </a:rPr>
              <a:t>位有效数据位，最后输入低</a:t>
            </a:r>
            <a:r>
              <a:rPr lang="en-US" altLang="zh-CN" sz="2000" b="1" smtClean="0">
                <a:solidFill>
                  <a:srgbClr val="FFFF00"/>
                </a:solidFill>
                <a:latin typeface="宋体" panose="02010600030101010101" pitchFamily="2" charset="-122"/>
                <a:cs typeface="宋体" panose="02010600030101010101" pitchFamily="2" charset="-122"/>
                <a:sym typeface="+mn-ea"/>
              </a:rPr>
              <a:t>2</a:t>
            </a:r>
            <a:r>
              <a:rPr lang="zh-CN" altLang="en-US" sz="2000" b="1" smtClean="0">
                <a:solidFill>
                  <a:srgbClr val="FFFF00"/>
                </a:solidFill>
                <a:latin typeface="宋体" panose="02010600030101010101" pitchFamily="2" charset="-122"/>
                <a:cs typeface="宋体" panose="02010600030101010101" pitchFamily="2" charset="-122"/>
                <a:sym typeface="+mn-ea"/>
              </a:rPr>
              <a:t>位填充位。由于增加了高</a:t>
            </a:r>
            <a:r>
              <a:rPr lang="en-US" altLang="zh-CN" sz="2000" b="1" smtClean="0">
                <a:solidFill>
                  <a:srgbClr val="FFFF00"/>
                </a:solidFill>
                <a:latin typeface="宋体" panose="02010600030101010101" pitchFamily="2" charset="-122"/>
                <a:cs typeface="宋体" panose="02010600030101010101" pitchFamily="2" charset="-122"/>
                <a:sym typeface="+mn-ea"/>
              </a:rPr>
              <a:t>4</a:t>
            </a:r>
            <a:r>
              <a:rPr lang="zh-CN" altLang="en-US" sz="2000" b="1" smtClean="0">
                <a:solidFill>
                  <a:srgbClr val="FFFF00"/>
                </a:solidFill>
                <a:latin typeface="宋体" panose="02010600030101010101" pitchFamily="2" charset="-122"/>
                <a:cs typeface="宋体" panose="02010600030101010101" pitchFamily="2" charset="-122"/>
                <a:sym typeface="+mn-ea"/>
              </a:rPr>
              <a:t>位虚拟位，所以需要</a:t>
            </a:r>
            <a:r>
              <a:rPr lang="en-US" altLang="zh-CN" sz="2000" b="1" smtClean="0">
                <a:solidFill>
                  <a:srgbClr val="FFFF00"/>
                </a:solidFill>
                <a:latin typeface="宋体" panose="02010600030101010101" pitchFamily="2" charset="-122"/>
                <a:cs typeface="宋体" panose="02010600030101010101" pitchFamily="2" charset="-122"/>
                <a:sym typeface="+mn-ea"/>
              </a:rPr>
              <a:t>16</a:t>
            </a:r>
            <a:r>
              <a:rPr lang="zh-CN" altLang="en-US" sz="2000" b="1" smtClean="0">
                <a:solidFill>
                  <a:srgbClr val="FFFF00"/>
                </a:solidFill>
                <a:latin typeface="宋体" panose="02010600030101010101" pitchFamily="2" charset="-122"/>
                <a:cs typeface="宋体" panose="02010600030101010101" pitchFamily="2" charset="-122"/>
                <a:sym typeface="+mn-ea"/>
              </a:rPr>
              <a:t>个时钟脉冲。无论工作于哪一种方式，输出电压</a:t>
            </a:r>
            <a:r>
              <a:rPr lang="en-US" altLang="zh-CN" sz="2000" b="1" smtClean="0">
                <a:solidFill>
                  <a:srgbClr val="FFFF00"/>
                </a:solidFill>
                <a:latin typeface="宋体" panose="02010600030101010101" pitchFamily="2" charset="-122"/>
                <a:cs typeface="宋体" panose="02010600030101010101" pitchFamily="2" charset="-122"/>
                <a:sym typeface="+mn-ea"/>
              </a:rPr>
              <a:t>:</a:t>
            </a:r>
            <a:endParaRPr lang="en-US" altLang="zh-CN" sz="2000" b="1" smtClean="0">
              <a:solidFill>
                <a:srgbClr val="FFFF00"/>
              </a:solidFill>
              <a:latin typeface="宋体" panose="02010600030101010101" pitchFamily="2" charset="-122"/>
              <a:cs typeface="宋体" panose="02010600030101010101" pitchFamily="2" charset="-122"/>
            </a:endParaRPr>
          </a:p>
          <a:p>
            <a:pPr marL="0" indent="0" fontAlgn="base">
              <a:lnSpc>
                <a:spcPct val="100000"/>
              </a:lnSpc>
              <a:spcBef>
                <a:spcPts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 </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39010" name="Text Box 2"/>
          <p:cNvSpPr txBox="1">
            <a:spLocks noChangeArrowheads="1"/>
          </p:cNvSpPr>
          <p:nvPr/>
        </p:nvSpPr>
        <p:spPr bwMode="auto">
          <a:xfrm>
            <a:off x="560388" y="855345"/>
            <a:ext cx="67849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串行数模转换器及其与微处理器接口</a:t>
            </a:r>
            <a:endPar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922626" name="Text Box 2"/>
          <p:cNvSpPr txBox="1">
            <a:spLocks noChangeArrowheads="1"/>
          </p:cNvSpPr>
          <p:nvPr/>
        </p:nvSpPr>
        <p:spPr bwMode="auto">
          <a:xfrm>
            <a:off x="439738" y="394970"/>
            <a:ext cx="69627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2.9.3  D/A</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转换器与微处理器的接口</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945155" name="Object 3"/>
          <p:cNvGraphicFramePr>
            <a:graphicFrameLocks noChangeAspect="1"/>
          </p:cNvGraphicFramePr>
          <p:nvPr/>
        </p:nvGraphicFramePr>
        <p:xfrm>
          <a:off x="2010410" y="5238115"/>
          <a:ext cx="2854960" cy="426085"/>
        </p:xfrm>
        <a:graphic>
          <a:graphicData uri="http://schemas.openxmlformats.org/presentationml/2006/ole">
            <mc:AlternateContent xmlns:mc="http://schemas.openxmlformats.org/markup-compatibility/2006">
              <mc:Choice xmlns:v="urn:schemas-microsoft-com:vml" Requires="v">
                <p:oleObj spid="_x0000_s27679" name="Equation" r:id="rId5" imgW="1447800" imgH="228600" progId="Equation.DSMT4">
                  <p:embed/>
                </p:oleObj>
              </mc:Choice>
              <mc:Fallback>
                <p:oleObj name="Equation" r:id="rId5" imgW="1447800" imgH="228600" progId="Equation.DSMT4">
                  <p:embed/>
                  <p:pic>
                    <p:nvPicPr>
                      <p:cNvPr id="0" name="图片 276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0410" y="5238115"/>
                        <a:ext cx="2854960" cy="426085"/>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5156" name="Rectangle 4"/>
          <p:cNvSpPr>
            <a:spLocks noChangeArrowheads="1"/>
          </p:cNvSpPr>
          <p:nvPr/>
        </p:nvSpPr>
        <p:spPr bwMode="auto">
          <a:xfrm>
            <a:off x="1816100" y="5664359"/>
            <a:ext cx="3375660" cy="3987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p>
            <a:pPr fontAlgn="base">
              <a:spcBef>
                <a:spcPct val="0"/>
              </a:spcBef>
              <a:spcAft>
                <a:spcPct val="0"/>
              </a:spcAft>
            </a:pP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式中，</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D</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为待转换的数字量 </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Text Box 2"/>
          <p:cNvSpPr txBox="1">
            <a:spLocks noChangeArrowheads="1"/>
          </p:cNvSpPr>
          <p:nvPr/>
        </p:nvSpPr>
        <p:spPr bwMode="auto">
          <a:xfrm>
            <a:off x="611188" y="1203325"/>
            <a:ext cx="80899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a:t>
            </a:r>
            <a:r>
              <a:rPr lang="en-US" altLang="zh-CN" sz="2000" b="1" smtClean="0">
                <a:solidFill>
                  <a:srgbClr val="FFFF00"/>
                </a:solidFill>
                <a:latin typeface="宋体" panose="02010600030101010101" pitchFamily="2" charset="-122"/>
                <a:cs typeface="宋体" panose="02010600030101010101" pitchFamily="2" charset="-122"/>
              </a:rPr>
              <a:t>3</a:t>
            </a:r>
            <a:r>
              <a:rPr lang="zh-CN" altLang="en-US" sz="2000" b="1" smtClean="0">
                <a:solidFill>
                  <a:srgbClr val="FFFF00"/>
                </a:solidFill>
                <a:latin typeface="宋体" panose="02010600030101010101" pitchFamily="2" charset="-122"/>
                <a:cs typeface="宋体" panose="02010600030101010101" pitchFamily="2" charset="-122"/>
              </a:rPr>
              <a:t>）</a:t>
            </a:r>
            <a:r>
              <a:rPr lang="en-US" altLang="zh-CN" sz="2000" b="1" smtClean="0">
                <a:solidFill>
                  <a:srgbClr val="FFFF00"/>
                </a:solidFill>
                <a:latin typeface="Times New Roman" panose="02020603050405020304" pitchFamily="18" charset="0"/>
                <a:cs typeface="Times New Roman" panose="02020603050405020304" pitchFamily="18" charset="0"/>
              </a:rPr>
              <a:t>TLC5615</a:t>
            </a:r>
            <a:r>
              <a:rPr lang="zh-CN" altLang="en-US" sz="2000" b="1" smtClean="0">
                <a:solidFill>
                  <a:srgbClr val="FFFF00"/>
                </a:solidFill>
                <a:latin typeface="宋体" panose="02010600030101010101" pitchFamily="2" charset="-122"/>
                <a:cs typeface="宋体" panose="02010600030101010101" pitchFamily="2" charset="-122"/>
              </a:rPr>
              <a:t>的时序图</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46179" name="Text Box 3"/>
          <p:cNvSpPr txBox="1">
            <a:spLocks noChangeArrowheads="1"/>
          </p:cNvSpPr>
          <p:nvPr/>
        </p:nvSpPr>
        <p:spPr bwMode="auto">
          <a:xfrm>
            <a:off x="391160" y="1546860"/>
            <a:ext cx="860425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en-US" altLang="zh-CN" sz="2000" b="1" smtClean="0">
                <a:solidFill>
                  <a:srgbClr val="FFFF00"/>
                </a:solidFill>
                <a:latin typeface="Times New Roman" panose="02020603050405020304" pitchFamily="18" charset="0"/>
                <a:cs typeface="Times New Roman" panose="02020603050405020304" pitchFamily="18" charset="0"/>
              </a:rPr>
              <a:t>TLC5615</a:t>
            </a:r>
            <a:r>
              <a:rPr lang="zh-CN" altLang="en-US" sz="2000" b="1" smtClean="0">
                <a:solidFill>
                  <a:srgbClr val="FFFF00"/>
                </a:solidFill>
                <a:latin typeface="宋体" panose="02010600030101010101" pitchFamily="2" charset="-122"/>
                <a:cs typeface="宋体" panose="02010600030101010101" pitchFamily="2" charset="-122"/>
              </a:rPr>
              <a:t>的工作时序如图所示，由时序图可看出，串行数据的输入和输出必须满足片选信号   为低电平和时钟信号</a:t>
            </a:r>
            <a:r>
              <a:rPr lang="en-US" altLang="zh-CN" sz="2000" b="1" smtClean="0">
                <a:solidFill>
                  <a:srgbClr val="FFFF00"/>
                </a:solidFill>
                <a:latin typeface="Times New Roman" panose="02020603050405020304" pitchFamily="18" charset="0"/>
                <a:cs typeface="Times New Roman" panose="02020603050405020304" pitchFamily="18" charset="0"/>
              </a:rPr>
              <a:t>SCLK</a:t>
            </a:r>
            <a:r>
              <a:rPr lang="zh-CN" altLang="en-US" sz="2000" b="1" smtClean="0">
                <a:solidFill>
                  <a:srgbClr val="FFFF00"/>
                </a:solidFill>
                <a:latin typeface="宋体" panose="02010600030101010101" pitchFamily="2" charset="-122"/>
                <a:cs typeface="宋体" panose="02010600030101010101" pitchFamily="2" charset="-122"/>
              </a:rPr>
              <a:t>有效跳变两个条件。</a:t>
            </a:r>
            <a:endParaRPr lang="zh-CN" altLang="en-US" sz="2000" b="1" smtClean="0">
              <a:solidFill>
                <a:srgbClr val="FFFF00"/>
              </a:solidFill>
              <a:latin typeface="宋体" panose="02010600030101010101" pitchFamily="2" charset="-122"/>
              <a:cs typeface="宋体" panose="02010600030101010101" pitchFamily="2" charset="-122"/>
            </a:endParaRPr>
          </a:p>
        </p:txBody>
      </p:sp>
      <p:graphicFrame>
        <p:nvGraphicFramePr>
          <p:cNvPr id="946180" name="Object 4"/>
          <p:cNvGraphicFramePr>
            <a:graphicFrameLocks noChangeAspect="1"/>
          </p:cNvGraphicFramePr>
          <p:nvPr/>
        </p:nvGraphicFramePr>
        <p:xfrm>
          <a:off x="3039745" y="1866900"/>
          <a:ext cx="352425" cy="314325"/>
        </p:xfrm>
        <a:graphic>
          <a:graphicData uri="http://schemas.openxmlformats.org/presentationml/2006/ole">
            <mc:AlternateContent xmlns:mc="http://schemas.openxmlformats.org/markup-compatibility/2006">
              <mc:Choice xmlns:v="urn:schemas-microsoft-com:vml" Requires="v">
                <p:oleObj spid="_x0000_s28732" name="Equation" r:id="rId1" imgW="238125" imgH="219075" progId="Equation.DSMT4">
                  <p:embed/>
                </p:oleObj>
              </mc:Choice>
              <mc:Fallback>
                <p:oleObj name="Equation" r:id="rId1" imgW="238125" imgH="219075" progId="Equation.DSMT4">
                  <p:embed/>
                  <p:pic>
                    <p:nvPicPr>
                      <p:cNvPr id="0" name="图片 287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9745" y="1866900"/>
                        <a:ext cx="352425"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6181" name="Text Box 5"/>
          <p:cNvSpPr txBox="1">
            <a:spLocks noChangeArrowheads="1"/>
          </p:cNvSpPr>
          <p:nvPr/>
        </p:nvSpPr>
        <p:spPr bwMode="auto">
          <a:xfrm>
            <a:off x="525780" y="2154555"/>
            <a:ext cx="833501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当片选   为低电平时，输入数据</a:t>
            </a:r>
            <a:r>
              <a:rPr lang="en-US" altLang="zh-CN" sz="2000" b="1" smtClean="0">
                <a:solidFill>
                  <a:srgbClr val="FFFF00"/>
                </a:solidFill>
                <a:latin typeface="宋体" panose="02010600030101010101" pitchFamily="2" charset="-122"/>
                <a:cs typeface="宋体" panose="02010600030101010101" pitchFamily="2" charset="-122"/>
              </a:rPr>
              <a:t>DIN</a:t>
            </a:r>
            <a:r>
              <a:rPr lang="zh-CN" altLang="en-US" sz="2000" b="1" smtClean="0">
                <a:solidFill>
                  <a:srgbClr val="FFFF00"/>
                </a:solidFill>
                <a:latin typeface="宋体" panose="02010600030101010101" pitchFamily="2" charset="-122"/>
                <a:cs typeface="宋体" panose="02010600030101010101" pitchFamily="2" charset="-122"/>
              </a:rPr>
              <a:t>由时钟</a:t>
            </a:r>
            <a:r>
              <a:rPr lang="en-US" altLang="zh-CN" sz="2000" b="1" smtClean="0">
                <a:solidFill>
                  <a:srgbClr val="FFFF00"/>
                </a:solidFill>
                <a:latin typeface="Times New Roman" panose="02020603050405020304" pitchFamily="18" charset="0"/>
                <a:cs typeface="Times New Roman" panose="02020603050405020304" pitchFamily="18" charset="0"/>
              </a:rPr>
              <a:t>SCLK</a:t>
            </a:r>
            <a:r>
              <a:rPr lang="zh-CN" altLang="en-US" sz="2000" b="1" smtClean="0">
                <a:solidFill>
                  <a:srgbClr val="FFFF00"/>
                </a:solidFill>
                <a:latin typeface="宋体" panose="02010600030101010101" pitchFamily="2" charset="-122"/>
                <a:cs typeface="宋体" panose="02010600030101010101" pitchFamily="2" charset="-122"/>
              </a:rPr>
              <a:t>同步输入或输出，最高有效位在前，低有效位在后。 </a:t>
            </a:r>
            <a:endParaRPr lang="zh-CN" altLang="en-US" sz="2000" b="1" smtClean="0">
              <a:solidFill>
                <a:srgbClr val="FFFF00"/>
              </a:solidFill>
              <a:latin typeface="宋体" panose="02010600030101010101" pitchFamily="2" charset="-122"/>
              <a:cs typeface="宋体" panose="02010600030101010101" pitchFamily="2" charset="-122"/>
            </a:endParaRPr>
          </a:p>
        </p:txBody>
      </p:sp>
      <p:graphicFrame>
        <p:nvGraphicFramePr>
          <p:cNvPr id="946182" name="Object 6"/>
          <p:cNvGraphicFramePr>
            <a:graphicFrameLocks noChangeAspect="1"/>
          </p:cNvGraphicFramePr>
          <p:nvPr/>
        </p:nvGraphicFramePr>
        <p:xfrm>
          <a:off x="1918335" y="2219960"/>
          <a:ext cx="316230" cy="282575"/>
        </p:xfrm>
        <a:graphic>
          <a:graphicData uri="http://schemas.openxmlformats.org/presentationml/2006/ole">
            <mc:AlternateContent xmlns:mc="http://schemas.openxmlformats.org/markup-compatibility/2006">
              <mc:Choice xmlns:v="urn:schemas-microsoft-com:vml" Requires="v">
                <p:oleObj spid="_x0000_s28733" name="Equation" r:id="rId3" imgW="238125" imgH="219075" progId="Equation.DSMT4">
                  <p:embed/>
                </p:oleObj>
              </mc:Choice>
              <mc:Fallback>
                <p:oleObj name="Equation" r:id="rId3" imgW="238125" imgH="219075" progId="Equation.DSMT4">
                  <p:embed/>
                  <p:pic>
                    <p:nvPicPr>
                      <p:cNvPr id="0" name="图片 287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8335" y="2219960"/>
                        <a:ext cx="316230" cy="28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9010" name="Text Box 2"/>
          <p:cNvSpPr txBox="1">
            <a:spLocks noChangeArrowheads="1"/>
          </p:cNvSpPr>
          <p:nvPr/>
        </p:nvSpPr>
        <p:spPr bwMode="auto">
          <a:xfrm>
            <a:off x="560388" y="855345"/>
            <a:ext cx="67849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串行数模转换器及其与微处理器接口</a:t>
            </a:r>
            <a:endPar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922626" name="Text Box 2"/>
          <p:cNvSpPr txBox="1">
            <a:spLocks noChangeArrowheads="1"/>
          </p:cNvSpPr>
          <p:nvPr/>
        </p:nvSpPr>
        <p:spPr bwMode="auto">
          <a:xfrm>
            <a:off x="439738" y="394970"/>
            <a:ext cx="69627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2.9.3  D/A</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转换器与微处理器的接口</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47202" name="Text Box 2"/>
          <p:cNvSpPr txBox="1">
            <a:spLocks noChangeArrowheads="1"/>
          </p:cNvSpPr>
          <p:nvPr/>
        </p:nvSpPr>
        <p:spPr bwMode="auto">
          <a:xfrm>
            <a:off x="401320" y="2753995"/>
            <a:ext cx="834136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输入时</a:t>
            </a:r>
            <a:r>
              <a:rPr lang="en-US" altLang="zh-CN" sz="2000" b="1" smtClean="0">
                <a:solidFill>
                  <a:srgbClr val="FFFF00"/>
                </a:solidFill>
                <a:latin typeface="Times New Roman" panose="02020603050405020304" pitchFamily="18" charset="0"/>
                <a:cs typeface="Times New Roman" panose="02020603050405020304" pitchFamily="18" charset="0"/>
              </a:rPr>
              <a:t>SCLK</a:t>
            </a:r>
            <a:r>
              <a:rPr lang="zh-CN" altLang="en-US" sz="2000" b="1" smtClean="0">
                <a:solidFill>
                  <a:srgbClr val="FFFF00"/>
                </a:solidFill>
                <a:latin typeface="宋体" panose="02010600030101010101" pitchFamily="2" charset="-122"/>
                <a:cs typeface="宋体" panose="02010600030101010101" pitchFamily="2" charset="-122"/>
              </a:rPr>
              <a:t>的上升沿把串行输入数据</a:t>
            </a:r>
            <a:r>
              <a:rPr lang="en-US" altLang="zh-CN" sz="2000" b="1" smtClean="0">
                <a:solidFill>
                  <a:srgbClr val="FFFF00"/>
                </a:solidFill>
                <a:latin typeface="Times New Roman" panose="02020603050405020304" pitchFamily="18" charset="0"/>
                <a:cs typeface="Times New Roman" panose="02020603050405020304" pitchFamily="18" charset="0"/>
              </a:rPr>
              <a:t>DIN</a:t>
            </a:r>
            <a:r>
              <a:rPr lang="zh-CN" altLang="en-US" sz="2000" b="1" smtClean="0">
                <a:solidFill>
                  <a:srgbClr val="FFFF00"/>
                </a:solidFill>
                <a:latin typeface="宋体" panose="02010600030101010101" pitchFamily="2" charset="-122"/>
                <a:cs typeface="宋体" panose="02010600030101010101" pitchFamily="2" charset="-122"/>
              </a:rPr>
              <a:t>移入内部的</a:t>
            </a:r>
            <a:r>
              <a:rPr lang="en-US" altLang="zh-CN" sz="2000" b="1" smtClean="0">
                <a:solidFill>
                  <a:srgbClr val="FFFF00"/>
                </a:solidFill>
                <a:latin typeface="宋体" panose="02010600030101010101" pitchFamily="2" charset="-122"/>
                <a:cs typeface="宋体" panose="02010600030101010101" pitchFamily="2" charset="-122"/>
              </a:rPr>
              <a:t>16</a:t>
            </a:r>
            <a:r>
              <a:rPr lang="zh-CN" altLang="en-US" sz="2000" b="1" smtClean="0">
                <a:solidFill>
                  <a:srgbClr val="FFFF00"/>
                </a:solidFill>
                <a:latin typeface="宋体" panose="02010600030101010101" pitchFamily="2" charset="-122"/>
                <a:cs typeface="宋体" panose="02010600030101010101" pitchFamily="2" charset="-122"/>
              </a:rPr>
              <a:t>位移位寄存器，</a:t>
            </a:r>
            <a:r>
              <a:rPr lang="en-US" altLang="zh-CN" sz="2000" b="1" smtClean="0">
                <a:solidFill>
                  <a:srgbClr val="FFFF00"/>
                </a:solidFill>
                <a:latin typeface="Times New Roman" panose="02020603050405020304" pitchFamily="18" charset="0"/>
                <a:cs typeface="Times New Roman" panose="02020603050405020304" pitchFamily="18" charset="0"/>
              </a:rPr>
              <a:t>SCLK</a:t>
            </a:r>
            <a:r>
              <a:rPr lang="zh-CN" altLang="en-US" sz="2000" b="1" smtClean="0">
                <a:solidFill>
                  <a:srgbClr val="FFFF00"/>
                </a:solidFill>
                <a:latin typeface="宋体" panose="02010600030101010101" pitchFamily="2" charset="-122"/>
                <a:cs typeface="宋体" panose="02010600030101010101" pitchFamily="2" charset="-122"/>
              </a:rPr>
              <a:t>的下降沿</a:t>
            </a:r>
            <a:r>
              <a:rPr lang="en-US" altLang="zh-CN" sz="2000" b="1" smtClean="0">
                <a:solidFill>
                  <a:srgbClr val="FFFF00"/>
                </a:solidFill>
                <a:latin typeface="Times New Roman" panose="02020603050405020304" pitchFamily="18" charset="0"/>
                <a:cs typeface="Times New Roman" panose="02020603050405020304" pitchFamily="18" charset="0"/>
              </a:rPr>
              <a:t>DOUT</a:t>
            </a:r>
            <a:r>
              <a:rPr lang="zh-CN" altLang="en-US" sz="2000" b="1" smtClean="0">
                <a:solidFill>
                  <a:srgbClr val="FFFF00"/>
                </a:solidFill>
                <a:latin typeface="宋体" panose="02010600030101010101" pitchFamily="2" charset="-122"/>
                <a:cs typeface="宋体" panose="02010600030101010101" pitchFamily="2" charset="-122"/>
              </a:rPr>
              <a:t>输出串行数据，片选   的上升沿把数据传送至</a:t>
            </a:r>
            <a:r>
              <a:rPr lang="en-US" altLang="zh-CN" sz="2000" b="1" smtClean="0">
                <a:solidFill>
                  <a:srgbClr val="FFFF00"/>
                </a:solidFill>
                <a:latin typeface="Times New Roman" panose="02020603050405020304" pitchFamily="18" charset="0"/>
                <a:cs typeface="Times New Roman" panose="02020603050405020304" pitchFamily="18" charset="0"/>
              </a:rPr>
              <a:t>DAC</a:t>
            </a:r>
            <a:r>
              <a:rPr lang="zh-CN" altLang="en-US" sz="2000" b="1" smtClean="0">
                <a:solidFill>
                  <a:srgbClr val="FFFF00"/>
                </a:solidFill>
                <a:latin typeface="宋体" panose="02010600030101010101" pitchFamily="2" charset="-122"/>
                <a:cs typeface="宋体" panose="02010600030101010101" pitchFamily="2" charset="-122"/>
              </a:rPr>
              <a:t>寄存器。</a:t>
            </a:r>
            <a:endParaRPr lang="zh-CN" altLang="en-US" sz="2000" b="1" smtClean="0">
              <a:solidFill>
                <a:srgbClr val="FFFF00"/>
              </a:solidFill>
              <a:latin typeface="宋体" panose="02010600030101010101" pitchFamily="2" charset="-122"/>
              <a:cs typeface="宋体" panose="02010600030101010101" pitchFamily="2" charset="-122"/>
            </a:endParaRPr>
          </a:p>
        </p:txBody>
      </p:sp>
      <p:graphicFrame>
        <p:nvGraphicFramePr>
          <p:cNvPr id="947203" name="Object 3"/>
          <p:cNvGraphicFramePr>
            <a:graphicFrameLocks noChangeAspect="1"/>
          </p:cNvGraphicFramePr>
          <p:nvPr/>
        </p:nvGraphicFramePr>
        <p:xfrm>
          <a:off x="5732145" y="3100070"/>
          <a:ext cx="360680" cy="321945"/>
        </p:xfrm>
        <a:graphic>
          <a:graphicData uri="http://schemas.openxmlformats.org/presentationml/2006/ole">
            <mc:AlternateContent xmlns:mc="http://schemas.openxmlformats.org/markup-compatibility/2006">
              <mc:Choice xmlns:v="urn:schemas-microsoft-com:vml" Requires="v">
                <p:oleObj spid="_x0000_s29814" name="Equation" r:id="rId5" imgW="238125" imgH="219075" progId="Equation.DSMT4">
                  <p:embed/>
                </p:oleObj>
              </mc:Choice>
              <mc:Fallback>
                <p:oleObj name="Equation" r:id="rId5" imgW="238125" imgH="219075" progId="Equation.DSMT4">
                  <p:embed/>
                  <p:pic>
                    <p:nvPicPr>
                      <p:cNvPr id="0" name="图片 298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2145" y="3100070"/>
                        <a:ext cx="360680" cy="3219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7204" name="Text Box 4"/>
          <p:cNvSpPr txBox="1">
            <a:spLocks noChangeArrowheads="1"/>
          </p:cNvSpPr>
          <p:nvPr/>
        </p:nvSpPr>
        <p:spPr bwMode="auto">
          <a:xfrm>
            <a:off x="194310" y="3710940"/>
            <a:ext cx="5202555" cy="13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当片选   为高电平时，串行输入数据</a:t>
            </a:r>
            <a:r>
              <a:rPr lang="en-US" altLang="zh-CN" sz="2000" b="1" smtClean="0">
                <a:solidFill>
                  <a:srgbClr val="FFFF00"/>
                </a:solidFill>
                <a:latin typeface="Times New Roman" panose="02020603050405020304" pitchFamily="18" charset="0"/>
                <a:cs typeface="Times New Roman" panose="02020603050405020304" pitchFamily="18" charset="0"/>
              </a:rPr>
              <a:t>DIN</a:t>
            </a:r>
            <a:r>
              <a:rPr lang="zh-CN" altLang="en-US" sz="2000" b="1" smtClean="0">
                <a:solidFill>
                  <a:srgbClr val="FFFF00"/>
                </a:solidFill>
                <a:latin typeface="宋体" panose="02010600030101010101" pitchFamily="2" charset="-122"/>
                <a:cs typeface="宋体" panose="02010600030101010101" pitchFamily="2" charset="-122"/>
              </a:rPr>
              <a:t>不能由时钟同步送入移位寄存器；输出数据</a:t>
            </a:r>
            <a:r>
              <a:rPr lang="en-US" altLang="zh-CN" sz="2000" b="1" smtClean="0">
                <a:solidFill>
                  <a:srgbClr val="FFFF00"/>
                </a:solidFill>
                <a:latin typeface="Times New Roman" panose="02020603050405020304" pitchFamily="18" charset="0"/>
                <a:cs typeface="Times New Roman" panose="02020603050405020304" pitchFamily="18" charset="0"/>
              </a:rPr>
              <a:t>DOUT</a:t>
            </a:r>
            <a:r>
              <a:rPr lang="zh-CN" altLang="en-US" sz="2000" b="1" smtClean="0">
                <a:solidFill>
                  <a:srgbClr val="FFFF00"/>
                </a:solidFill>
                <a:latin typeface="宋体" panose="02010600030101010101" pitchFamily="2" charset="-122"/>
                <a:cs typeface="宋体" panose="02010600030101010101" pitchFamily="2" charset="-122"/>
              </a:rPr>
              <a:t>保持最近的数值不变而不进入高阻状态。 </a:t>
            </a:r>
            <a:endParaRPr lang="zh-CN" altLang="en-US" sz="2000" b="1" smtClean="0">
              <a:solidFill>
                <a:srgbClr val="FFFF00"/>
              </a:solidFill>
              <a:latin typeface="宋体" panose="02010600030101010101" pitchFamily="2" charset="-122"/>
              <a:cs typeface="宋体" panose="02010600030101010101" pitchFamily="2" charset="-122"/>
            </a:endParaRPr>
          </a:p>
        </p:txBody>
      </p:sp>
      <p:graphicFrame>
        <p:nvGraphicFramePr>
          <p:cNvPr id="947205" name="Object 5"/>
          <p:cNvGraphicFramePr>
            <a:graphicFrameLocks noChangeAspect="1"/>
          </p:cNvGraphicFramePr>
          <p:nvPr/>
        </p:nvGraphicFramePr>
        <p:xfrm>
          <a:off x="1588770" y="3768725"/>
          <a:ext cx="352425" cy="314325"/>
        </p:xfrm>
        <a:graphic>
          <a:graphicData uri="http://schemas.openxmlformats.org/presentationml/2006/ole">
            <mc:AlternateContent xmlns:mc="http://schemas.openxmlformats.org/markup-compatibility/2006">
              <mc:Choice xmlns:v="urn:schemas-microsoft-com:vml" Requires="v">
                <p:oleObj spid="_x0000_s29815" name="Equation" r:id="rId7" imgW="238125" imgH="219075" progId="Equation.DSMT4">
                  <p:embed/>
                </p:oleObj>
              </mc:Choice>
              <mc:Fallback>
                <p:oleObj name="Equation" r:id="rId7" imgW="238125" imgH="219075" progId="Equation.DSMT4">
                  <p:embed/>
                  <p:pic>
                    <p:nvPicPr>
                      <p:cNvPr id="0" name="图片 298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770" y="3768725"/>
                        <a:ext cx="352425"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7206" name="Text Box 6"/>
          <p:cNvSpPr txBox="1">
            <a:spLocks noChangeArrowheads="1"/>
          </p:cNvSpPr>
          <p:nvPr/>
        </p:nvSpPr>
        <p:spPr bwMode="auto">
          <a:xfrm>
            <a:off x="123825" y="5173980"/>
            <a:ext cx="4993005" cy="13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zh-CN" sz="2000" b="1" smtClean="0">
                <a:solidFill>
                  <a:srgbClr val="FFFF00"/>
                </a:solidFill>
                <a:latin typeface="宋体" panose="02010600030101010101" pitchFamily="2" charset="-122"/>
                <a:cs typeface="宋体" panose="02010600030101010101" pitchFamily="2" charset="-122"/>
              </a:rPr>
              <a:t>即</a:t>
            </a:r>
            <a:r>
              <a:rPr lang="en-US" altLang="zh-CN" sz="2000" b="1" smtClean="0">
                <a:solidFill>
                  <a:srgbClr val="FFFF00"/>
                </a:solidFill>
                <a:latin typeface="Times New Roman" panose="02020603050405020304" pitchFamily="18" charset="0"/>
                <a:cs typeface="Times New Roman" panose="02020603050405020304" pitchFamily="18" charset="0"/>
              </a:rPr>
              <a:t>SCLK</a:t>
            </a:r>
            <a:r>
              <a:rPr lang="zh-CN" altLang="en-US" sz="2000" b="1" smtClean="0">
                <a:solidFill>
                  <a:srgbClr val="FFFF00"/>
                </a:solidFill>
                <a:latin typeface="宋体" panose="02010600030101010101" pitchFamily="2" charset="-122"/>
                <a:cs typeface="宋体" panose="02010600030101010101" pitchFamily="2" charset="-122"/>
              </a:rPr>
              <a:t>的上升和下降都必须发生在   为低电平期间。为了使时钟内部馈通最小，当片选</a:t>
            </a: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为高电平时，输入时钟</a:t>
            </a:r>
            <a:r>
              <a:rPr lang="en-US" altLang="zh-CN" sz="2000" b="1" smtClean="0">
                <a:solidFill>
                  <a:srgbClr val="FFFF00"/>
                </a:solidFill>
                <a:latin typeface="Times New Roman" panose="02020603050405020304" pitchFamily="18" charset="0"/>
                <a:cs typeface="Times New Roman" panose="02020603050405020304" pitchFamily="18" charset="0"/>
              </a:rPr>
              <a:t>SCLK</a:t>
            </a:r>
            <a:r>
              <a:rPr lang="zh-CN" altLang="en-US" sz="2000" b="1" smtClean="0">
                <a:solidFill>
                  <a:srgbClr val="FFFF00"/>
                </a:solidFill>
                <a:latin typeface="宋体" panose="02010600030101010101" pitchFamily="2" charset="-122"/>
                <a:cs typeface="宋体" panose="02010600030101010101" pitchFamily="2" charset="-122"/>
              </a:rPr>
              <a:t>为低电平。</a:t>
            </a:r>
            <a:endParaRPr lang="zh-CN" altLang="en-US" sz="2000" b="1" smtClean="0">
              <a:solidFill>
                <a:srgbClr val="FFFF00"/>
              </a:solidFill>
              <a:latin typeface="宋体" panose="02010600030101010101" pitchFamily="2" charset="-122"/>
              <a:cs typeface="宋体" panose="02010600030101010101" pitchFamily="2" charset="-122"/>
            </a:endParaRPr>
          </a:p>
        </p:txBody>
      </p:sp>
      <p:graphicFrame>
        <p:nvGraphicFramePr>
          <p:cNvPr id="947207" name="Object 7"/>
          <p:cNvGraphicFramePr>
            <a:graphicFrameLocks noChangeAspect="1"/>
          </p:cNvGraphicFramePr>
          <p:nvPr/>
        </p:nvGraphicFramePr>
        <p:xfrm>
          <a:off x="4746625" y="5234940"/>
          <a:ext cx="320040" cy="285750"/>
        </p:xfrm>
        <a:graphic>
          <a:graphicData uri="http://schemas.openxmlformats.org/presentationml/2006/ole">
            <mc:AlternateContent xmlns:mc="http://schemas.openxmlformats.org/markup-compatibility/2006">
              <mc:Choice xmlns:v="urn:schemas-microsoft-com:vml" Requires="v">
                <p:oleObj spid="_x0000_s29816" name="Equation" r:id="rId9" imgW="238125" imgH="219075" progId="Equation.DSMT4">
                  <p:embed/>
                </p:oleObj>
              </mc:Choice>
              <mc:Fallback>
                <p:oleObj name="Equation" r:id="rId9" imgW="238125" imgH="219075" progId="Equation.DSMT4">
                  <p:embed/>
                  <p:pic>
                    <p:nvPicPr>
                      <p:cNvPr id="0" name="图片 298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46625" y="5234940"/>
                        <a:ext cx="32004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7208" name="Object 8"/>
          <p:cNvGraphicFramePr>
            <a:graphicFrameLocks noChangeAspect="1"/>
          </p:cNvGraphicFramePr>
          <p:nvPr/>
        </p:nvGraphicFramePr>
        <p:xfrm>
          <a:off x="987425" y="5814060"/>
          <a:ext cx="349250" cy="311785"/>
        </p:xfrm>
        <a:graphic>
          <a:graphicData uri="http://schemas.openxmlformats.org/presentationml/2006/ole">
            <mc:AlternateContent xmlns:mc="http://schemas.openxmlformats.org/markup-compatibility/2006">
              <mc:Choice xmlns:v="urn:schemas-microsoft-com:vml" Requires="v">
                <p:oleObj spid="_x0000_s29817" name="Equation" r:id="rId11" imgW="238125" imgH="219075" progId="Equation.DSMT4">
                  <p:embed/>
                </p:oleObj>
              </mc:Choice>
              <mc:Fallback>
                <p:oleObj name="Equation" r:id="rId11" imgW="238125" imgH="219075" progId="Equation.DSMT4">
                  <p:embed/>
                  <p:pic>
                    <p:nvPicPr>
                      <p:cNvPr id="0" name="图片 298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7425" y="5814060"/>
                        <a:ext cx="349250" cy="3117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48226" name="Picture 2"/>
          <p:cNvPicPr>
            <a:picLocks noChangeAspect="1" noChangeArrowheads="1"/>
          </p:cNvPicPr>
          <p:nvPr/>
        </p:nvPicPr>
        <p:blipFill>
          <a:blip r:embed="rId13">
            <a:extLst>
              <a:ext uri="{28A0092B-C50C-407E-A947-70E740481C1C}">
                <a14:useLocalDpi xmlns:a14="http://schemas.microsoft.com/office/drawing/2010/main" val="0"/>
              </a:ext>
            </a:extLst>
          </a:blip>
          <a:srcRect l="6044" t="2180" r="10444" b="8149"/>
          <a:stretch>
            <a:fillRect/>
          </a:stretch>
        </p:blipFill>
        <p:spPr bwMode="auto">
          <a:xfrm>
            <a:off x="5165725" y="3768725"/>
            <a:ext cx="3957320" cy="2551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8228" name="Text Box 4"/>
          <p:cNvSpPr txBox="1">
            <a:spLocks noChangeArrowheads="1"/>
          </p:cNvSpPr>
          <p:nvPr/>
        </p:nvSpPr>
        <p:spPr bwMode="auto">
          <a:xfrm>
            <a:off x="5971223" y="3768408"/>
            <a:ext cx="202946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p>
            <a:pPr algn="ctr" fontAlgn="base">
              <a:spcBef>
                <a:spcPct val="0"/>
              </a:spcBef>
              <a:spcAft>
                <a:spcPct val="0"/>
              </a:spcAft>
            </a:pPr>
            <a:r>
              <a:rPr lang="en-US" altLang="zh-CN" b="1" smtClean="0">
                <a:solidFill>
                  <a:schemeClr val="bg1"/>
                </a:solidFill>
                <a:latin typeface="Times New Roman" panose="02020603050405020304" pitchFamily="18" charset="0"/>
                <a:ea typeface="楷体_GB2312" pitchFamily="49" charset="-122"/>
                <a:cs typeface="Times New Roman" panose="02020603050405020304" pitchFamily="18" charset="0"/>
              </a:rPr>
              <a:t>TLC5615</a:t>
            </a:r>
            <a:r>
              <a:rPr lang="zh-CN" altLang="en-US" b="1" smtClean="0">
                <a:solidFill>
                  <a:schemeClr val="bg1"/>
                </a:solidFill>
                <a:latin typeface="楷体_GB2312" pitchFamily="49" charset="-122"/>
                <a:ea typeface="楷体_GB2312" pitchFamily="49" charset="-122"/>
              </a:rPr>
              <a:t>的时序图</a:t>
            </a:r>
            <a:endParaRPr lang="zh-CN" altLang="en-US" b="1" smtClean="0">
              <a:solidFill>
                <a:schemeClr val="bg1"/>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4" name="Text Box 4"/>
          <p:cNvSpPr txBox="1">
            <a:spLocks noChangeArrowheads="1"/>
          </p:cNvSpPr>
          <p:nvPr/>
        </p:nvSpPr>
        <p:spPr bwMode="auto">
          <a:xfrm>
            <a:off x="468313" y="640715"/>
            <a:ext cx="36718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l" fontAlgn="base">
              <a:spcBef>
                <a:spcPct val="50000"/>
              </a:spcBef>
              <a:spcAft>
                <a:spcPct val="0"/>
              </a:spcAft>
            </a:pPr>
            <a:r>
              <a:rPr lang="zh-CN" altLang="en-US" sz="2400" b="1" dirty="0" smtClean="0">
                <a:solidFill>
                  <a:srgbClr val="CC0000"/>
                </a:solidFill>
                <a:ea typeface="楷体_GB2312" pitchFamily="49" charset="-122"/>
              </a:rPr>
              <a:t>基本差动放大电路</a:t>
            </a:r>
            <a:endParaRPr lang="zh-CN" altLang="en-US" sz="2400" b="1" dirty="0" smtClean="0">
              <a:solidFill>
                <a:srgbClr val="CC0000"/>
              </a:solidFill>
              <a:ea typeface="楷体_GB2312" pitchFamily="49" charset="-122"/>
            </a:endParaRPr>
          </a:p>
        </p:txBody>
      </p:sp>
      <p:sp>
        <p:nvSpPr>
          <p:cNvPr id="542730" name="Rectangle 10"/>
          <p:cNvSpPr>
            <a:spLocks noChangeArrowheads="1"/>
          </p:cNvSpPr>
          <p:nvPr/>
        </p:nvSpPr>
        <p:spPr bwMode="auto">
          <a:xfrm>
            <a:off x="0" y="3078163"/>
            <a:ext cx="9144000" cy="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none" anchor="ctr">
            <a:spAutoFit/>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3" name="矩形 2"/>
          <p:cNvSpPr/>
          <p:nvPr/>
        </p:nvSpPr>
        <p:spPr bwMode="auto">
          <a:xfrm>
            <a:off x="4565015" y="773430"/>
            <a:ext cx="4394835" cy="2635885"/>
          </a:xfrm>
          <a:prstGeom prst="rect">
            <a:avLst/>
          </a:prstGeom>
          <a:solidFill>
            <a:schemeClr val="tx1"/>
          </a:solidFill>
          <a:ln>
            <a:noFill/>
          </a:ln>
          <a:effectLst/>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4400" b="1" i="0" u="none" strike="noStrike" cap="none" normalizeH="0" baseline="0" smtClean="0">
              <a:ln>
                <a:noFill/>
              </a:ln>
              <a:solidFill>
                <a:schemeClr val="tx2"/>
              </a:solidFill>
              <a:effectLst/>
              <a:latin typeface="Arial" panose="020B0604020202020204" pitchFamily="34" charset="0"/>
              <a:ea typeface="楷体_GB2312" pitchFamily="49" charset="-122"/>
            </a:endParaRPr>
          </a:p>
        </p:txBody>
      </p:sp>
      <p:grpSp>
        <p:nvGrpSpPr>
          <p:cNvPr id="98" name="Group 5"/>
          <p:cNvGrpSpPr/>
          <p:nvPr/>
        </p:nvGrpSpPr>
        <p:grpSpPr bwMode="auto">
          <a:xfrm>
            <a:off x="4565650" y="772160"/>
            <a:ext cx="4394200" cy="2524760"/>
            <a:chOff x="0" y="0"/>
            <a:chExt cx="2520" cy="1892"/>
          </a:xfrm>
        </p:grpSpPr>
        <p:sp>
          <p:nvSpPr>
            <p:cNvPr id="99" name="Text Box 6"/>
            <p:cNvSpPr txBox="1">
              <a:spLocks noChangeAspect="1" noChangeArrowheads="1"/>
            </p:cNvSpPr>
            <p:nvPr/>
          </p:nvSpPr>
          <p:spPr bwMode="auto">
            <a:xfrm>
              <a:off x="2304" y="828"/>
              <a:ext cx="2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1">
                  <a:solidFill>
                    <a:srgbClr val="000000"/>
                  </a:solidFill>
                  <a:latin typeface="Times New Roman" panose="02020603050405020304" pitchFamily="18" charset="0"/>
                  <a:ea typeface="宋体" panose="02010600030101010101" pitchFamily="2" charset="-122"/>
                </a:rPr>
                <a:t>u</a:t>
              </a:r>
              <a:r>
                <a:rPr lang="en-US" altLang="zh-CN" sz="2000" baseline="-25000">
                  <a:solidFill>
                    <a:srgbClr val="000000"/>
                  </a:solidFill>
                  <a:latin typeface="Times New Roman" panose="02020603050405020304" pitchFamily="18" charset="0"/>
                  <a:ea typeface="宋体" panose="02010600030101010101" pitchFamily="2" charset="-122"/>
                </a:rPr>
                <a:t>o</a:t>
              </a:r>
              <a:endParaRPr lang="en-US" altLang="zh-CN" sz="2000">
                <a:solidFill>
                  <a:srgbClr val="000000"/>
                </a:solidFill>
                <a:latin typeface="Times New Roman" panose="02020603050405020304" pitchFamily="18" charset="0"/>
                <a:ea typeface="宋体" panose="02010600030101010101" pitchFamily="2" charset="-122"/>
              </a:endParaRPr>
            </a:p>
          </p:txBody>
        </p:sp>
        <p:grpSp>
          <p:nvGrpSpPr>
            <p:cNvPr id="100" name="Group 7"/>
            <p:cNvGrpSpPr>
              <a:grpSpLocks noChangeAspect="1"/>
            </p:cNvGrpSpPr>
            <p:nvPr/>
          </p:nvGrpSpPr>
          <p:grpSpPr bwMode="auto">
            <a:xfrm>
              <a:off x="1200" y="540"/>
              <a:ext cx="548" cy="729"/>
              <a:chOff x="0" y="0"/>
              <a:chExt cx="685" cy="910"/>
            </a:xfrm>
          </p:grpSpPr>
          <p:sp>
            <p:nvSpPr>
              <p:cNvPr id="126" name="Text Box 8"/>
              <p:cNvSpPr txBox="1">
                <a:spLocks noChangeAspect="1" noChangeArrowheads="1"/>
              </p:cNvSpPr>
              <p:nvPr/>
            </p:nvSpPr>
            <p:spPr bwMode="auto">
              <a:xfrm>
                <a:off x="516" y="373"/>
                <a:ext cx="16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宋体" panose="02010600030101010101" pitchFamily="2" charset="-122"/>
                    <a:ea typeface="宋体" panose="02010600030101010101" pitchFamily="2" charset="-122"/>
                  </a:rPr>
                  <a:t>+</a:t>
                </a:r>
                <a:endParaRPr lang="en-US" altLang="zh-CN" sz="2000">
                  <a:solidFill>
                    <a:srgbClr val="000000"/>
                  </a:solidFill>
                  <a:latin typeface="Times New Roman" panose="02020603050405020304" pitchFamily="18" charset="0"/>
                  <a:ea typeface="宋体" panose="02010600030101010101" pitchFamily="2" charset="-122"/>
                </a:endParaRPr>
              </a:p>
            </p:txBody>
          </p:sp>
          <p:grpSp>
            <p:nvGrpSpPr>
              <p:cNvPr id="127" name="Group 9"/>
              <p:cNvGrpSpPr>
                <a:grpSpLocks noChangeAspect="1"/>
              </p:cNvGrpSpPr>
              <p:nvPr/>
            </p:nvGrpSpPr>
            <p:grpSpPr bwMode="auto">
              <a:xfrm>
                <a:off x="0" y="0"/>
                <a:ext cx="666" cy="910"/>
                <a:chOff x="0" y="0"/>
                <a:chExt cx="666" cy="910"/>
              </a:xfrm>
            </p:grpSpPr>
            <p:sp>
              <p:nvSpPr>
                <p:cNvPr id="128" name="AutoShape 10"/>
                <p:cNvSpPr>
                  <a:spLocks noChangeAspect="1" noChangeArrowheads="1"/>
                </p:cNvSpPr>
                <p:nvPr/>
              </p:nvSpPr>
              <p:spPr bwMode="auto">
                <a:xfrm rot="5400000">
                  <a:off x="169" y="70"/>
                  <a:ext cx="182" cy="187"/>
                </a:xfrm>
                <a:prstGeom prst="triangle">
                  <a:avLst>
                    <a:gd name="adj" fmla="val 50000"/>
                  </a:avLst>
                </a:prstGeom>
                <a:solidFill>
                  <a:srgbClr val="FFFFFF"/>
                </a:solidFill>
                <a:ln w="19050" cmpd="sng">
                  <a:solidFill>
                    <a:srgbClr val="000000"/>
                  </a:solidFill>
                  <a:miter lim="800000"/>
                </a:ln>
              </p:spPr>
              <p:txBody>
                <a:bodyPr/>
                <a:lstStyle/>
                <a:p>
                  <a:endParaRPr lang="zh-CN" altLang="en-US">
                    <a:solidFill>
                      <a:srgbClr val="000000"/>
                    </a:solidFill>
                    <a:latin typeface="Tahoma" panose="020B0604030504040204"/>
                    <a:ea typeface="宋体" panose="02010600030101010101" pitchFamily="2" charset="-122"/>
                  </a:endParaRPr>
                </a:p>
              </p:txBody>
            </p:sp>
            <p:sp>
              <p:nvSpPr>
                <p:cNvPr id="129" name="Line 11"/>
                <p:cNvSpPr>
                  <a:spLocks noChangeAspect="1" noChangeShapeType="1"/>
                </p:cNvSpPr>
                <p:nvPr/>
              </p:nvSpPr>
              <p:spPr bwMode="auto">
                <a:xfrm>
                  <a:off x="0" y="0"/>
                  <a:ext cx="666"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130" name="Line 12"/>
                <p:cNvSpPr>
                  <a:spLocks noChangeAspect="1" noChangeShapeType="1"/>
                </p:cNvSpPr>
                <p:nvPr/>
              </p:nvSpPr>
              <p:spPr bwMode="auto">
                <a:xfrm rot="5400000">
                  <a:off x="212" y="456"/>
                  <a:ext cx="908"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131" name="Line 13"/>
                <p:cNvSpPr>
                  <a:spLocks noChangeAspect="1" noChangeShapeType="1"/>
                </p:cNvSpPr>
                <p:nvPr/>
              </p:nvSpPr>
              <p:spPr bwMode="auto">
                <a:xfrm>
                  <a:off x="0" y="910"/>
                  <a:ext cx="666"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132" name="Line 14"/>
                <p:cNvSpPr>
                  <a:spLocks noChangeAspect="1" noChangeShapeType="1"/>
                </p:cNvSpPr>
                <p:nvPr/>
              </p:nvSpPr>
              <p:spPr bwMode="auto">
                <a:xfrm rot="5400000">
                  <a:off x="-454" y="456"/>
                  <a:ext cx="908"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133" name="Text Box 15"/>
                <p:cNvSpPr txBox="1">
                  <a:spLocks noChangeAspect="1" noChangeArrowheads="1"/>
                </p:cNvSpPr>
                <p:nvPr/>
              </p:nvSpPr>
              <p:spPr bwMode="auto">
                <a:xfrm>
                  <a:off x="394" y="13"/>
                  <a:ext cx="20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a:solidFill>
                        <a:srgbClr val="000000"/>
                      </a:solidFill>
                      <a:latin typeface="宋体" panose="02010600030101010101" pitchFamily="2" charset="-122"/>
                      <a:ea typeface="宋体" panose="02010600030101010101" pitchFamily="2" charset="-122"/>
                    </a:rPr>
                    <a:t>∞</a:t>
                  </a:r>
                  <a:endParaRPr lang="zh-CN" altLang="en-US" sz="2000">
                    <a:solidFill>
                      <a:srgbClr val="000000"/>
                    </a:solidFill>
                    <a:latin typeface="Times New Roman" panose="02020603050405020304" pitchFamily="18" charset="0"/>
                    <a:ea typeface="宋体" panose="02010600030101010101" pitchFamily="2" charset="-122"/>
                  </a:endParaRPr>
                </a:p>
              </p:txBody>
            </p:sp>
            <p:sp>
              <p:nvSpPr>
                <p:cNvPr id="134" name="Text Box 16"/>
                <p:cNvSpPr txBox="1">
                  <a:spLocks noChangeAspect="1" noChangeArrowheads="1"/>
                </p:cNvSpPr>
                <p:nvPr/>
              </p:nvSpPr>
              <p:spPr bwMode="auto">
                <a:xfrm>
                  <a:off x="42" y="196"/>
                  <a:ext cx="18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宋体" panose="02010600030101010101" pitchFamily="2" charset="-122"/>
                      <a:ea typeface="宋体" panose="02010600030101010101" pitchFamily="2" charset="-122"/>
                    </a:rPr>
                    <a:t>-</a:t>
                  </a:r>
                  <a:endParaRPr lang="en-US" altLang="zh-CN" sz="2000">
                    <a:solidFill>
                      <a:srgbClr val="000000"/>
                    </a:solidFill>
                    <a:latin typeface="Times New Roman" panose="02020603050405020304" pitchFamily="18" charset="0"/>
                    <a:ea typeface="宋体" panose="02010600030101010101" pitchFamily="2" charset="-122"/>
                  </a:endParaRPr>
                </a:p>
              </p:txBody>
            </p:sp>
            <p:sp>
              <p:nvSpPr>
                <p:cNvPr id="135" name="Text Box 17"/>
                <p:cNvSpPr txBox="1">
                  <a:spLocks noChangeAspect="1" noChangeArrowheads="1"/>
                </p:cNvSpPr>
                <p:nvPr/>
              </p:nvSpPr>
              <p:spPr bwMode="auto">
                <a:xfrm>
                  <a:off x="46" y="561"/>
                  <a:ext cx="18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dirty="0">
                      <a:solidFill>
                        <a:srgbClr val="000000"/>
                      </a:solidFill>
                      <a:latin typeface="宋体" panose="02010600030101010101" pitchFamily="2" charset="-122"/>
                      <a:ea typeface="宋体" panose="02010600030101010101" pitchFamily="2" charset="-122"/>
                    </a:rPr>
                    <a:t>+</a:t>
                  </a:r>
                  <a:endParaRPr lang="en-US" altLang="zh-CN" sz="2000" dirty="0">
                    <a:solidFill>
                      <a:srgbClr val="000000"/>
                    </a:solidFill>
                    <a:latin typeface="Times New Roman" panose="02020603050405020304" pitchFamily="18" charset="0"/>
                    <a:ea typeface="宋体" panose="02010600030101010101" pitchFamily="2" charset="-122"/>
                  </a:endParaRPr>
                </a:p>
              </p:txBody>
            </p:sp>
            <p:sp>
              <p:nvSpPr>
                <p:cNvPr id="136" name="Text Box 18"/>
                <p:cNvSpPr txBox="1">
                  <a:spLocks noChangeAspect="1" noChangeArrowheads="1"/>
                </p:cNvSpPr>
                <p:nvPr/>
              </p:nvSpPr>
              <p:spPr bwMode="auto">
                <a:xfrm>
                  <a:off x="315" y="544"/>
                  <a:ext cx="288"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Times New Roman" panose="02020603050405020304" pitchFamily="18" charset="0"/>
                      <a:ea typeface="宋体" panose="02010600030101010101" pitchFamily="2" charset="-122"/>
                    </a:rPr>
                    <a:t>N</a:t>
                  </a:r>
                  <a:endParaRPr lang="en-US" altLang="zh-CN" sz="2000">
                    <a:solidFill>
                      <a:srgbClr val="000000"/>
                    </a:solidFill>
                    <a:latin typeface="Times New Roman" panose="02020603050405020304" pitchFamily="18" charset="0"/>
                    <a:ea typeface="宋体" panose="02010600030101010101" pitchFamily="2" charset="-122"/>
                  </a:endParaRPr>
                </a:p>
              </p:txBody>
            </p:sp>
          </p:grpSp>
        </p:grpSp>
        <p:sp>
          <p:nvSpPr>
            <p:cNvPr id="101" name="Rectangle 19"/>
            <p:cNvSpPr>
              <a:spLocks noChangeAspect="1" noChangeArrowheads="1"/>
            </p:cNvSpPr>
            <p:nvPr/>
          </p:nvSpPr>
          <p:spPr bwMode="auto">
            <a:xfrm rot="5400000">
              <a:off x="863" y="1477"/>
              <a:ext cx="288" cy="96"/>
            </a:xfrm>
            <a:prstGeom prst="rect">
              <a:avLst/>
            </a:prstGeom>
            <a:solidFill>
              <a:srgbClr val="FFFFFF"/>
            </a:solidFill>
            <a:ln w="19050" cmpd="sng">
              <a:solidFill>
                <a:srgbClr val="000000"/>
              </a:solidFill>
              <a:miter lim="800000"/>
            </a:ln>
          </p:spPr>
          <p:txBody>
            <a:bodyPr/>
            <a:lstStyle/>
            <a:p>
              <a:endParaRPr lang="zh-CN" altLang="en-US">
                <a:solidFill>
                  <a:srgbClr val="000000"/>
                </a:solidFill>
                <a:latin typeface="Tahoma" panose="020B0604030504040204"/>
                <a:ea typeface="宋体" panose="02010600030101010101" pitchFamily="2" charset="-122"/>
              </a:endParaRPr>
            </a:p>
          </p:txBody>
        </p:sp>
        <p:sp>
          <p:nvSpPr>
            <p:cNvPr id="102" name="Rectangle 20"/>
            <p:cNvSpPr>
              <a:spLocks noChangeAspect="1" noChangeArrowheads="1"/>
            </p:cNvSpPr>
            <p:nvPr/>
          </p:nvSpPr>
          <p:spPr bwMode="auto">
            <a:xfrm>
              <a:off x="1308" y="222"/>
              <a:ext cx="288" cy="97"/>
            </a:xfrm>
            <a:prstGeom prst="rect">
              <a:avLst/>
            </a:prstGeom>
            <a:solidFill>
              <a:srgbClr val="FFFFFF"/>
            </a:solidFill>
            <a:ln w="19050" cmpd="sng">
              <a:solidFill>
                <a:srgbClr val="000000"/>
              </a:solidFill>
              <a:miter lim="800000"/>
            </a:ln>
          </p:spPr>
          <p:txBody>
            <a:bodyPr/>
            <a:lstStyle/>
            <a:p>
              <a:endParaRPr lang="zh-CN" altLang="en-US">
                <a:solidFill>
                  <a:srgbClr val="000000"/>
                </a:solidFill>
                <a:latin typeface="Tahoma" panose="020B0604030504040204"/>
                <a:ea typeface="宋体" panose="02010600030101010101" pitchFamily="2" charset="-122"/>
              </a:endParaRPr>
            </a:p>
          </p:txBody>
        </p:sp>
        <p:sp>
          <p:nvSpPr>
            <p:cNvPr id="103" name="Oval 21"/>
            <p:cNvSpPr>
              <a:spLocks noChangeAspect="1" noChangeArrowheads="1"/>
            </p:cNvSpPr>
            <p:nvPr/>
          </p:nvSpPr>
          <p:spPr bwMode="auto">
            <a:xfrm>
              <a:off x="2183" y="920"/>
              <a:ext cx="68" cy="68"/>
            </a:xfrm>
            <a:prstGeom prst="ellipse">
              <a:avLst/>
            </a:prstGeom>
            <a:solidFill>
              <a:srgbClr val="FFFFFF"/>
            </a:solidFill>
            <a:ln w="19050" cmpd="sng">
              <a:solidFill>
                <a:srgbClr val="000000"/>
              </a:solidFill>
              <a:round/>
            </a:ln>
          </p:spPr>
          <p:txBody>
            <a:bodyPr/>
            <a:lstStyle/>
            <a:p>
              <a:endParaRPr lang="zh-CN" altLang="en-US">
                <a:solidFill>
                  <a:srgbClr val="000000"/>
                </a:solidFill>
                <a:latin typeface="Tahoma" panose="020B0604030504040204"/>
                <a:ea typeface="宋体" panose="02010600030101010101" pitchFamily="2" charset="-122"/>
              </a:endParaRPr>
            </a:p>
          </p:txBody>
        </p:sp>
        <p:sp>
          <p:nvSpPr>
            <p:cNvPr id="104" name="Line 22"/>
            <p:cNvSpPr>
              <a:spLocks noChangeShapeType="1"/>
            </p:cNvSpPr>
            <p:nvPr/>
          </p:nvSpPr>
          <p:spPr bwMode="auto">
            <a:xfrm>
              <a:off x="845" y="800"/>
              <a:ext cx="349"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105" name="Line 23"/>
            <p:cNvSpPr>
              <a:spLocks noChangeShapeType="1"/>
            </p:cNvSpPr>
            <p:nvPr/>
          </p:nvSpPr>
          <p:spPr bwMode="auto">
            <a:xfrm>
              <a:off x="995" y="271"/>
              <a:ext cx="0" cy="526"/>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106" name="Line 24"/>
            <p:cNvSpPr>
              <a:spLocks noChangeShapeType="1"/>
            </p:cNvSpPr>
            <p:nvPr/>
          </p:nvSpPr>
          <p:spPr bwMode="auto">
            <a:xfrm>
              <a:off x="992" y="271"/>
              <a:ext cx="313"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107" name="Line 25"/>
            <p:cNvSpPr>
              <a:spLocks noChangeAspect="1" noChangeShapeType="1"/>
            </p:cNvSpPr>
            <p:nvPr/>
          </p:nvSpPr>
          <p:spPr bwMode="auto">
            <a:xfrm>
              <a:off x="1732" y="952"/>
              <a:ext cx="445"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108" name="Line 26"/>
            <p:cNvSpPr>
              <a:spLocks noChangeAspect="1" noChangeShapeType="1"/>
            </p:cNvSpPr>
            <p:nvPr/>
          </p:nvSpPr>
          <p:spPr bwMode="auto">
            <a:xfrm>
              <a:off x="1598" y="271"/>
              <a:ext cx="324"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109" name="Line 27"/>
            <p:cNvSpPr>
              <a:spLocks noChangeShapeType="1"/>
            </p:cNvSpPr>
            <p:nvPr/>
          </p:nvSpPr>
          <p:spPr bwMode="auto">
            <a:xfrm>
              <a:off x="1920" y="271"/>
              <a:ext cx="0" cy="68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110" name="Line 28"/>
            <p:cNvSpPr>
              <a:spLocks noChangeAspect="1" noChangeShapeType="1"/>
            </p:cNvSpPr>
            <p:nvPr/>
          </p:nvSpPr>
          <p:spPr bwMode="auto">
            <a:xfrm>
              <a:off x="1008" y="1100"/>
              <a:ext cx="0" cy="276"/>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111" name="Line 29"/>
            <p:cNvSpPr>
              <a:spLocks noChangeAspect="1" noChangeShapeType="1"/>
            </p:cNvSpPr>
            <p:nvPr/>
          </p:nvSpPr>
          <p:spPr bwMode="auto">
            <a:xfrm>
              <a:off x="1008" y="1668"/>
              <a:ext cx="0" cy="216"/>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112" name="Line 30"/>
            <p:cNvSpPr>
              <a:spLocks noChangeAspect="1" noChangeShapeType="1"/>
            </p:cNvSpPr>
            <p:nvPr/>
          </p:nvSpPr>
          <p:spPr bwMode="auto">
            <a:xfrm>
              <a:off x="920" y="1892"/>
              <a:ext cx="180" cy="0"/>
            </a:xfrm>
            <a:prstGeom prst="line">
              <a:avLst/>
            </a:prstGeom>
            <a:noFill/>
            <a:ln w="317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113" name="Text Box 31"/>
            <p:cNvSpPr txBox="1">
              <a:spLocks noChangeAspect="1" noChangeArrowheads="1"/>
            </p:cNvSpPr>
            <p:nvPr/>
          </p:nvSpPr>
          <p:spPr bwMode="auto">
            <a:xfrm>
              <a:off x="0" y="636"/>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1">
                  <a:solidFill>
                    <a:srgbClr val="000000"/>
                  </a:solidFill>
                  <a:latin typeface="Times New Roman" panose="02020603050405020304" pitchFamily="18" charset="0"/>
                  <a:ea typeface="宋体" panose="02010600030101010101" pitchFamily="2" charset="-122"/>
                </a:rPr>
                <a:t>u</a:t>
              </a:r>
              <a:r>
                <a:rPr lang="en-US" altLang="zh-CN" sz="2000" baseline="-25000">
                  <a:solidFill>
                    <a:srgbClr val="000000"/>
                  </a:solidFill>
                  <a:latin typeface="Times New Roman" panose="02020603050405020304" pitchFamily="18" charset="0"/>
                  <a:ea typeface="宋体" panose="02010600030101010101" pitchFamily="2" charset="-122"/>
                </a:rPr>
                <a:t>i1</a:t>
              </a:r>
              <a:endParaRPr lang="en-US" altLang="zh-CN" sz="2000">
                <a:solidFill>
                  <a:srgbClr val="000000"/>
                </a:solidFill>
                <a:latin typeface="Times New Roman" panose="02020603050405020304" pitchFamily="18" charset="0"/>
                <a:ea typeface="宋体" panose="02010600030101010101" pitchFamily="2" charset="-122"/>
              </a:endParaRPr>
            </a:p>
          </p:txBody>
        </p:sp>
        <p:sp>
          <p:nvSpPr>
            <p:cNvPr id="114" name="Rectangle 32"/>
            <p:cNvSpPr>
              <a:spLocks noChangeAspect="1" noChangeArrowheads="1"/>
            </p:cNvSpPr>
            <p:nvPr/>
          </p:nvSpPr>
          <p:spPr bwMode="auto">
            <a:xfrm>
              <a:off x="554" y="751"/>
              <a:ext cx="288" cy="96"/>
            </a:xfrm>
            <a:prstGeom prst="rect">
              <a:avLst/>
            </a:prstGeom>
            <a:solidFill>
              <a:srgbClr val="FFFFFF"/>
            </a:solidFill>
            <a:ln w="19050" cmpd="sng">
              <a:solidFill>
                <a:srgbClr val="000000"/>
              </a:solidFill>
              <a:miter lim="800000"/>
            </a:ln>
          </p:spPr>
          <p:txBody>
            <a:bodyPr/>
            <a:lstStyle/>
            <a:p>
              <a:endParaRPr lang="zh-CN" altLang="en-US">
                <a:solidFill>
                  <a:srgbClr val="000000"/>
                </a:solidFill>
                <a:latin typeface="Tahoma" panose="020B0604030504040204"/>
                <a:ea typeface="宋体" panose="02010600030101010101" pitchFamily="2" charset="-122"/>
              </a:endParaRPr>
            </a:p>
          </p:txBody>
        </p:sp>
        <p:sp>
          <p:nvSpPr>
            <p:cNvPr id="115" name="Line 33"/>
            <p:cNvSpPr>
              <a:spLocks noChangeAspect="1" noChangeShapeType="1"/>
            </p:cNvSpPr>
            <p:nvPr/>
          </p:nvSpPr>
          <p:spPr bwMode="auto">
            <a:xfrm>
              <a:off x="262" y="800"/>
              <a:ext cx="288"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116" name="Oval 34"/>
            <p:cNvSpPr>
              <a:spLocks noChangeAspect="1" noChangeArrowheads="1"/>
            </p:cNvSpPr>
            <p:nvPr/>
          </p:nvSpPr>
          <p:spPr bwMode="auto">
            <a:xfrm>
              <a:off x="190" y="764"/>
              <a:ext cx="68" cy="68"/>
            </a:xfrm>
            <a:prstGeom prst="ellipse">
              <a:avLst/>
            </a:prstGeom>
            <a:solidFill>
              <a:srgbClr val="FFFFFF"/>
            </a:solidFill>
            <a:ln w="19050" cmpd="sng">
              <a:solidFill>
                <a:srgbClr val="000000"/>
              </a:solidFill>
              <a:round/>
            </a:ln>
          </p:spPr>
          <p:txBody>
            <a:bodyPr/>
            <a:lstStyle/>
            <a:p>
              <a:endParaRPr lang="zh-CN" altLang="en-US">
                <a:solidFill>
                  <a:srgbClr val="000000"/>
                </a:solidFill>
                <a:latin typeface="Tahoma" panose="020B0604030504040204"/>
                <a:ea typeface="宋体" panose="02010600030101010101" pitchFamily="2" charset="-122"/>
              </a:endParaRPr>
            </a:p>
          </p:txBody>
        </p:sp>
        <p:sp>
          <p:nvSpPr>
            <p:cNvPr id="117" name="Text Box 35"/>
            <p:cNvSpPr txBox="1">
              <a:spLocks noChangeAspect="1" noChangeArrowheads="1"/>
            </p:cNvSpPr>
            <p:nvPr/>
          </p:nvSpPr>
          <p:spPr bwMode="auto">
            <a:xfrm>
              <a:off x="629" y="532"/>
              <a:ext cx="2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1">
                  <a:solidFill>
                    <a:srgbClr val="000000"/>
                  </a:solidFill>
                  <a:latin typeface="Times New Roman" panose="02020603050405020304" pitchFamily="18" charset="0"/>
                  <a:ea typeface="宋体" panose="02010600030101010101" pitchFamily="2" charset="-122"/>
                </a:rPr>
                <a:t>R</a:t>
              </a:r>
              <a:r>
                <a:rPr lang="en-US" altLang="zh-CN" sz="2000" baseline="-25000">
                  <a:solidFill>
                    <a:srgbClr val="000000"/>
                  </a:solidFill>
                  <a:latin typeface="Times New Roman" panose="02020603050405020304" pitchFamily="18" charset="0"/>
                  <a:ea typeface="宋体" panose="02010600030101010101" pitchFamily="2" charset="-122"/>
                </a:rPr>
                <a:t>1</a:t>
              </a:r>
              <a:endParaRPr lang="en-US" altLang="zh-CN" sz="2000">
                <a:solidFill>
                  <a:srgbClr val="000000"/>
                </a:solidFill>
                <a:latin typeface="Times New Roman" panose="02020603050405020304" pitchFamily="18" charset="0"/>
                <a:ea typeface="宋体" panose="02010600030101010101" pitchFamily="2" charset="-122"/>
              </a:endParaRPr>
            </a:p>
          </p:txBody>
        </p:sp>
        <p:sp>
          <p:nvSpPr>
            <p:cNvPr id="118" name="Text Box 36"/>
            <p:cNvSpPr txBox="1">
              <a:spLocks noChangeAspect="1" noChangeArrowheads="1"/>
            </p:cNvSpPr>
            <p:nvPr/>
          </p:nvSpPr>
          <p:spPr bwMode="auto">
            <a:xfrm>
              <a:off x="1392" y="0"/>
              <a:ext cx="4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1">
                  <a:solidFill>
                    <a:srgbClr val="000000"/>
                  </a:solidFill>
                  <a:latin typeface="Times New Roman" panose="02020603050405020304" pitchFamily="18" charset="0"/>
                  <a:ea typeface="宋体" panose="02010600030101010101" pitchFamily="2" charset="-122"/>
                </a:rPr>
                <a:t>R</a:t>
              </a:r>
              <a:r>
                <a:rPr lang="en-US" altLang="zh-CN" sz="2000" baseline="-25000">
                  <a:solidFill>
                    <a:srgbClr val="000000"/>
                  </a:solidFill>
                  <a:latin typeface="Times New Roman" panose="02020603050405020304" pitchFamily="18" charset="0"/>
                  <a:ea typeface="宋体" panose="02010600030101010101" pitchFamily="2" charset="-122"/>
                </a:rPr>
                <a:t>2</a:t>
              </a:r>
              <a:endParaRPr lang="en-US" altLang="zh-CN" sz="2000">
                <a:solidFill>
                  <a:srgbClr val="000000"/>
                </a:solidFill>
                <a:latin typeface="Times New Roman" panose="02020603050405020304" pitchFamily="18" charset="0"/>
                <a:ea typeface="宋体" panose="02010600030101010101" pitchFamily="2" charset="-122"/>
              </a:endParaRPr>
            </a:p>
          </p:txBody>
        </p:sp>
        <p:sp>
          <p:nvSpPr>
            <p:cNvPr id="119" name="Text Box 37"/>
            <p:cNvSpPr txBox="1">
              <a:spLocks noChangeAspect="1" noChangeArrowheads="1"/>
            </p:cNvSpPr>
            <p:nvPr/>
          </p:nvSpPr>
          <p:spPr bwMode="auto">
            <a:xfrm>
              <a:off x="1080" y="1417"/>
              <a:ext cx="2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1">
                  <a:solidFill>
                    <a:srgbClr val="000000"/>
                  </a:solidFill>
                  <a:latin typeface="Times New Roman" panose="02020603050405020304" pitchFamily="18" charset="0"/>
                  <a:ea typeface="宋体" panose="02010600030101010101" pitchFamily="2" charset="-122"/>
                </a:rPr>
                <a:t>R</a:t>
              </a:r>
              <a:r>
                <a:rPr lang="en-US" altLang="zh-CN" sz="2000" baseline="-25000">
                  <a:solidFill>
                    <a:srgbClr val="000000"/>
                  </a:solidFill>
                  <a:latin typeface="Times New Roman" panose="02020603050405020304" pitchFamily="18" charset="0"/>
                  <a:ea typeface="宋体" panose="02010600030101010101" pitchFamily="2" charset="-122"/>
                </a:rPr>
                <a:t>4</a:t>
              </a:r>
              <a:endParaRPr lang="en-US" altLang="zh-CN" sz="2000">
                <a:solidFill>
                  <a:srgbClr val="000000"/>
                </a:solidFill>
                <a:latin typeface="Times New Roman" panose="02020603050405020304" pitchFamily="18" charset="0"/>
                <a:ea typeface="宋体" panose="02010600030101010101" pitchFamily="2" charset="-122"/>
              </a:endParaRPr>
            </a:p>
          </p:txBody>
        </p:sp>
        <p:sp>
          <p:nvSpPr>
            <p:cNvPr id="120" name="Text Box 38"/>
            <p:cNvSpPr txBox="1">
              <a:spLocks noChangeAspect="1" noChangeArrowheads="1"/>
            </p:cNvSpPr>
            <p:nvPr/>
          </p:nvSpPr>
          <p:spPr bwMode="auto">
            <a:xfrm>
              <a:off x="0" y="936"/>
              <a:ext cx="26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1">
                  <a:solidFill>
                    <a:srgbClr val="000000"/>
                  </a:solidFill>
                  <a:latin typeface="Times New Roman" panose="02020603050405020304" pitchFamily="18" charset="0"/>
                  <a:ea typeface="宋体" panose="02010600030101010101" pitchFamily="2" charset="-122"/>
                </a:rPr>
                <a:t>u</a:t>
              </a:r>
              <a:r>
                <a:rPr lang="en-US" altLang="zh-CN" sz="2000" baseline="-25000">
                  <a:solidFill>
                    <a:srgbClr val="000000"/>
                  </a:solidFill>
                  <a:latin typeface="Times New Roman" panose="02020603050405020304" pitchFamily="18" charset="0"/>
                  <a:ea typeface="宋体" panose="02010600030101010101" pitchFamily="2" charset="-122"/>
                </a:rPr>
                <a:t>i2</a:t>
              </a:r>
              <a:endParaRPr lang="en-US" altLang="zh-CN" sz="2000">
                <a:solidFill>
                  <a:srgbClr val="000000"/>
                </a:solidFill>
                <a:latin typeface="Times New Roman" panose="02020603050405020304" pitchFamily="18" charset="0"/>
                <a:ea typeface="宋体" panose="02010600030101010101" pitchFamily="2" charset="-122"/>
              </a:endParaRPr>
            </a:p>
          </p:txBody>
        </p:sp>
        <p:sp>
          <p:nvSpPr>
            <p:cNvPr id="121" name="Rectangle 39"/>
            <p:cNvSpPr>
              <a:spLocks noChangeAspect="1" noChangeArrowheads="1"/>
            </p:cNvSpPr>
            <p:nvPr/>
          </p:nvSpPr>
          <p:spPr bwMode="auto">
            <a:xfrm>
              <a:off x="554" y="1051"/>
              <a:ext cx="288" cy="96"/>
            </a:xfrm>
            <a:prstGeom prst="rect">
              <a:avLst/>
            </a:prstGeom>
            <a:solidFill>
              <a:srgbClr val="FFFFFF"/>
            </a:solidFill>
            <a:ln w="19050" cmpd="sng">
              <a:solidFill>
                <a:srgbClr val="000000"/>
              </a:solidFill>
              <a:miter lim="800000"/>
            </a:ln>
          </p:spPr>
          <p:txBody>
            <a:bodyPr/>
            <a:lstStyle/>
            <a:p>
              <a:endParaRPr lang="zh-CN" altLang="en-US">
                <a:solidFill>
                  <a:srgbClr val="000000"/>
                </a:solidFill>
                <a:latin typeface="Tahoma" panose="020B0604030504040204"/>
                <a:ea typeface="宋体" panose="02010600030101010101" pitchFamily="2" charset="-122"/>
              </a:endParaRPr>
            </a:p>
          </p:txBody>
        </p:sp>
        <p:sp>
          <p:nvSpPr>
            <p:cNvPr id="122" name="Line 40"/>
            <p:cNvSpPr>
              <a:spLocks noChangeAspect="1" noChangeShapeType="1"/>
            </p:cNvSpPr>
            <p:nvPr/>
          </p:nvSpPr>
          <p:spPr bwMode="auto">
            <a:xfrm>
              <a:off x="262" y="1100"/>
              <a:ext cx="288"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123" name="Oval 41"/>
            <p:cNvSpPr>
              <a:spLocks noChangeAspect="1" noChangeArrowheads="1"/>
            </p:cNvSpPr>
            <p:nvPr/>
          </p:nvSpPr>
          <p:spPr bwMode="auto">
            <a:xfrm>
              <a:off x="190" y="1064"/>
              <a:ext cx="68" cy="68"/>
            </a:xfrm>
            <a:prstGeom prst="ellipse">
              <a:avLst/>
            </a:prstGeom>
            <a:solidFill>
              <a:srgbClr val="FFFFFF"/>
            </a:solidFill>
            <a:ln w="19050" cmpd="sng">
              <a:solidFill>
                <a:srgbClr val="000000"/>
              </a:solidFill>
              <a:round/>
            </a:ln>
          </p:spPr>
          <p:txBody>
            <a:bodyPr/>
            <a:lstStyle/>
            <a:p>
              <a:endParaRPr lang="zh-CN" altLang="en-US">
                <a:solidFill>
                  <a:srgbClr val="000000"/>
                </a:solidFill>
                <a:latin typeface="Tahoma" panose="020B0604030504040204"/>
                <a:ea typeface="宋体" panose="02010600030101010101" pitchFamily="2" charset="-122"/>
              </a:endParaRPr>
            </a:p>
          </p:txBody>
        </p:sp>
        <p:sp>
          <p:nvSpPr>
            <p:cNvPr id="124" name="Text Box 42"/>
            <p:cNvSpPr txBox="1">
              <a:spLocks noChangeAspect="1" noChangeArrowheads="1"/>
            </p:cNvSpPr>
            <p:nvPr/>
          </p:nvSpPr>
          <p:spPr bwMode="auto">
            <a:xfrm>
              <a:off x="661" y="1152"/>
              <a:ext cx="20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1">
                  <a:solidFill>
                    <a:srgbClr val="000000"/>
                  </a:solidFill>
                  <a:latin typeface="Times New Roman" panose="02020603050405020304" pitchFamily="18" charset="0"/>
                  <a:ea typeface="宋体" panose="02010600030101010101" pitchFamily="2" charset="-122"/>
                </a:rPr>
                <a:t>R</a:t>
              </a:r>
              <a:r>
                <a:rPr lang="en-US" altLang="zh-CN" sz="2000" baseline="-25000">
                  <a:solidFill>
                    <a:srgbClr val="000000"/>
                  </a:solidFill>
                  <a:latin typeface="Times New Roman" panose="02020603050405020304" pitchFamily="18" charset="0"/>
                  <a:ea typeface="宋体" panose="02010600030101010101" pitchFamily="2" charset="-122"/>
                </a:rPr>
                <a:t>3</a:t>
              </a:r>
              <a:endParaRPr lang="en-US" altLang="zh-CN" sz="2000">
                <a:solidFill>
                  <a:srgbClr val="000000"/>
                </a:solidFill>
                <a:latin typeface="Times New Roman" panose="02020603050405020304" pitchFamily="18" charset="0"/>
                <a:ea typeface="宋体" panose="02010600030101010101" pitchFamily="2" charset="-122"/>
              </a:endParaRPr>
            </a:p>
          </p:txBody>
        </p:sp>
        <p:sp>
          <p:nvSpPr>
            <p:cNvPr id="125" name="Line 43"/>
            <p:cNvSpPr>
              <a:spLocks noChangeShapeType="1"/>
            </p:cNvSpPr>
            <p:nvPr/>
          </p:nvSpPr>
          <p:spPr bwMode="auto">
            <a:xfrm>
              <a:off x="841" y="1102"/>
              <a:ext cx="356"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grpSp>
      <p:sp>
        <p:nvSpPr>
          <p:cNvPr id="2" name="矩形 1"/>
          <p:cNvSpPr/>
          <p:nvPr/>
        </p:nvSpPr>
        <p:spPr bwMode="auto">
          <a:xfrm>
            <a:off x="130175" y="1101090"/>
            <a:ext cx="4351655" cy="5311775"/>
          </a:xfrm>
          <a:prstGeom prst="rect">
            <a:avLst/>
          </a:prstGeom>
          <a:solidFill>
            <a:schemeClr val="tx1"/>
          </a:solidFill>
          <a:ln>
            <a:noFill/>
          </a:ln>
          <a:effectLst/>
        </p:spPr>
        <p:txBody>
          <a:bodyPr vert="horz" wrap="square" lIns="91440" tIns="45720" rIns="91440" bIns="45720" numCol="1" rtlCol="0" anchor="ctr" anchorCtr="0" compatLnSpc="1"/>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smtClean="0">
              <a:ln>
                <a:noFill/>
              </a:ln>
              <a:solidFill>
                <a:schemeClr val="tx2"/>
              </a:solidFill>
              <a:effectLst/>
              <a:latin typeface="Arial" panose="020B0604020202020204" pitchFamily="34" charset="0"/>
              <a:ea typeface="楷体_GB2312" pitchFamily="49" charset="-122"/>
            </a:endParaRPr>
          </a:p>
        </p:txBody>
      </p:sp>
      <p:sp>
        <p:nvSpPr>
          <p:cNvPr id="4" name="Text Box 47"/>
          <p:cNvSpPr txBox="1">
            <a:spLocks noChangeArrowheads="1"/>
          </p:cNvSpPr>
          <p:nvPr/>
        </p:nvSpPr>
        <p:spPr bwMode="auto">
          <a:xfrm>
            <a:off x="130988" y="1327960"/>
            <a:ext cx="33547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en-US" altLang="zh-CN" sz="2400" i="1" dirty="0">
                <a:solidFill>
                  <a:srgbClr val="000000"/>
                </a:solidFill>
                <a:latin typeface="Times New Roman" panose="02020603050405020304" pitchFamily="18" charset="0"/>
                <a:ea typeface="宋体" panose="02010600030101010101" pitchFamily="2" charset="-122"/>
              </a:rPr>
              <a:t>u</a:t>
            </a:r>
            <a:r>
              <a:rPr lang="en-US" altLang="zh-CN" sz="2400" baseline="-25000" dirty="0">
                <a:solidFill>
                  <a:srgbClr val="000000"/>
                </a:solidFill>
                <a:latin typeface="Times New Roman" panose="02020603050405020304" pitchFamily="18" charset="0"/>
                <a:ea typeface="宋体" panose="02010600030101010101" pitchFamily="2" charset="-122"/>
              </a:rPr>
              <a:t>i2</a:t>
            </a:r>
            <a:r>
              <a:rPr lang="zh-CN" altLang="en-US" sz="2400" dirty="0">
                <a:solidFill>
                  <a:srgbClr val="000000"/>
                </a:solidFill>
                <a:latin typeface="Times New Roman" panose="02020603050405020304" pitchFamily="18" charset="0"/>
                <a:ea typeface="华文新魏" panose="02010800040101010101" pitchFamily="2" charset="-122"/>
              </a:rPr>
              <a:t>作用时电路的输出</a:t>
            </a:r>
            <a:r>
              <a:rPr lang="en-US" altLang="zh-CN" sz="2400" i="1" dirty="0">
                <a:solidFill>
                  <a:srgbClr val="000000"/>
                </a:solidFill>
                <a:latin typeface="Times New Roman" panose="02020603050405020304" pitchFamily="18" charset="0"/>
                <a:ea typeface="宋体" panose="02010600030101010101" pitchFamily="2" charset="-122"/>
              </a:rPr>
              <a:t>u</a:t>
            </a:r>
            <a:r>
              <a:rPr lang="en-US" altLang="zh-CN" sz="2400" baseline="-25000" dirty="0">
                <a:solidFill>
                  <a:srgbClr val="000000"/>
                </a:solidFill>
                <a:latin typeface="Times New Roman" panose="02020603050405020304" pitchFamily="18" charset="0"/>
                <a:ea typeface="宋体" panose="02010600030101010101" pitchFamily="2" charset="-122"/>
              </a:rPr>
              <a:t>o2</a:t>
            </a:r>
            <a:r>
              <a:rPr lang="en-US" altLang="zh-CN" sz="2400" dirty="0">
                <a:solidFill>
                  <a:srgbClr val="000000"/>
                </a:solidFill>
                <a:latin typeface="Times New Roman" panose="02020603050405020304" pitchFamily="18" charset="0"/>
                <a:ea typeface="宋体" panose="02010600030101010101" pitchFamily="2" charset="-122"/>
              </a:rPr>
              <a:t> </a:t>
            </a:r>
            <a:endParaRPr lang="zh-CN" altLang="en-US" sz="2400" dirty="0">
              <a:solidFill>
                <a:srgbClr val="000000"/>
              </a:solidFill>
              <a:latin typeface="Times New Roman" panose="02020603050405020304" pitchFamily="18" charset="0"/>
              <a:ea typeface="宋体" panose="02010600030101010101" pitchFamily="2" charset="-122"/>
            </a:endParaRPr>
          </a:p>
        </p:txBody>
      </p:sp>
      <p:graphicFrame>
        <p:nvGraphicFramePr>
          <p:cNvPr id="5" name="Object 49"/>
          <p:cNvGraphicFramePr>
            <a:graphicFrameLocks noChangeAspect="1"/>
          </p:cNvGraphicFramePr>
          <p:nvPr/>
        </p:nvGraphicFramePr>
        <p:xfrm>
          <a:off x="569858" y="5386498"/>
          <a:ext cx="2752899" cy="871894"/>
        </p:xfrm>
        <a:graphic>
          <a:graphicData uri="http://schemas.openxmlformats.org/presentationml/2006/ole">
            <mc:AlternateContent xmlns:mc="http://schemas.openxmlformats.org/markup-compatibility/2006">
              <mc:Choice xmlns:v="urn:schemas-microsoft-com:vml" Requires="v">
                <p:oleObj spid="_x0000_s6" name="" r:id="rId1" imgW="1537335" imgH="482600" progId="Equation.DSMT4">
                  <p:embed/>
                </p:oleObj>
              </mc:Choice>
              <mc:Fallback>
                <p:oleObj name="" r:id="rId1" imgW="1537335" imgH="482600" progId="Equation.DSMT4">
                  <p:embed/>
                  <p:pic>
                    <p:nvPicPr>
                      <p:cNvPr id="0" name="图片 104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858" y="5386498"/>
                        <a:ext cx="2752899" cy="871894"/>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nvGraphicFramePr>
        <p:xfrm>
          <a:off x="488651" y="1978345"/>
          <a:ext cx="3186747" cy="831874"/>
        </p:xfrm>
        <a:graphic>
          <a:graphicData uri="http://schemas.openxmlformats.org/presentationml/2006/ole">
            <mc:AlternateContent xmlns:mc="http://schemas.openxmlformats.org/markup-compatibility/2006">
              <mc:Choice xmlns:v="urn:schemas-microsoft-com:vml" Requires="v">
                <p:oleObj spid="_x0000_s8" name="公式" r:id="rId3" imgW="40843200" imgH="10668000" progId="Equation.3">
                  <p:embed/>
                </p:oleObj>
              </mc:Choice>
              <mc:Fallback>
                <p:oleObj name="公式" r:id="rId3" imgW="40843200" imgH="10668000" progId="Equation.3">
                  <p:embed/>
                  <p:pic>
                    <p:nvPicPr>
                      <p:cNvPr id="0" name="图片 10437"/>
                      <p:cNvPicPr/>
                      <p:nvPr/>
                    </p:nvPicPr>
                    <p:blipFill>
                      <a:blip r:embed="rId4"/>
                      <a:stretch>
                        <a:fillRect/>
                      </a:stretch>
                    </p:blipFill>
                    <p:spPr>
                      <a:xfrm>
                        <a:off x="488651" y="1978345"/>
                        <a:ext cx="3186747" cy="831874"/>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500082" y="3629610"/>
          <a:ext cx="3163887" cy="831850"/>
        </p:xfrm>
        <a:graphic>
          <a:graphicData uri="http://schemas.openxmlformats.org/presentationml/2006/ole">
            <mc:AlternateContent xmlns:mc="http://schemas.openxmlformats.org/markup-compatibility/2006">
              <mc:Choice xmlns:v="urn:schemas-microsoft-com:vml" Requires="v">
                <p:oleObj spid="_x0000_s10" name="公式" r:id="rId5" imgW="40538400" imgH="10668000" progId="Equation.3">
                  <p:embed/>
                </p:oleObj>
              </mc:Choice>
              <mc:Fallback>
                <p:oleObj name="公式" r:id="rId5" imgW="40538400" imgH="10668000" progId="Equation.3">
                  <p:embed/>
                  <p:pic>
                    <p:nvPicPr>
                      <p:cNvPr id="0" name="图片 10438"/>
                      <p:cNvPicPr>
                        <a:picLocks noChangeAspect="1" noChangeArrowheads="1"/>
                      </p:cNvPicPr>
                      <p:nvPr/>
                    </p:nvPicPr>
                    <p:blipFill>
                      <a:blip r:embed="rId6"/>
                      <a:srcRect/>
                      <a:stretch>
                        <a:fillRect/>
                      </a:stretch>
                    </p:blipFill>
                    <p:spPr bwMode="auto">
                      <a:xfrm>
                        <a:off x="500082" y="3629610"/>
                        <a:ext cx="31638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nvGraphicFramePr>
        <p:xfrm>
          <a:off x="1043603" y="2851822"/>
          <a:ext cx="1800200" cy="768625"/>
        </p:xfrm>
        <a:graphic>
          <a:graphicData uri="http://schemas.openxmlformats.org/presentationml/2006/ole">
            <mc:AlternateContent xmlns:mc="http://schemas.openxmlformats.org/markup-compatibility/2006">
              <mc:Choice xmlns:v="urn:schemas-microsoft-com:vml" Requires="v">
                <p:oleObj spid="_x0000_s12" name="公式" r:id="rId7" imgW="27127200" imgH="11582400" progId="Equation.3">
                  <p:embed/>
                </p:oleObj>
              </mc:Choice>
              <mc:Fallback>
                <p:oleObj name="公式" r:id="rId7" imgW="27127200" imgH="11582400" progId="Equation.3">
                  <p:embed/>
                  <p:pic>
                    <p:nvPicPr>
                      <p:cNvPr id="0" name="图片 10439"/>
                      <p:cNvPicPr/>
                      <p:nvPr/>
                    </p:nvPicPr>
                    <p:blipFill>
                      <a:blip r:embed="rId8"/>
                      <a:stretch>
                        <a:fillRect/>
                      </a:stretch>
                    </p:blipFill>
                    <p:spPr>
                      <a:xfrm>
                        <a:off x="1043603" y="2851822"/>
                        <a:ext cx="1800200" cy="768625"/>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1064216" y="4518835"/>
          <a:ext cx="1879205" cy="755749"/>
        </p:xfrm>
        <a:graphic>
          <a:graphicData uri="http://schemas.openxmlformats.org/presentationml/2006/ole">
            <mc:AlternateContent xmlns:mc="http://schemas.openxmlformats.org/markup-compatibility/2006">
              <mc:Choice xmlns:v="urn:schemas-microsoft-com:vml" Requires="v">
                <p:oleObj spid="_x0000_s14" name="公式" r:id="rId9" imgW="26517600" imgH="10668000" progId="Equation.3">
                  <p:embed/>
                </p:oleObj>
              </mc:Choice>
              <mc:Fallback>
                <p:oleObj name="公式" r:id="rId9" imgW="26517600" imgH="10668000" progId="Equation.3">
                  <p:embed/>
                  <p:pic>
                    <p:nvPicPr>
                      <p:cNvPr id="0" name="图片 10440"/>
                      <p:cNvPicPr>
                        <a:picLocks noChangeAspect="1" noChangeArrowheads="1"/>
                      </p:cNvPicPr>
                      <p:nvPr/>
                    </p:nvPicPr>
                    <p:blipFill>
                      <a:blip r:embed="rId10"/>
                      <a:srcRect/>
                      <a:stretch>
                        <a:fillRect/>
                      </a:stretch>
                    </p:blipFill>
                    <p:spPr bwMode="auto">
                      <a:xfrm>
                        <a:off x="1064216" y="4518835"/>
                        <a:ext cx="1879205" cy="755749"/>
                      </a:xfrm>
                      <a:prstGeom prst="rect">
                        <a:avLst/>
                      </a:prstGeom>
                      <a:noFill/>
                      <a:ln>
                        <a:noFill/>
                      </a:ln>
                    </p:spPr>
                  </p:pic>
                </p:oleObj>
              </mc:Fallback>
            </mc:AlternateContent>
          </a:graphicData>
        </a:graphic>
      </p:graphicFrame>
      <p:sp>
        <p:nvSpPr>
          <p:cNvPr id="15" name="矩形 14"/>
          <p:cNvSpPr/>
          <p:nvPr/>
        </p:nvSpPr>
        <p:spPr bwMode="auto">
          <a:xfrm>
            <a:off x="4565015" y="3438525"/>
            <a:ext cx="4130040" cy="3353435"/>
          </a:xfrm>
          <a:prstGeom prst="rect">
            <a:avLst/>
          </a:prstGeom>
          <a:solidFill>
            <a:schemeClr val="tx1"/>
          </a:solidFill>
          <a:ln>
            <a:noFill/>
          </a:ln>
          <a:effectLst/>
        </p:spPr>
        <p:txBody>
          <a:bodyPr vert="horz" wrap="square" lIns="91440" tIns="45720" rIns="91440" bIns="45720" numCol="1" rtlCol="0" anchor="ctr" anchorCtr="0" compatLnSpc="1"/>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4400" b="1" i="0" u="none" strike="noStrike" cap="none" normalizeH="0" baseline="0" smtClean="0">
              <a:ln>
                <a:noFill/>
              </a:ln>
              <a:solidFill>
                <a:schemeClr val="tx2"/>
              </a:solidFill>
              <a:effectLst/>
              <a:latin typeface="Arial" panose="020B0604020202020204" pitchFamily="34" charset="0"/>
              <a:ea typeface="楷体_GB2312" pitchFamily="49" charset="-122"/>
            </a:endParaRPr>
          </a:p>
        </p:txBody>
      </p:sp>
      <p:grpSp>
        <p:nvGrpSpPr>
          <p:cNvPr id="140" name="Group 5"/>
          <p:cNvGrpSpPr/>
          <p:nvPr/>
        </p:nvGrpSpPr>
        <p:grpSpPr bwMode="auto">
          <a:xfrm>
            <a:off x="4630605" y="3616505"/>
            <a:ext cx="4000500" cy="3003550"/>
            <a:chOff x="0" y="0"/>
            <a:chExt cx="2520" cy="1892"/>
          </a:xfrm>
        </p:grpSpPr>
        <p:sp>
          <p:nvSpPr>
            <p:cNvPr id="141" name="Text Box 6"/>
            <p:cNvSpPr txBox="1">
              <a:spLocks noChangeAspect="1" noChangeArrowheads="1"/>
            </p:cNvSpPr>
            <p:nvPr/>
          </p:nvSpPr>
          <p:spPr bwMode="auto">
            <a:xfrm>
              <a:off x="2304" y="828"/>
              <a:ext cx="2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a:r>
                <a:rPr lang="en-US" altLang="zh-CN" sz="2000" i="1" dirty="0" smtClean="0">
                  <a:solidFill>
                    <a:srgbClr val="000000"/>
                  </a:solidFill>
                  <a:latin typeface="Times New Roman" panose="02020603050405020304" pitchFamily="18" charset="0"/>
                  <a:cs typeface="Arial" panose="020B0604020202020204"/>
                </a:rPr>
                <a:t>u</a:t>
              </a:r>
              <a:r>
                <a:rPr lang="en-US" altLang="zh-CN" sz="2000" baseline="-25000" dirty="0" smtClean="0">
                  <a:solidFill>
                    <a:srgbClr val="000000"/>
                  </a:solidFill>
                  <a:latin typeface="Times New Roman" panose="02020603050405020304" pitchFamily="18" charset="0"/>
                  <a:cs typeface="Arial" panose="020B0604020202020204"/>
                </a:rPr>
                <a:t>o2</a:t>
              </a:r>
              <a:endParaRPr lang="en-US" altLang="zh-CN" sz="2000" dirty="0">
                <a:solidFill>
                  <a:srgbClr val="000000"/>
                </a:solidFill>
                <a:latin typeface="Times New Roman" panose="02020603050405020304" pitchFamily="18" charset="0"/>
                <a:cs typeface="Arial" panose="020B0604020202020204"/>
              </a:endParaRPr>
            </a:p>
          </p:txBody>
        </p:sp>
        <p:grpSp>
          <p:nvGrpSpPr>
            <p:cNvPr id="142" name="Group 7"/>
            <p:cNvGrpSpPr>
              <a:grpSpLocks noChangeAspect="1"/>
            </p:cNvGrpSpPr>
            <p:nvPr/>
          </p:nvGrpSpPr>
          <p:grpSpPr bwMode="auto">
            <a:xfrm>
              <a:off x="1200" y="540"/>
              <a:ext cx="548" cy="729"/>
              <a:chOff x="0" y="0"/>
              <a:chExt cx="685" cy="910"/>
            </a:xfrm>
          </p:grpSpPr>
          <p:sp>
            <p:nvSpPr>
              <p:cNvPr id="166" name="Text Box 8"/>
              <p:cNvSpPr txBox="1">
                <a:spLocks noChangeAspect="1" noChangeArrowheads="1"/>
              </p:cNvSpPr>
              <p:nvPr/>
            </p:nvSpPr>
            <p:spPr bwMode="auto">
              <a:xfrm>
                <a:off x="516" y="373"/>
                <a:ext cx="16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a:r>
                  <a:rPr lang="en-US" altLang="zh-CN" sz="2000">
                    <a:solidFill>
                      <a:srgbClr val="000000"/>
                    </a:solidFill>
                    <a:latin typeface="宋体" panose="02010600030101010101" pitchFamily="2" charset="-122"/>
                    <a:cs typeface="Arial" panose="020B0604020202020204"/>
                  </a:rPr>
                  <a:t>+</a:t>
                </a:r>
                <a:endParaRPr lang="en-US" altLang="zh-CN" sz="2000">
                  <a:solidFill>
                    <a:srgbClr val="000000"/>
                  </a:solidFill>
                  <a:latin typeface="Times New Roman" panose="02020603050405020304" pitchFamily="18" charset="0"/>
                  <a:cs typeface="Arial" panose="020B0604020202020204"/>
                </a:endParaRPr>
              </a:p>
            </p:txBody>
          </p:sp>
          <p:grpSp>
            <p:nvGrpSpPr>
              <p:cNvPr id="167" name="Group 9"/>
              <p:cNvGrpSpPr>
                <a:grpSpLocks noChangeAspect="1"/>
              </p:cNvGrpSpPr>
              <p:nvPr/>
            </p:nvGrpSpPr>
            <p:grpSpPr bwMode="auto">
              <a:xfrm>
                <a:off x="0" y="0"/>
                <a:ext cx="666" cy="910"/>
                <a:chOff x="0" y="0"/>
                <a:chExt cx="666" cy="910"/>
              </a:xfrm>
            </p:grpSpPr>
            <p:sp>
              <p:nvSpPr>
                <p:cNvPr id="168" name="AutoShape 10"/>
                <p:cNvSpPr>
                  <a:spLocks noChangeAspect="1" noChangeArrowheads="1"/>
                </p:cNvSpPr>
                <p:nvPr/>
              </p:nvSpPr>
              <p:spPr bwMode="auto">
                <a:xfrm rot="5400000">
                  <a:off x="169" y="70"/>
                  <a:ext cx="182" cy="187"/>
                </a:xfrm>
                <a:prstGeom prst="triangle">
                  <a:avLst>
                    <a:gd name="adj" fmla="val 50000"/>
                  </a:avLst>
                </a:prstGeom>
                <a:solidFill>
                  <a:srgbClr val="FFFFFF"/>
                </a:solidFill>
                <a:ln w="19050" cmpd="sng">
                  <a:solidFill>
                    <a:srgbClr val="000000"/>
                  </a:solidFill>
                  <a:miter lim="800000"/>
                </a:ln>
              </p:spPr>
              <p:txBody>
                <a:bodyPr/>
                <a:p>
                  <a:endParaRPr lang="zh-CN" altLang="en-US">
                    <a:solidFill>
                      <a:srgbClr val="000000"/>
                    </a:solidFill>
                    <a:latin typeface="Tahoma" panose="020B0604030504040204"/>
                    <a:cs typeface="Arial" panose="020B0604020202020204"/>
                  </a:endParaRPr>
                </a:p>
              </p:txBody>
            </p:sp>
            <p:sp>
              <p:nvSpPr>
                <p:cNvPr id="169" name="Line 11"/>
                <p:cNvSpPr>
                  <a:spLocks noChangeAspect="1" noChangeShapeType="1"/>
                </p:cNvSpPr>
                <p:nvPr/>
              </p:nvSpPr>
              <p:spPr bwMode="auto">
                <a:xfrm>
                  <a:off x="0" y="0"/>
                  <a:ext cx="666"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p>
                  <a:endParaRPr lang="zh-CN" altLang="en-US">
                    <a:solidFill>
                      <a:srgbClr val="000000"/>
                    </a:solidFill>
                    <a:latin typeface="Tahoma" panose="020B0604030504040204"/>
                    <a:cs typeface="Arial" panose="020B0604020202020204"/>
                  </a:endParaRPr>
                </a:p>
              </p:txBody>
            </p:sp>
            <p:sp>
              <p:nvSpPr>
                <p:cNvPr id="170" name="Line 12"/>
                <p:cNvSpPr>
                  <a:spLocks noChangeAspect="1" noChangeShapeType="1"/>
                </p:cNvSpPr>
                <p:nvPr/>
              </p:nvSpPr>
              <p:spPr bwMode="auto">
                <a:xfrm rot="5400000">
                  <a:off x="212" y="456"/>
                  <a:ext cx="908"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p>
                  <a:endParaRPr lang="zh-CN" altLang="en-US">
                    <a:solidFill>
                      <a:srgbClr val="000000"/>
                    </a:solidFill>
                    <a:latin typeface="Tahoma" panose="020B0604030504040204"/>
                    <a:cs typeface="Arial" panose="020B0604020202020204"/>
                  </a:endParaRPr>
                </a:p>
              </p:txBody>
            </p:sp>
            <p:sp>
              <p:nvSpPr>
                <p:cNvPr id="171" name="Line 13"/>
                <p:cNvSpPr>
                  <a:spLocks noChangeAspect="1" noChangeShapeType="1"/>
                </p:cNvSpPr>
                <p:nvPr/>
              </p:nvSpPr>
              <p:spPr bwMode="auto">
                <a:xfrm>
                  <a:off x="0" y="910"/>
                  <a:ext cx="666"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p>
                  <a:endParaRPr lang="zh-CN" altLang="en-US">
                    <a:solidFill>
                      <a:srgbClr val="000000"/>
                    </a:solidFill>
                    <a:latin typeface="Tahoma" panose="020B0604030504040204"/>
                    <a:cs typeface="Arial" panose="020B0604020202020204"/>
                  </a:endParaRPr>
                </a:p>
              </p:txBody>
            </p:sp>
            <p:sp>
              <p:nvSpPr>
                <p:cNvPr id="172" name="Line 14"/>
                <p:cNvSpPr>
                  <a:spLocks noChangeAspect="1" noChangeShapeType="1"/>
                </p:cNvSpPr>
                <p:nvPr/>
              </p:nvSpPr>
              <p:spPr bwMode="auto">
                <a:xfrm rot="5400000">
                  <a:off x="-454" y="456"/>
                  <a:ext cx="908"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p>
                  <a:endParaRPr lang="zh-CN" altLang="en-US">
                    <a:solidFill>
                      <a:srgbClr val="000000"/>
                    </a:solidFill>
                    <a:latin typeface="Tahoma" panose="020B0604030504040204"/>
                    <a:cs typeface="Arial" panose="020B0604020202020204"/>
                  </a:endParaRPr>
                </a:p>
              </p:txBody>
            </p:sp>
            <p:sp>
              <p:nvSpPr>
                <p:cNvPr id="173" name="Text Box 15"/>
                <p:cNvSpPr txBox="1">
                  <a:spLocks noChangeAspect="1" noChangeArrowheads="1"/>
                </p:cNvSpPr>
                <p:nvPr/>
              </p:nvSpPr>
              <p:spPr bwMode="auto">
                <a:xfrm>
                  <a:off x="394" y="13"/>
                  <a:ext cx="20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a:r>
                    <a:rPr lang="zh-CN" altLang="en-US" sz="2000">
                      <a:solidFill>
                        <a:srgbClr val="000000"/>
                      </a:solidFill>
                      <a:latin typeface="宋体" panose="02010600030101010101" pitchFamily="2" charset="-122"/>
                      <a:cs typeface="Arial" panose="020B0604020202020204"/>
                    </a:rPr>
                    <a:t>∞</a:t>
                  </a:r>
                  <a:endParaRPr lang="zh-CN" altLang="en-US" sz="2000">
                    <a:solidFill>
                      <a:srgbClr val="000000"/>
                    </a:solidFill>
                    <a:latin typeface="Times New Roman" panose="02020603050405020304" pitchFamily="18" charset="0"/>
                    <a:cs typeface="Arial" panose="020B0604020202020204"/>
                  </a:endParaRPr>
                </a:p>
              </p:txBody>
            </p:sp>
            <p:sp>
              <p:nvSpPr>
                <p:cNvPr id="174" name="Text Box 16"/>
                <p:cNvSpPr txBox="1">
                  <a:spLocks noChangeAspect="1" noChangeArrowheads="1"/>
                </p:cNvSpPr>
                <p:nvPr/>
              </p:nvSpPr>
              <p:spPr bwMode="auto">
                <a:xfrm>
                  <a:off x="42" y="196"/>
                  <a:ext cx="18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a:r>
                    <a:rPr lang="en-US" altLang="zh-CN" sz="2000">
                      <a:solidFill>
                        <a:srgbClr val="000000"/>
                      </a:solidFill>
                      <a:latin typeface="宋体" panose="02010600030101010101" pitchFamily="2" charset="-122"/>
                      <a:cs typeface="Arial" panose="020B0604020202020204"/>
                    </a:rPr>
                    <a:t>-</a:t>
                  </a:r>
                  <a:endParaRPr lang="en-US" altLang="zh-CN" sz="2000">
                    <a:solidFill>
                      <a:srgbClr val="000000"/>
                    </a:solidFill>
                    <a:latin typeface="Times New Roman" panose="02020603050405020304" pitchFamily="18" charset="0"/>
                    <a:cs typeface="Arial" panose="020B0604020202020204"/>
                  </a:endParaRPr>
                </a:p>
              </p:txBody>
            </p:sp>
            <p:sp>
              <p:nvSpPr>
                <p:cNvPr id="175" name="Text Box 17"/>
                <p:cNvSpPr txBox="1">
                  <a:spLocks noChangeAspect="1" noChangeArrowheads="1"/>
                </p:cNvSpPr>
                <p:nvPr/>
              </p:nvSpPr>
              <p:spPr bwMode="auto">
                <a:xfrm>
                  <a:off x="46" y="561"/>
                  <a:ext cx="18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a:r>
                    <a:rPr lang="en-US" altLang="zh-CN" sz="2000">
                      <a:solidFill>
                        <a:srgbClr val="000000"/>
                      </a:solidFill>
                      <a:latin typeface="宋体" panose="02010600030101010101" pitchFamily="2" charset="-122"/>
                      <a:cs typeface="Arial" panose="020B0604020202020204"/>
                    </a:rPr>
                    <a:t>+</a:t>
                  </a:r>
                  <a:endParaRPr lang="en-US" altLang="zh-CN" sz="2000">
                    <a:solidFill>
                      <a:srgbClr val="000000"/>
                    </a:solidFill>
                    <a:latin typeface="Times New Roman" panose="02020603050405020304" pitchFamily="18" charset="0"/>
                    <a:cs typeface="Arial" panose="020B0604020202020204"/>
                  </a:endParaRPr>
                </a:p>
              </p:txBody>
            </p:sp>
            <p:sp>
              <p:nvSpPr>
                <p:cNvPr id="176" name="Text Box 18"/>
                <p:cNvSpPr txBox="1">
                  <a:spLocks noChangeAspect="1" noChangeArrowheads="1"/>
                </p:cNvSpPr>
                <p:nvPr/>
              </p:nvSpPr>
              <p:spPr bwMode="auto">
                <a:xfrm>
                  <a:off x="315" y="544"/>
                  <a:ext cx="288"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a:r>
                    <a:rPr lang="en-US" altLang="zh-CN" sz="2000">
                      <a:solidFill>
                        <a:srgbClr val="000000"/>
                      </a:solidFill>
                      <a:latin typeface="Times New Roman" panose="02020603050405020304" pitchFamily="18" charset="0"/>
                      <a:cs typeface="Arial" panose="020B0604020202020204"/>
                    </a:rPr>
                    <a:t>N</a:t>
                  </a:r>
                  <a:endParaRPr lang="en-US" altLang="zh-CN" sz="2000">
                    <a:solidFill>
                      <a:srgbClr val="000000"/>
                    </a:solidFill>
                    <a:latin typeface="Times New Roman" panose="02020603050405020304" pitchFamily="18" charset="0"/>
                    <a:cs typeface="Arial" panose="020B0604020202020204"/>
                  </a:endParaRPr>
                </a:p>
              </p:txBody>
            </p:sp>
          </p:grpSp>
        </p:grpSp>
        <p:sp>
          <p:nvSpPr>
            <p:cNvPr id="143" name="Rectangle 19"/>
            <p:cNvSpPr>
              <a:spLocks noChangeAspect="1" noChangeArrowheads="1"/>
            </p:cNvSpPr>
            <p:nvPr/>
          </p:nvSpPr>
          <p:spPr bwMode="auto">
            <a:xfrm rot="5400000">
              <a:off x="863" y="1477"/>
              <a:ext cx="288" cy="96"/>
            </a:xfrm>
            <a:prstGeom prst="rect">
              <a:avLst/>
            </a:prstGeom>
            <a:solidFill>
              <a:srgbClr val="FFFFFF"/>
            </a:solidFill>
            <a:ln w="19050" cmpd="sng">
              <a:solidFill>
                <a:srgbClr val="000000"/>
              </a:solidFill>
              <a:miter lim="800000"/>
            </a:ln>
          </p:spPr>
          <p:txBody>
            <a:bodyPr/>
            <a:p>
              <a:endParaRPr lang="zh-CN" altLang="en-US">
                <a:solidFill>
                  <a:srgbClr val="000000"/>
                </a:solidFill>
                <a:latin typeface="Tahoma" panose="020B0604030504040204"/>
                <a:cs typeface="Arial" panose="020B0604020202020204"/>
              </a:endParaRPr>
            </a:p>
          </p:txBody>
        </p:sp>
        <p:sp>
          <p:nvSpPr>
            <p:cNvPr id="144" name="Rectangle 20"/>
            <p:cNvSpPr>
              <a:spLocks noChangeAspect="1" noChangeArrowheads="1"/>
            </p:cNvSpPr>
            <p:nvPr/>
          </p:nvSpPr>
          <p:spPr bwMode="auto">
            <a:xfrm>
              <a:off x="1308" y="222"/>
              <a:ext cx="288" cy="97"/>
            </a:xfrm>
            <a:prstGeom prst="rect">
              <a:avLst/>
            </a:prstGeom>
            <a:solidFill>
              <a:srgbClr val="FFFFFF"/>
            </a:solidFill>
            <a:ln w="19050" cmpd="sng">
              <a:solidFill>
                <a:srgbClr val="000000"/>
              </a:solidFill>
              <a:miter lim="800000"/>
            </a:ln>
          </p:spPr>
          <p:txBody>
            <a:bodyPr/>
            <a:p>
              <a:endParaRPr lang="zh-CN" altLang="en-US">
                <a:solidFill>
                  <a:srgbClr val="000000"/>
                </a:solidFill>
                <a:latin typeface="Tahoma" panose="020B0604030504040204"/>
                <a:cs typeface="Arial" panose="020B0604020202020204"/>
              </a:endParaRPr>
            </a:p>
          </p:txBody>
        </p:sp>
        <p:sp>
          <p:nvSpPr>
            <p:cNvPr id="145" name="Oval 21"/>
            <p:cNvSpPr>
              <a:spLocks noChangeAspect="1" noChangeArrowheads="1"/>
            </p:cNvSpPr>
            <p:nvPr/>
          </p:nvSpPr>
          <p:spPr bwMode="auto">
            <a:xfrm>
              <a:off x="2183" y="920"/>
              <a:ext cx="68" cy="68"/>
            </a:xfrm>
            <a:prstGeom prst="ellipse">
              <a:avLst/>
            </a:prstGeom>
            <a:solidFill>
              <a:srgbClr val="FFFFFF"/>
            </a:solidFill>
            <a:ln w="19050" cmpd="sng">
              <a:solidFill>
                <a:srgbClr val="000000"/>
              </a:solidFill>
              <a:round/>
            </a:ln>
          </p:spPr>
          <p:txBody>
            <a:bodyPr/>
            <a:p>
              <a:endParaRPr lang="zh-CN" altLang="en-US">
                <a:solidFill>
                  <a:srgbClr val="000000"/>
                </a:solidFill>
                <a:latin typeface="Tahoma" panose="020B0604030504040204"/>
                <a:cs typeface="Arial" panose="020B0604020202020204"/>
              </a:endParaRPr>
            </a:p>
          </p:txBody>
        </p:sp>
        <p:sp>
          <p:nvSpPr>
            <p:cNvPr id="146" name="Line 22"/>
            <p:cNvSpPr>
              <a:spLocks noChangeShapeType="1"/>
            </p:cNvSpPr>
            <p:nvPr/>
          </p:nvSpPr>
          <p:spPr bwMode="auto">
            <a:xfrm>
              <a:off x="845" y="800"/>
              <a:ext cx="349"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p>
              <a:endParaRPr lang="zh-CN" altLang="en-US">
                <a:solidFill>
                  <a:srgbClr val="000000"/>
                </a:solidFill>
                <a:latin typeface="Tahoma" panose="020B0604030504040204"/>
                <a:cs typeface="Arial" panose="020B0604020202020204"/>
              </a:endParaRPr>
            </a:p>
          </p:txBody>
        </p:sp>
        <p:sp>
          <p:nvSpPr>
            <p:cNvPr id="147" name="Line 23"/>
            <p:cNvSpPr>
              <a:spLocks noChangeShapeType="1"/>
            </p:cNvSpPr>
            <p:nvPr/>
          </p:nvSpPr>
          <p:spPr bwMode="auto">
            <a:xfrm>
              <a:off x="995" y="271"/>
              <a:ext cx="0" cy="526"/>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p>
              <a:endParaRPr lang="zh-CN" altLang="en-US">
                <a:solidFill>
                  <a:srgbClr val="000000"/>
                </a:solidFill>
                <a:latin typeface="Tahoma" panose="020B0604030504040204"/>
                <a:cs typeface="Arial" panose="020B0604020202020204"/>
              </a:endParaRPr>
            </a:p>
          </p:txBody>
        </p:sp>
        <p:sp>
          <p:nvSpPr>
            <p:cNvPr id="148" name="Line 24"/>
            <p:cNvSpPr>
              <a:spLocks noChangeShapeType="1"/>
            </p:cNvSpPr>
            <p:nvPr/>
          </p:nvSpPr>
          <p:spPr bwMode="auto">
            <a:xfrm>
              <a:off x="992" y="271"/>
              <a:ext cx="313"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p>
              <a:endParaRPr lang="zh-CN" altLang="en-US">
                <a:solidFill>
                  <a:srgbClr val="000000"/>
                </a:solidFill>
                <a:latin typeface="Tahoma" panose="020B0604030504040204"/>
                <a:cs typeface="Arial" panose="020B0604020202020204"/>
              </a:endParaRPr>
            </a:p>
          </p:txBody>
        </p:sp>
        <p:sp>
          <p:nvSpPr>
            <p:cNvPr id="149" name="Line 25"/>
            <p:cNvSpPr>
              <a:spLocks noChangeAspect="1" noChangeShapeType="1"/>
            </p:cNvSpPr>
            <p:nvPr/>
          </p:nvSpPr>
          <p:spPr bwMode="auto">
            <a:xfrm>
              <a:off x="1732" y="952"/>
              <a:ext cx="445"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p>
              <a:endParaRPr lang="zh-CN" altLang="en-US">
                <a:solidFill>
                  <a:srgbClr val="000000"/>
                </a:solidFill>
                <a:latin typeface="Tahoma" panose="020B0604030504040204"/>
                <a:cs typeface="Arial" panose="020B0604020202020204"/>
              </a:endParaRPr>
            </a:p>
          </p:txBody>
        </p:sp>
        <p:sp>
          <p:nvSpPr>
            <p:cNvPr id="150" name="Line 26"/>
            <p:cNvSpPr>
              <a:spLocks noChangeAspect="1" noChangeShapeType="1"/>
            </p:cNvSpPr>
            <p:nvPr/>
          </p:nvSpPr>
          <p:spPr bwMode="auto">
            <a:xfrm>
              <a:off x="1598" y="271"/>
              <a:ext cx="324"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p>
              <a:endParaRPr lang="zh-CN" altLang="en-US">
                <a:solidFill>
                  <a:srgbClr val="000000"/>
                </a:solidFill>
                <a:latin typeface="Tahoma" panose="020B0604030504040204"/>
                <a:cs typeface="Arial" panose="020B0604020202020204"/>
              </a:endParaRPr>
            </a:p>
          </p:txBody>
        </p:sp>
        <p:sp>
          <p:nvSpPr>
            <p:cNvPr id="151" name="Line 27"/>
            <p:cNvSpPr>
              <a:spLocks noChangeShapeType="1"/>
            </p:cNvSpPr>
            <p:nvPr/>
          </p:nvSpPr>
          <p:spPr bwMode="auto">
            <a:xfrm>
              <a:off x="1920" y="271"/>
              <a:ext cx="0" cy="68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p>
              <a:endParaRPr lang="zh-CN" altLang="en-US">
                <a:solidFill>
                  <a:srgbClr val="000000"/>
                </a:solidFill>
                <a:latin typeface="Tahoma" panose="020B0604030504040204"/>
                <a:cs typeface="Arial" panose="020B0604020202020204"/>
              </a:endParaRPr>
            </a:p>
          </p:txBody>
        </p:sp>
        <p:sp>
          <p:nvSpPr>
            <p:cNvPr id="152" name="Line 28"/>
            <p:cNvSpPr>
              <a:spLocks noChangeAspect="1" noChangeShapeType="1"/>
            </p:cNvSpPr>
            <p:nvPr/>
          </p:nvSpPr>
          <p:spPr bwMode="auto">
            <a:xfrm>
              <a:off x="1008" y="1100"/>
              <a:ext cx="0" cy="276"/>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p>
              <a:endParaRPr lang="zh-CN" altLang="en-US">
                <a:solidFill>
                  <a:srgbClr val="000000"/>
                </a:solidFill>
                <a:latin typeface="Tahoma" panose="020B0604030504040204"/>
                <a:cs typeface="Arial" panose="020B0604020202020204"/>
              </a:endParaRPr>
            </a:p>
          </p:txBody>
        </p:sp>
        <p:sp>
          <p:nvSpPr>
            <p:cNvPr id="153" name="Line 29"/>
            <p:cNvSpPr>
              <a:spLocks noChangeAspect="1" noChangeShapeType="1"/>
            </p:cNvSpPr>
            <p:nvPr/>
          </p:nvSpPr>
          <p:spPr bwMode="auto">
            <a:xfrm>
              <a:off x="1008" y="1668"/>
              <a:ext cx="0" cy="216"/>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p>
              <a:endParaRPr lang="zh-CN" altLang="en-US">
                <a:solidFill>
                  <a:srgbClr val="000000"/>
                </a:solidFill>
                <a:latin typeface="Tahoma" panose="020B0604030504040204"/>
                <a:cs typeface="Arial" panose="020B0604020202020204"/>
              </a:endParaRPr>
            </a:p>
          </p:txBody>
        </p:sp>
        <p:sp>
          <p:nvSpPr>
            <p:cNvPr id="154" name="Line 30"/>
            <p:cNvSpPr>
              <a:spLocks noChangeAspect="1" noChangeShapeType="1"/>
            </p:cNvSpPr>
            <p:nvPr/>
          </p:nvSpPr>
          <p:spPr bwMode="auto">
            <a:xfrm>
              <a:off x="920" y="1892"/>
              <a:ext cx="180" cy="0"/>
            </a:xfrm>
            <a:prstGeom prst="line">
              <a:avLst/>
            </a:prstGeom>
            <a:noFill/>
            <a:ln w="31750" cmpd="sng">
              <a:solidFill>
                <a:srgbClr val="000000"/>
              </a:solidFill>
              <a:round/>
            </a:ln>
            <a:extLst>
              <a:ext uri="{909E8E84-426E-40DD-AFC4-6F175D3DCCD1}">
                <a14:hiddenFill xmlns:a14="http://schemas.microsoft.com/office/drawing/2010/main">
                  <a:noFill/>
                </a14:hiddenFill>
              </a:ext>
            </a:extLst>
          </p:spPr>
          <p:txBody>
            <a:bodyPr/>
            <a:p>
              <a:endParaRPr lang="zh-CN" altLang="en-US">
                <a:solidFill>
                  <a:srgbClr val="000000"/>
                </a:solidFill>
                <a:latin typeface="Tahoma" panose="020B0604030504040204"/>
                <a:cs typeface="Arial" panose="020B0604020202020204"/>
              </a:endParaRPr>
            </a:p>
          </p:txBody>
        </p:sp>
        <p:sp>
          <p:nvSpPr>
            <p:cNvPr id="155" name="Rectangle 32"/>
            <p:cNvSpPr>
              <a:spLocks noChangeAspect="1" noChangeArrowheads="1"/>
            </p:cNvSpPr>
            <p:nvPr/>
          </p:nvSpPr>
          <p:spPr bwMode="auto">
            <a:xfrm>
              <a:off x="554" y="751"/>
              <a:ext cx="288" cy="96"/>
            </a:xfrm>
            <a:prstGeom prst="rect">
              <a:avLst/>
            </a:prstGeom>
            <a:solidFill>
              <a:srgbClr val="FFFFFF"/>
            </a:solidFill>
            <a:ln w="19050" cmpd="sng">
              <a:solidFill>
                <a:srgbClr val="000000"/>
              </a:solidFill>
              <a:miter lim="800000"/>
            </a:ln>
          </p:spPr>
          <p:txBody>
            <a:bodyPr/>
            <a:p>
              <a:endParaRPr lang="zh-CN" altLang="en-US">
                <a:solidFill>
                  <a:srgbClr val="000000"/>
                </a:solidFill>
                <a:latin typeface="Tahoma" panose="020B0604030504040204"/>
                <a:cs typeface="Arial" panose="020B0604020202020204"/>
              </a:endParaRPr>
            </a:p>
          </p:txBody>
        </p:sp>
        <p:sp>
          <p:nvSpPr>
            <p:cNvPr id="156" name="Line 33"/>
            <p:cNvSpPr>
              <a:spLocks noChangeAspect="1" noChangeShapeType="1"/>
            </p:cNvSpPr>
            <p:nvPr/>
          </p:nvSpPr>
          <p:spPr bwMode="auto">
            <a:xfrm>
              <a:off x="262" y="800"/>
              <a:ext cx="288"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p>
              <a:endParaRPr lang="zh-CN" altLang="en-US">
                <a:solidFill>
                  <a:srgbClr val="000000"/>
                </a:solidFill>
                <a:latin typeface="Tahoma" panose="020B0604030504040204"/>
                <a:cs typeface="Arial" panose="020B0604020202020204"/>
              </a:endParaRPr>
            </a:p>
          </p:txBody>
        </p:sp>
        <p:sp>
          <p:nvSpPr>
            <p:cNvPr id="157" name="Text Box 35"/>
            <p:cNvSpPr txBox="1">
              <a:spLocks noChangeAspect="1" noChangeArrowheads="1"/>
            </p:cNvSpPr>
            <p:nvPr/>
          </p:nvSpPr>
          <p:spPr bwMode="auto">
            <a:xfrm>
              <a:off x="629" y="532"/>
              <a:ext cx="2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a:r>
                <a:rPr lang="en-US" altLang="zh-CN" sz="2000" i="1">
                  <a:solidFill>
                    <a:srgbClr val="000000"/>
                  </a:solidFill>
                  <a:latin typeface="Times New Roman" panose="02020603050405020304" pitchFamily="18" charset="0"/>
                  <a:cs typeface="Arial" panose="020B0604020202020204"/>
                </a:rPr>
                <a:t>R</a:t>
              </a:r>
              <a:r>
                <a:rPr lang="en-US" altLang="zh-CN" sz="2000" baseline="-25000">
                  <a:solidFill>
                    <a:srgbClr val="000000"/>
                  </a:solidFill>
                  <a:latin typeface="Times New Roman" panose="02020603050405020304" pitchFamily="18" charset="0"/>
                  <a:cs typeface="Arial" panose="020B0604020202020204"/>
                </a:rPr>
                <a:t>1</a:t>
              </a:r>
              <a:endParaRPr lang="en-US" altLang="zh-CN" sz="2000">
                <a:solidFill>
                  <a:srgbClr val="000000"/>
                </a:solidFill>
                <a:latin typeface="Times New Roman" panose="02020603050405020304" pitchFamily="18" charset="0"/>
                <a:cs typeface="Arial" panose="020B0604020202020204"/>
              </a:endParaRPr>
            </a:p>
          </p:txBody>
        </p:sp>
        <p:sp>
          <p:nvSpPr>
            <p:cNvPr id="158" name="Text Box 36"/>
            <p:cNvSpPr txBox="1">
              <a:spLocks noChangeAspect="1" noChangeArrowheads="1"/>
            </p:cNvSpPr>
            <p:nvPr/>
          </p:nvSpPr>
          <p:spPr bwMode="auto">
            <a:xfrm>
              <a:off x="1392" y="0"/>
              <a:ext cx="4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a:r>
                <a:rPr lang="en-US" altLang="zh-CN" sz="2000" i="1">
                  <a:solidFill>
                    <a:srgbClr val="000000"/>
                  </a:solidFill>
                  <a:latin typeface="Times New Roman" panose="02020603050405020304" pitchFamily="18" charset="0"/>
                  <a:cs typeface="Arial" panose="020B0604020202020204"/>
                </a:rPr>
                <a:t>R</a:t>
              </a:r>
              <a:r>
                <a:rPr lang="en-US" altLang="zh-CN" sz="2000" baseline="-25000">
                  <a:solidFill>
                    <a:srgbClr val="000000"/>
                  </a:solidFill>
                  <a:latin typeface="Times New Roman" panose="02020603050405020304" pitchFamily="18" charset="0"/>
                  <a:cs typeface="Arial" panose="020B0604020202020204"/>
                </a:rPr>
                <a:t>2</a:t>
              </a:r>
              <a:endParaRPr lang="en-US" altLang="zh-CN" sz="2000">
                <a:solidFill>
                  <a:srgbClr val="000000"/>
                </a:solidFill>
                <a:latin typeface="Times New Roman" panose="02020603050405020304" pitchFamily="18" charset="0"/>
                <a:cs typeface="Arial" panose="020B0604020202020204"/>
              </a:endParaRPr>
            </a:p>
          </p:txBody>
        </p:sp>
        <p:sp>
          <p:nvSpPr>
            <p:cNvPr id="159" name="Text Box 37"/>
            <p:cNvSpPr txBox="1">
              <a:spLocks noChangeAspect="1" noChangeArrowheads="1"/>
            </p:cNvSpPr>
            <p:nvPr/>
          </p:nvSpPr>
          <p:spPr bwMode="auto">
            <a:xfrm>
              <a:off x="1080" y="1417"/>
              <a:ext cx="2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a:r>
                <a:rPr lang="en-US" altLang="zh-CN" sz="2000" i="1">
                  <a:solidFill>
                    <a:srgbClr val="000000"/>
                  </a:solidFill>
                  <a:latin typeface="Times New Roman" panose="02020603050405020304" pitchFamily="18" charset="0"/>
                  <a:cs typeface="Arial" panose="020B0604020202020204"/>
                </a:rPr>
                <a:t>R</a:t>
              </a:r>
              <a:r>
                <a:rPr lang="en-US" altLang="zh-CN" sz="2000" baseline="-25000">
                  <a:solidFill>
                    <a:srgbClr val="000000"/>
                  </a:solidFill>
                  <a:latin typeface="Times New Roman" panose="02020603050405020304" pitchFamily="18" charset="0"/>
                  <a:cs typeface="Arial" panose="020B0604020202020204"/>
                </a:rPr>
                <a:t>4</a:t>
              </a:r>
              <a:endParaRPr lang="en-US" altLang="zh-CN" sz="2000">
                <a:solidFill>
                  <a:srgbClr val="000000"/>
                </a:solidFill>
                <a:latin typeface="Times New Roman" panose="02020603050405020304" pitchFamily="18" charset="0"/>
                <a:cs typeface="Arial" panose="020B0604020202020204"/>
              </a:endParaRPr>
            </a:p>
          </p:txBody>
        </p:sp>
        <p:sp>
          <p:nvSpPr>
            <p:cNvPr id="160" name="Text Box 38"/>
            <p:cNvSpPr txBox="1">
              <a:spLocks noChangeAspect="1" noChangeArrowheads="1"/>
            </p:cNvSpPr>
            <p:nvPr/>
          </p:nvSpPr>
          <p:spPr bwMode="auto">
            <a:xfrm>
              <a:off x="0" y="936"/>
              <a:ext cx="26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a:r>
                <a:rPr lang="en-US" altLang="zh-CN" sz="2000" i="1" dirty="0">
                  <a:solidFill>
                    <a:srgbClr val="000000"/>
                  </a:solidFill>
                  <a:latin typeface="Times New Roman" panose="02020603050405020304" pitchFamily="18" charset="0"/>
                  <a:cs typeface="Arial" panose="020B0604020202020204"/>
                </a:rPr>
                <a:t>u</a:t>
              </a:r>
              <a:r>
                <a:rPr lang="en-US" altLang="zh-CN" sz="2000" baseline="-25000" dirty="0">
                  <a:solidFill>
                    <a:srgbClr val="000000"/>
                  </a:solidFill>
                  <a:latin typeface="Times New Roman" panose="02020603050405020304" pitchFamily="18" charset="0"/>
                  <a:cs typeface="Arial" panose="020B0604020202020204"/>
                </a:rPr>
                <a:t>i2</a:t>
              </a:r>
              <a:endParaRPr lang="en-US" altLang="zh-CN" sz="2000" dirty="0">
                <a:solidFill>
                  <a:srgbClr val="000000"/>
                </a:solidFill>
                <a:latin typeface="Times New Roman" panose="02020603050405020304" pitchFamily="18" charset="0"/>
                <a:cs typeface="Arial" panose="020B0604020202020204"/>
              </a:endParaRPr>
            </a:p>
          </p:txBody>
        </p:sp>
        <p:sp>
          <p:nvSpPr>
            <p:cNvPr id="161" name="Rectangle 39"/>
            <p:cNvSpPr>
              <a:spLocks noChangeAspect="1" noChangeArrowheads="1"/>
            </p:cNvSpPr>
            <p:nvPr/>
          </p:nvSpPr>
          <p:spPr bwMode="auto">
            <a:xfrm>
              <a:off x="554" y="1051"/>
              <a:ext cx="288" cy="96"/>
            </a:xfrm>
            <a:prstGeom prst="rect">
              <a:avLst/>
            </a:prstGeom>
            <a:solidFill>
              <a:srgbClr val="FFFFFF"/>
            </a:solidFill>
            <a:ln w="19050" cmpd="sng">
              <a:solidFill>
                <a:srgbClr val="000000"/>
              </a:solidFill>
              <a:miter lim="800000"/>
            </a:ln>
          </p:spPr>
          <p:txBody>
            <a:bodyPr/>
            <a:p>
              <a:endParaRPr lang="zh-CN" altLang="en-US">
                <a:solidFill>
                  <a:srgbClr val="000000"/>
                </a:solidFill>
                <a:latin typeface="Tahoma" panose="020B0604030504040204"/>
                <a:cs typeface="Arial" panose="020B0604020202020204"/>
              </a:endParaRPr>
            </a:p>
          </p:txBody>
        </p:sp>
        <p:sp>
          <p:nvSpPr>
            <p:cNvPr id="162" name="Line 40"/>
            <p:cNvSpPr>
              <a:spLocks noChangeAspect="1" noChangeShapeType="1"/>
            </p:cNvSpPr>
            <p:nvPr/>
          </p:nvSpPr>
          <p:spPr bwMode="auto">
            <a:xfrm>
              <a:off x="262" y="1100"/>
              <a:ext cx="288"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p>
              <a:endParaRPr lang="zh-CN" altLang="en-US">
                <a:solidFill>
                  <a:srgbClr val="000000"/>
                </a:solidFill>
                <a:latin typeface="Tahoma" panose="020B0604030504040204"/>
                <a:cs typeface="Arial" panose="020B0604020202020204"/>
              </a:endParaRPr>
            </a:p>
          </p:txBody>
        </p:sp>
        <p:sp>
          <p:nvSpPr>
            <p:cNvPr id="163" name="Oval 41"/>
            <p:cNvSpPr>
              <a:spLocks noChangeAspect="1" noChangeArrowheads="1"/>
            </p:cNvSpPr>
            <p:nvPr/>
          </p:nvSpPr>
          <p:spPr bwMode="auto">
            <a:xfrm>
              <a:off x="190" y="1064"/>
              <a:ext cx="68" cy="68"/>
            </a:xfrm>
            <a:prstGeom prst="ellipse">
              <a:avLst/>
            </a:prstGeom>
            <a:solidFill>
              <a:srgbClr val="FFFFFF"/>
            </a:solidFill>
            <a:ln w="19050" cmpd="sng">
              <a:solidFill>
                <a:srgbClr val="000000"/>
              </a:solidFill>
              <a:round/>
            </a:ln>
          </p:spPr>
          <p:txBody>
            <a:bodyPr/>
            <a:p>
              <a:endParaRPr lang="zh-CN" altLang="en-US">
                <a:solidFill>
                  <a:srgbClr val="000000"/>
                </a:solidFill>
                <a:latin typeface="Tahoma" panose="020B0604030504040204"/>
                <a:cs typeface="Arial" panose="020B0604020202020204"/>
              </a:endParaRPr>
            </a:p>
          </p:txBody>
        </p:sp>
        <p:sp>
          <p:nvSpPr>
            <p:cNvPr id="164" name="Text Box 42"/>
            <p:cNvSpPr txBox="1">
              <a:spLocks noChangeAspect="1" noChangeArrowheads="1"/>
            </p:cNvSpPr>
            <p:nvPr/>
          </p:nvSpPr>
          <p:spPr bwMode="auto">
            <a:xfrm>
              <a:off x="661" y="1152"/>
              <a:ext cx="20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a:r>
                <a:rPr lang="en-US" altLang="zh-CN" sz="2000" i="1">
                  <a:solidFill>
                    <a:srgbClr val="000000"/>
                  </a:solidFill>
                  <a:latin typeface="Times New Roman" panose="02020603050405020304" pitchFamily="18" charset="0"/>
                  <a:cs typeface="Arial" panose="020B0604020202020204"/>
                </a:rPr>
                <a:t>R</a:t>
              </a:r>
              <a:r>
                <a:rPr lang="en-US" altLang="zh-CN" sz="2000" baseline="-25000">
                  <a:solidFill>
                    <a:srgbClr val="000000"/>
                  </a:solidFill>
                  <a:latin typeface="Times New Roman" panose="02020603050405020304" pitchFamily="18" charset="0"/>
                  <a:cs typeface="Arial" panose="020B0604020202020204"/>
                </a:rPr>
                <a:t>3</a:t>
              </a:r>
              <a:endParaRPr lang="en-US" altLang="zh-CN" sz="2000">
                <a:solidFill>
                  <a:srgbClr val="000000"/>
                </a:solidFill>
                <a:latin typeface="Times New Roman" panose="02020603050405020304" pitchFamily="18" charset="0"/>
                <a:cs typeface="Arial" panose="020B0604020202020204"/>
              </a:endParaRPr>
            </a:p>
          </p:txBody>
        </p:sp>
        <p:sp>
          <p:nvSpPr>
            <p:cNvPr id="165" name="Line 43"/>
            <p:cNvSpPr>
              <a:spLocks noChangeShapeType="1"/>
            </p:cNvSpPr>
            <p:nvPr/>
          </p:nvSpPr>
          <p:spPr bwMode="auto">
            <a:xfrm>
              <a:off x="841" y="1102"/>
              <a:ext cx="356"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p>
              <a:endParaRPr lang="zh-CN" altLang="en-US">
                <a:solidFill>
                  <a:srgbClr val="000000"/>
                </a:solidFill>
                <a:latin typeface="Tahoma" panose="020B0604030504040204"/>
                <a:cs typeface="Arial" panose="020B0604020202020204"/>
              </a:endParaRPr>
            </a:p>
          </p:txBody>
        </p:sp>
      </p:grpSp>
      <p:cxnSp>
        <p:nvCxnSpPr>
          <p:cNvPr id="177" name="直接连接符 176"/>
          <p:cNvCxnSpPr/>
          <p:nvPr/>
        </p:nvCxnSpPr>
        <p:spPr>
          <a:xfrm flipV="1">
            <a:off x="5049705" y="4504240"/>
            <a:ext cx="0" cy="375800"/>
          </a:xfrm>
          <a:prstGeom prst="line">
            <a:avLst/>
          </a:prstGeom>
          <a:noFill/>
          <a:ln w="25400" cap="flat" cmpd="sng" algn="ctr">
            <a:solidFill>
              <a:srgbClr val="000000"/>
            </a:solidFill>
            <a:prstDash val="solid"/>
          </a:ln>
          <a:effectLst>
            <a:outerShdw blurRad="40000" dist="20000" dir="5400000" rotWithShape="0">
              <a:srgbClr val="000000">
                <a:alpha val="38000"/>
              </a:srgbClr>
            </a:outerShdw>
          </a:effectLst>
        </p:spPr>
      </p:cxnSp>
      <p:sp>
        <p:nvSpPr>
          <p:cNvPr id="178" name="Line 30"/>
          <p:cNvSpPr>
            <a:spLocks noChangeAspect="1" noChangeShapeType="1"/>
          </p:cNvSpPr>
          <p:nvPr/>
        </p:nvSpPr>
        <p:spPr bwMode="auto">
          <a:xfrm>
            <a:off x="4906830" y="4490288"/>
            <a:ext cx="285750" cy="0"/>
          </a:xfrm>
          <a:prstGeom prst="line">
            <a:avLst/>
          </a:prstGeom>
          <a:noFill/>
          <a:ln w="31750" cmpd="sng">
            <a:solidFill>
              <a:srgbClr val="000000"/>
            </a:solidFill>
            <a:round/>
          </a:ln>
          <a:extLst>
            <a:ext uri="{909E8E84-426E-40DD-AFC4-6F175D3DCCD1}">
              <a14:hiddenFill xmlns:a14="http://schemas.microsoft.com/office/drawing/2010/main">
                <a:noFill/>
              </a14:hiddenFill>
            </a:ext>
          </a:extLst>
        </p:spPr>
        <p:txBody>
          <a:bodyPr/>
          <a:p>
            <a:endParaRPr lang="zh-CN" altLang="en-US">
              <a:solidFill>
                <a:srgbClr val="000000"/>
              </a:solidFill>
              <a:latin typeface="Tahoma" panose="020B0604030504040204"/>
              <a:cs typeface="Arial" panose="020B0604020202020204"/>
            </a:endParaRPr>
          </a:p>
        </p:txBody>
      </p:sp>
      <p:sp>
        <p:nvSpPr>
          <p:cNvPr id="179" name="Text Box 38"/>
          <p:cNvSpPr txBox="1">
            <a:spLocks noChangeAspect="1" noChangeArrowheads="1"/>
          </p:cNvSpPr>
          <p:nvPr/>
        </p:nvSpPr>
        <p:spPr bwMode="auto">
          <a:xfrm>
            <a:off x="6111112" y="4936288"/>
            <a:ext cx="334353" cy="371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p>
            <a:pPr algn="just"/>
            <a:r>
              <a:rPr lang="en-US" altLang="zh-CN" sz="2000" i="1" dirty="0" smtClean="0">
                <a:solidFill>
                  <a:srgbClr val="000000"/>
                </a:solidFill>
                <a:latin typeface="Times New Roman" panose="02020603050405020304" pitchFamily="18" charset="0"/>
                <a:cs typeface="Arial" panose="020B0604020202020204"/>
              </a:rPr>
              <a:t>u</a:t>
            </a:r>
            <a:endParaRPr lang="en-US" altLang="zh-CN" sz="2000" dirty="0">
              <a:solidFill>
                <a:srgbClr val="000000"/>
              </a:solidFill>
              <a:latin typeface="Times New Roman" panose="02020603050405020304" pitchFamily="18" charset="0"/>
              <a:cs typeface="Arial" panose="020B0604020202020204"/>
            </a:endParaRPr>
          </a:p>
        </p:txBody>
      </p:sp>
      <p:sp>
        <p:nvSpPr>
          <p:cNvPr id="180" name="Oval 41"/>
          <p:cNvSpPr>
            <a:spLocks noChangeAspect="1" noChangeArrowheads="1"/>
          </p:cNvSpPr>
          <p:nvPr/>
        </p:nvSpPr>
        <p:spPr bwMode="auto">
          <a:xfrm flipH="1">
            <a:off x="6187308" y="4858883"/>
            <a:ext cx="45719" cy="45719"/>
          </a:xfrm>
          <a:prstGeom prst="ellipse">
            <a:avLst/>
          </a:prstGeom>
          <a:solidFill>
            <a:srgbClr val="FF0000"/>
          </a:solidFill>
          <a:ln w="19050" cmpd="sng">
            <a:solidFill>
              <a:srgbClr val="FF0000"/>
            </a:solidFill>
            <a:round/>
          </a:ln>
        </p:spPr>
        <p:txBody>
          <a:bodyPr/>
          <a:p>
            <a:endParaRPr lang="zh-CN" altLang="en-US">
              <a:solidFill>
                <a:srgbClr val="000000"/>
              </a:solidFill>
              <a:latin typeface="Tahoma" panose="020B0604030504040204"/>
              <a:cs typeface="Arial" panose="020B0604020202020204"/>
            </a:endParaRPr>
          </a:p>
        </p:txBody>
      </p:sp>
      <p:sp>
        <p:nvSpPr>
          <p:cNvPr id="181" name="Oval 41"/>
          <p:cNvSpPr>
            <a:spLocks noChangeAspect="1" noChangeArrowheads="1"/>
          </p:cNvSpPr>
          <p:nvPr/>
        </p:nvSpPr>
        <p:spPr bwMode="auto">
          <a:xfrm>
            <a:off x="6194292" y="5339531"/>
            <a:ext cx="53975" cy="53975"/>
          </a:xfrm>
          <a:prstGeom prst="ellipse">
            <a:avLst/>
          </a:prstGeom>
          <a:solidFill>
            <a:srgbClr val="FF0000"/>
          </a:solidFill>
          <a:ln w="19050" cmpd="sng">
            <a:solidFill>
              <a:srgbClr val="FF0000"/>
            </a:solidFill>
            <a:round/>
          </a:ln>
        </p:spPr>
        <p:txBody>
          <a:bodyPr/>
          <a:p>
            <a:endParaRPr lang="zh-CN" altLang="en-US">
              <a:solidFill>
                <a:srgbClr val="000000"/>
              </a:solidFill>
              <a:latin typeface="Tahoma" panose="020B0604030504040204"/>
              <a:cs typeface="Arial" panose="020B0604020202020204"/>
            </a:endParaRPr>
          </a:p>
        </p:txBody>
      </p:sp>
      <p:cxnSp>
        <p:nvCxnSpPr>
          <p:cNvPr id="182" name="直接箭头连接符 181"/>
          <p:cNvCxnSpPr/>
          <p:nvPr/>
        </p:nvCxnSpPr>
        <p:spPr>
          <a:xfrm flipH="1">
            <a:off x="6278288" y="4961118"/>
            <a:ext cx="210393" cy="0"/>
          </a:xfrm>
          <a:prstGeom prst="straightConnector1">
            <a:avLst/>
          </a:prstGeom>
          <a:noFill/>
          <a:ln w="25400" cap="flat" cmpd="sng" algn="ctr">
            <a:solidFill>
              <a:srgbClr val="FF0000"/>
            </a:solidFill>
            <a:prstDash val="solid"/>
            <a:tailEnd type="arrow"/>
          </a:ln>
          <a:effectLst>
            <a:outerShdw blurRad="40000" dist="20000" dir="5400000" rotWithShape="0">
              <a:srgbClr val="000000">
                <a:alpha val="38000"/>
              </a:srgbClr>
            </a:outerShdw>
          </a:effectLst>
        </p:spPr>
      </p:cxnSp>
      <p:cxnSp>
        <p:nvCxnSpPr>
          <p:cNvPr id="183" name="直接箭头连接符 182"/>
          <p:cNvCxnSpPr/>
          <p:nvPr/>
        </p:nvCxnSpPr>
        <p:spPr>
          <a:xfrm flipH="1">
            <a:off x="6278288" y="5288777"/>
            <a:ext cx="210393" cy="0"/>
          </a:xfrm>
          <a:prstGeom prst="straightConnector1">
            <a:avLst/>
          </a:prstGeom>
          <a:noFill/>
          <a:ln w="25400" cap="flat" cmpd="sng" algn="ctr">
            <a:solidFill>
              <a:srgbClr val="FF0000"/>
            </a:solidFill>
            <a:prstDash val="solid"/>
            <a:tailEnd type="arrow"/>
          </a:ln>
          <a:effectLst>
            <a:outerShdw blurRad="40000" dist="20000" dir="5400000" rotWithShape="0">
              <a:srgbClr val="000000">
                <a:alpha val="38000"/>
              </a:srgbClr>
            </a:outerShdw>
          </a:effectLst>
        </p:spPr>
      </p:cxnSp>
      <p:cxnSp>
        <p:nvCxnSpPr>
          <p:cNvPr id="184" name="直接箭头连接符 183"/>
          <p:cNvCxnSpPr/>
          <p:nvPr/>
        </p:nvCxnSpPr>
        <p:spPr>
          <a:xfrm>
            <a:off x="5461832" y="5044681"/>
            <a:ext cx="600348" cy="0"/>
          </a:xfrm>
          <a:prstGeom prst="straightConnector1">
            <a:avLst/>
          </a:prstGeom>
          <a:noFill/>
          <a:ln w="25400" cap="flat" cmpd="sng" algn="ctr">
            <a:solidFill>
              <a:srgbClr val="333399"/>
            </a:solidFill>
            <a:prstDash val="solid"/>
            <a:tailEnd type="arrow"/>
          </a:ln>
          <a:effectLst>
            <a:outerShdw blurRad="40000" dist="20000" dir="5400000" rotWithShape="0">
              <a:srgbClr val="000000">
                <a:alpha val="38000"/>
              </a:srgbClr>
            </a:outerShdw>
          </a:effectLst>
        </p:spPr>
      </p:cxnSp>
      <p:cxnSp>
        <p:nvCxnSpPr>
          <p:cNvPr id="185" name="直接箭头连接符 184"/>
          <p:cNvCxnSpPr/>
          <p:nvPr/>
        </p:nvCxnSpPr>
        <p:spPr>
          <a:xfrm>
            <a:off x="6111112" y="4144200"/>
            <a:ext cx="0" cy="630959"/>
          </a:xfrm>
          <a:prstGeom prst="straightConnector1">
            <a:avLst/>
          </a:prstGeom>
          <a:noFill/>
          <a:ln w="25400" cap="flat" cmpd="sng" algn="ctr">
            <a:solidFill>
              <a:srgbClr val="333399"/>
            </a:solidFill>
            <a:prstDash val="solid"/>
            <a:tailEnd type="arrow"/>
          </a:ln>
          <a:effectLst>
            <a:outerShdw blurRad="40000" dist="20000" dir="5400000" rotWithShape="0">
              <a:srgbClr val="000000">
                <a:alpha val="38000"/>
              </a:srgbClr>
            </a:outerShdw>
          </a:effectLst>
        </p:spPr>
      </p:cxnSp>
      <p:cxnSp>
        <p:nvCxnSpPr>
          <p:cNvPr id="186" name="直接箭头连接符 185"/>
          <p:cNvCxnSpPr/>
          <p:nvPr/>
        </p:nvCxnSpPr>
        <p:spPr>
          <a:xfrm>
            <a:off x="5461832" y="5206279"/>
            <a:ext cx="600348" cy="0"/>
          </a:xfrm>
          <a:prstGeom prst="straightConnector1">
            <a:avLst/>
          </a:prstGeom>
          <a:noFill/>
          <a:ln w="25400" cap="flat" cmpd="sng" algn="ctr">
            <a:solidFill>
              <a:srgbClr val="00B050"/>
            </a:solidFill>
            <a:prstDash val="solid"/>
            <a:tailEnd type="arrow"/>
          </a:ln>
          <a:effectLst>
            <a:outerShdw blurRad="40000" dist="20000" dir="5400000" rotWithShape="0">
              <a:srgbClr val="000000">
                <a:alpha val="38000"/>
              </a:srgbClr>
            </a:outerShdw>
          </a:effectLst>
        </p:spPr>
      </p:cxnSp>
      <p:cxnSp>
        <p:nvCxnSpPr>
          <p:cNvPr id="187" name="直接箭头连接符 186"/>
          <p:cNvCxnSpPr/>
          <p:nvPr/>
        </p:nvCxnSpPr>
        <p:spPr>
          <a:xfrm flipV="1">
            <a:off x="6062180" y="5561193"/>
            <a:ext cx="0" cy="762000"/>
          </a:xfrm>
          <a:prstGeom prst="straightConnector1">
            <a:avLst/>
          </a:prstGeom>
          <a:noFill/>
          <a:ln w="25400" cap="flat" cmpd="sng" algn="ctr">
            <a:solidFill>
              <a:srgbClr val="00B050"/>
            </a:solidFill>
            <a:prstDash val="solid"/>
            <a:tailEnd type="arrow"/>
          </a:ln>
          <a:effectLst>
            <a:outerShdw blurRad="40000" dist="20000" dir="5400000" rotWithShape="0">
              <a:srgbClr val="000000">
                <a:alpha val="38000"/>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80"/>
                                        </p:tgtEl>
                                        <p:attrNameLst>
                                          <p:attrName>style.visibility</p:attrName>
                                        </p:attrNameLst>
                                      </p:cBhvr>
                                      <p:to>
                                        <p:strVal val="visible"/>
                                      </p:to>
                                    </p:set>
                                    <p:animEffect transition="in" filter="barn(inVertical)">
                                      <p:cBhvr>
                                        <p:cTn id="17" dur="500"/>
                                        <p:tgtEl>
                                          <p:spTgt spid="180"/>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79"/>
                                        </p:tgtEl>
                                        <p:attrNameLst>
                                          <p:attrName>style.visibility</p:attrName>
                                        </p:attrNameLst>
                                      </p:cBhvr>
                                      <p:to>
                                        <p:strVal val="visible"/>
                                      </p:to>
                                    </p:set>
                                    <p:animEffect transition="in" filter="barn(inVertical)">
                                      <p:cBhvr>
                                        <p:cTn id="20" dur="500"/>
                                        <p:tgtEl>
                                          <p:spTgt spid="179"/>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81"/>
                                        </p:tgtEl>
                                        <p:attrNameLst>
                                          <p:attrName>style.visibility</p:attrName>
                                        </p:attrNameLst>
                                      </p:cBhvr>
                                      <p:to>
                                        <p:strVal val="visible"/>
                                      </p:to>
                                    </p:set>
                                    <p:animEffect transition="in" filter="barn(inVertical)">
                                      <p:cBhvr>
                                        <p:cTn id="23" dur="500"/>
                                        <p:tgtEl>
                                          <p:spTgt spid="181"/>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par>
                                <p:cTn id="29" presetID="16" presetClass="entr" presetSubtype="21"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86"/>
                                        </p:tgtEl>
                                        <p:attrNameLst>
                                          <p:attrName>style.visibility</p:attrName>
                                        </p:attrNameLst>
                                      </p:cBhvr>
                                      <p:to>
                                        <p:strVal val="visible"/>
                                      </p:to>
                                    </p:set>
                                    <p:animEffect transition="in" filter="barn(inVertical)">
                                      <p:cBhvr>
                                        <p:cTn id="36" dur="500"/>
                                        <p:tgtEl>
                                          <p:spTgt spid="186"/>
                                        </p:tgtEl>
                                      </p:cBhvr>
                                    </p:animEffect>
                                  </p:childTnLst>
                                </p:cTn>
                              </p:par>
                              <p:par>
                                <p:cTn id="37" presetID="16" presetClass="entr" presetSubtype="21" fill="hold" nodeType="withEffect">
                                  <p:stCondLst>
                                    <p:cond delay="0"/>
                                  </p:stCondLst>
                                  <p:childTnLst>
                                    <p:set>
                                      <p:cBhvr>
                                        <p:cTn id="38" dur="1" fill="hold">
                                          <p:stCondLst>
                                            <p:cond delay="0"/>
                                          </p:stCondLst>
                                        </p:cTn>
                                        <p:tgtEl>
                                          <p:spTgt spid="187"/>
                                        </p:tgtEl>
                                        <p:attrNameLst>
                                          <p:attrName>style.visibility</p:attrName>
                                        </p:attrNameLst>
                                      </p:cBhvr>
                                      <p:to>
                                        <p:strVal val="visible"/>
                                      </p:to>
                                    </p:set>
                                    <p:animEffect transition="in" filter="barn(inVertical)">
                                      <p:cBhvr>
                                        <p:cTn id="39" dur="500"/>
                                        <p:tgtEl>
                                          <p:spTgt spid="187"/>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83"/>
                                        </p:tgtEl>
                                        <p:attrNameLst>
                                          <p:attrName>style.visibility</p:attrName>
                                        </p:attrNameLst>
                                      </p:cBhvr>
                                      <p:to>
                                        <p:strVal val="visible"/>
                                      </p:to>
                                    </p:set>
                                    <p:animEffect transition="in" filter="barn(inVertical)">
                                      <p:cBhvr>
                                        <p:cTn id="44" dur="500"/>
                                        <p:tgtEl>
                                          <p:spTgt spid="183"/>
                                        </p:tgtEl>
                                      </p:cBhvr>
                                    </p:animEffect>
                                  </p:childTnLst>
                                </p:cTn>
                              </p:par>
                              <p:par>
                                <p:cTn id="45" presetID="16" presetClass="entr" presetSubtype="21" fill="hold" nodeType="withEffect">
                                  <p:stCondLst>
                                    <p:cond delay="0"/>
                                  </p:stCondLst>
                                  <p:childTnLst>
                                    <p:set>
                                      <p:cBhvr>
                                        <p:cTn id="46" dur="1" fill="hold">
                                          <p:stCondLst>
                                            <p:cond delay="0"/>
                                          </p:stCondLst>
                                        </p:cTn>
                                        <p:tgtEl>
                                          <p:spTgt spid="182"/>
                                        </p:tgtEl>
                                        <p:attrNameLst>
                                          <p:attrName>style.visibility</p:attrName>
                                        </p:attrNameLst>
                                      </p:cBhvr>
                                      <p:to>
                                        <p:strVal val="visible"/>
                                      </p:to>
                                    </p:set>
                                    <p:animEffect transition="in" filter="barn(inVertical)">
                                      <p:cBhvr>
                                        <p:cTn id="47" dur="500"/>
                                        <p:tgtEl>
                                          <p:spTgt spid="182"/>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85"/>
                                        </p:tgtEl>
                                        <p:attrNameLst>
                                          <p:attrName>style.visibility</p:attrName>
                                        </p:attrNameLst>
                                      </p:cBhvr>
                                      <p:to>
                                        <p:strVal val="visible"/>
                                      </p:to>
                                    </p:set>
                                    <p:animEffect transition="in" filter="barn(inVertical)">
                                      <p:cBhvr>
                                        <p:cTn id="52" dur="500"/>
                                        <p:tgtEl>
                                          <p:spTgt spid="185"/>
                                        </p:tgtEl>
                                      </p:cBhvr>
                                    </p:animEffect>
                                  </p:childTnLst>
                                </p:cTn>
                              </p:par>
                              <p:par>
                                <p:cTn id="53" presetID="16" presetClass="entr" presetSubtype="21" fill="hold" nodeType="withEffect">
                                  <p:stCondLst>
                                    <p:cond delay="0"/>
                                  </p:stCondLst>
                                  <p:childTnLst>
                                    <p:set>
                                      <p:cBhvr>
                                        <p:cTn id="54" dur="1" fill="hold">
                                          <p:stCondLst>
                                            <p:cond delay="0"/>
                                          </p:stCondLst>
                                        </p:cTn>
                                        <p:tgtEl>
                                          <p:spTgt spid="184"/>
                                        </p:tgtEl>
                                        <p:attrNameLst>
                                          <p:attrName>style.visibility</p:attrName>
                                        </p:attrNameLst>
                                      </p:cBhvr>
                                      <p:to>
                                        <p:strVal val="visible"/>
                                      </p:to>
                                    </p:set>
                                    <p:animEffect transition="in" filter="barn(inVertical)">
                                      <p:cBhvr>
                                        <p:cTn id="55" dur="500"/>
                                        <p:tgtEl>
                                          <p:spTgt spid="184"/>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barn(inVertical)">
                                      <p:cBhvr>
                                        <p:cTn id="60" dur="500"/>
                                        <p:tgtEl>
                                          <p:spTgt spid="9"/>
                                        </p:tgtEl>
                                      </p:cBhvr>
                                    </p:animEffect>
                                  </p:childTnLst>
                                </p:cTn>
                              </p:par>
                              <p:par>
                                <p:cTn id="61" presetID="16" presetClass="entr" presetSubtype="21" fill="hold"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barn(inVertical)">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barn(inVertical)">
                                      <p:cBhvr>
                                        <p:cTn id="6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p:bldP spid="180" grpId="0" bldLvl="0" animBg="1"/>
      <p:bldP spid="181" grpId="0" bldLvl="0" animBg="1"/>
      <p:bldP spid="4" grpId="0" animBg="1"/>
      <p:bldP spid="2"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7" name="Text Box 3"/>
          <p:cNvSpPr txBox="1">
            <a:spLocks noChangeArrowheads="1"/>
          </p:cNvSpPr>
          <p:nvPr/>
        </p:nvSpPr>
        <p:spPr bwMode="auto">
          <a:xfrm>
            <a:off x="2542540" y="1372870"/>
            <a:ext cx="439420" cy="3987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fontAlgn="base">
              <a:spcBef>
                <a:spcPct val="0"/>
              </a:spcBef>
              <a:spcAft>
                <a:spcPct val="0"/>
              </a:spcAft>
            </a:pPr>
            <a:r>
              <a:rPr lang="en-US" altLang="zh-CN" sz="2000" b="1" smtClean="0">
                <a:solidFill>
                  <a:srgbClr val="FFFF00"/>
                </a:solidFill>
                <a:latin typeface="宋体" panose="02010600030101010101" pitchFamily="2" charset="-122"/>
                <a:ea typeface="宋体" panose="02010600030101010101" pitchFamily="2" charset="-122"/>
              </a:rPr>
              <a:t>  </a:t>
            </a:r>
            <a:endParaRPr lang="en-US" altLang="zh-CN" sz="2000" b="1" smtClean="0">
              <a:solidFill>
                <a:srgbClr val="FFFF00"/>
              </a:solidFill>
              <a:latin typeface="宋体" panose="02010600030101010101" pitchFamily="2" charset="-122"/>
              <a:ea typeface="宋体" panose="02010600030101010101" pitchFamily="2" charset="-122"/>
            </a:endParaRPr>
          </a:p>
        </p:txBody>
      </p:sp>
      <p:sp>
        <p:nvSpPr>
          <p:cNvPr id="948229" name="Text Box 5"/>
          <p:cNvSpPr txBox="1">
            <a:spLocks noChangeArrowheads="1"/>
          </p:cNvSpPr>
          <p:nvPr/>
        </p:nvSpPr>
        <p:spPr bwMode="auto">
          <a:xfrm>
            <a:off x="439738" y="1239520"/>
            <a:ext cx="8089900" cy="429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10000"/>
              </a:lnSpc>
              <a:spcBef>
                <a:spcPct val="5000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a:t>
            </a:r>
            <a:r>
              <a:rPr lang="en-US" altLang="zh-CN" sz="2000" b="1" smtClean="0">
                <a:solidFill>
                  <a:srgbClr val="FFFF00"/>
                </a:solidFill>
                <a:latin typeface="宋体" panose="02010600030101010101" pitchFamily="2" charset="-122"/>
                <a:cs typeface="宋体" panose="02010600030101010101" pitchFamily="2" charset="-122"/>
              </a:rPr>
              <a:t>4</a:t>
            </a:r>
            <a:r>
              <a:rPr lang="zh-CN" altLang="en-US" sz="2000" b="1" smtClean="0">
                <a:solidFill>
                  <a:srgbClr val="FFFF00"/>
                </a:solidFill>
                <a:latin typeface="宋体" panose="02010600030101010101" pitchFamily="2" charset="-122"/>
                <a:cs typeface="宋体" panose="02010600030101010101" pitchFamily="2" charset="-122"/>
              </a:rPr>
              <a:t>）</a:t>
            </a:r>
            <a:r>
              <a:rPr lang="en-US" altLang="zh-CN" sz="2000" b="1" smtClean="0">
                <a:solidFill>
                  <a:srgbClr val="FFFF00"/>
                </a:solidFill>
                <a:latin typeface="Times New Roman" panose="02020603050405020304" pitchFamily="18" charset="0"/>
                <a:cs typeface="Times New Roman" panose="02020603050405020304" pitchFamily="18" charset="0"/>
              </a:rPr>
              <a:t>TLC5615</a:t>
            </a:r>
            <a:r>
              <a:rPr lang="zh-CN" altLang="en-US" sz="2000" b="1" smtClean="0">
                <a:solidFill>
                  <a:srgbClr val="FFFF00"/>
                </a:solidFill>
                <a:latin typeface="宋体" panose="02010600030101010101" pitchFamily="2" charset="-122"/>
                <a:cs typeface="宋体" panose="02010600030101010101" pitchFamily="2" charset="-122"/>
              </a:rPr>
              <a:t>与微处理器接口电路</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48230" name="Text Box 6"/>
          <p:cNvSpPr txBox="1">
            <a:spLocks noChangeArrowheads="1"/>
          </p:cNvSpPr>
          <p:nvPr/>
        </p:nvSpPr>
        <p:spPr bwMode="auto">
          <a:xfrm>
            <a:off x="308928" y="1562735"/>
            <a:ext cx="8089900" cy="429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10000"/>
              </a:lnSpc>
              <a:spcBef>
                <a:spcPct val="5000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en-US" altLang="zh-CN" sz="2000" b="1" smtClean="0">
                <a:solidFill>
                  <a:srgbClr val="FFFF00"/>
                </a:solidFill>
                <a:latin typeface="Times New Roman" panose="02020603050405020304" pitchFamily="18" charset="0"/>
                <a:cs typeface="Times New Roman" panose="02020603050405020304" pitchFamily="18" charset="0"/>
              </a:rPr>
              <a:t>TLC5615</a:t>
            </a:r>
            <a:r>
              <a:rPr lang="zh-CN" altLang="en-US" sz="2000" b="1" smtClean="0">
                <a:solidFill>
                  <a:srgbClr val="FFFF00"/>
                </a:solidFill>
                <a:latin typeface="宋体" panose="02010600030101010101" pitchFamily="2" charset="-122"/>
                <a:cs typeface="宋体" panose="02010600030101010101" pitchFamily="2" charset="-122"/>
              </a:rPr>
              <a:t>和</a:t>
            </a:r>
            <a:r>
              <a:rPr lang="en-US" altLang="zh-CN" sz="2000" b="1" smtClean="0">
                <a:solidFill>
                  <a:srgbClr val="FFFF00"/>
                </a:solidFill>
                <a:latin typeface="Times New Roman" panose="02020603050405020304" pitchFamily="18" charset="0"/>
                <a:cs typeface="Times New Roman" panose="02020603050405020304" pitchFamily="18" charset="0"/>
              </a:rPr>
              <a:t>AT89C51</a:t>
            </a:r>
            <a:r>
              <a:rPr lang="zh-CN" altLang="en-US" sz="2000" b="1" smtClean="0">
                <a:solidFill>
                  <a:srgbClr val="FFFF00"/>
                </a:solidFill>
                <a:latin typeface="宋体" panose="02010600030101010101" pitchFamily="2" charset="-122"/>
                <a:cs typeface="宋体" panose="02010600030101010101" pitchFamily="2" charset="-122"/>
              </a:rPr>
              <a:t>单片机的一种接口电路如图所示</a:t>
            </a:r>
            <a:r>
              <a:rPr lang="en-US" altLang="zh-CN" sz="2000" b="1" smtClean="0">
                <a:solidFill>
                  <a:srgbClr val="FFFF00"/>
                </a:solidFill>
                <a:latin typeface="宋体" panose="02010600030101010101" pitchFamily="2" charset="-122"/>
                <a:cs typeface="宋体" panose="02010600030101010101" pitchFamily="2" charset="-122"/>
              </a:rPr>
              <a:t>: </a:t>
            </a:r>
            <a:endParaRPr lang="en-US" altLang="zh-CN" sz="2000" b="1" smtClean="0">
              <a:solidFill>
                <a:srgbClr val="FFFF00"/>
              </a:solidFill>
              <a:latin typeface="宋体" panose="02010600030101010101" pitchFamily="2" charset="-122"/>
              <a:cs typeface="宋体" panose="02010600030101010101" pitchFamily="2" charset="-122"/>
            </a:endParaRPr>
          </a:p>
        </p:txBody>
      </p:sp>
      <p:sp>
        <p:nvSpPr>
          <p:cNvPr id="939010" name="Text Box 2"/>
          <p:cNvSpPr txBox="1">
            <a:spLocks noChangeArrowheads="1"/>
          </p:cNvSpPr>
          <p:nvPr/>
        </p:nvSpPr>
        <p:spPr bwMode="auto">
          <a:xfrm>
            <a:off x="560388" y="855345"/>
            <a:ext cx="67849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串行数模转换器及其与微处理器接口</a:t>
            </a:r>
            <a:endPar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922626" name="Text Box 2"/>
          <p:cNvSpPr txBox="1">
            <a:spLocks noChangeArrowheads="1"/>
          </p:cNvSpPr>
          <p:nvPr/>
        </p:nvSpPr>
        <p:spPr bwMode="auto">
          <a:xfrm>
            <a:off x="439738" y="394970"/>
            <a:ext cx="69627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2.9.3  D/A</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转换器与微处理器的接口</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pic>
        <p:nvPicPr>
          <p:cNvPr id="949250" name="Picture 2"/>
          <p:cNvPicPr>
            <a:picLocks noChangeAspect="1" noChangeArrowheads="1"/>
          </p:cNvPicPr>
          <p:nvPr/>
        </p:nvPicPr>
        <p:blipFill>
          <a:blip r:embed="rId1">
            <a:extLst>
              <a:ext uri="{28A0092B-C50C-407E-A947-70E740481C1C}">
                <a14:useLocalDpi xmlns:a14="http://schemas.microsoft.com/office/drawing/2010/main" val="0"/>
              </a:ext>
            </a:extLst>
          </a:blip>
          <a:srcRect l="5377" t="8040" r="4845" b="8880"/>
          <a:stretch>
            <a:fillRect/>
          </a:stretch>
        </p:blipFill>
        <p:spPr bwMode="auto">
          <a:xfrm>
            <a:off x="5757545" y="1971675"/>
            <a:ext cx="3288030" cy="1189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9251" name="Rectangle 3"/>
          <p:cNvSpPr>
            <a:spLocks noChangeArrowheads="1"/>
          </p:cNvSpPr>
          <p:nvPr/>
        </p:nvSpPr>
        <p:spPr bwMode="auto">
          <a:xfrm>
            <a:off x="5810727" y="3161189"/>
            <a:ext cx="318198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lang="en-US" altLang="zh-CN" b="1" smtClean="0">
                <a:solidFill>
                  <a:srgbClr val="FFFF00"/>
                </a:solidFill>
                <a:latin typeface="Times New Roman" panose="02020603050405020304" pitchFamily="18" charset="0"/>
                <a:ea typeface="楷体_GB2312" pitchFamily="49" charset="-122"/>
                <a:cs typeface="Times New Roman" panose="02020603050405020304" pitchFamily="18" charset="0"/>
              </a:rPr>
              <a:t>TLC5615</a:t>
            </a:r>
            <a:r>
              <a:rPr lang="zh-CN" altLang="en-US" b="1" smtClean="0">
                <a:solidFill>
                  <a:srgbClr val="FFFF00"/>
                </a:solidFill>
                <a:latin typeface="楷体_GB2312" pitchFamily="49" charset="-122"/>
                <a:ea typeface="楷体_GB2312" pitchFamily="49" charset="-122"/>
              </a:rPr>
              <a:t>和</a:t>
            </a:r>
            <a:r>
              <a:rPr lang="en-US" altLang="zh-CN" b="1" smtClean="0">
                <a:solidFill>
                  <a:srgbClr val="FFFF00"/>
                </a:solidFill>
                <a:latin typeface="Times New Roman" panose="02020603050405020304" pitchFamily="18" charset="0"/>
                <a:ea typeface="楷体_GB2312" pitchFamily="49" charset="-122"/>
                <a:cs typeface="Times New Roman" panose="02020603050405020304" pitchFamily="18" charset="0"/>
              </a:rPr>
              <a:t>AT89C51</a:t>
            </a:r>
            <a:r>
              <a:rPr lang="zh-CN" altLang="en-US" b="1" smtClean="0">
                <a:solidFill>
                  <a:srgbClr val="FFFF00"/>
                </a:solidFill>
                <a:latin typeface="楷体_GB2312" pitchFamily="49" charset="-122"/>
                <a:ea typeface="楷体_GB2312" pitchFamily="49" charset="-122"/>
              </a:rPr>
              <a:t>接口电路</a:t>
            </a:r>
            <a:endParaRPr lang="zh-CN" altLang="en-US" b="1" smtClean="0">
              <a:solidFill>
                <a:srgbClr val="FFFF00"/>
              </a:solidFill>
              <a:latin typeface="楷体_GB2312" pitchFamily="49" charset="-122"/>
              <a:ea typeface="楷体_GB2312" pitchFamily="49" charset="-122"/>
            </a:endParaRPr>
          </a:p>
        </p:txBody>
      </p:sp>
      <p:sp>
        <p:nvSpPr>
          <p:cNvPr id="949252" name="Text Box 4"/>
          <p:cNvSpPr txBox="1">
            <a:spLocks noChangeArrowheads="1"/>
          </p:cNvSpPr>
          <p:nvPr/>
        </p:nvSpPr>
        <p:spPr bwMode="auto">
          <a:xfrm>
            <a:off x="518795" y="1971675"/>
            <a:ext cx="5092065" cy="13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en-US" altLang="zh-CN" sz="2000" b="1" smtClean="0">
                <a:solidFill>
                  <a:srgbClr val="FFFF00"/>
                </a:solidFill>
                <a:latin typeface="Times New Roman" panose="02020603050405020304" pitchFamily="18" charset="0"/>
                <a:cs typeface="Times New Roman" panose="02020603050405020304" pitchFamily="18" charset="0"/>
              </a:rPr>
              <a:t>TLC5615</a:t>
            </a:r>
            <a:r>
              <a:rPr lang="zh-CN" altLang="en-US" sz="2000" b="1" smtClean="0">
                <a:solidFill>
                  <a:srgbClr val="FFFF00"/>
                </a:solidFill>
                <a:latin typeface="宋体" panose="02010600030101010101" pitchFamily="2" charset="-122"/>
                <a:cs typeface="宋体" panose="02010600030101010101" pitchFamily="2" charset="-122"/>
              </a:rPr>
              <a:t>工作于非级联方式，</a:t>
            </a:r>
            <a:r>
              <a:rPr lang="en-US" altLang="zh-CN" sz="2000" b="1" smtClean="0">
                <a:solidFill>
                  <a:srgbClr val="FFFF00"/>
                </a:solidFill>
                <a:latin typeface="宋体" panose="02010600030101010101" pitchFamily="2" charset="-122"/>
                <a:cs typeface="宋体" panose="02010600030101010101" pitchFamily="2" charset="-122"/>
              </a:rPr>
              <a:t>AT89C51</a:t>
            </a:r>
            <a:r>
              <a:rPr lang="zh-CN" altLang="en-US" sz="2000" b="1" smtClean="0">
                <a:solidFill>
                  <a:srgbClr val="FFFF00"/>
                </a:solidFill>
                <a:latin typeface="宋体" panose="02010600030101010101" pitchFamily="2" charset="-122"/>
                <a:cs typeface="宋体" panose="02010600030101010101" pitchFamily="2" charset="-122"/>
              </a:rPr>
              <a:t>单片机的</a:t>
            </a:r>
            <a:r>
              <a:rPr lang="en-US" altLang="zh-CN" sz="2000" b="1" smtClean="0">
                <a:solidFill>
                  <a:srgbClr val="FFFF00"/>
                </a:solidFill>
                <a:latin typeface="Times New Roman" panose="02020603050405020304" pitchFamily="18" charset="0"/>
                <a:cs typeface="Times New Roman" panose="02020603050405020304" pitchFamily="18" charset="0"/>
              </a:rPr>
              <a:t>P3.0</a:t>
            </a:r>
            <a:r>
              <a:rPr lang="zh-CN" altLang="en-US" sz="2000" b="1" smtClean="0">
                <a:solidFill>
                  <a:srgbClr val="FFFF00"/>
                </a:solidFill>
                <a:latin typeface="Times New Roman" panose="02020603050405020304" pitchFamily="18" charset="0"/>
                <a:cs typeface="Times New Roman" panose="02020603050405020304" pitchFamily="18" charset="0"/>
              </a:rPr>
              <a:t>～</a:t>
            </a:r>
            <a:r>
              <a:rPr lang="en-US" altLang="zh-CN" sz="2000" b="1" smtClean="0">
                <a:solidFill>
                  <a:srgbClr val="FFFF00"/>
                </a:solidFill>
                <a:latin typeface="Times New Roman" panose="02020603050405020304" pitchFamily="18" charset="0"/>
                <a:cs typeface="Times New Roman" panose="02020603050405020304" pitchFamily="18" charset="0"/>
              </a:rPr>
              <a:t>P3.2</a:t>
            </a:r>
            <a:r>
              <a:rPr lang="zh-CN" altLang="en-US" sz="2000" b="1" smtClean="0">
                <a:solidFill>
                  <a:srgbClr val="FFFF00"/>
                </a:solidFill>
                <a:latin typeface="宋体" panose="02010600030101010101" pitchFamily="2" charset="-122"/>
                <a:cs typeface="宋体" panose="02010600030101010101" pitchFamily="2" charset="-122"/>
              </a:rPr>
              <a:t>分别控制</a:t>
            </a:r>
            <a:r>
              <a:rPr lang="en-US" altLang="zh-CN" sz="2000" b="1" smtClean="0">
                <a:solidFill>
                  <a:srgbClr val="FFFF00"/>
                </a:solidFill>
                <a:latin typeface="Times New Roman" panose="02020603050405020304" pitchFamily="18" charset="0"/>
                <a:cs typeface="Times New Roman" panose="02020603050405020304" pitchFamily="18" charset="0"/>
              </a:rPr>
              <a:t>TLC5615</a:t>
            </a:r>
            <a:r>
              <a:rPr lang="zh-CN" altLang="en-US" sz="2000" b="1" smtClean="0">
                <a:solidFill>
                  <a:srgbClr val="FFFF00"/>
                </a:solidFill>
                <a:latin typeface="宋体" panose="02010600030101010101" pitchFamily="2" charset="-122"/>
                <a:cs typeface="宋体" panose="02010600030101010101" pitchFamily="2" charset="-122"/>
              </a:rPr>
              <a:t>的片选端   、串行时钟输入端</a:t>
            </a:r>
            <a:r>
              <a:rPr lang="en-US" altLang="zh-CN" sz="2000" b="1" smtClean="0">
                <a:solidFill>
                  <a:srgbClr val="FFFF00"/>
                </a:solidFill>
                <a:latin typeface="Times New Roman" panose="02020603050405020304" pitchFamily="18" charset="0"/>
                <a:cs typeface="Times New Roman" panose="02020603050405020304" pitchFamily="18" charset="0"/>
              </a:rPr>
              <a:t>SCLK</a:t>
            </a:r>
            <a:r>
              <a:rPr lang="zh-CN" altLang="en-US" sz="2000" b="1" smtClean="0">
                <a:solidFill>
                  <a:srgbClr val="FFFF00"/>
                </a:solidFill>
                <a:latin typeface="宋体" panose="02010600030101010101" pitchFamily="2" charset="-122"/>
                <a:cs typeface="宋体" panose="02010600030101010101" pitchFamily="2" charset="-122"/>
              </a:rPr>
              <a:t>和串行数据输入端</a:t>
            </a:r>
            <a:r>
              <a:rPr lang="en-US" altLang="zh-CN" sz="2000" b="1" smtClean="0">
                <a:solidFill>
                  <a:srgbClr val="FFFF00"/>
                </a:solidFill>
                <a:latin typeface="Times New Roman" panose="02020603050405020304" pitchFamily="18" charset="0"/>
                <a:cs typeface="Times New Roman" panose="02020603050405020304" pitchFamily="18" charset="0"/>
              </a:rPr>
              <a:t>DIN</a:t>
            </a:r>
            <a:r>
              <a:rPr lang="zh-CN" altLang="en-US" sz="2000" b="1" smtClean="0">
                <a:solidFill>
                  <a:srgbClr val="FFFF00"/>
                </a:solidFill>
                <a:latin typeface="宋体" panose="02010600030101010101" pitchFamily="2" charset="-122"/>
                <a:cs typeface="宋体" panose="02010600030101010101" pitchFamily="2" charset="-122"/>
              </a:rPr>
              <a:t>。 </a:t>
            </a:r>
            <a:endParaRPr lang="zh-CN" altLang="en-US" sz="2000" b="1" smtClean="0">
              <a:solidFill>
                <a:srgbClr val="FFFF00"/>
              </a:solidFill>
              <a:latin typeface="宋体" panose="02010600030101010101" pitchFamily="2" charset="-122"/>
              <a:cs typeface="宋体" panose="02010600030101010101" pitchFamily="2" charset="-122"/>
            </a:endParaRPr>
          </a:p>
        </p:txBody>
      </p:sp>
      <p:graphicFrame>
        <p:nvGraphicFramePr>
          <p:cNvPr id="949253" name="Object 5"/>
          <p:cNvGraphicFramePr>
            <a:graphicFrameLocks noChangeAspect="1"/>
          </p:cNvGraphicFramePr>
          <p:nvPr/>
        </p:nvGraphicFramePr>
        <p:xfrm>
          <a:off x="859790" y="2640965"/>
          <a:ext cx="345440" cy="307975"/>
        </p:xfrm>
        <a:graphic>
          <a:graphicData uri="http://schemas.openxmlformats.org/presentationml/2006/ole">
            <mc:AlternateContent xmlns:mc="http://schemas.openxmlformats.org/markup-compatibility/2006">
              <mc:Choice xmlns:v="urn:schemas-microsoft-com:vml" Requires="v">
                <p:oleObj spid="_x0000_s30751" name="Equation" r:id="rId2" imgW="238125" imgH="219075" progId="Equation.DSMT4">
                  <p:embed/>
                </p:oleObj>
              </mc:Choice>
              <mc:Fallback>
                <p:oleObj name="Equation" r:id="rId2" imgW="238125" imgH="219075" progId="Equation.DSMT4">
                  <p:embed/>
                  <p:pic>
                    <p:nvPicPr>
                      <p:cNvPr id="0" name="图片 307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790" y="2640965"/>
                        <a:ext cx="34544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9254" name="Text Box 6"/>
          <p:cNvSpPr txBox="1">
            <a:spLocks noChangeArrowheads="1"/>
          </p:cNvSpPr>
          <p:nvPr/>
        </p:nvSpPr>
        <p:spPr bwMode="auto">
          <a:xfrm>
            <a:off x="451485" y="3236595"/>
            <a:ext cx="535940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设</a:t>
            </a:r>
            <a:r>
              <a:rPr lang="en-US" altLang="zh-CN" sz="2000" b="1" smtClean="0">
                <a:solidFill>
                  <a:srgbClr val="FFFF00"/>
                </a:solidFill>
                <a:latin typeface="Times New Roman" panose="02020603050405020304" pitchFamily="18" charset="0"/>
                <a:cs typeface="Times New Roman" panose="02020603050405020304" pitchFamily="18" charset="0"/>
              </a:rPr>
              <a:t>TLC5615</a:t>
            </a:r>
            <a:r>
              <a:rPr lang="zh-CN" altLang="en-US" sz="2000" b="1" smtClean="0">
                <a:solidFill>
                  <a:srgbClr val="FFFF00"/>
                </a:solidFill>
                <a:latin typeface="宋体" panose="02010600030101010101" pitchFamily="2" charset="-122"/>
                <a:cs typeface="宋体" panose="02010600030101010101" pitchFamily="2" charset="-122"/>
              </a:rPr>
              <a:t>的基准电压为</a:t>
            </a:r>
            <a:r>
              <a:rPr lang="en-US" altLang="zh-CN" sz="2000" b="1" smtClean="0">
                <a:solidFill>
                  <a:srgbClr val="FFFF00"/>
                </a:solidFill>
                <a:latin typeface="Times New Roman" panose="02020603050405020304" pitchFamily="18" charset="0"/>
                <a:cs typeface="Times New Roman" panose="02020603050405020304" pitchFamily="18" charset="0"/>
              </a:rPr>
              <a:t>2.048V</a:t>
            </a:r>
            <a:r>
              <a:rPr lang="zh-CN" altLang="en-US" sz="2000" b="1" smtClean="0">
                <a:solidFill>
                  <a:srgbClr val="FFFF00"/>
                </a:solidFill>
                <a:latin typeface="宋体" panose="02010600030101010101" pitchFamily="2" charset="-122"/>
                <a:cs typeface="宋体" panose="02010600030101010101" pitchFamily="2" charset="-122"/>
              </a:rPr>
              <a:t>，最大模拟输出电压为</a:t>
            </a:r>
            <a:r>
              <a:rPr lang="en-US" altLang="zh-CN" sz="2000" b="1" smtClean="0">
                <a:solidFill>
                  <a:srgbClr val="FFFF00"/>
                </a:solidFill>
                <a:latin typeface="Times New Roman" panose="02020603050405020304" pitchFamily="18" charset="0"/>
                <a:cs typeface="Times New Roman" panose="02020603050405020304" pitchFamily="18" charset="0"/>
              </a:rPr>
              <a:t>4.096V</a:t>
            </a:r>
            <a:r>
              <a:rPr lang="zh-CN" altLang="en-US" sz="2000" b="1" smtClean="0">
                <a:solidFill>
                  <a:srgbClr val="FFFF00"/>
                </a:solidFill>
                <a:latin typeface="宋体" panose="02010600030101010101" pitchFamily="2" charset="-122"/>
                <a:cs typeface="宋体" panose="02010600030101010101" pitchFamily="2" charset="-122"/>
              </a:rPr>
              <a:t>，要输入的</a:t>
            </a:r>
            <a:r>
              <a:rPr lang="en-US" altLang="zh-CN" sz="2000" b="1" smtClean="0">
                <a:solidFill>
                  <a:srgbClr val="FFFF00"/>
                </a:solidFill>
                <a:latin typeface="宋体" panose="02010600030101010101" pitchFamily="2" charset="-122"/>
                <a:cs typeface="宋体" panose="02010600030101010101" pitchFamily="2" charset="-122"/>
              </a:rPr>
              <a:t>12</a:t>
            </a:r>
            <a:r>
              <a:rPr lang="zh-CN" altLang="en-US" sz="2000" b="1" smtClean="0">
                <a:solidFill>
                  <a:srgbClr val="FFFF00"/>
                </a:solidFill>
                <a:latin typeface="宋体" panose="02010600030101010101" pitchFamily="2" charset="-122"/>
                <a:cs typeface="宋体" panose="02010600030101010101" pitchFamily="2" charset="-122"/>
              </a:rPr>
              <a:t>位数据存于</a:t>
            </a:r>
            <a:r>
              <a:rPr lang="en-US" altLang="zh-CN" sz="2000" b="1" smtClean="0">
                <a:solidFill>
                  <a:srgbClr val="FFFF00"/>
                </a:solidFill>
                <a:latin typeface="Times New Roman" panose="02020603050405020304" pitchFamily="18" charset="0"/>
                <a:cs typeface="Times New Roman" panose="02020603050405020304" pitchFamily="18" charset="0"/>
              </a:rPr>
              <a:t>R0</a:t>
            </a:r>
            <a:r>
              <a:rPr lang="zh-CN" altLang="en-US" sz="2000" b="1" smtClean="0">
                <a:solidFill>
                  <a:srgbClr val="FFFF00"/>
                </a:solidFill>
                <a:latin typeface="Times New Roman" panose="02020603050405020304" pitchFamily="18" charset="0"/>
                <a:cs typeface="Times New Roman" panose="02020603050405020304" pitchFamily="18" charset="0"/>
              </a:rPr>
              <a:t>、</a:t>
            </a:r>
            <a:r>
              <a:rPr lang="en-US" altLang="zh-CN" sz="2000" b="1" smtClean="0">
                <a:solidFill>
                  <a:srgbClr val="FFFF00"/>
                </a:solidFill>
                <a:latin typeface="Times New Roman" panose="02020603050405020304" pitchFamily="18" charset="0"/>
                <a:cs typeface="Times New Roman" panose="02020603050405020304" pitchFamily="18" charset="0"/>
              </a:rPr>
              <a:t>R1</a:t>
            </a:r>
            <a:r>
              <a:rPr lang="zh-CN" altLang="en-US" sz="2000" b="1" smtClean="0">
                <a:solidFill>
                  <a:srgbClr val="FFFF00"/>
                </a:solidFill>
                <a:latin typeface="宋体" panose="02010600030101010101" pitchFamily="2" charset="-122"/>
                <a:cs typeface="宋体" panose="02010600030101010101" pitchFamily="2" charset="-122"/>
              </a:rPr>
              <a:t>寄存器中，</a:t>
            </a:r>
            <a:r>
              <a:rPr lang="en-US" altLang="zh-CN" sz="2000" b="1" smtClean="0">
                <a:solidFill>
                  <a:srgbClr val="FFFF00"/>
                </a:solidFill>
                <a:latin typeface="Times New Roman" panose="02020603050405020304" pitchFamily="18" charset="0"/>
                <a:cs typeface="Times New Roman" panose="02020603050405020304" pitchFamily="18" charset="0"/>
              </a:rPr>
              <a:t>D</a:t>
            </a:r>
            <a:r>
              <a:rPr lang="zh-CN" altLang="en-US" sz="2000" b="1" smtClean="0">
                <a:solidFill>
                  <a:srgbClr val="FFFF00"/>
                </a:solidFill>
                <a:latin typeface="Times New Roman" panose="02020603050405020304" pitchFamily="18" charset="0"/>
                <a:cs typeface="Times New Roman" panose="02020603050405020304" pitchFamily="18" charset="0"/>
              </a:rPr>
              <a:t>／</a:t>
            </a:r>
            <a:r>
              <a:rPr lang="en-US" altLang="zh-CN" sz="2000" b="1" smtClean="0">
                <a:solidFill>
                  <a:srgbClr val="FFFF00"/>
                </a:solidFill>
                <a:latin typeface="Times New Roman" panose="02020603050405020304" pitchFamily="18" charset="0"/>
                <a:cs typeface="Times New Roman" panose="02020603050405020304" pitchFamily="18" charset="0"/>
              </a:rPr>
              <a:t>A</a:t>
            </a:r>
            <a:r>
              <a:rPr lang="zh-CN" altLang="en-US" sz="2000" b="1" smtClean="0">
                <a:solidFill>
                  <a:srgbClr val="FFFF00"/>
                </a:solidFill>
                <a:latin typeface="宋体" panose="02010600030101010101" pitchFamily="2" charset="-122"/>
                <a:cs typeface="宋体" panose="02010600030101010101" pitchFamily="2" charset="-122"/>
              </a:rPr>
              <a:t>转换程序段如下： </a:t>
            </a:r>
            <a:endParaRPr lang="zh-CN" altLang="en-US" sz="2000" b="1" smtClean="0">
              <a:solidFill>
                <a:srgbClr val="FFFF00"/>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Text Box 2"/>
          <p:cNvSpPr txBox="1">
            <a:spLocks noChangeArrowheads="1"/>
          </p:cNvSpPr>
          <p:nvPr/>
        </p:nvSpPr>
        <p:spPr bwMode="auto">
          <a:xfrm>
            <a:off x="764540" y="1433195"/>
            <a:ext cx="7049770" cy="535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CLR P3.0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；片选有效</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marL="0" indent="0"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MOV R2</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#4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；将要送入的前四位数据位数</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marL="0" indent="0"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MOV A</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R0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；前四位数据送累加器低四位</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marL="0" indent="0"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SWAP A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A</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中高四位与低四位互换</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marL="0" indent="0"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LCALL  sub-write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DIN</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输入前四位数据</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marL="0" indent="0"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MOV R2</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#8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；将要送入的后八位数据位数</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marL="0" indent="0"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MOV A</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R1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；八位数据送入累加器</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A</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marL="0" indent="0"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LCALL sub-write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DIN</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输入后八位数据</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marL="0" indent="0"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CLR  P3.1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；时钟低电平</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marL="0" indent="0"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SETB  P3.0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；片选高电平，输入的</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l2</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位数据有效</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marL="0" indent="0"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END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 结束</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marL="0" indent="0" fontAlgn="base">
              <a:spcBef>
                <a:spcPct val="0"/>
              </a:spcBef>
              <a:spcAft>
                <a:spcPct val="0"/>
              </a:spcAft>
            </a:pP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送数子程序如下：</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marL="0" indent="0"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sub-write</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 </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NOP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；空操作</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marL="0" indent="0"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LOOP</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CLR P3.1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；时钟低电平</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marL="0" indent="0"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RLC A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；数据送人位标志位</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CY</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marL="0" indent="0"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MOV P3.2</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C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；数据输入有效</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marL="0" indent="0"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SETB P3.1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；时钟高电平</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marL="0" indent="0"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DJNZ R2</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LOOP</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；循环送数</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marL="0" indent="0"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RET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；返回</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p:txBody>
      </p:sp>
      <p:sp>
        <p:nvSpPr>
          <p:cNvPr id="948229" name="Text Box 5"/>
          <p:cNvSpPr txBox="1">
            <a:spLocks noChangeArrowheads="1"/>
          </p:cNvSpPr>
          <p:nvPr/>
        </p:nvSpPr>
        <p:spPr bwMode="auto">
          <a:xfrm>
            <a:off x="439738" y="1153160"/>
            <a:ext cx="8089900" cy="429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10000"/>
              </a:lnSpc>
              <a:spcBef>
                <a:spcPct val="5000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a:t>
            </a:r>
            <a:r>
              <a:rPr lang="en-US" altLang="zh-CN" sz="2000" b="1" smtClean="0">
                <a:solidFill>
                  <a:srgbClr val="FFFF00"/>
                </a:solidFill>
                <a:latin typeface="宋体" panose="02010600030101010101" pitchFamily="2" charset="-122"/>
                <a:cs typeface="宋体" panose="02010600030101010101" pitchFamily="2" charset="-122"/>
              </a:rPr>
              <a:t>4</a:t>
            </a:r>
            <a:r>
              <a:rPr lang="zh-CN" altLang="en-US" sz="2000" b="1" smtClean="0">
                <a:solidFill>
                  <a:srgbClr val="FFFF00"/>
                </a:solidFill>
                <a:latin typeface="宋体" panose="02010600030101010101" pitchFamily="2" charset="-122"/>
                <a:cs typeface="宋体" panose="02010600030101010101" pitchFamily="2" charset="-122"/>
              </a:rPr>
              <a:t>）</a:t>
            </a:r>
            <a:r>
              <a:rPr lang="en-US" altLang="zh-CN" sz="2000" b="1" smtClean="0">
                <a:solidFill>
                  <a:srgbClr val="FFFF00"/>
                </a:solidFill>
                <a:latin typeface="Times New Roman" panose="02020603050405020304" pitchFamily="18" charset="0"/>
                <a:cs typeface="Times New Roman" panose="02020603050405020304" pitchFamily="18" charset="0"/>
              </a:rPr>
              <a:t>TLC5615</a:t>
            </a:r>
            <a:r>
              <a:rPr lang="zh-CN" altLang="en-US" sz="2000" b="1" smtClean="0">
                <a:solidFill>
                  <a:srgbClr val="FFFF00"/>
                </a:solidFill>
                <a:latin typeface="宋体" panose="02010600030101010101" pitchFamily="2" charset="-122"/>
                <a:cs typeface="宋体" panose="02010600030101010101" pitchFamily="2" charset="-122"/>
              </a:rPr>
              <a:t>与微处理器接口电路</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39010" name="Text Box 2"/>
          <p:cNvSpPr txBox="1">
            <a:spLocks noChangeArrowheads="1"/>
          </p:cNvSpPr>
          <p:nvPr/>
        </p:nvSpPr>
        <p:spPr bwMode="auto">
          <a:xfrm>
            <a:off x="560388" y="809625"/>
            <a:ext cx="67849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串行数模转换器及其与微处理器接口</a:t>
            </a:r>
            <a:endPar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922626" name="Text Box 2"/>
          <p:cNvSpPr txBox="1">
            <a:spLocks noChangeArrowheads="1"/>
          </p:cNvSpPr>
          <p:nvPr/>
        </p:nvSpPr>
        <p:spPr bwMode="auto">
          <a:xfrm>
            <a:off x="439738" y="394970"/>
            <a:ext cx="69627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2.9.3  D/A</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转换器与微处理器的接口</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Text Box 2"/>
          <p:cNvSpPr txBox="1">
            <a:spLocks noChangeArrowheads="1"/>
          </p:cNvSpPr>
          <p:nvPr/>
        </p:nvSpPr>
        <p:spPr bwMode="auto">
          <a:xfrm>
            <a:off x="382270" y="381000"/>
            <a:ext cx="434276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2.9.4  DAC</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的应用</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51299" name="Text Box 3"/>
          <p:cNvSpPr txBox="1">
            <a:spLocks noChangeArrowheads="1"/>
          </p:cNvSpPr>
          <p:nvPr/>
        </p:nvSpPr>
        <p:spPr bwMode="auto">
          <a:xfrm>
            <a:off x="578168" y="725488"/>
            <a:ext cx="808990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en-US" altLang="zh-CN" sz="2000" b="1" smtClean="0">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DAC</a:t>
            </a: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输出的模拟电压或电流取决于输入的数字量，在硬件电路相同的情况下，利用计算机程序给</a:t>
            </a:r>
            <a:r>
              <a:rPr lang="en-US" altLang="zh-CN" sz="2000" b="1" smtClean="0">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DAC</a:t>
            </a: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输入不同的数字量可在</a:t>
            </a:r>
            <a:r>
              <a:rPr lang="en-US" altLang="zh-CN" sz="2000" b="1" smtClean="0">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DAC</a:t>
            </a: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的输出端得到不同的波形，构成波形发生器。 </a:t>
            </a:r>
            <a:endPar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endParaRPr>
          </a:p>
        </p:txBody>
      </p:sp>
      <p:sp>
        <p:nvSpPr>
          <p:cNvPr id="951300" name="Text Box 4"/>
          <p:cNvSpPr txBox="1">
            <a:spLocks noChangeArrowheads="1"/>
          </p:cNvSpPr>
          <p:nvPr/>
        </p:nvSpPr>
        <p:spPr bwMode="auto">
          <a:xfrm>
            <a:off x="578485" y="1656715"/>
            <a:ext cx="823658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如某</a:t>
            </a:r>
            <a:r>
              <a:rPr lang="en-US" altLang="zh-CN"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8</a:t>
            </a: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位</a:t>
            </a:r>
            <a:r>
              <a:rPr lang="en-US" altLang="zh-CN" sz="2000" b="1" smtClean="0">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DAC</a:t>
            </a: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与</a:t>
            </a:r>
            <a:r>
              <a:rPr lang="en-US" altLang="zh-CN" sz="2000" b="1" smtClean="0">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8051</a:t>
            </a: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系列</a:t>
            </a:r>
            <a:r>
              <a:rPr lang="en-US" altLang="zh-CN" sz="2000" b="1" smtClean="0">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CPU</a:t>
            </a: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相连的电路如图所示，当输入不同的程序时可在输出端得到不同的波形。</a:t>
            </a:r>
            <a:endPar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endParaRPr>
          </a:p>
        </p:txBody>
      </p:sp>
      <p:pic>
        <p:nvPicPr>
          <p:cNvPr id="952322" name="Picture 2"/>
          <p:cNvPicPr>
            <a:picLocks noChangeAspect="1" noChangeArrowheads="1"/>
          </p:cNvPicPr>
          <p:nvPr/>
        </p:nvPicPr>
        <p:blipFill>
          <a:blip r:embed="rId1">
            <a:extLst>
              <a:ext uri="{28A0092B-C50C-407E-A947-70E740481C1C}">
                <a14:useLocalDpi xmlns:a14="http://schemas.microsoft.com/office/drawing/2010/main" val="0"/>
              </a:ext>
            </a:extLst>
          </a:blip>
          <a:srcRect l="2284" r="3493" b="5957"/>
          <a:stretch>
            <a:fillRect/>
          </a:stretch>
        </p:blipFill>
        <p:spPr bwMode="auto">
          <a:xfrm>
            <a:off x="264795" y="2632075"/>
            <a:ext cx="4681220" cy="2468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23" name="Rectangle 3"/>
          <p:cNvSpPr>
            <a:spLocks noChangeArrowheads="1"/>
          </p:cNvSpPr>
          <p:nvPr/>
        </p:nvSpPr>
        <p:spPr bwMode="auto">
          <a:xfrm>
            <a:off x="84456" y="2263934"/>
            <a:ext cx="539877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p>
            <a:pPr algn="ctr" fontAlgn="base">
              <a:spcBef>
                <a:spcPct val="0"/>
              </a:spcBef>
              <a:spcAft>
                <a:spcPct val="0"/>
              </a:spcAft>
            </a:pPr>
            <a:r>
              <a:rPr lang="en-US" altLang="zh-CN" b="1" smtClean="0">
                <a:solidFill>
                  <a:srgbClr val="FFFF00"/>
                </a:solidFill>
                <a:latin typeface="宋体" panose="02010600030101010101" pitchFamily="2" charset="-122"/>
                <a:ea typeface="宋体" panose="02010600030101010101" pitchFamily="2" charset="-122"/>
                <a:cs typeface="宋体" panose="02010600030101010101" pitchFamily="2" charset="-122"/>
              </a:rPr>
              <a:t>8</a:t>
            </a:r>
            <a:r>
              <a:rPr lang="zh-CN" altLang="en-US" b="1" smtClean="0">
                <a:solidFill>
                  <a:srgbClr val="FFFF00"/>
                </a:solidFill>
                <a:latin typeface="宋体" panose="02010600030101010101" pitchFamily="2" charset="-122"/>
                <a:ea typeface="宋体" panose="02010600030101010101" pitchFamily="2" charset="-122"/>
                <a:cs typeface="宋体" panose="02010600030101010101" pitchFamily="2" charset="-122"/>
              </a:rPr>
              <a:t>位</a:t>
            </a:r>
            <a:r>
              <a:rPr lang="en-US" altLang="zh-CN"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DAC</a:t>
            </a:r>
            <a:r>
              <a:rPr lang="zh-CN" altLang="en-US" b="1" smtClean="0">
                <a:solidFill>
                  <a:srgbClr val="FFFF00"/>
                </a:solidFill>
                <a:latin typeface="宋体" panose="02010600030101010101" pitchFamily="2" charset="-122"/>
                <a:ea typeface="宋体" panose="02010600030101010101" pitchFamily="2" charset="-122"/>
                <a:cs typeface="宋体" panose="02010600030101010101" pitchFamily="2" charset="-122"/>
              </a:rPr>
              <a:t>与</a:t>
            </a:r>
            <a:r>
              <a:rPr lang="en-US" altLang="zh-CN"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8051</a:t>
            </a:r>
            <a:r>
              <a:rPr lang="zh-CN" altLang="en-US" b="1" smtClean="0">
                <a:solidFill>
                  <a:srgbClr val="FFFF00"/>
                </a:solidFill>
                <a:latin typeface="宋体" panose="02010600030101010101" pitchFamily="2" charset="-122"/>
                <a:ea typeface="宋体" panose="02010600030101010101" pitchFamily="2" charset="-122"/>
                <a:cs typeface="宋体" panose="02010600030101010101" pitchFamily="2" charset="-122"/>
              </a:rPr>
              <a:t>系列</a:t>
            </a:r>
            <a:r>
              <a:rPr lang="en-US" altLang="zh-CN"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b="1" smtClean="0">
                <a:solidFill>
                  <a:srgbClr val="FFFF00"/>
                </a:solidFill>
                <a:latin typeface="宋体" panose="02010600030101010101" pitchFamily="2" charset="-122"/>
                <a:ea typeface="宋体" panose="02010600030101010101" pitchFamily="2" charset="-122"/>
                <a:cs typeface="宋体" panose="02010600030101010101" pitchFamily="2" charset="-122"/>
              </a:rPr>
              <a:t>相连构成的波形发生器电路</a:t>
            </a:r>
            <a:endParaRPr lang="zh-CN" altLang="en-US"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pic>
        <p:nvPicPr>
          <p:cNvPr id="953348"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3225" y="2554605"/>
            <a:ext cx="2753995" cy="215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3349" name="Rectangle 5"/>
          <p:cNvSpPr>
            <a:spLocks noChangeArrowheads="1"/>
          </p:cNvSpPr>
          <p:nvPr/>
        </p:nvSpPr>
        <p:spPr bwMode="auto">
          <a:xfrm>
            <a:off x="6051233" y="2668111"/>
            <a:ext cx="218567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p>
            <a:pPr fontAlgn="base">
              <a:spcBef>
                <a:spcPct val="0"/>
              </a:spcBef>
              <a:spcAft>
                <a:spcPct val="0"/>
              </a:spcAft>
            </a:pPr>
            <a:r>
              <a:rPr lang="zh-CN" altLang="en-US" b="1" smtClean="0">
                <a:solidFill>
                  <a:schemeClr val="bg1"/>
                </a:solidFill>
                <a:latin typeface="楷体_GB2312" pitchFamily="49" charset="-122"/>
                <a:ea typeface="楷体_GB2312" pitchFamily="49" charset="-122"/>
              </a:rPr>
              <a:t>用</a:t>
            </a:r>
            <a:r>
              <a:rPr lang="en-US" altLang="zh-CN" b="1" smtClean="0">
                <a:solidFill>
                  <a:schemeClr val="bg1"/>
                </a:solidFill>
                <a:latin typeface="Times New Roman" panose="02020603050405020304" pitchFamily="18" charset="0"/>
                <a:ea typeface="楷体_GB2312" pitchFamily="49" charset="-122"/>
                <a:cs typeface="Times New Roman" panose="02020603050405020304" pitchFamily="18" charset="0"/>
              </a:rPr>
              <a:t>D/A</a:t>
            </a:r>
            <a:r>
              <a:rPr lang="zh-CN" altLang="en-US" b="1" smtClean="0">
                <a:solidFill>
                  <a:schemeClr val="bg1"/>
                </a:solidFill>
                <a:latin typeface="楷体_GB2312" pitchFamily="49" charset="-122"/>
                <a:ea typeface="楷体_GB2312" pitchFamily="49" charset="-122"/>
              </a:rPr>
              <a:t>实现的阶梯波</a:t>
            </a:r>
            <a:endParaRPr lang="zh-CN" altLang="en-US" b="1" smtClean="0">
              <a:solidFill>
                <a:schemeClr val="bg1"/>
              </a:solidFill>
              <a:latin typeface="楷体_GB2312" pitchFamily="49" charset="-122"/>
              <a:ea typeface="楷体_GB2312" pitchFamily="49" charset="-122"/>
            </a:endParaRPr>
          </a:p>
        </p:txBody>
      </p:sp>
      <p:sp>
        <p:nvSpPr>
          <p:cNvPr id="953346" name="Text Box 2"/>
          <p:cNvSpPr txBox="1">
            <a:spLocks noChangeArrowheads="1"/>
          </p:cNvSpPr>
          <p:nvPr/>
        </p:nvSpPr>
        <p:spPr bwMode="auto">
          <a:xfrm>
            <a:off x="406083" y="5319395"/>
            <a:ext cx="3216275" cy="39878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spcBef>
                <a:spcPct val="50000"/>
              </a:spcBef>
              <a:spcAft>
                <a:spcPct val="0"/>
              </a:spcAft>
            </a:pPr>
            <a:r>
              <a:rPr lang="en-US" altLang="zh-CN" sz="20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smtClean="0">
                <a:solidFill>
                  <a:srgbClr val="FFFFFF"/>
                </a:solidFill>
                <a:latin typeface="宋体" panose="02010600030101010101" pitchFamily="2" charset="-122"/>
                <a:ea typeface="宋体" panose="02010600030101010101" pitchFamily="2" charset="-122"/>
                <a:cs typeface="宋体" panose="02010600030101010101" pitchFamily="2" charset="-122"/>
              </a:rPr>
              <a:t>阶梯波发生器</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53347" name="Text Box 3"/>
          <p:cNvSpPr txBox="1">
            <a:spLocks noChangeArrowheads="1"/>
          </p:cNvSpPr>
          <p:nvPr/>
        </p:nvSpPr>
        <p:spPr bwMode="auto">
          <a:xfrm>
            <a:off x="406083" y="5729605"/>
            <a:ext cx="808990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如果送入</a:t>
            </a:r>
            <a:r>
              <a:rPr lang="en-US" altLang="zh-CN" sz="2000" b="1" smtClean="0">
                <a:solidFill>
                  <a:srgbClr val="FFFF00"/>
                </a:solidFill>
                <a:latin typeface="Times New Roman" panose="02020603050405020304" pitchFamily="18" charset="0"/>
                <a:cs typeface="Times New Roman" panose="02020603050405020304" pitchFamily="18" charset="0"/>
              </a:rPr>
              <a:t>DAC</a:t>
            </a:r>
            <a:r>
              <a:rPr lang="zh-CN" altLang="en-US" sz="2000" b="1" smtClean="0">
                <a:solidFill>
                  <a:srgbClr val="FFFF00"/>
                </a:solidFill>
                <a:latin typeface="宋体" panose="02010600030101010101" pitchFamily="2" charset="-122"/>
                <a:cs typeface="宋体" panose="02010600030101010101" pitchFamily="2" charset="-122"/>
              </a:rPr>
              <a:t>的数字由</a:t>
            </a:r>
            <a:r>
              <a:rPr lang="en-US" altLang="zh-CN" sz="2000" b="1" smtClean="0">
                <a:solidFill>
                  <a:srgbClr val="FFFF00"/>
                </a:solidFill>
                <a:latin typeface="宋体" panose="02010600030101010101" pitchFamily="2" charset="-122"/>
                <a:cs typeface="宋体" panose="02010600030101010101" pitchFamily="2" charset="-122"/>
              </a:rPr>
              <a:t>0</a:t>
            </a:r>
            <a:r>
              <a:rPr lang="zh-CN" altLang="en-US" sz="2000" b="1" smtClean="0">
                <a:solidFill>
                  <a:srgbClr val="FFFF00"/>
                </a:solidFill>
                <a:latin typeface="宋体" panose="02010600030101010101" pitchFamily="2" charset="-122"/>
                <a:cs typeface="宋体" panose="02010600030101010101" pitchFamily="2" charset="-122"/>
              </a:rPr>
              <a:t>不断增加，</a:t>
            </a:r>
            <a:r>
              <a:rPr lang="en-US" altLang="zh-CN" sz="2000" b="1" smtClean="0">
                <a:solidFill>
                  <a:srgbClr val="FFFF00"/>
                </a:solidFill>
                <a:latin typeface="Times New Roman" panose="02020603050405020304" pitchFamily="18" charset="0"/>
                <a:cs typeface="Times New Roman" panose="02020603050405020304" pitchFamily="18" charset="0"/>
              </a:rPr>
              <a:t>U</a:t>
            </a:r>
            <a:r>
              <a:rPr lang="en-US" altLang="zh-CN" sz="2000" b="1" baseline="-25000" smtClean="0">
                <a:solidFill>
                  <a:srgbClr val="FFFF00"/>
                </a:solidFill>
                <a:latin typeface="Times New Roman" panose="02020603050405020304" pitchFamily="18" charset="0"/>
                <a:cs typeface="Times New Roman" panose="02020603050405020304" pitchFamily="18" charset="0"/>
              </a:rPr>
              <a:t>0</a:t>
            </a:r>
            <a:r>
              <a:rPr lang="zh-CN" altLang="en-US" sz="2000" b="1" smtClean="0">
                <a:solidFill>
                  <a:srgbClr val="FFFF00"/>
                </a:solidFill>
                <a:latin typeface="宋体" panose="02010600030101010101" pitchFamily="2" charset="-122"/>
                <a:cs typeface="宋体" panose="02010600030101010101" pitchFamily="2" charset="-122"/>
              </a:rPr>
              <a:t>端将输出阶梯波。如下面的程序，</a:t>
            </a:r>
            <a:r>
              <a:rPr lang="en-US" altLang="zh-CN" sz="2000" b="1" smtClean="0">
                <a:solidFill>
                  <a:srgbClr val="FFFF00"/>
                </a:solidFill>
                <a:latin typeface="Times New Roman" panose="02020603050405020304" pitchFamily="18" charset="0"/>
                <a:cs typeface="Times New Roman" panose="02020603050405020304" pitchFamily="18" charset="0"/>
              </a:rPr>
              <a:t>DELAY</a:t>
            </a:r>
            <a:r>
              <a:rPr lang="zh-CN" altLang="en-US" sz="2000" b="1" smtClean="0">
                <a:solidFill>
                  <a:srgbClr val="FFFF00"/>
                </a:solidFill>
                <a:latin typeface="宋体" panose="02010600030101010101" pitchFamily="2" charset="-122"/>
                <a:cs typeface="宋体" panose="02010600030101010101" pitchFamily="2" charset="-122"/>
              </a:rPr>
              <a:t>为延时时间，每隔一个</a:t>
            </a:r>
            <a:r>
              <a:rPr lang="en-US" altLang="zh-CN" sz="2000" b="1" smtClean="0">
                <a:solidFill>
                  <a:srgbClr val="FFFF00"/>
                </a:solidFill>
                <a:latin typeface="Times New Roman" panose="02020603050405020304" pitchFamily="18" charset="0"/>
                <a:cs typeface="Times New Roman" panose="02020603050405020304" pitchFamily="18" charset="0"/>
              </a:rPr>
              <a:t>DELAY</a:t>
            </a:r>
            <a:r>
              <a:rPr lang="zh-CN" altLang="en-US" sz="2000" b="1" smtClean="0">
                <a:solidFill>
                  <a:srgbClr val="FFFF00"/>
                </a:solidFill>
                <a:latin typeface="宋体" panose="02010600030101010101" pitchFamily="2" charset="-122"/>
                <a:cs typeface="宋体" panose="02010600030101010101" pitchFamily="2" charset="-122"/>
              </a:rPr>
              <a:t>时间将输出一个阶梯，如图所示。</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54370" name="Text Box 2"/>
          <p:cNvSpPr txBox="1">
            <a:spLocks noChangeArrowheads="1"/>
          </p:cNvSpPr>
          <p:nvPr/>
        </p:nvSpPr>
        <p:spPr bwMode="auto">
          <a:xfrm>
            <a:off x="5309235" y="2494915"/>
            <a:ext cx="3256280"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2000" b="1" smtClean="0">
                <a:solidFill>
                  <a:srgbClr val="FFFFFF"/>
                </a:solidFill>
                <a:latin typeface="Times New Roman" panose="02020603050405020304" pitchFamily="18" charset="0"/>
                <a:ea typeface="楷体_GB2312" pitchFamily="49" charset="-122"/>
                <a:cs typeface="Times New Roman" panose="02020603050405020304" pitchFamily="18" charset="0"/>
              </a:rPr>
              <a:t>char xdata * pDA = 0x7fff;</a:t>
            </a:r>
            <a:endParaRPr lang="en-US" altLang="zh-CN" sz="2000" b="1" smtClean="0">
              <a:solidFill>
                <a:srgbClr val="FFFFFF"/>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smtClean="0">
                <a:solidFill>
                  <a:srgbClr val="FFFFFF"/>
                </a:solidFill>
                <a:latin typeface="Times New Roman" panose="02020603050405020304" pitchFamily="18" charset="0"/>
                <a:ea typeface="楷体_GB2312" pitchFamily="49" charset="-122"/>
                <a:cs typeface="Times New Roman" panose="02020603050405020304" pitchFamily="18" charset="0"/>
              </a:rPr>
              <a:t>for(i = 0; i &lt; 256; i += N)</a:t>
            </a:r>
            <a:endParaRPr lang="en-US" altLang="zh-CN" sz="2000" b="1" smtClean="0">
              <a:solidFill>
                <a:srgbClr val="FFFFFF"/>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smtClean="0">
                <a:solidFill>
                  <a:srgbClr val="FFFFFF"/>
                </a:solidFill>
                <a:latin typeface="Times New Roman" panose="02020603050405020304" pitchFamily="18" charset="0"/>
                <a:ea typeface="楷体_GB2312" pitchFamily="49" charset="-122"/>
                <a:cs typeface="Times New Roman" panose="02020603050405020304" pitchFamily="18" charset="0"/>
              </a:rPr>
              <a:t>{</a:t>
            </a:r>
            <a:endParaRPr lang="en-US" altLang="zh-CN" sz="2000" b="1" smtClean="0">
              <a:solidFill>
                <a:srgbClr val="FFFFFF"/>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smtClean="0">
                <a:solidFill>
                  <a:srgbClr val="FFFFFF"/>
                </a:solidFill>
                <a:latin typeface="Times New Roman" panose="02020603050405020304" pitchFamily="18" charset="0"/>
                <a:ea typeface="楷体_GB2312" pitchFamily="49" charset="-122"/>
                <a:cs typeface="Times New Roman" panose="02020603050405020304" pitchFamily="18" charset="0"/>
              </a:rPr>
              <a:t>	 *pDA = i;</a:t>
            </a:r>
            <a:endParaRPr lang="en-US" altLang="zh-CN" sz="2000" b="1" smtClean="0">
              <a:solidFill>
                <a:srgbClr val="FFFFFF"/>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smtClean="0">
                <a:solidFill>
                  <a:srgbClr val="FFFFFF"/>
                </a:solidFill>
                <a:latin typeface="Times New Roman" panose="02020603050405020304" pitchFamily="18" charset="0"/>
                <a:ea typeface="楷体_GB2312" pitchFamily="49" charset="-122"/>
                <a:cs typeface="Times New Roman" panose="02020603050405020304" pitchFamily="18" charset="0"/>
              </a:rPr>
              <a:t>	 delay();</a:t>
            </a:r>
            <a:endParaRPr lang="en-US" altLang="zh-CN" sz="2000" b="1" smtClean="0">
              <a:solidFill>
                <a:srgbClr val="FFFFFF"/>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smtClean="0">
                <a:solidFill>
                  <a:srgbClr val="FFFFFF"/>
                </a:solidFill>
                <a:latin typeface="Times New Roman" panose="02020603050405020304" pitchFamily="18" charset="0"/>
                <a:ea typeface="楷体_GB2312" pitchFamily="49" charset="-122"/>
                <a:cs typeface="Times New Roman" panose="02020603050405020304" pitchFamily="18" charset="0"/>
              </a:rPr>
              <a:t>}</a:t>
            </a:r>
            <a:r>
              <a:rPr lang="en-US" altLang="zh-CN" sz="2000" b="1" smtClean="0">
                <a:solidFill>
                  <a:srgbClr val="FFFF00"/>
                </a:solidFill>
                <a:latin typeface="Times New Roman" panose="02020603050405020304" pitchFamily="18" charset="0"/>
                <a:ea typeface="楷体_GB2312" pitchFamily="49" charset="-122"/>
                <a:cs typeface="Times New Roman" panose="02020603050405020304" pitchFamily="18" charset="0"/>
              </a:rPr>
              <a:t>       </a:t>
            </a:r>
            <a:endParaRPr lang="en-US" altLang="zh-CN" sz="2000" b="1" smtClean="0">
              <a:solidFill>
                <a:srgbClr val="FFFF00"/>
              </a:solidFill>
              <a:latin typeface="Times New Roman" panose="02020603050405020304" pitchFamily="18" charset="0"/>
              <a:ea typeface="楷体_GB2312" pitchFamily="49" charset="-122"/>
              <a:cs typeface="Times New Roman" panose="02020603050405020304" pitchFamily="18" charset="0"/>
            </a:endParaRPr>
          </a:p>
        </p:txBody>
      </p:sp>
      <p:sp>
        <p:nvSpPr>
          <p:cNvPr id="954371" name="Text Box 3"/>
          <p:cNvSpPr txBox="1">
            <a:spLocks noChangeArrowheads="1"/>
          </p:cNvSpPr>
          <p:nvPr/>
        </p:nvSpPr>
        <p:spPr bwMode="auto">
          <a:xfrm>
            <a:off x="4903470" y="4587240"/>
            <a:ext cx="406717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ct val="0"/>
              </a:spcBef>
              <a:spcAft>
                <a:spcPct val="0"/>
              </a:spcAft>
            </a:pPr>
            <a:r>
              <a:rPr lang="en-US" altLang="zh-CN" b="1" smtClean="0">
                <a:solidFill>
                  <a:srgbClr val="FFFF00"/>
                </a:solidFill>
                <a:latin typeface="宋体" panose="02010600030101010101" pitchFamily="2" charset="-122"/>
                <a:cs typeface="宋体" panose="02010600030101010101" pitchFamily="2" charset="-122"/>
              </a:rPr>
              <a:t>  </a:t>
            </a:r>
            <a:r>
              <a:rPr lang="zh-CN" altLang="en-US"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调节延时时间</a:t>
            </a:r>
            <a:r>
              <a:rPr lang="en-US" altLang="zh-CN" b="1" smtClean="0">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DELAY</a:t>
            </a:r>
            <a:r>
              <a:rPr lang="zh-CN" altLang="en-US"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可产生不同斜率的阶梯波；将参考电压变为正值可产生负阶梯波，改变</a:t>
            </a:r>
            <a:r>
              <a:rPr lang="en-US" altLang="zh-CN"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N</a:t>
            </a:r>
            <a:r>
              <a:rPr lang="zh-CN" altLang="en-US"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的值可得到不同阶梯高度的阶梯波。</a:t>
            </a:r>
            <a:endParaRPr lang="zh-CN" altLang="en-US"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3346"/>
                                        </p:tgtEl>
                                        <p:attrNameLst>
                                          <p:attrName>style.visibility</p:attrName>
                                        </p:attrNameLst>
                                      </p:cBhvr>
                                      <p:to>
                                        <p:strVal val="visible"/>
                                      </p:to>
                                    </p:set>
                                    <p:anim calcmode="lin" valueType="num">
                                      <p:cBhvr additive="base">
                                        <p:cTn id="7" dur="500" fill="hold"/>
                                        <p:tgtEl>
                                          <p:spTgt spid="953346"/>
                                        </p:tgtEl>
                                        <p:attrNameLst>
                                          <p:attrName>ppt_x</p:attrName>
                                        </p:attrNameLst>
                                      </p:cBhvr>
                                      <p:tavLst>
                                        <p:tav tm="0">
                                          <p:val>
                                            <p:strVal val="#ppt_x"/>
                                          </p:val>
                                        </p:tav>
                                        <p:tav tm="100000">
                                          <p:val>
                                            <p:strVal val="#ppt_x"/>
                                          </p:val>
                                        </p:tav>
                                      </p:tavLst>
                                    </p:anim>
                                    <p:anim calcmode="lin" valueType="num">
                                      <p:cBhvr additive="base">
                                        <p:cTn id="8" dur="500" fill="hold"/>
                                        <p:tgtEl>
                                          <p:spTgt spid="95334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53347"/>
                                        </p:tgtEl>
                                        <p:attrNameLst>
                                          <p:attrName>style.visibility</p:attrName>
                                        </p:attrNameLst>
                                      </p:cBhvr>
                                      <p:to>
                                        <p:strVal val="visible"/>
                                      </p:to>
                                    </p:set>
                                    <p:anim calcmode="lin" valueType="num">
                                      <p:cBhvr additive="base">
                                        <p:cTn id="11" dur="500" fill="hold"/>
                                        <p:tgtEl>
                                          <p:spTgt spid="953347"/>
                                        </p:tgtEl>
                                        <p:attrNameLst>
                                          <p:attrName>ppt_x</p:attrName>
                                        </p:attrNameLst>
                                      </p:cBhvr>
                                      <p:tavLst>
                                        <p:tav tm="0">
                                          <p:val>
                                            <p:strVal val="#ppt_x"/>
                                          </p:val>
                                        </p:tav>
                                        <p:tav tm="100000">
                                          <p:val>
                                            <p:strVal val="#ppt_x"/>
                                          </p:val>
                                        </p:tav>
                                      </p:tavLst>
                                    </p:anim>
                                    <p:anim calcmode="lin" valueType="num">
                                      <p:cBhvr additive="base">
                                        <p:cTn id="12" dur="500" fill="hold"/>
                                        <p:tgtEl>
                                          <p:spTgt spid="95334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54370"/>
                                        </p:tgtEl>
                                        <p:attrNameLst>
                                          <p:attrName>style.visibility</p:attrName>
                                        </p:attrNameLst>
                                      </p:cBhvr>
                                      <p:to>
                                        <p:strVal val="visible"/>
                                      </p:to>
                                    </p:set>
                                    <p:anim calcmode="lin" valueType="num">
                                      <p:cBhvr additive="base">
                                        <p:cTn id="17" dur="500" fill="hold"/>
                                        <p:tgtEl>
                                          <p:spTgt spid="954370"/>
                                        </p:tgtEl>
                                        <p:attrNameLst>
                                          <p:attrName>ppt_x</p:attrName>
                                        </p:attrNameLst>
                                      </p:cBhvr>
                                      <p:tavLst>
                                        <p:tav tm="0">
                                          <p:val>
                                            <p:strVal val="#ppt_x"/>
                                          </p:val>
                                        </p:tav>
                                        <p:tav tm="100000">
                                          <p:val>
                                            <p:strVal val="#ppt_x"/>
                                          </p:val>
                                        </p:tav>
                                      </p:tavLst>
                                    </p:anim>
                                    <p:anim calcmode="lin" valueType="num">
                                      <p:cBhvr additive="base">
                                        <p:cTn id="18" dur="500" fill="hold"/>
                                        <p:tgtEl>
                                          <p:spTgt spid="95437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53348"/>
                                        </p:tgtEl>
                                        <p:attrNameLst>
                                          <p:attrName>style.visibility</p:attrName>
                                        </p:attrNameLst>
                                      </p:cBhvr>
                                      <p:to>
                                        <p:strVal val="visible"/>
                                      </p:to>
                                    </p:set>
                                    <p:anim calcmode="lin" valueType="num">
                                      <p:cBhvr additive="base">
                                        <p:cTn id="23" dur="500" fill="hold"/>
                                        <p:tgtEl>
                                          <p:spTgt spid="953348"/>
                                        </p:tgtEl>
                                        <p:attrNameLst>
                                          <p:attrName>ppt_x</p:attrName>
                                        </p:attrNameLst>
                                      </p:cBhvr>
                                      <p:tavLst>
                                        <p:tav tm="0">
                                          <p:val>
                                            <p:strVal val="#ppt_x"/>
                                          </p:val>
                                        </p:tav>
                                        <p:tav tm="100000">
                                          <p:val>
                                            <p:strVal val="#ppt_x"/>
                                          </p:val>
                                        </p:tav>
                                      </p:tavLst>
                                    </p:anim>
                                    <p:anim calcmode="lin" valueType="num">
                                      <p:cBhvr additive="base">
                                        <p:cTn id="24" dur="500" fill="hold"/>
                                        <p:tgtEl>
                                          <p:spTgt spid="95334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53349"/>
                                        </p:tgtEl>
                                        <p:attrNameLst>
                                          <p:attrName>style.visibility</p:attrName>
                                        </p:attrNameLst>
                                      </p:cBhvr>
                                      <p:to>
                                        <p:strVal val="visible"/>
                                      </p:to>
                                    </p:set>
                                    <p:anim calcmode="lin" valueType="num">
                                      <p:cBhvr additive="base">
                                        <p:cTn id="27" dur="500" fill="hold"/>
                                        <p:tgtEl>
                                          <p:spTgt spid="953349"/>
                                        </p:tgtEl>
                                        <p:attrNameLst>
                                          <p:attrName>ppt_x</p:attrName>
                                        </p:attrNameLst>
                                      </p:cBhvr>
                                      <p:tavLst>
                                        <p:tav tm="0">
                                          <p:val>
                                            <p:strVal val="#ppt_x"/>
                                          </p:val>
                                        </p:tav>
                                        <p:tav tm="100000">
                                          <p:val>
                                            <p:strVal val="#ppt_x"/>
                                          </p:val>
                                        </p:tav>
                                      </p:tavLst>
                                    </p:anim>
                                    <p:anim calcmode="lin" valueType="num">
                                      <p:cBhvr additive="base">
                                        <p:cTn id="28" dur="500" fill="hold"/>
                                        <p:tgtEl>
                                          <p:spTgt spid="95334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54371"/>
                                        </p:tgtEl>
                                        <p:attrNameLst>
                                          <p:attrName>style.visibility</p:attrName>
                                        </p:attrNameLst>
                                      </p:cBhvr>
                                      <p:to>
                                        <p:strVal val="visible"/>
                                      </p:to>
                                    </p:set>
                                    <p:anim calcmode="lin" valueType="num">
                                      <p:cBhvr additive="base">
                                        <p:cTn id="33" dur="500" fill="hold"/>
                                        <p:tgtEl>
                                          <p:spTgt spid="954371"/>
                                        </p:tgtEl>
                                        <p:attrNameLst>
                                          <p:attrName>ppt_x</p:attrName>
                                        </p:attrNameLst>
                                      </p:cBhvr>
                                      <p:tavLst>
                                        <p:tav tm="0">
                                          <p:val>
                                            <p:strVal val="#ppt_x"/>
                                          </p:val>
                                        </p:tav>
                                        <p:tav tm="100000">
                                          <p:val>
                                            <p:strVal val="#ppt_x"/>
                                          </p:val>
                                        </p:tav>
                                      </p:tavLst>
                                    </p:anim>
                                    <p:anim calcmode="lin" valueType="num">
                                      <p:cBhvr additive="base">
                                        <p:cTn id="34" dur="500" fill="hold"/>
                                        <p:tgtEl>
                                          <p:spTgt spid="9543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46" grpId="0" bldLvl="0" animBg="1"/>
      <p:bldP spid="953347" grpId="0" bldLvl="0" animBg="1"/>
      <p:bldP spid="953349" grpId="0" bldLvl="0" animBg="1"/>
      <p:bldP spid="954370" grpId="0" bldLvl="0" animBg="1"/>
      <p:bldP spid="954371"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592239" y="2321562"/>
            <a:ext cx="2914356" cy="4333813"/>
            <a:chOff x="3086" y="356"/>
            <a:chExt cx="1955" cy="3207"/>
          </a:xfrm>
        </p:grpSpPr>
        <p:pic>
          <p:nvPicPr>
            <p:cNvPr id="3" name="Picture 3" desc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86" y="356"/>
              <a:ext cx="1940" cy="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 y="1995"/>
              <a:ext cx="1955" cy="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55394" name="Text Box 2"/>
          <p:cNvSpPr txBox="1">
            <a:spLocks noChangeArrowheads="1"/>
          </p:cNvSpPr>
          <p:nvPr/>
        </p:nvSpPr>
        <p:spPr bwMode="auto">
          <a:xfrm>
            <a:off x="611188" y="761365"/>
            <a:ext cx="32162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锯齿波发生器</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55395" name="Text Box 3"/>
          <p:cNvSpPr txBox="1">
            <a:spLocks noChangeArrowheads="1"/>
          </p:cNvSpPr>
          <p:nvPr/>
        </p:nvSpPr>
        <p:spPr bwMode="auto">
          <a:xfrm>
            <a:off x="382905" y="1221740"/>
            <a:ext cx="8482965"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当阶梯波发生器的阶梯长度和高度很小时，即延时时间</a:t>
            </a:r>
            <a:r>
              <a:rPr lang="en-US" altLang="zh-CN" sz="2000" b="1" smtClean="0">
                <a:solidFill>
                  <a:srgbClr val="FFFF00"/>
                </a:solidFill>
                <a:latin typeface="Times New Roman" panose="02020603050405020304" pitchFamily="18" charset="0"/>
                <a:cs typeface="Times New Roman" panose="02020603050405020304" pitchFamily="18" charset="0"/>
              </a:rPr>
              <a:t>DELAY</a:t>
            </a:r>
            <a:r>
              <a:rPr lang="zh-CN" altLang="en-US" sz="2000" b="1" smtClean="0">
                <a:solidFill>
                  <a:srgbClr val="FFFF00"/>
                </a:solidFill>
                <a:latin typeface="宋体" panose="02010600030101010101" pitchFamily="2" charset="-122"/>
                <a:cs typeface="宋体" panose="02010600030101010101" pitchFamily="2" charset="-122"/>
              </a:rPr>
              <a:t>很小且</a:t>
            </a:r>
            <a:r>
              <a:rPr lang="en-US" altLang="zh-CN" sz="2000" b="1" smtClean="0">
                <a:solidFill>
                  <a:srgbClr val="FFFF00"/>
                </a:solidFill>
                <a:latin typeface="Times New Roman" panose="02020603050405020304" pitchFamily="18" charset="0"/>
                <a:cs typeface="Times New Roman" panose="02020603050405020304" pitchFamily="18" charset="0"/>
              </a:rPr>
              <a:t>D/A</a:t>
            </a:r>
            <a:r>
              <a:rPr lang="zh-CN" altLang="en-US" sz="2000" b="1" smtClean="0">
                <a:solidFill>
                  <a:srgbClr val="FFFF00"/>
                </a:solidFill>
                <a:latin typeface="宋体" panose="02010600030101010101" pitchFamily="2" charset="-122"/>
                <a:cs typeface="宋体" panose="02010600030101010101" pitchFamily="2" charset="-122"/>
              </a:rPr>
              <a:t>位数较多时，可将阶梯波近似看为一条直线，直线循环发生，可输出锯齿波。 </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55396" name="Text Box 4"/>
          <p:cNvSpPr txBox="1">
            <a:spLocks noChangeArrowheads="1"/>
          </p:cNvSpPr>
          <p:nvPr/>
        </p:nvSpPr>
        <p:spPr bwMode="auto">
          <a:xfrm>
            <a:off x="448945" y="1840230"/>
            <a:ext cx="832739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zh-CN" sz="2000" b="1" smtClean="0">
                <a:solidFill>
                  <a:srgbClr val="FFFF00"/>
                </a:solidFill>
                <a:latin typeface="宋体" panose="02010600030101010101" pitchFamily="2" charset="-122"/>
                <a:cs typeface="宋体" panose="02010600030101010101" pitchFamily="2" charset="-122"/>
              </a:rPr>
              <a:t>如图</a:t>
            </a:r>
            <a:r>
              <a:rPr lang="zh-CN" altLang="en-US" sz="2000" b="1" smtClean="0">
                <a:solidFill>
                  <a:srgbClr val="FFFF00"/>
                </a:solidFill>
                <a:latin typeface="宋体" panose="02010600030101010101" pitchFamily="2" charset="-122"/>
                <a:cs typeface="宋体" panose="02010600030101010101" pitchFamily="2" charset="-122"/>
              </a:rPr>
              <a:t>所示，图（</a:t>
            </a:r>
            <a:r>
              <a:rPr lang="en-US" altLang="zh-CN" sz="2000" b="1" smtClean="0">
                <a:solidFill>
                  <a:srgbClr val="FFFF00"/>
                </a:solidFill>
                <a:latin typeface="Times New Roman" panose="02020603050405020304" pitchFamily="18" charset="0"/>
                <a:cs typeface="Times New Roman" panose="02020603050405020304" pitchFamily="18" charset="0"/>
              </a:rPr>
              <a:t>a</a:t>
            </a:r>
            <a:r>
              <a:rPr lang="zh-CN" altLang="en-US" sz="2000" b="1" smtClean="0">
                <a:solidFill>
                  <a:srgbClr val="FFFF00"/>
                </a:solidFill>
                <a:latin typeface="宋体" panose="02010600030101010101" pitchFamily="2" charset="-122"/>
                <a:cs typeface="宋体" panose="02010600030101010101" pitchFamily="2" charset="-122"/>
              </a:rPr>
              <a:t>）为正锯齿波波形，图（</a:t>
            </a:r>
            <a:r>
              <a:rPr lang="en-US" altLang="zh-CN" sz="2000" b="1" smtClean="0">
                <a:solidFill>
                  <a:srgbClr val="FFFF00"/>
                </a:solidFill>
                <a:latin typeface="Times New Roman" panose="02020603050405020304" pitchFamily="18" charset="0"/>
                <a:cs typeface="Times New Roman" panose="02020603050405020304" pitchFamily="18" charset="0"/>
              </a:rPr>
              <a:t>b</a:t>
            </a:r>
            <a:r>
              <a:rPr lang="zh-CN" altLang="en-US" sz="2000" b="1" smtClean="0">
                <a:solidFill>
                  <a:srgbClr val="FFFF00"/>
                </a:solidFill>
                <a:latin typeface="宋体" panose="02010600030101010101" pitchFamily="2" charset="-122"/>
                <a:cs typeface="宋体" panose="02010600030101010101" pitchFamily="2" charset="-122"/>
              </a:rPr>
              <a:t>）为负锯齿波波形。正锯齿波的程序为：</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51298" name="Text Box 2"/>
          <p:cNvSpPr txBox="1">
            <a:spLocks noChangeArrowheads="1"/>
          </p:cNvSpPr>
          <p:nvPr/>
        </p:nvSpPr>
        <p:spPr bwMode="auto">
          <a:xfrm>
            <a:off x="382270" y="381000"/>
            <a:ext cx="434276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2.9.4  DAC</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的应用</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56421" name="Rectangle 5"/>
          <p:cNvSpPr>
            <a:spLocks noChangeArrowheads="1"/>
          </p:cNvSpPr>
          <p:nvPr/>
        </p:nvSpPr>
        <p:spPr bwMode="auto">
          <a:xfrm>
            <a:off x="6139498" y="2683193"/>
            <a:ext cx="1681162"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p>
            <a:pPr fontAlgn="base">
              <a:spcBef>
                <a:spcPct val="0"/>
              </a:spcBef>
              <a:spcAft>
                <a:spcPct val="0"/>
              </a:spcAft>
            </a:pPr>
            <a:r>
              <a:rPr lang="zh-CN" altLang="en-US" b="1" smtClean="0">
                <a:solidFill>
                  <a:schemeClr val="bg1"/>
                </a:solidFill>
                <a:latin typeface="楷体_GB2312" pitchFamily="49" charset="-122"/>
                <a:ea typeface="楷体_GB2312" pitchFamily="49" charset="-122"/>
              </a:rPr>
              <a:t>（</a:t>
            </a:r>
            <a:r>
              <a:rPr lang="en-US" altLang="zh-CN" b="1" smtClean="0">
                <a:solidFill>
                  <a:schemeClr val="bg1"/>
                </a:solidFill>
                <a:latin typeface="楷体_GB2312" pitchFamily="49" charset="-122"/>
                <a:ea typeface="楷体_GB2312" pitchFamily="49" charset="-122"/>
              </a:rPr>
              <a:t>a</a:t>
            </a:r>
            <a:r>
              <a:rPr lang="zh-CN" altLang="en-US" b="1" smtClean="0">
                <a:solidFill>
                  <a:schemeClr val="bg1"/>
                </a:solidFill>
                <a:latin typeface="楷体_GB2312" pitchFamily="49" charset="-122"/>
                <a:ea typeface="楷体_GB2312" pitchFamily="49" charset="-122"/>
              </a:rPr>
              <a:t>）正锯齿波</a:t>
            </a:r>
            <a:endParaRPr lang="zh-CN" altLang="en-US" b="1" smtClean="0">
              <a:solidFill>
                <a:schemeClr val="bg1"/>
              </a:solidFill>
              <a:latin typeface="楷体_GB2312" pitchFamily="49" charset="-122"/>
              <a:ea typeface="楷体_GB2312" pitchFamily="49" charset="-122"/>
            </a:endParaRPr>
          </a:p>
        </p:txBody>
      </p:sp>
      <p:sp>
        <p:nvSpPr>
          <p:cNvPr id="956422" name="Rectangle 6"/>
          <p:cNvSpPr>
            <a:spLocks noChangeArrowheads="1"/>
          </p:cNvSpPr>
          <p:nvPr/>
        </p:nvSpPr>
        <p:spPr bwMode="auto">
          <a:xfrm>
            <a:off x="6198235" y="4632960"/>
            <a:ext cx="168116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p>
            <a:pPr fontAlgn="base">
              <a:spcBef>
                <a:spcPct val="0"/>
              </a:spcBef>
              <a:spcAft>
                <a:spcPct val="0"/>
              </a:spcAft>
            </a:pPr>
            <a:r>
              <a:rPr lang="zh-CN" altLang="en-US" b="1" smtClean="0">
                <a:solidFill>
                  <a:schemeClr val="bg1"/>
                </a:solidFill>
                <a:latin typeface="楷体_GB2312" pitchFamily="49" charset="-122"/>
                <a:ea typeface="楷体_GB2312" pitchFamily="49" charset="-122"/>
              </a:rPr>
              <a:t>（</a:t>
            </a:r>
            <a:r>
              <a:rPr lang="en-US" altLang="zh-CN" b="1" smtClean="0">
                <a:solidFill>
                  <a:schemeClr val="bg1"/>
                </a:solidFill>
                <a:latin typeface="楷体_GB2312" pitchFamily="49" charset="-122"/>
                <a:ea typeface="楷体_GB2312" pitchFamily="49" charset="-122"/>
              </a:rPr>
              <a:t>b</a:t>
            </a:r>
            <a:r>
              <a:rPr lang="zh-CN" altLang="en-US" b="1" smtClean="0">
                <a:solidFill>
                  <a:schemeClr val="bg1"/>
                </a:solidFill>
                <a:latin typeface="楷体_GB2312" pitchFamily="49" charset="-122"/>
                <a:ea typeface="楷体_GB2312" pitchFamily="49" charset="-122"/>
              </a:rPr>
              <a:t>）负锯齿波</a:t>
            </a:r>
            <a:endParaRPr lang="zh-CN" altLang="en-US" b="1" smtClean="0">
              <a:solidFill>
                <a:schemeClr val="bg1"/>
              </a:solidFill>
              <a:latin typeface="楷体_GB2312" pitchFamily="49" charset="-122"/>
              <a:ea typeface="楷体_GB2312" pitchFamily="49" charset="-122"/>
            </a:endParaRPr>
          </a:p>
        </p:txBody>
      </p:sp>
      <p:sp>
        <p:nvSpPr>
          <p:cNvPr id="956423" name="Rectangle 7"/>
          <p:cNvSpPr>
            <a:spLocks noChangeArrowheads="1"/>
          </p:cNvSpPr>
          <p:nvPr/>
        </p:nvSpPr>
        <p:spPr bwMode="auto">
          <a:xfrm>
            <a:off x="6067584" y="2292509"/>
            <a:ext cx="218567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p>
            <a:pPr algn="ctr" fontAlgn="base">
              <a:spcBef>
                <a:spcPct val="0"/>
              </a:spcBef>
              <a:spcAft>
                <a:spcPct val="0"/>
              </a:spcAft>
            </a:pPr>
            <a:r>
              <a:rPr lang="zh-CN" altLang="en-US" b="1" smtClean="0">
                <a:solidFill>
                  <a:schemeClr val="bg1"/>
                </a:solidFill>
                <a:latin typeface="楷体_GB2312" pitchFamily="49" charset="-122"/>
                <a:ea typeface="楷体_GB2312" pitchFamily="49" charset="-122"/>
              </a:rPr>
              <a:t>用</a:t>
            </a:r>
            <a:r>
              <a:rPr lang="en-US" altLang="zh-CN" b="1" smtClean="0">
                <a:solidFill>
                  <a:schemeClr val="bg1"/>
                </a:solidFill>
                <a:latin typeface="Times New Roman" panose="02020603050405020304" pitchFamily="18" charset="0"/>
                <a:ea typeface="楷体_GB2312" pitchFamily="49" charset="-122"/>
                <a:cs typeface="Times New Roman" panose="02020603050405020304" pitchFamily="18" charset="0"/>
              </a:rPr>
              <a:t>D/A</a:t>
            </a:r>
            <a:r>
              <a:rPr lang="zh-CN" altLang="en-US" b="1" smtClean="0">
                <a:solidFill>
                  <a:schemeClr val="bg1"/>
                </a:solidFill>
                <a:latin typeface="楷体_GB2312" pitchFamily="49" charset="-122"/>
                <a:ea typeface="楷体_GB2312" pitchFamily="49" charset="-122"/>
              </a:rPr>
              <a:t>实现的锯齿波</a:t>
            </a:r>
            <a:endParaRPr lang="zh-CN" altLang="en-US" b="1" smtClean="0">
              <a:solidFill>
                <a:schemeClr val="bg1"/>
              </a:solidFill>
              <a:latin typeface="楷体_GB2312" pitchFamily="49" charset="-122"/>
              <a:ea typeface="楷体_GB2312" pitchFamily="49" charset="-122"/>
            </a:endParaRPr>
          </a:p>
        </p:txBody>
      </p:sp>
      <p:sp>
        <p:nvSpPr>
          <p:cNvPr id="957442" name="Text Box 2"/>
          <p:cNvSpPr txBox="1">
            <a:spLocks noChangeArrowheads="1"/>
          </p:cNvSpPr>
          <p:nvPr/>
        </p:nvSpPr>
        <p:spPr bwMode="auto">
          <a:xfrm>
            <a:off x="235585" y="2546985"/>
            <a:ext cx="5357495" cy="25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2000" b="1" smtClean="0">
                <a:solidFill>
                  <a:srgbClr val="FFFF00"/>
                </a:solidFill>
                <a:latin typeface="楷体_GB2312" pitchFamily="49" charset="-122"/>
                <a:ea typeface="楷体_GB2312" pitchFamily="49" charset="-122"/>
              </a:rPr>
              <a:t>      </a:t>
            </a:r>
            <a:r>
              <a:rPr lang="en-US" altLang="zh-CN" sz="2000" b="1" smtClean="0">
                <a:solidFill>
                  <a:srgbClr val="FFFF00"/>
                </a:solidFill>
                <a:effectLst>
                  <a:outerShdw blurRad="38100" dist="38100" dir="2700000" algn="tl">
                    <a:srgbClr val="000000"/>
                  </a:outerShdw>
                </a:effectLst>
                <a:latin typeface="楷体_GB2312" pitchFamily="49" charset="-122"/>
                <a:ea typeface="楷体_GB2312" pitchFamily="49" charset="-122"/>
              </a:rPr>
              <a:t>MOV   DPTR,#7FFFH</a:t>
            </a:r>
            <a:endParaRPr lang="en-US" altLang="zh-CN" sz="2000"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sz="2000" b="1" smtClean="0">
                <a:solidFill>
                  <a:srgbClr val="FFFF00"/>
                </a:solidFill>
                <a:effectLst>
                  <a:outerShdw blurRad="38100" dist="38100" dir="2700000" algn="tl">
                    <a:srgbClr val="000000"/>
                  </a:outerShdw>
                </a:effectLst>
                <a:latin typeface="楷体_GB2312" pitchFamily="49" charset="-122"/>
                <a:ea typeface="楷体_GB2312" pitchFamily="49" charset="-122"/>
              </a:rPr>
              <a:t>	   MOV   A,#00H</a:t>
            </a:r>
            <a:endParaRPr lang="en-US" altLang="zh-CN" sz="2000"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sz="2000" b="1" smtClean="0">
                <a:solidFill>
                  <a:srgbClr val="FFFF00"/>
                </a:solidFill>
                <a:effectLst>
                  <a:outerShdw blurRad="38100" dist="38100" dir="2700000" algn="tl">
                    <a:srgbClr val="000000"/>
                  </a:outerShdw>
                </a:effectLst>
                <a:latin typeface="楷体_GB2312" pitchFamily="49" charset="-122"/>
                <a:ea typeface="楷体_GB2312" pitchFamily="49" charset="-122"/>
              </a:rPr>
              <a:t>LOOP: MOVX  @DPTR,A</a:t>
            </a:r>
            <a:endParaRPr lang="en-US" altLang="zh-CN" sz="2000"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sz="2000" b="1" smtClean="0">
                <a:solidFill>
                  <a:srgbClr val="FFFF00"/>
                </a:solidFill>
                <a:effectLst>
                  <a:outerShdw blurRad="38100" dist="38100" dir="2700000" algn="tl">
                    <a:srgbClr val="000000"/>
                  </a:outerShdw>
                </a:effectLst>
                <a:latin typeface="楷体_GB2312" pitchFamily="49" charset="-122"/>
                <a:ea typeface="楷体_GB2312" pitchFamily="49" charset="-122"/>
              </a:rPr>
              <a:t>	   INC   A</a:t>
            </a:r>
            <a:endParaRPr lang="en-US" altLang="zh-CN" sz="2000"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sz="2000" b="1" smtClean="0">
                <a:solidFill>
                  <a:srgbClr val="FFFF00"/>
                </a:solidFill>
                <a:effectLst>
                  <a:outerShdw blurRad="38100" dist="38100" dir="2700000" algn="tl">
                    <a:srgbClr val="000000"/>
                  </a:outerShdw>
                </a:effectLst>
                <a:latin typeface="楷体_GB2312" pitchFamily="49" charset="-122"/>
                <a:ea typeface="楷体_GB2312" pitchFamily="49" charset="-122"/>
              </a:rPr>
              <a:t>	   MOV   R0,#DAT </a:t>
            </a:r>
            <a:endParaRPr lang="en-US" altLang="zh-CN" sz="2000"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sz="2000" b="1" smtClean="0">
                <a:solidFill>
                  <a:srgbClr val="FFFF00"/>
                </a:solidFill>
                <a:effectLst>
                  <a:outerShdw blurRad="38100" dist="38100" dir="2700000" algn="tl">
                    <a:srgbClr val="000000"/>
                  </a:outerShdw>
                </a:effectLst>
                <a:latin typeface="楷体_GB2312" pitchFamily="49" charset="-122"/>
                <a:ea typeface="楷体_GB2312" pitchFamily="49" charset="-122"/>
              </a:rPr>
              <a:t>          </a:t>
            </a:r>
            <a:r>
              <a:rPr lang="zh-CN" altLang="en-US" sz="2000" b="1" smtClean="0">
                <a:solidFill>
                  <a:srgbClr val="FFFF00"/>
                </a:solidFill>
                <a:effectLst>
                  <a:outerShdw blurRad="38100" dist="38100" dir="2700000" algn="tl">
                    <a:srgbClr val="000000"/>
                  </a:outerShdw>
                </a:effectLst>
                <a:latin typeface="楷体_GB2312" pitchFamily="49" charset="-122"/>
                <a:ea typeface="楷体_GB2312" pitchFamily="49" charset="-122"/>
              </a:rPr>
              <a:t>；改变</a:t>
            </a:r>
            <a:r>
              <a:rPr lang="en-US" altLang="zh-CN" sz="2000" b="1" smtClean="0">
                <a:solidFill>
                  <a:srgbClr val="FFFF00"/>
                </a:solidFill>
                <a:effectLst>
                  <a:outerShdw blurRad="38100" dist="38100" dir="2700000" algn="tl">
                    <a:srgbClr val="000000"/>
                  </a:outerShdw>
                </a:effectLst>
                <a:latin typeface="楷体_GB2312" pitchFamily="49" charset="-122"/>
                <a:ea typeface="楷体_GB2312" pitchFamily="49" charset="-122"/>
              </a:rPr>
              <a:t>DAT</a:t>
            </a:r>
            <a:r>
              <a:rPr lang="zh-CN" altLang="en-US" sz="2000" b="1" smtClean="0">
                <a:solidFill>
                  <a:srgbClr val="FFFF00"/>
                </a:solidFill>
                <a:effectLst>
                  <a:outerShdw blurRad="38100" dist="38100" dir="2700000" algn="tl">
                    <a:srgbClr val="000000"/>
                  </a:outerShdw>
                </a:effectLst>
                <a:latin typeface="楷体_GB2312" pitchFamily="49" charset="-122"/>
                <a:ea typeface="楷体_GB2312" pitchFamily="49" charset="-122"/>
              </a:rPr>
              <a:t>的值，可改变延时时间</a:t>
            </a:r>
            <a:endParaRPr lang="zh-CN" altLang="en-US" sz="2000"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zh-CN" altLang="en-US" sz="2000" b="1" smtClean="0">
                <a:solidFill>
                  <a:srgbClr val="FFFF00"/>
                </a:solidFill>
                <a:effectLst>
                  <a:outerShdw blurRad="38100" dist="38100" dir="2700000" algn="tl">
                    <a:srgbClr val="000000"/>
                  </a:outerShdw>
                </a:effectLst>
                <a:latin typeface="楷体_GB2312" pitchFamily="49" charset="-122"/>
                <a:ea typeface="楷体_GB2312" pitchFamily="49" charset="-122"/>
              </a:rPr>
              <a:t>	   </a:t>
            </a:r>
            <a:r>
              <a:rPr lang="en-US" altLang="zh-CN" sz="2000" b="1" smtClean="0">
                <a:solidFill>
                  <a:srgbClr val="FFFF00"/>
                </a:solidFill>
                <a:effectLst>
                  <a:outerShdw blurRad="38100" dist="38100" dir="2700000" algn="tl">
                    <a:srgbClr val="000000"/>
                  </a:outerShdw>
                </a:effectLst>
                <a:latin typeface="楷体_GB2312" pitchFamily="49" charset="-122"/>
                <a:ea typeface="楷体_GB2312" pitchFamily="49" charset="-122"/>
              </a:rPr>
              <a:t>DJNZ  R0,$</a:t>
            </a:r>
            <a:endParaRPr lang="en-US" altLang="zh-CN" sz="2000"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sz="2000" b="1" smtClean="0">
                <a:solidFill>
                  <a:srgbClr val="FFFF00"/>
                </a:solidFill>
                <a:effectLst>
                  <a:outerShdw blurRad="38100" dist="38100" dir="2700000" algn="tl">
                    <a:srgbClr val="000000"/>
                  </a:outerShdw>
                </a:effectLst>
                <a:latin typeface="楷体_GB2312" pitchFamily="49" charset="-122"/>
                <a:ea typeface="楷体_GB2312" pitchFamily="49" charset="-122"/>
              </a:rPr>
              <a:t>	   SJMP  LOOP</a:t>
            </a:r>
            <a:endParaRPr lang="en-US" altLang="zh-CN" sz="2000" b="1" smtClean="0">
              <a:solidFill>
                <a:srgbClr val="FFFF00"/>
              </a:solidFill>
              <a:effectLst>
                <a:outerShdw blurRad="38100" dist="38100" dir="2700000" algn="tl">
                  <a:srgbClr val="000000"/>
                </a:outerShdw>
              </a:effectLst>
              <a:latin typeface="楷体_GB2312" pitchFamily="49" charset="-122"/>
              <a:ea typeface="楷体_GB2312" pitchFamily="49" charset="-122"/>
            </a:endParaRPr>
          </a:p>
        </p:txBody>
      </p:sp>
      <p:sp>
        <p:nvSpPr>
          <p:cNvPr id="957443" name="Text Box 3"/>
          <p:cNvSpPr txBox="1">
            <a:spLocks noChangeArrowheads="1"/>
          </p:cNvSpPr>
          <p:nvPr/>
        </p:nvSpPr>
        <p:spPr bwMode="auto">
          <a:xfrm>
            <a:off x="382905" y="5242560"/>
            <a:ext cx="491871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zh-CN"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程序中累加器</a:t>
            </a:r>
            <a:r>
              <a:rPr lang="en-US" altLang="zh-CN" sz="2000" b="1" smtClean="0">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A</a:t>
            </a: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初值取大数，“</a:t>
            </a:r>
            <a:r>
              <a:rPr lang="en-US" altLang="zh-CN" sz="2000" b="1" smtClean="0">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INC  A</a:t>
            </a:r>
            <a:r>
              <a:rPr lang="en-US" altLang="zh-CN"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a:t>
            </a: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改为“</a:t>
            </a:r>
            <a:r>
              <a:rPr lang="en-US" altLang="zh-CN" sz="2000" b="1" smtClean="0">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DEC  A</a:t>
            </a:r>
            <a:r>
              <a:rPr lang="en-US" altLang="zh-CN"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a:t>
            </a: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就可产生负向锯齿波。</a:t>
            </a:r>
            <a:endPar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56421"/>
                                        </p:tgtEl>
                                        <p:attrNameLst>
                                          <p:attrName>style.visibility</p:attrName>
                                        </p:attrNameLst>
                                      </p:cBhvr>
                                      <p:to>
                                        <p:strVal val="visible"/>
                                      </p:to>
                                    </p:set>
                                    <p:anim calcmode="lin" valueType="num">
                                      <p:cBhvr additive="base">
                                        <p:cTn id="11" dur="500" fill="hold"/>
                                        <p:tgtEl>
                                          <p:spTgt spid="956421"/>
                                        </p:tgtEl>
                                        <p:attrNameLst>
                                          <p:attrName>ppt_x</p:attrName>
                                        </p:attrNameLst>
                                      </p:cBhvr>
                                      <p:tavLst>
                                        <p:tav tm="0">
                                          <p:val>
                                            <p:strVal val="#ppt_x"/>
                                          </p:val>
                                        </p:tav>
                                        <p:tav tm="100000">
                                          <p:val>
                                            <p:strVal val="#ppt_x"/>
                                          </p:val>
                                        </p:tav>
                                      </p:tavLst>
                                    </p:anim>
                                    <p:anim calcmode="lin" valueType="num">
                                      <p:cBhvr additive="base">
                                        <p:cTn id="12" dur="500" fill="hold"/>
                                        <p:tgtEl>
                                          <p:spTgt spid="9564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56422"/>
                                        </p:tgtEl>
                                        <p:attrNameLst>
                                          <p:attrName>style.visibility</p:attrName>
                                        </p:attrNameLst>
                                      </p:cBhvr>
                                      <p:to>
                                        <p:strVal val="visible"/>
                                      </p:to>
                                    </p:set>
                                    <p:anim calcmode="lin" valueType="num">
                                      <p:cBhvr additive="base">
                                        <p:cTn id="15" dur="500" fill="hold"/>
                                        <p:tgtEl>
                                          <p:spTgt spid="956422"/>
                                        </p:tgtEl>
                                        <p:attrNameLst>
                                          <p:attrName>ppt_x</p:attrName>
                                        </p:attrNameLst>
                                      </p:cBhvr>
                                      <p:tavLst>
                                        <p:tav tm="0">
                                          <p:val>
                                            <p:strVal val="#ppt_x"/>
                                          </p:val>
                                        </p:tav>
                                        <p:tav tm="100000">
                                          <p:val>
                                            <p:strVal val="#ppt_x"/>
                                          </p:val>
                                        </p:tav>
                                      </p:tavLst>
                                    </p:anim>
                                    <p:anim calcmode="lin" valueType="num">
                                      <p:cBhvr additive="base">
                                        <p:cTn id="16" dur="500" fill="hold"/>
                                        <p:tgtEl>
                                          <p:spTgt spid="95642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56423"/>
                                        </p:tgtEl>
                                        <p:attrNameLst>
                                          <p:attrName>style.visibility</p:attrName>
                                        </p:attrNameLst>
                                      </p:cBhvr>
                                      <p:to>
                                        <p:strVal val="visible"/>
                                      </p:to>
                                    </p:set>
                                    <p:anim calcmode="lin" valueType="num">
                                      <p:cBhvr additive="base">
                                        <p:cTn id="19" dur="500" fill="hold"/>
                                        <p:tgtEl>
                                          <p:spTgt spid="956423"/>
                                        </p:tgtEl>
                                        <p:attrNameLst>
                                          <p:attrName>ppt_x</p:attrName>
                                        </p:attrNameLst>
                                      </p:cBhvr>
                                      <p:tavLst>
                                        <p:tav tm="0">
                                          <p:val>
                                            <p:strVal val="#ppt_x"/>
                                          </p:val>
                                        </p:tav>
                                        <p:tav tm="100000">
                                          <p:val>
                                            <p:strVal val="#ppt_x"/>
                                          </p:val>
                                        </p:tav>
                                      </p:tavLst>
                                    </p:anim>
                                    <p:anim calcmode="lin" valueType="num">
                                      <p:cBhvr additive="base">
                                        <p:cTn id="20" dur="500" fill="hold"/>
                                        <p:tgtEl>
                                          <p:spTgt spid="9564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57442"/>
                                        </p:tgtEl>
                                        <p:attrNameLst>
                                          <p:attrName>style.visibility</p:attrName>
                                        </p:attrNameLst>
                                      </p:cBhvr>
                                      <p:to>
                                        <p:strVal val="visible"/>
                                      </p:to>
                                    </p:set>
                                    <p:anim calcmode="lin" valueType="num">
                                      <p:cBhvr additive="base">
                                        <p:cTn id="25" dur="500" fill="hold"/>
                                        <p:tgtEl>
                                          <p:spTgt spid="957442"/>
                                        </p:tgtEl>
                                        <p:attrNameLst>
                                          <p:attrName>ppt_x</p:attrName>
                                        </p:attrNameLst>
                                      </p:cBhvr>
                                      <p:tavLst>
                                        <p:tav tm="0">
                                          <p:val>
                                            <p:strVal val="#ppt_x"/>
                                          </p:val>
                                        </p:tav>
                                        <p:tav tm="100000">
                                          <p:val>
                                            <p:strVal val="#ppt_x"/>
                                          </p:val>
                                        </p:tav>
                                      </p:tavLst>
                                    </p:anim>
                                    <p:anim calcmode="lin" valueType="num">
                                      <p:cBhvr additive="base">
                                        <p:cTn id="26" dur="500" fill="hold"/>
                                        <p:tgtEl>
                                          <p:spTgt spid="95744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57443"/>
                                        </p:tgtEl>
                                        <p:attrNameLst>
                                          <p:attrName>style.visibility</p:attrName>
                                        </p:attrNameLst>
                                      </p:cBhvr>
                                      <p:to>
                                        <p:strVal val="visible"/>
                                      </p:to>
                                    </p:set>
                                    <p:anim calcmode="lin" valueType="num">
                                      <p:cBhvr additive="base">
                                        <p:cTn id="31" dur="500" fill="hold"/>
                                        <p:tgtEl>
                                          <p:spTgt spid="957443"/>
                                        </p:tgtEl>
                                        <p:attrNameLst>
                                          <p:attrName>ppt_x</p:attrName>
                                        </p:attrNameLst>
                                      </p:cBhvr>
                                      <p:tavLst>
                                        <p:tav tm="0">
                                          <p:val>
                                            <p:strVal val="#ppt_x"/>
                                          </p:val>
                                        </p:tav>
                                        <p:tav tm="100000">
                                          <p:val>
                                            <p:strVal val="#ppt_x"/>
                                          </p:val>
                                        </p:tav>
                                      </p:tavLst>
                                    </p:anim>
                                    <p:anim calcmode="lin" valueType="num">
                                      <p:cBhvr additive="base">
                                        <p:cTn id="32" dur="500" fill="hold"/>
                                        <p:tgtEl>
                                          <p:spTgt spid="9574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21" grpId="0" bldLvl="0" animBg="1"/>
      <p:bldP spid="956422" grpId="0" bldLvl="0" animBg="1"/>
      <p:bldP spid="956423" grpId="0" bldLvl="0" animBg="1"/>
      <p:bldP spid="957442" grpId="0" bldLvl="0" animBg="1"/>
      <p:bldP spid="957443" grpId="0" bldLvl="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Text Box 2"/>
          <p:cNvSpPr txBox="1">
            <a:spLocks noChangeArrowheads="1"/>
          </p:cNvSpPr>
          <p:nvPr/>
        </p:nvSpPr>
        <p:spPr bwMode="auto">
          <a:xfrm>
            <a:off x="611505" y="1005205"/>
            <a:ext cx="5615940" cy="4123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2800" b="1" smtClean="0">
                <a:solidFill>
                  <a:srgbClr val="FFFF00"/>
                </a:solidFill>
                <a:latin typeface="Times New Roman" panose="02020603050405020304" pitchFamily="18" charset="0"/>
                <a:ea typeface="楷体_GB2312" pitchFamily="49" charset="-122"/>
              </a:rPr>
              <a:t>	      </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MOV 	R1</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00H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；计数器赋初值</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SIN</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	</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MOV   A</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  </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R1</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MOV 	DPTR</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#TABH</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MOVC  A</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 ＠</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A</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DPTR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；查表得输出值</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    	</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MOV   DPTR</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7FFFH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；指向 </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0832</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MOVX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DPTR</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 </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A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；转换</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     	</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INC 	R1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；计数器加一</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     	</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AJMP	  SIN</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TAB</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DB 80H,83H,86H,89H,8DH,90H,93H,96H</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DB 99H,9CH,9FH,A2H,A5H,A8H,ABH,AEH</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DB B1H,B4H,B7H,BAH,BCH,BFH,C2H,C5H	</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DB C7H,CAH,CCH,CFH,D1H,D4H,D6H,D8H </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DB DAH,DDH,DFH,E1H,E3H,E5H,E7H,E9H</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a:t>
            </a:r>
            <a:r>
              <a:rPr lang="en-US" altLang="zh-CN" b="1" smtClean="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p:txBody>
      </p:sp>
      <p:sp>
        <p:nvSpPr>
          <p:cNvPr id="962563" name="Text Box 3"/>
          <p:cNvSpPr txBox="1">
            <a:spLocks noChangeArrowheads="1"/>
          </p:cNvSpPr>
          <p:nvPr/>
        </p:nvSpPr>
        <p:spPr bwMode="auto">
          <a:xfrm>
            <a:off x="649605" y="4986655"/>
            <a:ext cx="4337685" cy="429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10000"/>
              </a:lnSpc>
              <a:spcBef>
                <a:spcPct val="5000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此方法也适合输出任意波形的信号。 </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51298" name="Text Box 2"/>
          <p:cNvSpPr txBox="1">
            <a:spLocks noChangeArrowheads="1"/>
          </p:cNvSpPr>
          <p:nvPr/>
        </p:nvSpPr>
        <p:spPr bwMode="auto">
          <a:xfrm>
            <a:off x="161290" y="381000"/>
            <a:ext cx="434276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2.9.4  DAC</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的应用</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59490" name="Text Box 2"/>
          <p:cNvSpPr txBox="1">
            <a:spLocks noChangeArrowheads="1"/>
          </p:cNvSpPr>
          <p:nvPr/>
        </p:nvSpPr>
        <p:spPr bwMode="auto">
          <a:xfrm>
            <a:off x="260668" y="715645"/>
            <a:ext cx="32162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正弦波发生器</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63586" name="Text Box 2"/>
          <p:cNvSpPr txBox="1">
            <a:spLocks noChangeArrowheads="1"/>
          </p:cNvSpPr>
          <p:nvPr/>
        </p:nvSpPr>
        <p:spPr bwMode="auto">
          <a:xfrm>
            <a:off x="177800" y="5370830"/>
            <a:ext cx="5509260" cy="13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zh-CN" sz="2000" b="1" smtClean="0">
                <a:solidFill>
                  <a:srgbClr val="FFFF00"/>
                </a:solidFill>
                <a:latin typeface="宋体" panose="02010600030101010101" pitchFamily="2" charset="-122"/>
                <a:cs typeface="宋体" panose="02010600030101010101" pitchFamily="2" charset="-122"/>
              </a:rPr>
              <a:t>若要产生两个具有准确相移的双极性正弦波，硬件可采用两路</a:t>
            </a:r>
            <a:r>
              <a:rPr lang="en-US" altLang="zh-CN" sz="2000" b="1" smtClean="0">
                <a:solidFill>
                  <a:srgbClr val="FFFF00"/>
                </a:solidFill>
                <a:latin typeface="Times New Roman" panose="02020603050405020304" pitchFamily="18" charset="0"/>
                <a:cs typeface="Times New Roman" panose="02020603050405020304" pitchFamily="18" charset="0"/>
              </a:rPr>
              <a:t>DAC</a:t>
            </a:r>
            <a:r>
              <a:rPr lang="zh-CN" altLang="en-US" sz="2000" b="1" smtClean="0">
                <a:solidFill>
                  <a:srgbClr val="FFFF00"/>
                </a:solidFill>
                <a:latin typeface="宋体" panose="02010600030101010101" pitchFamily="2" charset="-122"/>
                <a:cs typeface="宋体" panose="02010600030101010101" pitchFamily="2" charset="-122"/>
              </a:rPr>
              <a:t>，软件可给两路输入不同的初始值，使两路出现相移。如采用</a:t>
            </a:r>
            <a:r>
              <a:rPr lang="en-US" altLang="zh-CN" sz="2000" b="1" smtClean="0">
                <a:solidFill>
                  <a:srgbClr val="FFFF00"/>
                </a:solidFill>
                <a:latin typeface="Times New Roman" panose="02020603050405020304" pitchFamily="18" charset="0"/>
                <a:cs typeface="Times New Roman" panose="02020603050405020304" pitchFamily="18" charset="0"/>
              </a:rPr>
              <a:t>N</a:t>
            </a:r>
            <a:r>
              <a:rPr lang="zh-CN" altLang="en-US" sz="2000" b="1" smtClean="0">
                <a:solidFill>
                  <a:srgbClr val="FFFF00"/>
                </a:solidFill>
                <a:latin typeface="宋体" panose="02010600030101010101" pitchFamily="2" charset="-122"/>
                <a:cs typeface="宋体" panose="02010600030101010101" pitchFamily="2" charset="-122"/>
              </a:rPr>
              <a:t>位</a:t>
            </a:r>
            <a:r>
              <a:rPr lang="en-US" altLang="zh-CN" sz="2000" b="1" smtClean="0">
                <a:solidFill>
                  <a:srgbClr val="FFFF00"/>
                </a:solidFill>
                <a:latin typeface="Times New Roman" panose="02020603050405020304" pitchFamily="18" charset="0"/>
                <a:cs typeface="Times New Roman" panose="02020603050405020304" pitchFamily="18" charset="0"/>
              </a:rPr>
              <a:t>DAC</a:t>
            </a:r>
            <a:r>
              <a:rPr lang="zh-CN" altLang="en-US" sz="2000" b="1" smtClean="0">
                <a:solidFill>
                  <a:srgbClr val="FFFF00"/>
                </a:solidFill>
                <a:latin typeface="宋体" panose="02010600030101010101" pitchFamily="2" charset="-122"/>
                <a:cs typeface="宋体" panose="02010600030101010101" pitchFamily="2" charset="-122"/>
              </a:rPr>
              <a:t>，相移值</a:t>
            </a:r>
            <a:r>
              <a:rPr lang="en-US" altLang="zh-CN" sz="2000" b="1" smtClean="0">
                <a:solidFill>
                  <a:srgbClr val="FFFF00"/>
                </a:solidFill>
                <a:latin typeface="宋体" panose="02010600030101010101" pitchFamily="2" charset="-122"/>
                <a:cs typeface="宋体" panose="02010600030101010101" pitchFamily="2" charset="-122"/>
              </a:rPr>
              <a:t>φ</a:t>
            </a:r>
            <a:r>
              <a:rPr lang="zh-CN" altLang="en-US" sz="2000" b="1" smtClean="0">
                <a:solidFill>
                  <a:srgbClr val="FFFF00"/>
                </a:solidFill>
                <a:latin typeface="宋体" panose="02010600030101010101" pitchFamily="2" charset="-122"/>
                <a:cs typeface="宋体" panose="02010600030101010101" pitchFamily="2" charset="-122"/>
              </a:rPr>
              <a:t>对应的数字量</a:t>
            </a:r>
            <a:r>
              <a:rPr lang="en-US" altLang="zh-CN" sz="2000" b="1" smtClean="0">
                <a:solidFill>
                  <a:srgbClr val="FFFF00"/>
                </a:solidFill>
                <a:latin typeface="Times New Roman" panose="02020603050405020304" pitchFamily="18" charset="0"/>
                <a:cs typeface="Times New Roman" panose="02020603050405020304" pitchFamily="18" charset="0"/>
              </a:rPr>
              <a:t>D</a:t>
            </a:r>
            <a:r>
              <a:rPr lang="zh-CN" altLang="en-US" sz="2000" b="1" smtClean="0">
                <a:solidFill>
                  <a:srgbClr val="FFFF00"/>
                </a:solidFill>
                <a:latin typeface="宋体" panose="02010600030101010101" pitchFamily="2" charset="-122"/>
                <a:cs typeface="宋体" panose="02010600030101010101" pitchFamily="2" charset="-122"/>
              </a:rPr>
              <a:t>可按下式计算：</a:t>
            </a:r>
            <a:endParaRPr lang="zh-CN" altLang="en-US" sz="2000" b="1" smtClean="0">
              <a:solidFill>
                <a:srgbClr val="FFFF00"/>
              </a:solidFill>
              <a:latin typeface="宋体" panose="02010600030101010101" pitchFamily="2" charset="-122"/>
              <a:cs typeface="宋体" panose="02010600030101010101" pitchFamily="2" charset="-122"/>
            </a:endParaRPr>
          </a:p>
        </p:txBody>
      </p:sp>
      <p:graphicFrame>
        <p:nvGraphicFramePr>
          <p:cNvPr id="963587" name="Object 3"/>
          <p:cNvGraphicFramePr>
            <a:graphicFrameLocks noChangeAspect="1"/>
          </p:cNvGraphicFramePr>
          <p:nvPr/>
        </p:nvGraphicFramePr>
        <p:xfrm>
          <a:off x="5566410" y="5614035"/>
          <a:ext cx="1226820" cy="723265"/>
        </p:xfrm>
        <a:graphic>
          <a:graphicData uri="http://schemas.openxmlformats.org/presentationml/2006/ole">
            <mc:AlternateContent xmlns:mc="http://schemas.openxmlformats.org/markup-compatibility/2006">
              <mc:Choice xmlns:v="urn:schemas-microsoft-com:vml" Requires="v">
                <p:oleObj spid="_x0000_s31804" name="Equation" r:id="rId1" imgW="714375" imgH="419100" progId="Equation.DSMT4">
                  <p:embed/>
                </p:oleObj>
              </mc:Choice>
              <mc:Fallback>
                <p:oleObj name="Equation" r:id="rId1" imgW="714375" imgH="419100" progId="Equation.DSMT4">
                  <p:embed/>
                  <p:pic>
                    <p:nvPicPr>
                      <p:cNvPr id="0" name="图片 318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6410" y="5614035"/>
                        <a:ext cx="1226820" cy="723265"/>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2562"/>
                                        </p:tgtEl>
                                        <p:attrNameLst>
                                          <p:attrName>style.visibility</p:attrName>
                                        </p:attrNameLst>
                                      </p:cBhvr>
                                      <p:to>
                                        <p:strVal val="visible"/>
                                      </p:to>
                                    </p:set>
                                    <p:anim calcmode="lin" valueType="num">
                                      <p:cBhvr additive="base">
                                        <p:cTn id="7" dur="500" fill="hold"/>
                                        <p:tgtEl>
                                          <p:spTgt spid="962562"/>
                                        </p:tgtEl>
                                        <p:attrNameLst>
                                          <p:attrName>ppt_x</p:attrName>
                                        </p:attrNameLst>
                                      </p:cBhvr>
                                      <p:tavLst>
                                        <p:tav tm="0">
                                          <p:val>
                                            <p:strVal val="#ppt_x"/>
                                          </p:val>
                                        </p:tav>
                                        <p:tav tm="100000">
                                          <p:val>
                                            <p:strVal val="#ppt_x"/>
                                          </p:val>
                                        </p:tav>
                                      </p:tavLst>
                                    </p:anim>
                                    <p:anim calcmode="lin" valueType="num">
                                      <p:cBhvr additive="base">
                                        <p:cTn id="8" dur="500" fill="hold"/>
                                        <p:tgtEl>
                                          <p:spTgt spid="9625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62563"/>
                                        </p:tgtEl>
                                        <p:attrNameLst>
                                          <p:attrName>style.visibility</p:attrName>
                                        </p:attrNameLst>
                                      </p:cBhvr>
                                      <p:to>
                                        <p:strVal val="visible"/>
                                      </p:to>
                                    </p:set>
                                    <p:anim calcmode="lin" valueType="num">
                                      <p:cBhvr additive="base">
                                        <p:cTn id="13" dur="500" fill="hold"/>
                                        <p:tgtEl>
                                          <p:spTgt spid="962563"/>
                                        </p:tgtEl>
                                        <p:attrNameLst>
                                          <p:attrName>ppt_x</p:attrName>
                                        </p:attrNameLst>
                                      </p:cBhvr>
                                      <p:tavLst>
                                        <p:tav tm="0">
                                          <p:val>
                                            <p:strVal val="#ppt_x"/>
                                          </p:val>
                                        </p:tav>
                                        <p:tav tm="100000">
                                          <p:val>
                                            <p:strVal val="#ppt_x"/>
                                          </p:val>
                                        </p:tav>
                                      </p:tavLst>
                                    </p:anim>
                                    <p:anim calcmode="lin" valueType="num">
                                      <p:cBhvr additive="base">
                                        <p:cTn id="14" dur="500" fill="hold"/>
                                        <p:tgtEl>
                                          <p:spTgt spid="96256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63586"/>
                                        </p:tgtEl>
                                        <p:attrNameLst>
                                          <p:attrName>style.visibility</p:attrName>
                                        </p:attrNameLst>
                                      </p:cBhvr>
                                      <p:to>
                                        <p:strVal val="visible"/>
                                      </p:to>
                                    </p:set>
                                    <p:anim calcmode="lin" valueType="num">
                                      <p:cBhvr additive="base">
                                        <p:cTn id="19" dur="500" fill="hold"/>
                                        <p:tgtEl>
                                          <p:spTgt spid="963586"/>
                                        </p:tgtEl>
                                        <p:attrNameLst>
                                          <p:attrName>ppt_x</p:attrName>
                                        </p:attrNameLst>
                                      </p:cBhvr>
                                      <p:tavLst>
                                        <p:tav tm="0">
                                          <p:val>
                                            <p:strVal val="#ppt_x"/>
                                          </p:val>
                                        </p:tav>
                                        <p:tav tm="100000">
                                          <p:val>
                                            <p:strVal val="#ppt_x"/>
                                          </p:val>
                                        </p:tav>
                                      </p:tavLst>
                                    </p:anim>
                                    <p:anim calcmode="lin" valueType="num">
                                      <p:cBhvr additive="base">
                                        <p:cTn id="20" dur="500" fill="hold"/>
                                        <p:tgtEl>
                                          <p:spTgt spid="96358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63587"/>
                                        </p:tgtEl>
                                        <p:attrNameLst>
                                          <p:attrName>style.visibility</p:attrName>
                                        </p:attrNameLst>
                                      </p:cBhvr>
                                      <p:to>
                                        <p:strVal val="visible"/>
                                      </p:to>
                                    </p:set>
                                    <p:anim calcmode="lin" valueType="num">
                                      <p:cBhvr additive="base">
                                        <p:cTn id="25" dur="500" fill="hold"/>
                                        <p:tgtEl>
                                          <p:spTgt spid="963587"/>
                                        </p:tgtEl>
                                        <p:attrNameLst>
                                          <p:attrName>ppt_x</p:attrName>
                                        </p:attrNameLst>
                                      </p:cBhvr>
                                      <p:tavLst>
                                        <p:tav tm="0">
                                          <p:val>
                                            <p:strVal val="#ppt_x"/>
                                          </p:val>
                                        </p:tav>
                                        <p:tav tm="100000">
                                          <p:val>
                                            <p:strVal val="#ppt_x"/>
                                          </p:val>
                                        </p:tav>
                                      </p:tavLst>
                                    </p:anim>
                                    <p:anim calcmode="lin" valueType="num">
                                      <p:cBhvr additive="base">
                                        <p:cTn id="26" dur="500" fill="hold"/>
                                        <p:tgtEl>
                                          <p:spTgt spid="9635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62" grpId="0" bldLvl="0" animBg="1"/>
      <p:bldP spid="962563" grpId="0" bldLvl="0" animBg="1"/>
      <p:bldP spid="963586" grpId="0" bldLvl="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8" name="Text Box 4"/>
          <p:cNvSpPr txBox="1">
            <a:spLocks noChangeArrowheads="1"/>
          </p:cNvSpPr>
          <p:nvPr/>
        </p:nvSpPr>
        <p:spPr bwMode="auto">
          <a:xfrm>
            <a:off x="442278" y="1175703"/>
            <a:ext cx="808990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楷体_GB2312" pitchFamily="49" charset="-122"/>
                <a:ea typeface="楷体_GB2312" pitchFamily="49" charset="-122"/>
              </a:rPr>
              <a:t>    </a:t>
            </a:r>
            <a:r>
              <a:rPr lang="zh-CN" altLang="en-US" sz="2000" b="1" smtClean="0">
                <a:solidFill>
                  <a:srgbClr val="FFFF00"/>
                </a:solidFill>
                <a:latin typeface="楷体_GB2312" pitchFamily="49" charset="-122"/>
                <a:ea typeface="楷体_GB2312" pitchFamily="49" charset="-122"/>
              </a:rPr>
              <a:t>若选用</a:t>
            </a:r>
            <a:r>
              <a:rPr lang="en-US" altLang="zh-CN" sz="2000" b="1" smtClean="0">
                <a:solidFill>
                  <a:srgbClr val="FFFF00"/>
                </a:solidFill>
                <a:latin typeface="楷体_GB2312" pitchFamily="49" charset="-122"/>
                <a:ea typeface="楷体_GB2312" pitchFamily="49" charset="-122"/>
              </a:rPr>
              <a:t>8</a:t>
            </a:r>
            <a:r>
              <a:rPr lang="zh-CN" altLang="en-US" sz="2000" b="1" smtClean="0">
                <a:solidFill>
                  <a:srgbClr val="FFFF00"/>
                </a:solidFill>
                <a:latin typeface="楷体_GB2312" pitchFamily="49" charset="-122"/>
                <a:ea typeface="楷体_GB2312" pitchFamily="49" charset="-122"/>
              </a:rPr>
              <a:t>位</a:t>
            </a:r>
            <a:r>
              <a:rPr lang="en-US" altLang="zh-CN" sz="2000" b="1" smtClean="0">
                <a:solidFill>
                  <a:srgbClr val="FFFF00"/>
                </a:solidFill>
                <a:latin typeface="Times New Roman" panose="02020603050405020304" pitchFamily="18" charset="0"/>
                <a:ea typeface="楷体_GB2312" pitchFamily="49" charset="-122"/>
                <a:cs typeface="Times New Roman" panose="02020603050405020304" pitchFamily="18" charset="0"/>
              </a:rPr>
              <a:t>DAC</a:t>
            </a:r>
            <a:r>
              <a:rPr lang="zh-CN" altLang="en-US" sz="2000" b="1" smtClean="0">
                <a:solidFill>
                  <a:srgbClr val="FFFF00"/>
                </a:solidFill>
                <a:latin typeface="楷体_GB2312" pitchFamily="49" charset="-122"/>
                <a:ea typeface="楷体_GB2312" pitchFamily="49" charset="-122"/>
              </a:rPr>
              <a:t>，输出相移</a:t>
            </a:r>
            <a:r>
              <a:rPr lang="en-US" altLang="zh-CN" sz="2000" b="1" smtClean="0">
                <a:solidFill>
                  <a:srgbClr val="FFFF00"/>
                </a:solidFill>
                <a:latin typeface="楷体_GB2312" pitchFamily="49" charset="-122"/>
                <a:ea typeface="楷体_GB2312" pitchFamily="49" charset="-122"/>
              </a:rPr>
              <a:t>90°</a:t>
            </a:r>
            <a:r>
              <a:rPr lang="zh-CN" altLang="en-US" sz="2000" b="1" smtClean="0">
                <a:solidFill>
                  <a:srgbClr val="FFFF00"/>
                </a:solidFill>
                <a:latin typeface="楷体_GB2312" pitchFamily="49" charset="-122"/>
                <a:ea typeface="楷体_GB2312" pitchFamily="49" charset="-122"/>
              </a:rPr>
              <a:t>的正弦波时，硬件电路在单路基础上再增加一路，如图所示。可将一路</a:t>
            </a:r>
            <a:r>
              <a:rPr lang="en-US" altLang="zh-CN" sz="2000" b="1" smtClean="0">
                <a:solidFill>
                  <a:srgbClr val="FFFF00"/>
                </a:solidFill>
                <a:latin typeface="Times New Roman" panose="02020603050405020304" pitchFamily="18" charset="0"/>
                <a:ea typeface="楷体_GB2312" pitchFamily="49" charset="-122"/>
                <a:cs typeface="Times New Roman" panose="02020603050405020304" pitchFamily="18" charset="0"/>
              </a:rPr>
              <a:t>DAC</a:t>
            </a:r>
            <a:r>
              <a:rPr lang="zh-CN" altLang="en-US" sz="2000" b="1" smtClean="0">
                <a:solidFill>
                  <a:srgbClr val="FFFF00"/>
                </a:solidFill>
                <a:latin typeface="楷体_GB2312" pitchFamily="49" charset="-122"/>
                <a:ea typeface="楷体_GB2312" pitchFamily="49" charset="-122"/>
              </a:rPr>
              <a:t>的初始值送</a:t>
            </a:r>
            <a:r>
              <a:rPr lang="en-US" altLang="zh-CN" sz="2000" b="1" smtClean="0">
                <a:solidFill>
                  <a:srgbClr val="FFFF00"/>
                </a:solidFill>
                <a:latin typeface="楷体_GB2312" pitchFamily="49" charset="-122"/>
                <a:ea typeface="楷体_GB2312" pitchFamily="49" charset="-122"/>
              </a:rPr>
              <a:t>00H</a:t>
            </a:r>
            <a:r>
              <a:rPr lang="zh-CN" altLang="en-US" sz="2000" b="1" smtClean="0">
                <a:solidFill>
                  <a:srgbClr val="FFFF00"/>
                </a:solidFill>
                <a:latin typeface="楷体_GB2312" pitchFamily="49" charset="-122"/>
                <a:ea typeface="楷体_GB2312" pitchFamily="49" charset="-122"/>
              </a:rPr>
              <a:t>，另一路</a:t>
            </a:r>
            <a:r>
              <a:rPr lang="en-US" altLang="zh-CN" sz="2000" b="1" smtClean="0">
                <a:solidFill>
                  <a:srgbClr val="FFFF00"/>
                </a:solidFill>
                <a:latin typeface="Times New Roman" panose="02020603050405020304" pitchFamily="18" charset="0"/>
                <a:ea typeface="楷体_GB2312" pitchFamily="49" charset="-122"/>
                <a:cs typeface="Times New Roman" panose="02020603050405020304" pitchFamily="18" charset="0"/>
              </a:rPr>
              <a:t>DAC</a:t>
            </a:r>
            <a:r>
              <a:rPr lang="zh-CN" altLang="en-US" sz="2000" b="1" smtClean="0">
                <a:solidFill>
                  <a:srgbClr val="FFFF00"/>
                </a:solidFill>
                <a:latin typeface="楷体_GB2312" pitchFamily="49" charset="-122"/>
                <a:ea typeface="楷体_GB2312" pitchFamily="49" charset="-122"/>
              </a:rPr>
              <a:t>的初始值送</a:t>
            </a:r>
            <a:r>
              <a:rPr lang="en-US" altLang="zh-CN" sz="2000" b="1" smtClean="0">
                <a:solidFill>
                  <a:srgbClr val="FFFF00"/>
                </a:solidFill>
                <a:latin typeface="楷体_GB2312" pitchFamily="49" charset="-122"/>
                <a:ea typeface="楷体_GB2312" pitchFamily="49" charset="-122"/>
              </a:rPr>
              <a:t>    </a:t>
            </a:r>
            <a:r>
              <a:rPr lang="zh-CN" altLang="en-US" sz="2000" b="1" smtClean="0">
                <a:solidFill>
                  <a:srgbClr val="FFFF00"/>
                </a:solidFill>
                <a:latin typeface="楷体_GB2312" pitchFamily="49" charset="-122"/>
                <a:ea typeface="楷体_GB2312" pitchFamily="49" charset="-122"/>
              </a:rPr>
              <a:t>                即可。</a:t>
            </a:r>
            <a:r>
              <a:rPr lang="zh-CN" altLang="en-US" sz="2000" b="1" smtClean="0">
                <a:solidFill>
                  <a:srgbClr val="FFFF00"/>
                </a:solidFill>
                <a:latin typeface="Times New Roman" panose="02020603050405020304" pitchFamily="18" charset="0"/>
                <a:ea typeface="楷体_GB2312" pitchFamily="49" charset="-122"/>
              </a:rPr>
              <a:t> </a:t>
            </a:r>
            <a:endParaRPr lang="zh-CN" altLang="en-US" sz="2000" b="1" smtClean="0">
              <a:solidFill>
                <a:srgbClr val="FFFF00"/>
              </a:solidFill>
              <a:latin typeface="Times New Roman" panose="02020603050405020304" pitchFamily="18" charset="0"/>
              <a:ea typeface="楷体_GB2312" pitchFamily="49" charset="-122"/>
            </a:endParaRPr>
          </a:p>
        </p:txBody>
      </p:sp>
      <p:graphicFrame>
        <p:nvGraphicFramePr>
          <p:cNvPr id="963589" name="Object 5"/>
          <p:cNvGraphicFramePr>
            <a:graphicFrameLocks noChangeAspect="1"/>
          </p:cNvGraphicFramePr>
          <p:nvPr/>
        </p:nvGraphicFramePr>
        <p:xfrm>
          <a:off x="1976120" y="1749425"/>
          <a:ext cx="2307590" cy="647065"/>
        </p:xfrm>
        <a:graphic>
          <a:graphicData uri="http://schemas.openxmlformats.org/presentationml/2006/ole">
            <mc:AlternateContent xmlns:mc="http://schemas.openxmlformats.org/markup-compatibility/2006">
              <mc:Choice xmlns:v="urn:schemas-microsoft-com:vml" Requires="v">
                <p:oleObj spid="_x0000_s31805" name="Equation" r:id="rId1" imgW="1419225" imgH="419100" progId="Equation.DSMT4">
                  <p:embed/>
                </p:oleObj>
              </mc:Choice>
              <mc:Fallback>
                <p:oleObj name="Equation" r:id="rId1" imgW="1419225" imgH="419100" progId="Equation.DSMT4">
                  <p:embed/>
                  <p:pic>
                    <p:nvPicPr>
                      <p:cNvPr id="0" name="图片 318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120" y="1749425"/>
                        <a:ext cx="2307590" cy="6470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1298" name="Text Box 2"/>
          <p:cNvSpPr txBox="1">
            <a:spLocks noChangeArrowheads="1"/>
          </p:cNvSpPr>
          <p:nvPr/>
        </p:nvSpPr>
        <p:spPr bwMode="auto">
          <a:xfrm>
            <a:off x="161290" y="381000"/>
            <a:ext cx="434276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2.9.4  DAC</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的应用</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59490" name="Text Box 2"/>
          <p:cNvSpPr txBox="1">
            <a:spLocks noChangeArrowheads="1"/>
          </p:cNvSpPr>
          <p:nvPr/>
        </p:nvSpPr>
        <p:spPr bwMode="auto">
          <a:xfrm>
            <a:off x="260668" y="715645"/>
            <a:ext cx="32162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正弦波发生器</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pic>
        <p:nvPicPr>
          <p:cNvPr id="965634" name="Picture 2"/>
          <p:cNvPicPr>
            <a:picLocks noChangeAspect="1" noChangeArrowheads="1"/>
          </p:cNvPicPr>
          <p:nvPr/>
        </p:nvPicPr>
        <p:blipFill>
          <a:blip r:embed="rId3">
            <a:extLst>
              <a:ext uri="{28A0092B-C50C-407E-A947-70E740481C1C}">
                <a14:useLocalDpi xmlns:a14="http://schemas.microsoft.com/office/drawing/2010/main" val="0"/>
              </a:ext>
            </a:extLst>
          </a:blip>
          <a:srcRect l="4398" r="3765" b="2414"/>
          <a:stretch>
            <a:fillRect/>
          </a:stretch>
        </p:blipFill>
        <p:spPr bwMode="auto">
          <a:xfrm>
            <a:off x="1767840" y="2396490"/>
            <a:ext cx="5329555"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5635" name="Rectangle 3"/>
          <p:cNvSpPr>
            <a:spLocks noChangeArrowheads="1"/>
          </p:cNvSpPr>
          <p:nvPr/>
        </p:nvSpPr>
        <p:spPr bwMode="auto">
          <a:xfrm>
            <a:off x="4919663" y="2537302"/>
            <a:ext cx="225171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p>
            <a:pPr algn="ctr" fontAlgn="base">
              <a:spcBef>
                <a:spcPct val="0"/>
              </a:spcBef>
              <a:spcAft>
                <a:spcPct val="0"/>
              </a:spcAft>
            </a:pPr>
            <a:r>
              <a:rPr lang="zh-CN" altLang="en-US" b="1" smtClean="0">
                <a:solidFill>
                  <a:schemeClr val="bg1"/>
                </a:solidFill>
                <a:latin typeface="Times New Roman" panose="02020603050405020304" pitchFamily="18" charset="0"/>
                <a:ea typeface="楷体_GB2312" pitchFamily="49" charset="-122"/>
              </a:rPr>
              <a:t>两路正弦波发生电路</a:t>
            </a:r>
            <a:endParaRPr lang="zh-CN" altLang="en-US" b="1" smtClean="0">
              <a:solidFill>
                <a:schemeClr val="bg1"/>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Text Box 2"/>
          <p:cNvSpPr txBox="1">
            <a:spLocks noChangeArrowheads="1"/>
          </p:cNvSpPr>
          <p:nvPr/>
        </p:nvSpPr>
        <p:spPr bwMode="auto">
          <a:xfrm>
            <a:off x="598488" y="654685"/>
            <a:ext cx="8089900" cy="618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zh-CN" b="1" smtClean="0">
                <a:solidFill>
                  <a:srgbClr val="FFFFFF"/>
                </a:solidFill>
                <a:latin typeface="楷体_GB2312" pitchFamily="49" charset="-122"/>
                <a:ea typeface="楷体_GB2312" pitchFamily="49" charset="-122"/>
              </a:rPr>
              <a:t>程序如下：</a:t>
            </a:r>
            <a:endParaRPr lang="zh-CN" altLang="en-US" b="1" smtClean="0">
              <a:solidFill>
                <a:srgbClr val="FFFFFF"/>
              </a:solidFill>
              <a:latin typeface="楷体_GB2312" pitchFamily="49" charset="-122"/>
              <a:ea typeface="楷体_GB2312" pitchFamily="49" charset="-122"/>
            </a:endParaRPr>
          </a:p>
          <a:p>
            <a:pPr fontAlgn="base">
              <a:spcBef>
                <a:spcPct val="0"/>
              </a:spcBef>
              <a:spcAft>
                <a:spcPct val="0"/>
              </a:spcAft>
            </a:pPr>
            <a:r>
              <a:rPr lang="zh-CN" altLang="en-US" b="1" smtClean="0">
                <a:solidFill>
                  <a:srgbClr val="FFFF00"/>
                </a:solidFill>
                <a:latin typeface="楷体_GB2312" pitchFamily="49" charset="-122"/>
                <a:ea typeface="楷体_GB2312" pitchFamily="49" charset="-122"/>
              </a:rPr>
              <a:t>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	</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MOV 	R1</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00H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；计数器赋初值</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        </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MOV 	R2</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40H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；赋相移的偏移量初始值</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SIN2</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	</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MOV     A</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  </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R1</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MOV 	DPTR</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#TAB</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MOVC    A</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 ＠</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A</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DPTR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；查表得输出值</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    	</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MOV     DPTR</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7FFFH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；指向 </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0832</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MOVX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DPTR</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 </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A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；转换</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     	</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INC 	R1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；计数器加一</a:t>
            </a:r>
            <a:endPar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     	</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MOV     A</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 </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R2</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MOV 	DPTR</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#TAB</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MOVC    A</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 ＠</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A</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DPTR</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MOV     DPTR</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BFFFH</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MOVX    </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DPTR</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 </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A</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INC 	R2</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AJMP	SIN2</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TAB</a:t>
            </a:r>
            <a:r>
              <a:rPr lang="zh-CN" altLang="en-US" b="1" smtClean="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DB 80H,83H,86H,89H,8DH,90H,93H,96H</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DB 99H,9CH,9FH,A2H,A5H,A8H,ABH,AEH</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DB B1H,B4H,B7H,BAH,BCH,BFH,C2H,C5H	</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DB C7H,CAH,CCH,CFH,D1H,D4H,D6H,D8H </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DB DAH,DDH,DFH,E1H,E3H,E5H,E7H,E9H</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a:p>
            <a:pPr fontAlgn="base">
              <a:spcBef>
                <a:spcPct val="0"/>
              </a:spcBef>
              <a:spcAft>
                <a:spcPct val="0"/>
              </a:spcAft>
            </a:pP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a:t>
            </a:r>
            <a:r>
              <a:rPr lang="en-US" altLang="zh-CN" b="1" smtClean="0">
                <a:solidFill>
                  <a:srgbClr val="FFFF00"/>
                </a:solidFill>
                <a:effectLst>
                  <a:outerShdw blurRad="38100" dist="38100" dir="2700000" algn="tl">
                    <a:srgbClr val="000000"/>
                  </a:outerShdw>
                </a:effectLst>
                <a:latin typeface="Times New Roman" panose="02020603050405020304" pitchFamily="18" charset="0"/>
                <a:ea typeface="楷体_GB2312" pitchFamily="49" charset="-122"/>
              </a:rPr>
              <a:t>……</a:t>
            </a:r>
            <a:r>
              <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rPr>
              <a:t> </a:t>
            </a:r>
            <a:endParaRPr lang="en-US" altLang="zh-CN" b="1" smtClean="0">
              <a:solidFill>
                <a:srgbClr val="FFFF00"/>
              </a:solidFill>
              <a:effectLst>
                <a:outerShdw blurRad="38100" dist="38100" dir="2700000" algn="tl">
                  <a:srgbClr val="000000"/>
                </a:outerShdw>
              </a:effectLst>
              <a:latin typeface="楷体_GB2312" pitchFamily="49" charset="-122"/>
              <a:ea typeface="楷体_GB2312" pitchFamily="49" charset="-122"/>
            </a:endParaRPr>
          </a:p>
        </p:txBody>
      </p:sp>
      <p:sp>
        <p:nvSpPr>
          <p:cNvPr id="951298" name="Text Box 2"/>
          <p:cNvSpPr txBox="1">
            <a:spLocks noChangeArrowheads="1"/>
          </p:cNvSpPr>
          <p:nvPr/>
        </p:nvSpPr>
        <p:spPr bwMode="auto">
          <a:xfrm>
            <a:off x="161290" y="381000"/>
            <a:ext cx="434276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2.9.4  DAC</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的应用</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59490" name="Text Box 2"/>
          <p:cNvSpPr txBox="1">
            <a:spLocks noChangeArrowheads="1"/>
          </p:cNvSpPr>
          <p:nvPr/>
        </p:nvSpPr>
        <p:spPr bwMode="auto">
          <a:xfrm>
            <a:off x="2710498" y="381000"/>
            <a:ext cx="32162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正弦波发生器</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Text Box 2"/>
          <p:cNvSpPr txBox="1">
            <a:spLocks noChangeArrowheads="1"/>
          </p:cNvSpPr>
          <p:nvPr/>
        </p:nvSpPr>
        <p:spPr bwMode="auto">
          <a:xfrm>
            <a:off x="193675" y="1050925"/>
            <a:ext cx="850773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zh-CN"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相移的分辨力与步距有关，如采用</a:t>
            </a:r>
            <a:r>
              <a:rPr lang="en-US" altLang="zh-CN"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8</a:t>
            </a: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位</a:t>
            </a:r>
            <a:r>
              <a:rPr lang="en-US" altLang="zh-CN" sz="2000" b="1" smtClean="0">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DAC</a:t>
            </a: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，一个正弦周期内最多可分</a:t>
            </a:r>
            <a:r>
              <a:rPr lang="en-US" altLang="zh-CN"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256</a:t>
            </a: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个点，步距为</a:t>
            </a:r>
            <a:r>
              <a:rPr lang="en-US" altLang="zh-CN"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360°/256=1.4°</a:t>
            </a: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，即相移的分辨率为</a:t>
            </a:r>
            <a:r>
              <a:rPr lang="en-US" altLang="zh-CN"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1.4°</a:t>
            </a:r>
            <a:r>
              <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a:t>
            </a:r>
            <a:endParaRPr lang="zh-CN" altLang="en-US" sz="2000" b="1"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endParaRPr>
          </a:p>
        </p:txBody>
      </p:sp>
      <p:sp>
        <p:nvSpPr>
          <p:cNvPr id="966659" name="Text Box 3"/>
          <p:cNvSpPr txBox="1">
            <a:spLocks noChangeArrowheads="1"/>
          </p:cNvSpPr>
          <p:nvPr/>
        </p:nvSpPr>
        <p:spPr bwMode="auto">
          <a:xfrm>
            <a:off x="193675" y="1666240"/>
            <a:ext cx="8507730" cy="1630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由于受单片机程序控制方法的限制，不能输出很高频率的信号，若要采用数字方法输出高频信号的波形，可采用</a:t>
            </a:r>
            <a:r>
              <a:rPr lang="zh-CN" altLang="en-US" sz="2000" b="1" smtClean="0">
                <a:solidFill>
                  <a:srgbClr val="FF0000"/>
                </a:solidFill>
                <a:latin typeface="宋体" panose="02010600030101010101" pitchFamily="2" charset="-122"/>
                <a:cs typeface="宋体" panose="02010600030101010101" pitchFamily="2" charset="-122"/>
              </a:rPr>
              <a:t>数字频率合成（</a:t>
            </a:r>
            <a:r>
              <a:rPr lang="en-US" altLang="zh-CN" sz="2000" b="1" smtClean="0">
                <a:solidFill>
                  <a:srgbClr val="FF0000"/>
                </a:solidFill>
                <a:latin typeface="Times New Roman" panose="02020603050405020304" pitchFamily="18" charset="0"/>
                <a:cs typeface="Times New Roman" panose="02020603050405020304" pitchFamily="18" charset="0"/>
              </a:rPr>
              <a:t>DDS</a:t>
            </a:r>
            <a:r>
              <a:rPr lang="zh-CN" altLang="en-US" sz="2000" b="1" smtClean="0">
                <a:solidFill>
                  <a:srgbClr val="FF0000"/>
                </a:solidFill>
                <a:latin typeface="宋体" panose="02010600030101010101" pitchFamily="2" charset="-122"/>
                <a:cs typeface="宋体" panose="02010600030101010101" pitchFamily="2" charset="-122"/>
              </a:rPr>
              <a:t>）</a:t>
            </a:r>
            <a:r>
              <a:rPr lang="zh-CN" altLang="en-US" sz="2000" b="1" smtClean="0">
                <a:solidFill>
                  <a:srgbClr val="FFFF00"/>
                </a:solidFill>
                <a:latin typeface="宋体" panose="02010600030101010101" pitchFamily="2" charset="-122"/>
                <a:cs typeface="宋体" panose="02010600030101010101" pitchFamily="2" charset="-122"/>
              </a:rPr>
              <a:t>技术，即将一个周期的正弦波信号（或其他波形）离散取样后，把样点的幅度数字量存入</a:t>
            </a:r>
            <a:r>
              <a:rPr lang="en-US" altLang="zh-CN" sz="2000" b="1" smtClean="0">
                <a:solidFill>
                  <a:srgbClr val="FFFF00"/>
                </a:solidFill>
                <a:latin typeface="Times New Roman" panose="02020603050405020304" pitchFamily="18" charset="0"/>
                <a:cs typeface="Times New Roman" panose="02020603050405020304" pitchFamily="18" charset="0"/>
              </a:rPr>
              <a:t>ROM</a:t>
            </a:r>
            <a:r>
              <a:rPr lang="zh-CN" altLang="en-US" sz="2000" b="1" smtClean="0">
                <a:solidFill>
                  <a:srgbClr val="FFFF00"/>
                </a:solidFill>
                <a:latin typeface="宋体" panose="02010600030101010101" pitchFamily="2" charset="-122"/>
                <a:cs typeface="宋体" panose="02010600030101010101" pitchFamily="2" charset="-122"/>
              </a:rPr>
              <a:t>中，再按一定的地址间隔读出，经</a:t>
            </a:r>
            <a:r>
              <a:rPr lang="en-US" altLang="zh-CN" sz="2000" b="1" smtClean="0">
                <a:solidFill>
                  <a:srgbClr val="FFFF00"/>
                </a:solidFill>
                <a:latin typeface="Times New Roman" panose="02020603050405020304" pitchFamily="18" charset="0"/>
                <a:cs typeface="Times New Roman" panose="02020603050405020304" pitchFamily="18" charset="0"/>
              </a:rPr>
              <a:t>D/A</a:t>
            </a:r>
            <a:r>
              <a:rPr lang="zh-CN" altLang="en-US" sz="2000" b="1" smtClean="0">
                <a:solidFill>
                  <a:srgbClr val="FFFF00"/>
                </a:solidFill>
                <a:latin typeface="宋体" panose="02010600030101010101" pitchFamily="2" charset="-122"/>
                <a:cs typeface="宋体" panose="02010600030101010101" pitchFamily="2" charset="-122"/>
              </a:rPr>
              <a:t>转换后可输出对应的模拟信号波形，如图所示。 </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51298" name="Text Box 2"/>
          <p:cNvSpPr txBox="1">
            <a:spLocks noChangeArrowheads="1"/>
          </p:cNvSpPr>
          <p:nvPr/>
        </p:nvSpPr>
        <p:spPr bwMode="auto">
          <a:xfrm>
            <a:off x="161290" y="381000"/>
            <a:ext cx="434276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2.9.4  DAC</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的应用</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959490" name="Text Box 2"/>
          <p:cNvSpPr txBox="1">
            <a:spLocks noChangeArrowheads="1"/>
          </p:cNvSpPr>
          <p:nvPr/>
        </p:nvSpPr>
        <p:spPr bwMode="auto">
          <a:xfrm>
            <a:off x="260668" y="715645"/>
            <a:ext cx="321627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正弦波发生器</a:t>
            </a:r>
            <a:r>
              <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pic>
        <p:nvPicPr>
          <p:cNvPr id="967682" name="Picture 2"/>
          <p:cNvPicPr>
            <a:picLocks noChangeAspect="1" noChangeArrowheads="1"/>
          </p:cNvPicPr>
          <p:nvPr/>
        </p:nvPicPr>
        <p:blipFill>
          <a:blip r:embed="rId1">
            <a:extLst>
              <a:ext uri="{28A0092B-C50C-407E-A947-70E740481C1C}">
                <a14:useLocalDpi xmlns:a14="http://schemas.microsoft.com/office/drawing/2010/main" val="0"/>
              </a:ext>
            </a:extLst>
          </a:blip>
          <a:srcRect l="2240" t="6076" r="1293" b="9645"/>
          <a:stretch>
            <a:fillRect/>
          </a:stretch>
        </p:blipFill>
        <p:spPr bwMode="auto">
          <a:xfrm>
            <a:off x="3318510" y="2991485"/>
            <a:ext cx="5754370" cy="3315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7683" name="Rectangle 3"/>
          <p:cNvSpPr>
            <a:spLocks noChangeArrowheads="1"/>
          </p:cNvSpPr>
          <p:nvPr/>
        </p:nvSpPr>
        <p:spPr bwMode="auto">
          <a:xfrm>
            <a:off x="7011670" y="5323840"/>
            <a:ext cx="2068830" cy="9220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p>
            <a:pPr algn="ctr" fontAlgn="base">
              <a:spcBef>
                <a:spcPct val="0"/>
              </a:spcBef>
              <a:spcAft>
                <a:spcPct val="0"/>
              </a:spcAft>
            </a:pPr>
            <a:r>
              <a:rPr lang="zh-CN" altLang="en-US" b="1" smtClean="0">
                <a:solidFill>
                  <a:schemeClr val="bg1"/>
                </a:solidFill>
                <a:latin typeface="楷体_GB2312" pitchFamily="49" charset="-122"/>
                <a:ea typeface="楷体_GB2312" pitchFamily="49" charset="-122"/>
              </a:rPr>
              <a:t>采用数字频率合成技术输出较高频率正弦波</a:t>
            </a:r>
            <a:endParaRPr lang="zh-CN" altLang="en-US" b="1" smtClean="0">
              <a:solidFill>
                <a:schemeClr val="bg1"/>
              </a:solidFill>
              <a:latin typeface="楷体_GB2312" pitchFamily="49" charset="-122"/>
              <a:ea typeface="楷体_GB2312" pitchFamily="49" charset="-122"/>
            </a:endParaRPr>
          </a:p>
        </p:txBody>
      </p:sp>
      <p:sp>
        <p:nvSpPr>
          <p:cNvPr id="968706" name="Text Box 2"/>
          <p:cNvSpPr txBox="1">
            <a:spLocks noChangeArrowheads="1"/>
          </p:cNvSpPr>
          <p:nvPr/>
        </p:nvSpPr>
        <p:spPr bwMode="auto">
          <a:xfrm>
            <a:off x="88265" y="3364865"/>
            <a:ext cx="3251835" cy="1630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zh-CN" sz="2000" b="1" smtClean="0">
                <a:solidFill>
                  <a:srgbClr val="FFFF00"/>
                </a:solidFill>
                <a:latin typeface="宋体" panose="02010600030101010101" pitchFamily="2" charset="-122"/>
                <a:cs typeface="宋体" panose="02010600030101010101" pitchFamily="2" charset="-122"/>
              </a:rPr>
              <a:t>只要驱动</a:t>
            </a:r>
            <a:r>
              <a:rPr lang="en-US" altLang="zh-CN" sz="2000" b="1" smtClean="0">
                <a:solidFill>
                  <a:srgbClr val="FFFF00"/>
                </a:solidFill>
                <a:latin typeface="Times New Roman" panose="02020603050405020304" pitchFamily="18" charset="0"/>
                <a:cs typeface="Times New Roman" panose="02020603050405020304" pitchFamily="18" charset="0"/>
              </a:rPr>
              <a:t>ROM</a:t>
            </a:r>
            <a:r>
              <a:rPr lang="zh-CN" altLang="en-US" sz="2000" b="1" smtClean="0">
                <a:solidFill>
                  <a:srgbClr val="FFFF00"/>
                </a:solidFill>
                <a:latin typeface="宋体" panose="02010600030101010101" pitchFamily="2" charset="-122"/>
                <a:cs typeface="宋体" panose="02010600030101010101" pitchFamily="2" charset="-122"/>
              </a:rPr>
              <a:t>地址的时钟频率足够高，可获得很高频率的信号。目前已有专用的</a:t>
            </a:r>
            <a:r>
              <a:rPr lang="en-US" altLang="zh-CN" sz="2000" b="1" smtClean="0">
                <a:solidFill>
                  <a:srgbClr val="FFFF00"/>
                </a:solidFill>
                <a:latin typeface="Times New Roman" panose="02020603050405020304" pitchFamily="18" charset="0"/>
                <a:cs typeface="Times New Roman" panose="02020603050405020304" pitchFamily="18" charset="0"/>
              </a:rPr>
              <a:t>DDS</a:t>
            </a:r>
            <a:r>
              <a:rPr lang="zh-CN" altLang="en-US" sz="2000" b="1" smtClean="0">
                <a:solidFill>
                  <a:srgbClr val="FFFF00"/>
                </a:solidFill>
                <a:latin typeface="宋体" panose="02010600030101010101" pitchFamily="2" charset="-122"/>
                <a:cs typeface="宋体" panose="02010600030101010101" pitchFamily="2" charset="-122"/>
              </a:rPr>
              <a:t>集成芯片，可输出数百兆赫兹的正弦波。</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968707" name="Text Box 3"/>
          <p:cNvSpPr txBox="1">
            <a:spLocks noChangeArrowheads="1"/>
          </p:cNvSpPr>
          <p:nvPr/>
        </p:nvSpPr>
        <p:spPr bwMode="auto">
          <a:xfrm>
            <a:off x="0" y="5040630"/>
            <a:ext cx="3477260" cy="13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zh-CN" sz="2000" b="1" smtClean="0">
                <a:solidFill>
                  <a:srgbClr val="FFFF00"/>
                </a:solidFill>
                <a:latin typeface="宋体" panose="02010600030101010101" pitchFamily="2" charset="-122"/>
                <a:cs typeface="宋体" panose="02010600030101010101" pitchFamily="2" charset="-122"/>
              </a:rPr>
              <a:t>驱动</a:t>
            </a:r>
            <a:r>
              <a:rPr lang="en-US" altLang="zh-CN" sz="2000" b="1" smtClean="0">
                <a:solidFill>
                  <a:srgbClr val="FFFF00"/>
                </a:solidFill>
                <a:latin typeface="Times New Roman" panose="02020603050405020304" pitchFamily="18" charset="0"/>
                <a:cs typeface="Times New Roman" panose="02020603050405020304" pitchFamily="18" charset="0"/>
              </a:rPr>
              <a:t>ROM</a:t>
            </a:r>
            <a:r>
              <a:rPr lang="zh-CN" altLang="en-US" sz="2000" b="1" smtClean="0">
                <a:solidFill>
                  <a:srgbClr val="FFFF00"/>
                </a:solidFill>
                <a:latin typeface="宋体" panose="02010600030101010101" pitchFamily="2" charset="-122"/>
                <a:cs typeface="宋体" panose="02010600030101010101" pitchFamily="2" charset="-122"/>
              </a:rPr>
              <a:t>地址的时钟频率实际上是从</a:t>
            </a:r>
            <a:r>
              <a:rPr lang="en-US" altLang="zh-CN" sz="2000" b="1" smtClean="0">
                <a:solidFill>
                  <a:srgbClr val="FFFF00"/>
                </a:solidFill>
                <a:latin typeface="Times New Roman" panose="02020603050405020304" pitchFamily="18" charset="0"/>
                <a:cs typeface="Times New Roman" panose="02020603050405020304" pitchFamily="18" charset="0"/>
              </a:rPr>
              <a:t>RAM</a:t>
            </a:r>
            <a:r>
              <a:rPr lang="zh-CN" altLang="en-US" sz="2000" b="1" smtClean="0">
                <a:solidFill>
                  <a:srgbClr val="FFFF00"/>
                </a:solidFill>
                <a:latin typeface="宋体" panose="02010600030101010101" pitchFamily="2" charset="-122"/>
                <a:cs typeface="宋体" panose="02010600030101010101" pitchFamily="2" charset="-122"/>
              </a:rPr>
              <a:t>中取数的间隔，根据要求输出的频率决定。如输出波形的频率为</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2" name="文本框 1"/>
          <p:cNvSpPr txBox="1"/>
          <p:nvPr/>
        </p:nvSpPr>
        <p:spPr>
          <a:xfrm>
            <a:off x="46990" y="6317615"/>
            <a:ext cx="8699500" cy="398780"/>
          </a:xfrm>
          <a:prstGeom prst="rect">
            <a:avLst/>
          </a:prstGeom>
          <a:noFill/>
        </p:spPr>
        <p:txBody>
          <a:bodyPr wrap="none" rtlCol="0" anchor="t">
            <a:spAutoFit/>
          </a:bodyPr>
          <a:p>
            <a:pPr marL="0" indent="0" fontAlgn="base">
              <a:lnSpc>
                <a:spcPct val="100000"/>
              </a:lnSpc>
              <a:spcBef>
                <a:spcPts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sym typeface="+mn-ea"/>
              </a:rPr>
              <a:t>1000</a:t>
            </a:r>
            <a:r>
              <a:rPr lang="en-US" altLang="zh-CN" sz="2000" b="1" smtClean="0">
                <a:solidFill>
                  <a:srgbClr val="FFFF00"/>
                </a:solidFill>
                <a:latin typeface="Times New Roman" panose="02020603050405020304" pitchFamily="18" charset="0"/>
                <a:cs typeface="Times New Roman" panose="02020603050405020304" pitchFamily="18" charset="0"/>
                <a:sym typeface="+mn-ea"/>
              </a:rPr>
              <a:t>HZ</a:t>
            </a:r>
            <a:r>
              <a:rPr lang="zh-CN" altLang="en-US" sz="2000" b="1" smtClean="0">
                <a:solidFill>
                  <a:srgbClr val="FFFF00"/>
                </a:solidFill>
                <a:latin typeface="宋体" panose="02010600030101010101" pitchFamily="2" charset="-122"/>
                <a:cs typeface="宋体" panose="02010600030101010101" pitchFamily="2" charset="-122"/>
                <a:sym typeface="+mn-ea"/>
              </a:rPr>
              <a:t>，如果每个周期取点数为</a:t>
            </a:r>
            <a:r>
              <a:rPr lang="en-US" altLang="zh-CN" sz="2000" b="1" smtClean="0">
                <a:solidFill>
                  <a:srgbClr val="FFFF00"/>
                </a:solidFill>
                <a:latin typeface="宋体" panose="02010600030101010101" pitchFamily="2" charset="-122"/>
                <a:cs typeface="宋体" panose="02010600030101010101" pitchFamily="2" charset="-122"/>
                <a:sym typeface="+mn-ea"/>
              </a:rPr>
              <a:t>1000</a:t>
            </a:r>
            <a:r>
              <a:rPr lang="zh-CN" altLang="en-US" sz="2000" b="1" smtClean="0">
                <a:solidFill>
                  <a:srgbClr val="FFFF00"/>
                </a:solidFill>
                <a:latin typeface="宋体" panose="02010600030101010101" pitchFamily="2" charset="-122"/>
                <a:cs typeface="宋体" panose="02010600030101010101" pitchFamily="2" charset="-122"/>
                <a:sym typeface="+mn-ea"/>
              </a:rPr>
              <a:t>个，则取数间隔为</a:t>
            </a:r>
            <a:r>
              <a:rPr lang="en-US" altLang="zh-CN" sz="2000" b="1" smtClean="0">
                <a:solidFill>
                  <a:srgbClr val="FFFF00"/>
                </a:solidFill>
                <a:latin typeface="Times New Roman" panose="02020603050405020304" pitchFamily="18" charset="0"/>
                <a:cs typeface="Times New Roman" panose="02020603050405020304" pitchFamily="18" charset="0"/>
                <a:sym typeface="+mn-ea"/>
              </a:rPr>
              <a:t>1/1000*1000=10</a:t>
            </a:r>
            <a:r>
              <a:rPr lang="en-US" altLang="zh-CN" sz="2000" b="1" baseline="30000" smtClean="0">
                <a:solidFill>
                  <a:srgbClr val="FFFF00"/>
                </a:solidFill>
                <a:latin typeface="Times New Roman" panose="02020603050405020304" pitchFamily="18" charset="0"/>
                <a:cs typeface="Times New Roman" panose="02020603050405020304" pitchFamily="18" charset="0"/>
                <a:sym typeface="+mn-ea"/>
              </a:rPr>
              <a:t>-6</a:t>
            </a:r>
            <a:r>
              <a:rPr lang="en-US" altLang="zh-CN" sz="2000" b="1" smtClean="0">
                <a:solidFill>
                  <a:srgbClr val="FFFF00"/>
                </a:solidFill>
                <a:latin typeface="Times New Roman" panose="02020603050405020304" pitchFamily="18" charset="0"/>
                <a:cs typeface="Times New Roman" panose="02020603050405020304" pitchFamily="18" charset="0"/>
                <a:sym typeface="+mn-ea"/>
              </a:rPr>
              <a:t>S</a:t>
            </a:r>
            <a:r>
              <a:rPr lang="zh-CN" altLang="en-US" sz="2000" b="1" smtClean="0">
                <a:solidFill>
                  <a:srgbClr val="FFFF00"/>
                </a:solidFill>
                <a:latin typeface="宋体" panose="02010600030101010101" pitchFamily="2" charset="-122"/>
                <a:cs typeface="宋体" panose="02010600030101010101" pitchFamily="2" charset="-122"/>
                <a:sym typeface="+mn-ea"/>
              </a:rPr>
              <a:t>。</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8706"/>
                                        </p:tgtEl>
                                        <p:attrNameLst>
                                          <p:attrName>style.visibility</p:attrName>
                                        </p:attrNameLst>
                                      </p:cBhvr>
                                      <p:to>
                                        <p:strVal val="visible"/>
                                      </p:to>
                                    </p:set>
                                    <p:anim calcmode="lin" valueType="num">
                                      <p:cBhvr additive="base">
                                        <p:cTn id="7" dur="500" fill="hold"/>
                                        <p:tgtEl>
                                          <p:spTgt spid="968706"/>
                                        </p:tgtEl>
                                        <p:attrNameLst>
                                          <p:attrName>ppt_x</p:attrName>
                                        </p:attrNameLst>
                                      </p:cBhvr>
                                      <p:tavLst>
                                        <p:tav tm="0">
                                          <p:val>
                                            <p:strVal val="#ppt_x"/>
                                          </p:val>
                                        </p:tav>
                                        <p:tav tm="100000">
                                          <p:val>
                                            <p:strVal val="#ppt_x"/>
                                          </p:val>
                                        </p:tav>
                                      </p:tavLst>
                                    </p:anim>
                                    <p:anim calcmode="lin" valueType="num">
                                      <p:cBhvr additive="base">
                                        <p:cTn id="8" dur="500" fill="hold"/>
                                        <p:tgtEl>
                                          <p:spTgt spid="9687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68707"/>
                                        </p:tgtEl>
                                        <p:attrNameLst>
                                          <p:attrName>style.visibility</p:attrName>
                                        </p:attrNameLst>
                                      </p:cBhvr>
                                      <p:to>
                                        <p:strVal val="visible"/>
                                      </p:to>
                                    </p:set>
                                    <p:anim calcmode="lin" valueType="num">
                                      <p:cBhvr additive="base">
                                        <p:cTn id="13" dur="500" fill="hold"/>
                                        <p:tgtEl>
                                          <p:spTgt spid="968707"/>
                                        </p:tgtEl>
                                        <p:attrNameLst>
                                          <p:attrName>ppt_x</p:attrName>
                                        </p:attrNameLst>
                                      </p:cBhvr>
                                      <p:tavLst>
                                        <p:tav tm="0">
                                          <p:val>
                                            <p:strVal val="#ppt_x"/>
                                          </p:val>
                                        </p:tav>
                                        <p:tav tm="100000">
                                          <p:val>
                                            <p:strVal val="#ppt_x"/>
                                          </p:val>
                                        </p:tav>
                                      </p:tavLst>
                                    </p:anim>
                                    <p:anim calcmode="lin" valueType="num">
                                      <p:cBhvr additive="base">
                                        <p:cTn id="14" dur="500" fill="hold"/>
                                        <p:tgtEl>
                                          <p:spTgt spid="96870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6" grpId="0" bldLvl="0" animBg="1"/>
      <p:bldP spid="968707" grpId="0" bldLvl="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4" name="Text Box 4"/>
          <p:cNvSpPr txBox="1">
            <a:spLocks noChangeArrowheads="1"/>
          </p:cNvSpPr>
          <p:nvPr/>
        </p:nvSpPr>
        <p:spPr bwMode="auto">
          <a:xfrm>
            <a:off x="468313" y="457835"/>
            <a:ext cx="36718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l" fontAlgn="base">
              <a:spcBef>
                <a:spcPct val="50000"/>
              </a:spcBef>
              <a:spcAft>
                <a:spcPct val="0"/>
              </a:spcAft>
            </a:pPr>
            <a:r>
              <a:rPr lang="zh-CN" altLang="en-US" sz="2400" b="1" dirty="0" smtClean="0">
                <a:solidFill>
                  <a:srgbClr val="CC0000"/>
                </a:solidFill>
                <a:ea typeface="楷体_GB2312" pitchFamily="49" charset="-122"/>
              </a:rPr>
              <a:t>基本差动放大电路</a:t>
            </a:r>
            <a:endParaRPr lang="zh-CN" altLang="en-US" sz="2400" b="1" dirty="0" smtClean="0">
              <a:solidFill>
                <a:srgbClr val="CC0000"/>
              </a:solidFill>
              <a:ea typeface="楷体_GB2312" pitchFamily="49" charset="-122"/>
            </a:endParaRPr>
          </a:p>
        </p:txBody>
      </p:sp>
      <p:sp>
        <p:nvSpPr>
          <p:cNvPr id="542730" name="Rectangle 10"/>
          <p:cNvSpPr>
            <a:spLocks noChangeArrowheads="1"/>
          </p:cNvSpPr>
          <p:nvPr/>
        </p:nvSpPr>
        <p:spPr bwMode="auto">
          <a:xfrm>
            <a:off x="0" y="3078163"/>
            <a:ext cx="9144000" cy="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none" anchor="ctr">
            <a:spAutoFit/>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3" name="矩形 2"/>
          <p:cNvSpPr/>
          <p:nvPr/>
        </p:nvSpPr>
        <p:spPr bwMode="auto">
          <a:xfrm>
            <a:off x="187234" y="855028"/>
            <a:ext cx="8769532" cy="5297487"/>
          </a:xfrm>
          <a:prstGeom prst="rect">
            <a:avLst/>
          </a:prstGeom>
          <a:solidFill>
            <a:schemeClr val="tx1"/>
          </a:solidFill>
          <a:ln>
            <a:noFill/>
          </a:ln>
          <a:effectLst/>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4400" b="1" i="0" u="none" strike="noStrike" cap="none" normalizeH="0" baseline="0" smtClean="0">
              <a:ln>
                <a:noFill/>
              </a:ln>
              <a:solidFill>
                <a:schemeClr val="tx2"/>
              </a:solidFill>
              <a:effectLst/>
              <a:latin typeface="Arial" panose="020B0604020202020204" pitchFamily="34" charset="0"/>
              <a:ea typeface="楷体_GB2312" pitchFamily="49" charset="-122"/>
            </a:endParaRPr>
          </a:p>
        </p:txBody>
      </p:sp>
      <p:grpSp>
        <p:nvGrpSpPr>
          <p:cNvPr id="53" name="Group 5"/>
          <p:cNvGrpSpPr/>
          <p:nvPr/>
        </p:nvGrpSpPr>
        <p:grpSpPr bwMode="auto">
          <a:xfrm>
            <a:off x="5571109" y="1275715"/>
            <a:ext cx="2734056" cy="2338070"/>
            <a:chOff x="-56" y="0"/>
            <a:chExt cx="2576" cy="1892"/>
          </a:xfrm>
        </p:grpSpPr>
        <p:sp>
          <p:nvSpPr>
            <p:cNvPr id="54" name="Text Box 6"/>
            <p:cNvSpPr txBox="1">
              <a:spLocks noChangeAspect="1" noChangeArrowheads="1"/>
            </p:cNvSpPr>
            <p:nvPr/>
          </p:nvSpPr>
          <p:spPr bwMode="auto">
            <a:xfrm>
              <a:off x="2304" y="828"/>
              <a:ext cx="2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1">
                  <a:solidFill>
                    <a:srgbClr val="000000"/>
                  </a:solidFill>
                  <a:latin typeface="Times New Roman" panose="02020603050405020304" pitchFamily="18" charset="0"/>
                  <a:ea typeface="宋体" panose="02010600030101010101" pitchFamily="2" charset="-122"/>
                </a:rPr>
                <a:t>u</a:t>
              </a:r>
              <a:r>
                <a:rPr lang="en-US" altLang="zh-CN" sz="2000" baseline="-25000">
                  <a:solidFill>
                    <a:srgbClr val="000000"/>
                  </a:solidFill>
                  <a:latin typeface="Times New Roman" panose="02020603050405020304" pitchFamily="18" charset="0"/>
                  <a:ea typeface="宋体" panose="02010600030101010101" pitchFamily="2" charset="-122"/>
                </a:rPr>
                <a:t>o</a:t>
              </a:r>
              <a:endParaRPr lang="en-US" altLang="zh-CN" sz="2000">
                <a:solidFill>
                  <a:srgbClr val="000000"/>
                </a:solidFill>
                <a:latin typeface="Times New Roman" panose="02020603050405020304" pitchFamily="18" charset="0"/>
                <a:ea typeface="宋体" panose="02010600030101010101" pitchFamily="2" charset="-122"/>
              </a:endParaRPr>
            </a:p>
          </p:txBody>
        </p:sp>
        <p:grpSp>
          <p:nvGrpSpPr>
            <p:cNvPr id="55" name="Group 7"/>
            <p:cNvGrpSpPr>
              <a:grpSpLocks noChangeAspect="1"/>
            </p:cNvGrpSpPr>
            <p:nvPr/>
          </p:nvGrpSpPr>
          <p:grpSpPr bwMode="auto">
            <a:xfrm>
              <a:off x="1200" y="540"/>
              <a:ext cx="548" cy="729"/>
              <a:chOff x="0" y="0"/>
              <a:chExt cx="685" cy="910"/>
            </a:xfrm>
          </p:grpSpPr>
          <p:sp>
            <p:nvSpPr>
              <p:cNvPr id="81" name="Text Box 8"/>
              <p:cNvSpPr txBox="1">
                <a:spLocks noChangeAspect="1" noChangeArrowheads="1"/>
              </p:cNvSpPr>
              <p:nvPr/>
            </p:nvSpPr>
            <p:spPr bwMode="auto">
              <a:xfrm>
                <a:off x="516" y="373"/>
                <a:ext cx="16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宋体" panose="02010600030101010101" pitchFamily="2" charset="-122"/>
                    <a:ea typeface="宋体" panose="02010600030101010101" pitchFamily="2" charset="-122"/>
                  </a:rPr>
                  <a:t>+</a:t>
                </a:r>
                <a:endParaRPr lang="en-US" altLang="zh-CN" sz="2000">
                  <a:solidFill>
                    <a:srgbClr val="000000"/>
                  </a:solidFill>
                  <a:latin typeface="Times New Roman" panose="02020603050405020304" pitchFamily="18" charset="0"/>
                  <a:ea typeface="宋体" panose="02010600030101010101" pitchFamily="2" charset="-122"/>
                </a:endParaRPr>
              </a:p>
            </p:txBody>
          </p:sp>
          <p:grpSp>
            <p:nvGrpSpPr>
              <p:cNvPr id="82" name="Group 9"/>
              <p:cNvGrpSpPr>
                <a:grpSpLocks noChangeAspect="1"/>
              </p:cNvGrpSpPr>
              <p:nvPr/>
            </p:nvGrpSpPr>
            <p:grpSpPr bwMode="auto">
              <a:xfrm>
                <a:off x="0" y="0"/>
                <a:ext cx="666" cy="910"/>
                <a:chOff x="0" y="0"/>
                <a:chExt cx="666" cy="910"/>
              </a:xfrm>
            </p:grpSpPr>
            <p:sp>
              <p:nvSpPr>
                <p:cNvPr id="83" name="AutoShape 10"/>
                <p:cNvSpPr>
                  <a:spLocks noChangeAspect="1" noChangeArrowheads="1"/>
                </p:cNvSpPr>
                <p:nvPr/>
              </p:nvSpPr>
              <p:spPr bwMode="auto">
                <a:xfrm rot="5400000">
                  <a:off x="169" y="70"/>
                  <a:ext cx="182" cy="187"/>
                </a:xfrm>
                <a:prstGeom prst="triangle">
                  <a:avLst>
                    <a:gd name="adj" fmla="val 50000"/>
                  </a:avLst>
                </a:prstGeom>
                <a:solidFill>
                  <a:srgbClr val="FFFFFF"/>
                </a:solidFill>
                <a:ln w="19050" cmpd="sng">
                  <a:solidFill>
                    <a:srgbClr val="000000"/>
                  </a:solidFill>
                  <a:miter lim="800000"/>
                </a:ln>
              </p:spPr>
              <p:txBody>
                <a:bodyPr/>
                <a:lstStyle/>
                <a:p>
                  <a:endParaRPr lang="zh-CN" altLang="en-US">
                    <a:solidFill>
                      <a:srgbClr val="000000"/>
                    </a:solidFill>
                    <a:latin typeface="Tahoma" panose="020B0604030504040204"/>
                    <a:ea typeface="宋体" panose="02010600030101010101" pitchFamily="2" charset="-122"/>
                  </a:endParaRPr>
                </a:p>
              </p:txBody>
            </p:sp>
            <p:sp>
              <p:nvSpPr>
                <p:cNvPr id="84" name="Line 11"/>
                <p:cNvSpPr>
                  <a:spLocks noChangeAspect="1" noChangeShapeType="1"/>
                </p:cNvSpPr>
                <p:nvPr/>
              </p:nvSpPr>
              <p:spPr bwMode="auto">
                <a:xfrm>
                  <a:off x="0" y="0"/>
                  <a:ext cx="666"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85" name="Line 12"/>
                <p:cNvSpPr>
                  <a:spLocks noChangeAspect="1" noChangeShapeType="1"/>
                </p:cNvSpPr>
                <p:nvPr/>
              </p:nvSpPr>
              <p:spPr bwMode="auto">
                <a:xfrm rot="5400000">
                  <a:off x="212" y="456"/>
                  <a:ext cx="908"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86" name="Line 13"/>
                <p:cNvSpPr>
                  <a:spLocks noChangeAspect="1" noChangeShapeType="1"/>
                </p:cNvSpPr>
                <p:nvPr/>
              </p:nvSpPr>
              <p:spPr bwMode="auto">
                <a:xfrm>
                  <a:off x="0" y="910"/>
                  <a:ext cx="666"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87" name="Line 14"/>
                <p:cNvSpPr>
                  <a:spLocks noChangeAspect="1" noChangeShapeType="1"/>
                </p:cNvSpPr>
                <p:nvPr/>
              </p:nvSpPr>
              <p:spPr bwMode="auto">
                <a:xfrm rot="5400000">
                  <a:off x="-454" y="456"/>
                  <a:ext cx="908"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88" name="Text Box 15"/>
                <p:cNvSpPr txBox="1">
                  <a:spLocks noChangeAspect="1" noChangeArrowheads="1"/>
                </p:cNvSpPr>
                <p:nvPr/>
              </p:nvSpPr>
              <p:spPr bwMode="auto">
                <a:xfrm>
                  <a:off x="394" y="13"/>
                  <a:ext cx="20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a:solidFill>
                        <a:srgbClr val="000000"/>
                      </a:solidFill>
                      <a:latin typeface="宋体" panose="02010600030101010101" pitchFamily="2" charset="-122"/>
                      <a:ea typeface="宋体" panose="02010600030101010101" pitchFamily="2" charset="-122"/>
                    </a:rPr>
                    <a:t>∞</a:t>
                  </a:r>
                  <a:endParaRPr lang="zh-CN" altLang="en-US" sz="2000">
                    <a:solidFill>
                      <a:srgbClr val="000000"/>
                    </a:solidFill>
                    <a:latin typeface="Times New Roman" panose="02020603050405020304" pitchFamily="18" charset="0"/>
                    <a:ea typeface="宋体" panose="02010600030101010101" pitchFamily="2" charset="-122"/>
                  </a:endParaRPr>
                </a:p>
              </p:txBody>
            </p:sp>
            <p:sp>
              <p:nvSpPr>
                <p:cNvPr id="89" name="Text Box 16"/>
                <p:cNvSpPr txBox="1">
                  <a:spLocks noChangeAspect="1" noChangeArrowheads="1"/>
                </p:cNvSpPr>
                <p:nvPr/>
              </p:nvSpPr>
              <p:spPr bwMode="auto">
                <a:xfrm>
                  <a:off x="42" y="196"/>
                  <a:ext cx="18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宋体" panose="02010600030101010101" pitchFamily="2" charset="-122"/>
                      <a:ea typeface="宋体" panose="02010600030101010101" pitchFamily="2" charset="-122"/>
                    </a:rPr>
                    <a:t>-</a:t>
                  </a:r>
                  <a:endParaRPr lang="en-US" altLang="zh-CN" sz="2000">
                    <a:solidFill>
                      <a:srgbClr val="000000"/>
                    </a:solidFill>
                    <a:latin typeface="Times New Roman" panose="02020603050405020304" pitchFamily="18" charset="0"/>
                    <a:ea typeface="宋体" panose="02010600030101010101" pitchFamily="2" charset="-122"/>
                  </a:endParaRPr>
                </a:p>
              </p:txBody>
            </p:sp>
            <p:sp>
              <p:nvSpPr>
                <p:cNvPr id="90" name="Text Box 17"/>
                <p:cNvSpPr txBox="1">
                  <a:spLocks noChangeAspect="1" noChangeArrowheads="1"/>
                </p:cNvSpPr>
                <p:nvPr/>
              </p:nvSpPr>
              <p:spPr bwMode="auto">
                <a:xfrm>
                  <a:off x="46" y="561"/>
                  <a:ext cx="18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宋体" panose="02010600030101010101" pitchFamily="2" charset="-122"/>
                      <a:ea typeface="宋体" panose="02010600030101010101" pitchFamily="2" charset="-122"/>
                    </a:rPr>
                    <a:t>+</a:t>
                  </a:r>
                  <a:endParaRPr lang="en-US" altLang="zh-CN" sz="2000">
                    <a:solidFill>
                      <a:srgbClr val="000000"/>
                    </a:solidFill>
                    <a:latin typeface="Times New Roman" panose="02020603050405020304" pitchFamily="18" charset="0"/>
                    <a:ea typeface="宋体" panose="02010600030101010101" pitchFamily="2" charset="-122"/>
                  </a:endParaRPr>
                </a:p>
              </p:txBody>
            </p:sp>
            <p:sp>
              <p:nvSpPr>
                <p:cNvPr id="91" name="Text Box 18"/>
                <p:cNvSpPr txBox="1">
                  <a:spLocks noChangeAspect="1" noChangeArrowheads="1"/>
                </p:cNvSpPr>
                <p:nvPr/>
              </p:nvSpPr>
              <p:spPr bwMode="auto">
                <a:xfrm>
                  <a:off x="315" y="544"/>
                  <a:ext cx="288"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Times New Roman" panose="02020603050405020304" pitchFamily="18" charset="0"/>
                      <a:ea typeface="宋体" panose="02010600030101010101" pitchFamily="2" charset="-122"/>
                    </a:rPr>
                    <a:t>N</a:t>
                  </a:r>
                  <a:endParaRPr lang="en-US" altLang="zh-CN" sz="2000">
                    <a:solidFill>
                      <a:srgbClr val="000000"/>
                    </a:solidFill>
                    <a:latin typeface="Times New Roman" panose="02020603050405020304" pitchFamily="18" charset="0"/>
                    <a:ea typeface="宋体" panose="02010600030101010101" pitchFamily="2" charset="-122"/>
                  </a:endParaRPr>
                </a:p>
              </p:txBody>
            </p:sp>
          </p:grpSp>
        </p:grpSp>
        <p:sp>
          <p:nvSpPr>
            <p:cNvPr id="56" name="Rectangle 19"/>
            <p:cNvSpPr>
              <a:spLocks noChangeAspect="1" noChangeArrowheads="1"/>
            </p:cNvSpPr>
            <p:nvPr/>
          </p:nvSpPr>
          <p:spPr bwMode="auto">
            <a:xfrm rot="5400000">
              <a:off x="863" y="1477"/>
              <a:ext cx="288" cy="96"/>
            </a:xfrm>
            <a:prstGeom prst="rect">
              <a:avLst/>
            </a:prstGeom>
            <a:solidFill>
              <a:srgbClr val="FFFFFF"/>
            </a:solidFill>
            <a:ln w="19050" cmpd="sng">
              <a:solidFill>
                <a:srgbClr val="000000"/>
              </a:solidFill>
              <a:miter lim="800000"/>
            </a:ln>
          </p:spPr>
          <p:txBody>
            <a:bodyPr/>
            <a:lstStyle/>
            <a:p>
              <a:endParaRPr lang="zh-CN" altLang="en-US">
                <a:solidFill>
                  <a:srgbClr val="000000"/>
                </a:solidFill>
                <a:latin typeface="Tahoma" panose="020B0604030504040204"/>
                <a:ea typeface="宋体" panose="02010600030101010101" pitchFamily="2" charset="-122"/>
              </a:endParaRPr>
            </a:p>
          </p:txBody>
        </p:sp>
        <p:sp>
          <p:nvSpPr>
            <p:cNvPr id="57" name="Rectangle 20"/>
            <p:cNvSpPr>
              <a:spLocks noChangeAspect="1" noChangeArrowheads="1"/>
            </p:cNvSpPr>
            <p:nvPr/>
          </p:nvSpPr>
          <p:spPr bwMode="auto">
            <a:xfrm>
              <a:off x="1308" y="222"/>
              <a:ext cx="288" cy="97"/>
            </a:xfrm>
            <a:prstGeom prst="rect">
              <a:avLst/>
            </a:prstGeom>
            <a:solidFill>
              <a:srgbClr val="FFFFFF"/>
            </a:solidFill>
            <a:ln w="19050" cmpd="sng">
              <a:solidFill>
                <a:srgbClr val="000000"/>
              </a:solidFill>
              <a:miter lim="800000"/>
            </a:ln>
          </p:spPr>
          <p:txBody>
            <a:bodyPr/>
            <a:lstStyle/>
            <a:p>
              <a:endParaRPr lang="zh-CN" altLang="en-US">
                <a:solidFill>
                  <a:srgbClr val="000000"/>
                </a:solidFill>
                <a:latin typeface="Tahoma" panose="020B0604030504040204"/>
                <a:ea typeface="宋体" panose="02010600030101010101" pitchFamily="2" charset="-122"/>
              </a:endParaRPr>
            </a:p>
          </p:txBody>
        </p:sp>
        <p:sp>
          <p:nvSpPr>
            <p:cNvPr id="58" name="Oval 21"/>
            <p:cNvSpPr>
              <a:spLocks noChangeAspect="1" noChangeArrowheads="1"/>
            </p:cNvSpPr>
            <p:nvPr/>
          </p:nvSpPr>
          <p:spPr bwMode="auto">
            <a:xfrm>
              <a:off x="2183" y="920"/>
              <a:ext cx="68" cy="68"/>
            </a:xfrm>
            <a:prstGeom prst="ellipse">
              <a:avLst/>
            </a:prstGeom>
            <a:solidFill>
              <a:srgbClr val="FFFFFF"/>
            </a:solidFill>
            <a:ln w="19050" cmpd="sng">
              <a:solidFill>
                <a:srgbClr val="000000"/>
              </a:solidFill>
              <a:round/>
            </a:ln>
          </p:spPr>
          <p:txBody>
            <a:bodyPr/>
            <a:lstStyle/>
            <a:p>
              <a:endParaRPr lang="zh-CN" altLang="en-US">
                <a:solidFill>
                  <a:srgbClr val="000000"/>
                </a:solidFill>
                <a:latin typeface="Tahoma" panose="020B0604030504040204"/>
                <a:ea typeface="宋体" panose="02010600030101010101" pitchFamily="2" charset="-122"/>
              </a:endParaRPr>
            </a:p>
          </p:txBody>
        </p:sp>
        <p:sp>
          <p:nvSpPr>
            <p:cNvPr id="59" name="Line 22"/>
            <p:cNvSpPr>
              <a:spLocks noChangeShapeType="1"/>
            </p:cNvSpPr>
            <p:nvPr/>
          </p:nvSpPr>
          <p:spPr bwMode="auto">
            <a:xfrm>
              <a:off x="845" y="800"/>
              <a:ext cx="349"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60" name="Line 23"/>
            <p:cNvSpPr>
              <a:spLocks noChangeShapeType="1"/>
            </p:cNvSpPr>
            <p:nvPr/>
          </p:nvSpPr>
          <p:spPr bwMode="auto">
            <a:xfrm>
              <a:off x="995" y="271"/>
              <a:ext cx="0" cy="526"/>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61" name="Line 24"/>
            <p:cNvSpPr>
              <a:spLocks noChangeShapeType="1"/>
            </p:cNvSpPr>
            <p:nvPr/>
          </p:nvSpPr>
          <p:spPr bwMode="auto">
            <a:xfrm>
              <a:off x="992" y="271"/>
              <a:ext cx="313"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62" name="Line 25"/>
            <p:cNvSpPr>
              <a:spLocks noChangeAspect="1" noChangeShapeType="1"/>
            </p:cNvSpPr>
            <p:nvPr/>
          </p:nvSpPr>
          <p:spPr bwMode="auto">
            <a:xfrm>
              <a:off x="1732" y="952"/>
              <a:ext cx="445"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63" name="Line 26"/>
            <p:cNvSpPr>
              <a:spLocks noChangeAspect="1" noChangeShapeType="1"/>
            </p:cNvSpPr>
            <p:nvPr/>
          </p:nvSpPr>
          <p:spPr bwMode="auto">
            <a:xfrm>
              <a:off x="1598" y="271"/>
              <a:ext cx="324"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64" name="Line 27"/>
            <p:cNvSpPr>
              <a:spLocks noChangeShapeType="1"/>
            </p:cNvSpPr>
            <p:nvPr/>
          </p:nvSpPr>
          <p:spPr bwMode="auto">
            <a:xfrm>
              <a:off x="1920" y="271"/>
              <a:ext cx="0" cy="68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65" name="Line 28"/>
            <p:cNvSpPr>
              <a:spLocks noChangeAspect="1" noChangeShapeType="1"/>
            </p:cNvSpPr>
            <p:nvPr/>
          </p:nvSpPr>
          <p:spPr bwMode="auto">
            <a:xfrm>
              <a:off x="1008" y="1100"/>
              <a:ext cx="0" cy="276"/>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66" name="Line 29"/>
            <p:cNvSpPr>
              <a:spLocks noChangeAspect="1" noChangeShapeType="1"/>
            </p:cNvSpPr>
            <p:nvPr/>
          </p:nvSpPr>
          <p:spPr bwMode="auto">
            <a:xfrm>
              <a:off x="1008" y="1668"/>
              <a:ext cx="0" cy="216"/>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67" name="Line 30"/>
            <p:cNvSpPr>
              <a:spLocks noChangeAspect="1" noChangeShapeType="1"/>
            </p:cNvSpPr>
            <p:nvPr/>
          </p:nvSpPr>
          <p:spPr bwMode="auto">
            <a:xfrm>
              <a:off x="920" y="1892"/>
              <a:ext cx="180" cy="0"/>
            </a:xfrm>
            <a:prstGeom prst="line">
              <a:avLst/>
            </a:prstGeom>
            <a:noFill/>
            <a:ln w="317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68" name="Text Box 31"/>
            <p:cNvSpPr txBox="1">
              <a:spLocks noChangeAspect="1" noChangeArrowheads="1"/>
            </p:cNvSpPr>
            <p:nvPr/>
          </p:nvSpPr>
          <p:spPr bwMode="auto">
            <a:xfrm>
              <a:off x="-28" y="636"/>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i="1">
                  <a:solidFill>
                    <a:srgbClr val="000000"/>
                  </a:solidFill>
                  <a:latin typeface="Times New Roman" panose="02020603050405020304" pitchFamily="18" charset="0"/>
                  <a:ea typeface="宋体" panose="02010600030101010101" pitchFamily="2" charset="-122"/>
                </a:rPr>
                <a:t>u</a:t>
              </a:r>
              <a:r>
                <a:rPr lang="en-US" altLang="zh-CN" baseline="-25000">
                  <a:solidFill>
                    <a:srgbClr val="000000"/>
                  </a:solidFill>
                  <a:latin typeface="Times New Roman" panose="02020603050405020304" pitchFamily="18" charset="0"/>
                  <a:ea typeface="宋体" panose="02010600030101010101" pitchFamily="2" charset="-122"/>
                </a:rPr>
                <a:t>i1</a:t>
              </a:r>
              <a:endParaRPr lang="en-US" altLang="zh-CN">
                <a:solidFill>
                  <a:srgbClr val="000000"/>
                </a:solidFill>
                <a:latin typeface="Times New Roman" panose="02020603050405020304" pitchFamily="18" charset="0"/>
                <a:ea typeface="宋体" panose="02010600030101010101" pitchFamily="2" charset="-122"/>
              </a:endParaRPr>
            </a:p>
          </p:txBody>
        </p:sp>
        <p:sp>
          <p:nvSpPr>
            <p:cNvPr id="69" name="Rectangle 32"/>
            <p:cNvSpPr>
              <a:spLocks noChangeAspect="1" noChangeArrowheads="1"/>
            </p:cNvSpPr>
            <p:nvPr/>
          </p:nvSpPr>
          <p:spPr bwMode="auto">
            <a:xfrm>
              <a:off x="554" y="751"/>
              <a:ext cx="288" cy="96"/>
            </a:xfrm>
            <a:prstGeom prst="rect">
              <a:avLst/>
            </a:prstGeom>
            <a:solidFill>
              <a:srgbClr val="FFFFFF"/>
            </a:solidFill>
            <a:ln w="19050" cmpd="sng">
              <a:solidFill>
                <a:srgbClr val="000000"/>
              </a:solidFill>
              <a:miter lim="800000"/>
            </a:ln>
          </p:spPr>
          <p:txBody>
            <a:bodyPr/>
            <a:lstStyle/>
            <a:p>
              <a:endParaRPr lang="zh-CN" altLang="en-US">
                <a:solidFill>
                  <a:srgbClr val="000000"/>
                </a:solidFill>
                <a:latin typeface="Tahoma" panose="020B0604030504040204"/>
                <a:ea typeface="宋体" panose="02010600030101010101" pitchFamily="2" charset="-122"/>
              </a:endParaRPr>
            </a:p>
          </p:txBody>
        </p:sp>
        <p:sp>
          <p:nvSpPr>
            <p:cNvPr id="70" name="Line 33"/>
            <p:cNvSpPr>
              <a:spLocks noChangeAspect="1" noChangeShapeType="1"/>
            </p:cNvSpPr>
            <p:nvPr/>
          </p:nvSpPr>
          <p:spPr bwMode="auto">
            <a:xfrm>
              <a:off x="262" y="800"/>
              <a:ext cx="288"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71" name="Oval 34"/>
            <p:cNvSpPr>
              <a:spLocks noChangeAspect="1" noChangeArrowheads="1"/>
            </p:cNvSpPr>
            <p:nvPr/>
          </p:nvSpPr>
          <p:spPr bwMode="auto">
            <a:xfrm>
              <a:off x="190" y="764"/>
              <a:ext cx="68" cy="68"/>
            </a:xfrm>
            <a:prstGeom prst="ellipse">
              <a:avLst/>
            </a:prstGeom>
            <a:solidFill>
              <a:srgbClr val="FFFFFF"/>
            </a:solidFill>
            <a:ln w="19050" cmpd="sng">
              <a:solidFill>
                <a:srgbClr val="000000"/>
              </a:solidFill>
              <a:round/>
            </a:ln>
          </p:spPr>
          <p:txBody>
            <a:bodyPr/>
            <a:lstStyle/>
            <a:p>
              <a:endParaRPr lang="zh-CN" altLang="en-US">
                <a:solidFill>
                  <a:srgbClr val="000000"/>
                </a:solidFill>
                <a:latin typeface="Tahoma" panose="020B0604030504040204"/>
                <a:ea typeface="宋体" panose="02010600030101010101" pitchFamily="2" charset="-122"/>
              </a:endParaRPr>
            </a:p>
          </p:txBody>
        </p:sp>
        <p:sp>
          <p:nvSpPr>
            <p:cNvPr id="72" name="Text Box 35"/>
            <p:cNvSpPr txBox="1">
              <a:spLocks noChangeAspect="1" noChangeArrowheads="1"/>
            </p:cNvSpPr>
            <p:nvPr/>
          </p:nvSpPr>
          <p:spPr bwMode="auto">
            <a:xfrm>
              <a:off x="555" y="532"/>
              <a:ext cx="27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i="1">
                  <a:solidFill>
                    <a:srgbClr val="000000"/>
                  </a:solidFill>
                  <a:latin typeface="Times New Roman" panose="02020603050405020304" pitchFamily="18" charset="0"/>
                  <a:ea typeface="宋体" panose="02010600030101010101" pitchFamily="2" charset="-122"/>
                </a:rPr>
                <a:t>R</a:t>
              </a:r>
              <a:r>
                <a:rPr lang="en-US" altLang="zh-CN" baseline="-25000">
                  <a:solidFill>
                    <a:srgbClr val="000000"/>
                  </a:solidFill>
                  <a:latin typeface="Times New Roman" panose="02020603050405020304" pitchFamily="18" charset="0"/>
                  <a:ea typeface="宋体" panose="02010600030101010101" pitchFamily="2" charset="-122"/>
                </a:rPr>
                <a:t>1</a:t>
              </a:r>
              <a:endParaRPr lang="en-US" altLang="zh-CN">
                <a:solidFill>
                  <a:srgbClr val="000000"/>
                </a:solidFill>
                <a:latin typeface="Times New Roman" panose="02020603050405020304" pitchFamily="18" charset="0"/>
                <a:ea typeface="宋体" panose="02010600030101010101" pitchFamily="2" charset="-122"/>
              </a:endParaRPr>
            </a:p>
          </p:txBody>
        </p:sp>
        <p:sp>
          <p:nvSpPr>
            <p:cNvPr id="73" name="Text Box 36"/>
            <p:cNvSpPr txBox="1">
              <a:spLocks noChangeAspect="1" noChangeArrowheads="1"/>
            </p:cNvSpPr>
            <p:nvPr/>
          </p:nvSpPr>
          <p:spPr bwMode="auto">
            <a:xfrm>
              <a:off x="1392" y="0"/>
              <a:ext cx="4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i="1">
                  <a:solidFill>
                    <a:srgbClr val="000000"/>
                  </a:solidFill>
                  <a:latin typeface="Times New Roman" panose="02020603050405020304" pitchFamily="18" charset="0"/>
                  <a:ea typeface="宋体" panose="02010600030101010101" pitchFamily="2" charset="-122"/>
                </a:rPr>
                <a:t>R</a:t>
              </a:r>
              <a:r>
                <a:rPr lang="en-US" altLang="zh-CN" baseline="-25000">
                  <a:solidFill>
                    <a:srgbClr val="000000"/>
                  </a:solidFill>
                  <a:latin typeface="Times New Roman" panose="02020603050405020304" pitchFamily="18" charset="0"/>
                  <a:ea typeface="宋体" panose="02010600030101010101" pitchFamily="2" charset="-122"/>
                </a:rPr>
                <a:t>2</a:t>
              </a:r>
              <a:endParaRPr lang="en-US" altLang="zh-CN">
                <a:solidFill>
                  <a:srgbClr val="000000"/>
                </a:solidFill>
                <a:latin typeface="Times New Roman" panose="02020603050405020304" pitchFamily="18" charset="0"/>
                <a:ea typeface="宋体" panose="02010600030101010101" pitchFamily="2" charset="-122"/>
              </a:endParaRPr>
            </a:p>
          </p:txBody>
        </p:sp>
        <p:sp>
          <p:nvSpPr>
            <p:cNvPr id="74" name="Text Box 37"/>
            <p:cNvSpPr txBox="1">
              <a:spLocks noChangeAspect="1" noChangeArrowheads="1"/>
            </p:cNvSpPr>
            <p:nvPr/>
          </p:nvSpPr>
          <p:spPr bwMode="auto">
            <a:xfrm>
              <a:off x="1080" y="1417"/>
              <a:ext cx="2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1">
                  <a:solidFill>
                    <a:srgbClr val="000000"/>
                  </a:solidFill>
                  <a:latin typeface="Times New Roman" panose="02020603050405020304" pitchFamily="18" charset="0"/>
                  <a:ea typeface="宋体" panose="02010600030101010101" pitchFamily="2" charset="-122"/>
                </a:rPr>
                <a:t>R</a:t>
              </a:r>
              <a:r>
                <a:rPr lang="en-US" altLang="zh-CN" sz="2000" baseline="-25000">
                  <a:solidFill>
                    <a:srgbClr val="000000"/>
                  </a:solidFill>
                  <a:latin typeface="Times New Roman" panose="02020603050405020304" pitchFamily="18" charset="0"/>
                  <a:ea typeface="宋体" panose="02010600030101010101" pitchFamily="2" charset="-122"/>
                </a:rPr>
                <a:t>4</a:t>
              </a:r>
              <a:endParaRPr lang="en-US" altLang="zh-CN" sz="2000">
                <a:solidFill>
                  <a:srgbClr val="000000"/>
                </a:solidFill>
                <a:latin typeface="Times New Roman" panose="02020603050405020304" pitchFamily="18" charset="0"/>
                <a:ea typeface="宋体" panose="02010600030101010101" pitchFamily="2" charset="-122"/>
              </a:endParaRPr>
            </a:p>
          </p:txBody>
        </p:sp>
        <p:sp>
          <p:nvSpPr>
            <p:cNvPr id="75" name="Text Box 38"/>
            <p:cNvSpPr txBox="1">
              <a:spLocks noChangeAspect="1" noChangeArrowheads="1"/>
            </p:cNvSpPr>
            <p:nvPr/>
          </p:nvSpPr>
          <p:spPr bwMode="auto">
            <a:xfrm>
              <a:off x="-56" y="936"/>
              <a:ext cx="26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i="1">
                  <a:solidFill>
                    <a:srgbClr val="000000"/>
                  </a:solidFill>
                  <a:latin typeface="Times New Roman" panose="02020603050405020304" pitchFamily="18" charset="0"/>
                  <a:ea typeface="宋体" panose="02010600030101010101" pitchFamily="2" charset="-122"/>
                </a:rPr>
                <a:t>u</a:t>
              </a:r>
              <a:r>
                <a:rPr lang="en-US" altLang="zh-CN" baseline="-25000">
                  <a:solidFill>
                    <a:srgbClr val="000000"/>
                  </a:solidFill>
                  <a:latin typeface="Times New Roman" panose="02020603050405020304" pitchFamily="18" charset="0"/>
                  <a:ea typeface="宋体" panose="02010600030101010101" pitchFamily="2" charset="-122"/>
                </a:rPr>
                <a:t>i2</a:t>
              </a:r>
              <a:endParaRPr lang="en-US" altLang="zh-CN">
                <a:solidFill>
                  <a:srgbClr val="000000"/>
                </a:solidFill>
                <a:latin typeface="Times New Roman" panose="02020603050405020304" pitchFamily="18" charset="0"/>
                <a:ea typeface="宋体" panose="02010600030101010101" pitchFamily="2" charset="-122"/>
              </a:endParaRPr>
            </a:p>
          </p:txBody>
        </p:sp>
        <p:sp>
          <p:nvSpPr>
            <p:cNvPr id="76" name="Rectangle 39"/>
            <p:cNvSpPr>
              <a:spLocks noChangeAspect="1" noChangeArrowheads="1"/>
            </p:cNvSpPr>
            <p:nvPr/>
          </p:nvSpPr>
          <p:spPr bwMode="auto">
            <a:xfrm>
              <a:off x="554" y="1051"/>
              <a:ext cx="288" cy="96"/>
            </a:xfrm>
            <a:prstGeom prst="rect">
              <a:avLst/>
            </a:prstGeom>
            <a:solidFill>
              <a:srgbClr val="FFFFFF"/>
            </a:solidFill>
            <a:ln w="19050" cmpd="sng">
              <a:solidFill>
                <a:srgbClr val="000000"/>
              </a:solidFill>
              <a:miter lim="800000"/>
            </a:ln>
          </p:spPr>
          <p:txBody>
            <a:bodyPr/>
            <a:lstStyle/>
            <a:p>
              <a:endParaRPr lang="zh-CN" altLang="en-US">
                <a:solidFill>
                  <a:srgbClr val="000000"/>
                </a:solidFill>
                <a:latin typeface="Tahoma" panose="020B0604030504040204"/>
                <a:ea typeface="宋体" panose="02010600030101010101" pitchFamily="2" charset="-122"/>
              </a:endParaRPr>
            </a:p>
          </p:txBody>
        </p:sp>
        <p:sp>
          <p:nvSpPr>
            <p:cNvPr id="77" name="Line 40"/>
            <p:cNvSpPr>
              <a:spLocks noChangeAspect="1" noChangeShapeType="1"/>
            </p:cNvSpPr>
            <p:nvPr/>
          </p:nvSpPr>
          <p:spPr bwMode="auto">
            <a:xfrm>
              <a:off x="262" y="1100"/>
              <a:ext cx="288"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sp>
          <p:nvSpPr>
            <p:cNvPr id="78" name="Oval 41"/>
            <p:cNvSpPr>
              <a:spLocks noChangeAspect="1" noChangeArrowheads="1"/>
            </p:cNvSpPr>
            <p:nvPr/>
          </p:nvSpPr>
          <p:spPr bwMode="auto">
            <a:xfrm>
              <a:off x="190" y="1064"/>
              <a:ext cx="68" cy="68"/>
            </a:xfrm>
            <a:prstGeom prst="ellipse">
              <a:avLst/>
            </a:prstGeom>
            <a:solidFill>
              <a:srgbClr val="FFFFFF"/>
            </a:solidFill>
            <a:ln w="19050" cmpd="sng">
              <a:solidFill>
                <a:srgbClr val="000000"/>
              </a:solidFill>
              <a:round/>
            </a:ln>
          </p:spPr>
          <p:txBody>
            <a:bodyPr/>
            <a:lstStyle/>
            <a:p>
              <a:endParaRPr lang="zh-CN" altLang="en-US">
                <a:solidFill>
                  <a:srgbClr val="000000"/>
                </a:solidFill>
                <a:latin typeface="Tahoma" panose="020B0604030504040204"/>
                <a:ea typeface="宋体" panose="02010600030101010101" pitchFamily="2" charset="-122"/>
              </a:endParaRPr>
            </a:p>
          </p:txBody>
        </p:sp>
        <p:sp>
          <p:nvSpPr>
            <p:cNvPr id="79" name="Text Box 42"/>
            <p:cNvSpPr txBox="1">
              <a:spLocks noChangeAspect="1" noChangeArrowheads="1"/>
            </p:cNvSpPr>
            <p:nvPr/>
          </p:nvSpPr>
          <p:spPr bwMode="auto">
            <a:xfrm>
              <a:off x="555" y="1152"/>
              <a:ext cx="306"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i="1">
                  <a:solidFill>
                    <a:srgbClr val="000000"/>
                  </a:solidFill>
                  <a:latin typeface="Times New Roman" panose="02020603050405020304" pitchFamily="18" charset="0"/>
                  <a:ea typeface="宋体" panose="02010600030101010101" pitchFamily="2" charset="-122"/>
                </a:rPr>
                <a:t>R</a:t>
              </a:r>
              <a:r>
                <a:rPr lang="en-US" altLang="zh-CN" baseline="-25000">
                  <a:solidFill>
                    <a:srgbClr val="000000"/>
                  </a:solidFill>
                  <a:latin typeface="Times New Roman" panose="02020603050405020304" pitchFamily="18" charset="0"/>
                  <a:ea typeface="宋体" panose="02010600030101010101" pitchFamily="2" charset="-122"/>
                </a:rPr>
                <a:t>3</a:t>
              </a:r>
              <a:endParaRPr lang="en-US" altLang="zh-CN">
                <a:solidFill>
                  <a:srgbClr val="000000"/>
                </a:solidFill>
                <a:latin typeface="Times New Roman" panose="02020603050405020304" pitchFamily="18" charset="0"/>
                <a:ea typeface="宋体" panose="02010600030101010101" pitchFamily="2" charset="-122"/>
              </a:endParaRPr>
            </a:p>
          </p:txBody>
        </p:sp>
        <p:sp>
          <p:nvSpPr>
            <p:cNvPr id="80" name="Line 43"/>
            <p:cNvSpPr>
              <a:spLocks noChangeShapeType="1"/>
            </p:cNvSpPr>
            <p:nvPr/>
          </p:nvSpPr>
          <p:spPr bwMode="auto">
            <a:xfrm>
              <a:off x="841" y="1102"/>
              <a:ext cx="356"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ea typeface="宋体" panose="02010600030101010101" pitchFamily="2" charset="-122"/>
              </a:endParaRPr>
            </a:p>
          </p:txBody>
        </p:sp>
      </p:grpSp>
      <p:sp>
        <p:nvSpPr>
          <p:cNvPr id="92" name="Text Box 44"/>
          <p:cNvSpPr txBox="1">
            <a:spLocks noChangeArrowheads="1"/>
          </p:cNvSpPr>
          <p:nvPr/>
        </p:nvSpPr>
        <p:spPr bwMode="auto">
          <a:xfrm>
            <a:off x="626972" y="898607"/>
            <a:ext cx="33547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dirty="0">
                <a:solidFill>
                  <a:srgbClr val="000000"/>
                </a:solidFill>
                <a:latin typeface="Times New Roman" panose="02020603050405020304" pitchFamily="18" charset="0"/>
                <a:ea typeface="宋体" panose="02010600030101010101" pitchFamily="2" charset="-122"/>
              </a:rPr>
              <a:t>u</a:t>
            </a:r>
            <a:r>
              <a:rPr lang="en-US" altLang="zh-CN" sz="2400" baseline="-25000" dirty="0">
                <a:solidFill>
                  <a:srgbClr val="000000"/>
                </a:solidFill>
                <a:latin typeface="Times New Roman" panose="02020603050405020304" pitchFamily="18" charset="0"/>
                <a:ea typeface="宋体" panose="02010600030101010101" pitchFamily="2" charset="-122"/>
              </a:rPr>
              <a:t>i1</a:t>
            </a:r>
            <a:r>
              <a:rPr lang="zh-CN" altLang="en-US" sz="2400" dirty="0">
                <a:solidFill>
                  <a:srgbClr val="000000"/>
                </a:solidFill>
                <a:latin typeface="Times New Roman" panose="02020603050405020304" pitchFamily="18" charset="0"/>
                <a:ea typeface="华文新魏" panose="02010800040101010101" pitchFamily="2" charset="-122"/>
              </a:rPr>
              <a:t>作用时电路的输出</a:t>
            </a:r>
            <a:r>
              <a:rPr lang="en-US" altLang="zh-CN" sz="2400" i="1" dirty="0">
                <a:solidFill>
                  <a:srgbClr val="000000"/>
                </a:solidFill>
                <a:latin typeface="Times New Roman" panose="02020603050405020304" pitchFamily="18" charset="0"/>
                <a:ea typeface="宋体" panose="02010600030101010101" pitchFamily="2" charset="-122"/>
              </a:rPr>
              <a:t>u</a:t>
            </a:r>
            <a:r>
              <a:rPr lang="en-US" altLang="zh-CN" sz="2400" baseline="-25000" dirty="0">
                <a:solidFill>
                  <a:srgbClr val="000000"/>
                </a:solidFill>
                <a:latin typeface="Times New Roman" panose="02020603050405020304" pitchFamily="18" charset="0"/>
                <a:ea typeface="宋体" panose="02010600030101010101" pitchFamily="2" charset="-122"/>
              </a:rPr>
              <a:t>o1</a:t>
            </a:r>
            <a:r>
              <a:rPr lang="en-US" altLang="zh-CN" sz="2400" dirty="0">
                <a:solidFill>
                  <a:srgbClr val="000000"/>
                </a:solidFill>
                <a:latin typeface="Times New Roman" panose="02020603050405020304" pitchFamily="18" charset="0"/>
                <a:ea typeface="宋体" panose="02010600030101010101" pitchFamily="2" charset="-122"/>
              </a:rPr>
              <a:t> </a:t>
            </a:r>
            <a:endParaRPr lang="zh-CN" altLang="en-US" sz="2400" dirty="0">
              <a:solidFill>
                <a:srgbClr val="000000"/>
              </a:solidFill>
              <a:latin typeface="Times New Roman" panose="02020603050405020304" pitchFamily="18" charset="0"/>
              <a:ea typeface="宋体" panose="02010600030101010101" pitchFamily="2" charset="-122"/>
            </a:endParaRPr>
          </a:p>
        </p:txBody>
      </p:sp>
      <p:graphicFrame>
        <p:nvGraphicFramePr>
          <p:cNvPr id="93" name="Object 46"/>
          <p:cNvGraphicFramePr>
            <a:graphicFrameLocks noChangeAspect="1"/>
          </p:cNvGraphicFramePr>
          <p:nvPr/>
        </p:nvGraphicFramePr>
        <p:xfrm>
          <a:off x="4214495" y="918210"/>
          <a:ext cx="1517650" cy="802640"/>
        </p:xfrm>
        <a:graphic>
          <a:graphicData uri="http://schemas.openxmlformats.org/presentationml/2006/ole">
            <mc:AlternateContent xmlns:mc="http://schemas.openxmlformats.org/markup-compatibility/2006">
              <mc:Choice xmlns:v="urn:schemas-microsoft-com:vml" Requires="v">
                <p:oleObj spid="_x0000_s11383" name="" r:id="rId1" imgW="851535" imgH="444500" progId="Equation.DSMT4">
                  <p:embed/>
                </p:oleObj>
              </mc:Choice>
              <mc:Fallback>
                <p:oleObj name="" r:id="rId1" imgW="851535" imgH="444500" progId="Equation.DSMT4">
                  <p:embed/>
                  <p:pic>
                    <p:nvPicPr>
                      <p:cNvPr id="0" name="图片 113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495" y="918210"/>
                        <a:ext cx="1517650" cy="80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 name="Object 50"/>
          <p:cNvGraphicFramePr>
            <a:graphicFrameLocks noChangeAspect="1"/>
          </p:cNvGraphicFramePr>
          <p:nvPr/>
        </p:nvGraphicFramePr>
        <p:xfrm>
          <a:off x="626745" y="1513205"/>
          <a:ext cx="4770755" cy="808990"/>
        </p:xfrm>
        <a:graphic>
          <a:graphicData uri="http://schemas.openxmlformats.org/presentationml/2006/ole">
            <mc:AlternateContent xmlns:mc="http://schemas.openxmlformats.org/markup-compatibility/2006">
              <mc:Choice xmlns:v="urn:schemas-microsoft-com:vml" Requires="v">
                <p:oleObj spid="_x0000_s11385" name="" r:id="rId3" imgW="2870200" imgH="482600" progId="Equation.DSMT4">
                  <p:embed/>
                </p:oleObj>
              </mc:Choice>
              <mc:Fallback>
                <p:oleObj name="" r:id="rId3" imgW="2870200" imgH="482600" progId="Equation.DSMT4">
                  <p:embed/>
                  <p:pic>
                    <p:nvPicPr>
                      <p:cNvPr id="0" name="图片 113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745" y="1513205"/>
                        <a:ext cx="4770755" cy="808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9"/>
          <p:cNvGraphicFramePr>
            <a:graphicFrameLocks noChangeAspect="1"/>
          </p:cNvGraphicFramePr>
          <p:nvPr/>
        </p:nvGraphicFramePr>
        <p:xfrm>
          <a:off x="626596" y="2321878"/>
          <a:ext cx="2182813" cy="1154113"/>
        </p:xfrm>
        <a:graphic>
          <a:graphicData uri="http://schemas.openxmlformats.org/presentationml/2006/ole">
            <mc:AlternateContent xmlns:mc="http://schemas.openxmlformats.org/markup-compatibility/2006">
              <mc:Choice xmlns:v="urn:schemas-microsoft-com:vml" Requires="v">
                <p:oleObj spid="_x0000_s12482" name="" r:id="rId5" imgW="1156335" imgH="609600" progId="Equation.DSMT4">
                  <p:embed/>
                </p:oleObj>
              </mc:Choice>
              <mc:Fallback>
                <p:oleObj name="" r:id="rId5" imgW="1156335" imgH="609600" progId="Equation.DSMT4">
                  <p:embed/>
                  <p:pic>
                    <p:nvPicPr>
                      <p:cNvPr id="0" name="图片 124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596" y="2321878"/>
                        <a:ext cx="2182813"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11"/>
          <p:cNvGraphicFramePr>
            <a:graphicFrameLocks noChangeAspect="1"/>
          </p:cNvGraphicFramePr>
          <p:nvPr/>
        </p:nvGraphicFramePr>
        <p:xfrm>
          <a:off x="3008630" y="2357120"/>
          <a:ext cx="2149475" cy="1336675"/>
        </p:xfrm>
        <a:graphic>
          <a:graphicData uri="http://schemas.openxmlformats.org/presentationml/2006/ole">
            <mc:AlternateContent xmlns:mc="http://schemas.openxmlformats.org/markup-compatibility/2006">
              <mc:Choice xmlns:v="urn:schemas-microsoft-com:vml" Requires="v">
                <p:oleObj spid="_x0000_s12483" name="" r:id="rId7" imgW="1054735" imgH="788035" progId="Equation.DSMT4">
                  <p:embed/>
                </p:oleObj>
              </mc:Choice>
              <mc:Fallback>
                <p:oleObj name="" r:id="rId7" imgW="1054735" imgH="788035" progId="Equation.DSMT4">
                  <p:embed/>
                  <p:pic>
                    <p:nvPicPr>
                      <p:cNvPr id="0" name="图片 1248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8630" y="2357120"/>
                        <a:ext cx="214947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7"/>
          <p:cNvGraphicFramePr>
            <a:graphicFrameLocks noChangeAspect="1"/>
          </p:cNvGraphicFramePr>
          <p:nvPr/>
        </p:nvGraphicFramePr>
        <p:xfrm>
          <a:off x="490220" y="3825875"/>
          <a:ext cx="7773670" cy="901700"/>
        </p:xfrm>
        <a:graphic>
          <a:graphicData uri="http://schemas.openxmlformats.org/presentationml/2006/ole">
            <mc:AlternateContent xmlns:mc="http://schemas.openxmlformats.org/markup-compatibility/2006">
              <mc:Choice xmlns:v="urn:schemas-microsoft-com:vml" Requires="v">
                <p:oleObj spid="_x0000_s12481" name="" r:id="rId9" imgW="4711700" imgH="482600" progId="Equation.DSMT4">
                  <p:embed/>
                </p:oleObj>
              </mc:Choice>
              <mc:Fallback>
                <p:oleObj name="" r:id="rId9" imgW="4711700" imgH="482600" progId="Equation.DSMT4">
                  <p:embed/>
                  <p:pic>
                    <p:nvPicPr>
                      <p:cNvPr id="0" name="图片 124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0220" y="3825875"/>
                        <a:ext cx="777367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p:cNvSpPr>
            <a:spLocks noChangeArrowheads="1"/>
          </p:cNvSpPr>
          <p:nvPr/>
        </p:nvSpPr>
        <p:spPr bwMode="auto">
          <a:xfrm>
            <a:off x="342623" y="5056874"/>
            <a:ext cx="25090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r>
              <a:rPr lang="zh-CN" altLang="en-US" sz="2400" dirty="0" smtClean="0">
                <a:solidFill>
                  <a:srgbClr val="000000"/>
                </a:solidFill>
                <a:latin typeface="Times New Roman" panose="02020603050405020304" pitchFamily="18" charset="0"/>
                <a:ea typeface="宋体" panose="02010600030101010101" pitchFamily="2" charset="-122"/>
              </a:rPr>
              <a:t>取</a:t>
            </a:r>
            <a:r>
              <a:rPr lang="en-US" altLang="zh-CN" sz="2400" i="1" dirty="0">
                <a:solidFill>
                  <a:srgbClr val="000000"/>
                </a:solidFill>
                <a:latin typeface="Times New Roman" panose="02020603050405020304" pitchFamily="18" charset="0"/>
                <a:ea typeface="宋体" panose="02010600030101010101" pitchFamily="2" charset="-122"/>
              </a:rPr>
              <a:t> </a:t>
            </a:r>
            <a:r>
              <a:rPr lang="en-US" altLang="zh-CN" sz="2400" i="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a:t>
            </a:r>
            <a:r>
              <a:rPr lang="en-US" altLang="zh-CN" sz="2400" baseline="-25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i="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R</a:t>
            </a:r>
            <a:r>
              <a:rPr lang="en-US" altLang="zh-CN" sz="2400" baseline="-25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i="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a:t>
            </a:r>
            <a:r>
              <a:rPr lang="en-US" altLang="zh-CN" sz="2400" baseline="-25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 </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a:t>
            </a:r>
            <a:r>
              <a:rPr lang="en-US" altLang="zh-CN" sz="240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Object 7"/>
          <p:cNvGraphicFramePr>
            <a:graphicFrameLocks noChangeAspect="1"/>
          </p:cNvGraphicFramePr>
          <p:nvPr/>
        </p:nvGraphicFramePr>
        <p:xfrm>
          <a:off x="3367906" y="4846374"/>
          <a:ext cx="2276475" cy="892175"/>
        </p:xfrm>
        <a:graphic>
          <a:graphicData uri="http://schemas.openxmlformats.org/presentationml/2006/ole">
            <mc:AlternateContent xmlns:mc="http://schemas.openxmlformats.org/markup-compatibility/2006">
              <mc:Choice xmlns:v="urn:schemas-microsoft-com:vml" Requires="v">
                <p:oleObj spid="_x0000_s12484" name="" r:id="rId11" imgW="1143635" imgH="444500" progId="Equation.DSMT4">
                  <p:embed/>
                </p:oleObj>
              </mc:Choice>
              <mc:Fallback>
                <p:oleObj name="" r:id="rId11" imgW="1143635" imgH="444500" progId="Equation.DSMT4">
                  <p:embed/>
                  <p:pic>
                    <p:nvPicPr>
                      <p:cNvPr id="0" name="图片 1248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7906" y="4846374"/>
                        <a:ext cx="22764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8"/>
          <p:cNvSpPr>
            <a:spLocks noChangeArrowheads="1"/>
          </p:cNvSpPr>
          <p:nvPr/>
        </p:nvSpPr>
        <p:spPr bwMode="auto">
          <a:xfrm>
            <a:off x="5921375" y="5056823"/>
            <a:ext cx="281495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r>
              <a:rPr lang="zh-CN" altLang="en-US" sz="2400" dirty="0">
                <a:solidFill>
                  <a:srgbClr val="000000"/>
                </a:solidFill>
                <a:latin typeface="Times New Roman" panose="02020603050405020304" pitchFamily="18" charset="0"/>
                <a:ea typeface="宋体" panose="02010600030101010101" pitchFamily="2" charset="-122"/>
              </a:rPr>
              <a:t>具有共模抑制能力。</a:t>
            </a:r>
            <a:r>
              <a:rPr lang="en-US" altLang="zh-CN" sz="2400" dirty="0">
                <a:solidFill>
                  <a:srgbClr val="000000"/>
                </a:solidFill>
                <a:latin typeface="Times New Roman" panose="02020603050405020304" pitchFamily="18" charset="0"/>
                <a:ea typeface="宋体" panose="02010600030101010101" pitchFamily="2" charset="-122"/>
              </a:rPr>
              <a:t> </a:t>
            </a:r>
            <a:endParaRPr lang="en-US" altLang="zh-CN" sz="240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txBox="1">
            <a:spLocks noChangeArrowheads="1"/>
          </p:cNvSpPr>
          <p:nvPr/>
        </p:nvSpPr>
        <p:spPr bwMode="auto">
          <a:xfrm>
            <a:off x="323850" y="580390"/>
            <a:ext cx="460883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SzPct val="90000"/>
              <a:buFont typeface="Wingdings" panose="05000000000000000000" pitchFamily="2" charset="2"/>
              <a:buBlip>
                <a:blip r:embed="rId1"/>
              </a:buBlip>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SzPct val="90000"/>
              <a:buFont typeface="Wingdings" panose="05000000000000000000" pitchFamily="2" charset="2"/>
              <a:buBlip>
                <a:blip r:embed="rId2"/>
              </a:buBlip>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zh-CN" sz="2400" b="1" smtClean="0">
                <a:latin typeface="楷体_GB2312" pitchFamily="49" charset="-122"/>
                <a:ea typeface="楷体_GB2312" pitchFamily="49" charset="-122"/>
              </a:rPr>
              <a:t>2.3.1 </a:t>
            </a:r>
            <a:r>
              <a:rPr lang="zh-CN" altLang="en-US" sz="2400" b="1" smtClean="0">
                <a:latin typeface="楷体_GB2312" pitchFamily="49" charset="-122"/>
                <a:ea typeface="楷体_GB2312" pitchFamily="49" charset="-122"/>
              </a:rPr>
              <a:t>程控放大器</a:t>
            </a:r>
            <a:r>
              <a:rPr lang="zh-CN" altLang="en-US" sz="2400" smtClean="0"/>
              <a:t> </a:t>
            </a:r>
            <a:endParaRPr lang="zh-CN" altLang="en-US" sz="2400" smtClean="0"/>
          </a:p>
        </p:txBody>
      </p:sp>
      <p:sp>
        <p:nvSpPr>
          <p:cNvPr id="14" name="Text Box 4"/>
          <p:cNvSpPr txBox="1">
            <a:spLocks noChangeArrowheads="1"/>
          </p:cNvSpPr>
          <p:nvPr/>
        </p:nvSpPr>
        <p:spPr bwMode="auto">
          <a:xfrm>
            <a:off x="226695" y="967740"/>
            <a:ext cx="8789670" cy="193802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en-US" altLang="zh-CN" sz="2400" b="1" smtClean="0">
                <a:solidFill>
                  <a:srgbClr val="FFFFFF"/>
                </a:solidFill>
                <a:ea typeface="楷体_GB2312" pitchFamily="49" charset="-122"/>
              </a:rPr>
              <a:t>       </a:t>
            </a:r>
            <a:r>
              <a:rPr lang="zh-CN" altLang="en-US" sz="2400" b="1" smtClean="0">
                <a:solidFill>
                  <a:srgbClr val="FFCC00"/>
                </a:solidFill>
                <a:ea typeface="楷体_GB2312" pitchFamily="49" charset="-122"/>
              </a:rPr>
              <a:t>在通用测量仪器中，为了适应不同的工作条件，在整个测量范围内获得合适的分辨率，提高测量精度，常采用可变增益放大器。智能仪器含有微处理器，用仪器内置的程序控制放大器的增益称为程控增益放大器（</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Programmable-Gain Amplifer</a:t>
            </a:r>
            <a:r>
              <a:rPr lang="zh-CN" altLang="en-US" sz="2400" b="1" smtClean="0">
                <a:solidFill>
                  <a:srgbClr val="FFCC00"/>
                </a:solidFill>
                <a:ea typeface="楷体_GB2312" pitchFamily="49" charset="-122"/>
              </a:rPr>
              <a:t>），简称程控放大器</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PGA</a:t>
            </a:r>
            <a:r>
              <a:rPr lang="en-US" altLang="zh-CN" sz="2400" b="1" smtClean="0">
                <a:solidFill>
                  <a:srgbClr val="FFCC00"/>
                </a:solidFill>
                <a:ea typeface="楷体_GB2312" pitchFamily="49" charset="-122"/>
              </a:rPr>
              <a:t> </a:t>
            </a:r>
            <a:r>
              <a:rPr lang="zh-CN" altLang="en-US" sz="2400" b="1" smtClean="0">
                <a:solidFill>
                  <a:srgbClr val="FFCC00"/>
                </a:solidFill>
                <a:ea typeface="楷体_GB2312" pitchFamily="49" charset="-122"/>
              </a:rPr>
              <a:t>）。</a:t>
            </a:r>
            <a:endParaRPr lang="zh-CN" altLang="en-US" sz="2400" b="1" smtClean="0">
              <a:solidFill>
                <a:srgbClr val="FFCC00"/>
              </a:solidFill>
              <a:ea typeface="楷体_GB2312" pitchFamily="49" charset="-122"/>
            </a:endParaRPr>
          </a:p>
        </p:txBody>
      </p:sp>
      <p:sp>
        <p:nvSpPr>
          <p:cNvPr id="540676" name="Text Box 4"/>
          <p:cNvSpPr txBox="1">
            <a:spLocks noChangeArrowheads="1"/>
          </p:cNvSpPr>
          <p:nvPr/>
        </p:nvSpPr>
        <p:spPr bwMode="auto">
          <a:xfrm>
            <a:off x="456565" y="2988945"/>
            <a:ext cx="1368425" cy="460375"/>
          </a:xfrm>
          <a:prstGeom prst="rect">
            <a:avLst/>
          </a:prstGeom>
          <a:noFill/>
          <a:ln w="38100" algn="ctr">
            <a:solidFill>
              <a:schemeClr val="hlink"/>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eaLnBrk="0" fontAlgn="base" hangingPunct="0">
              <a:spcBef>
                <a:spcPct val="50000"/>
              </a:spcBef>
              <a:spcAft>
                <a:spcPct val="0"/>
              </a:spcAft>
              <a:buClr>
                <a:srgbClr val="FFFFFF"/>
              </a:buClr>
              <a:buFont typeface="Wingdings" panose="05000000000000000000" pitchFamily="2" charset="2"/>
              <a:buChar char="l"/>
            </a:pPr>
            <a:r>
              <a:rPr kumimoji="1" lang="zh-CN" altLang="en-US" sz="2400" b="1" smtClean="0">
                <a:solidFill>
                  <a:srgbClr val="FF9900"/>
                </a:solidFill>
                <a:latin typeface="Times New Roman" panose="02020603050405020304" pitchFamily="18" charset="0"/>
                <a:ea typeface="楷体_GB2312" pitchFamily="49" charset="-122"/>
              </a:rPr>
              <a:t>分类</a:t>
            </a:r>
            <a:endParaRPr kumimoji="1" lang="zh-CN" altLang="en-US" sz="2400" b="1" smtClean="0">
              <a:solidFill>
                <a:srgbClr val="FF9900"/>
              </a:solidFill>
              <a:latin typeface="Times New Roman" panose="02020603050405020304" pitchFamily="18" charset="0"/>
              <a:ea typeface="楷体_GB2312" pitchFamily="49" charset="-122"/>
            </a:endParaRPr>
          </a:p>
        </p:txBody>
      </p:sp>
      <p:sp>
        <p:nvSpPr>
          <p:cNvPr id="540679" name="Text Box 7"/>
          <p:cNvSpPr txBox="1">
            <a:spLocks noChangeArrowheads="1"/>
          </p:cNvSpPr>
          <p:nvPr/>
        </p:nvSpPr>
        <p:spPr bwMode="auto">
          <a:xfrm>
            <a:off x="1965008" y="2988945"/>
            <a:ext cx="59055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zh-CN" altLang="en-US" sz="2400" smtClean="0">
                <a:solidFill>
                  <a:srgbClr val="FFCC00"/>
                </a:solidFill>
                <a:effectLst>
                  <a:outerShdw blurRad="38100" dist="38100" dir="2700000" algn="tl">
                    <a:srgbClr val="000000"/>
                  </a:outerShdw>
                </a:effectLst>
                <a:ea typeface="楷体_GB2312" pitchFamily="49" charset="-122"/>
              </a:rPr>
              <a:t>程控反相放大器、程控同相放大器等</a:t>
            </a:r>
            <a:endParaRPr lang="zh-CN" altLang="en-US" sz="2400" smtClean="0">
              <a:solidFill>
                <a:srgbClr val="FFCC00"/>
              </a:solidFill>
              <a:effectLst>
                <a:outerShdw blurRad="38100" dist="38100" dir="2700000" algn="tl">
                  <a:srgbClr val="000000"/>
                </a:outerShdw>
              </a:effectLst>
              <a:ea typeface="楷体_GB2312" pitchFamily="49" charset="-122"/>
            </a:endParaRPr>
          </a:p>
        </p:txBody>
      </p:sp>
      <p:sp>
        <p:nvSpPr>
          <p:cNvPr id="540680" name="Text Box 8"/>
          <p:cNvSpPr txBox="1">
            <a:spLocks noChangeArrowheads="1"/>
          </p:cNvSpPr>
          <p:nvPr/>
        </p:nvSpPr>
        <p:spPr bwMode="auto">
          <a:xfrm>
            <a:off x="312103" y="3708083"/>
            <a:ext cx="360045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en-US" altLang="zh-CN" sz="2400" b="1" smtClean="0">
                <a:solidFill>
                  <a:srgbClr val="CC0000"/>
                </a:solidFill>
                <a:ea typeface="楷体_GB2312" pitchFamily="49" charset="-122"/>
              </a:rPr>
              <a:t>1</a:t>
            </a:r>
            <a:r>
              <a:rPr lang="zh-CN" altLang="en-US" sz="2400" b="1" smtClean="0">
                <a:solidFill>
                  <a:srgbClr val="CC0000"/>
                </a:solidFill>
                <a:ea typeface="楷体_GB2312" pitchFamily="49" charset="-122"/>
              </a:rPr>
              <a:t>）程控反相放大器</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40690" name="Text Box 18"/>
          <p:cNvSpPr txBox="1">
            <a:spLocks noChangeArrowheads="1"/>
          </p:cNvSpPr>
          <p:nvPr/>
        </p:nvSpPr>
        <p:spPr bwMode="auto">
          <a:xfrm>
            <a:off x="456248" y="4230370"/>
            <a:ext cx="3529012"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zh-CN" altLang="en-US" sz="2400" b="1" smtClean="0">
                <a:solidFill>
                  <a:srgbClr val="FFCC00"/>
                </a:solidFill>
                <a:ea typeface="楷体_GB2312" pitchFamily="49" charset="-122"/>
              </a:rPr>
              <a:t>由理想运放条件，有</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40698" name="Rectangle 26"/>
          <p:cNvSpPr>
            <a:spLocks noChangeArrowheads="1"/>
          </p:cNvSpPr>
          <p:nvPr/>
        </p:nvSpPr>
        <p:spPr bwMode="auto">
          <a:xfrm>
            <a:off x="-83185" y="5217795"/>
            <a:ext cx="9144000" cy="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none" anchor="ctr">
            <a:spAutoFit/>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540700" name="Rectangle 28"/>
          <p:cNvSpPr>
            <a:spLocks noChangeArrowheads="1"/>
          </p:cNvSpPr>
          <p:nvPr/>
        </p:nvSpPr>
        <p:spPr bwMode="auto">
          <a:xfrm>
            <a:off x="-83185" y="5208270"/>
            <a:ext cx="9144000" cy="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none" anchor="ctr">
            <a:spAutoFit/>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graphicFrame>
        <p:nvGraphicFramePr>
          <p:cNvPr id="540699" name="Object 27"/>
          <p:cNvGraphicFramePr>
            <a:graphicFrameLocks noChangeAspect="1"/>
          </p:cNvGraphicFramePr>
          <p:nvPr/>
        </p:nvGraphicFramePr>
        <p:xfrm>
          <a:off x="659448" y="4752340"/>
          <a:ext cx="2016125" cy="906463"/>
        </p:xfrm>
        <a:graphic>
          <a:graphicData uri="http://schemas.openxmlformats.org/presentationml/2006/ole">
            <mc:AlternateContent xmlns:mc="http://schemas.openxmlformats.org/markup-compatibility/2006">
              <mc:Choice xmlns:v="urn:schemas-microsoft-com:vml" Requires="v">
                <p:oleObj spid="_x0000_s1585" name="" r:id="rId4" imgW="927100" imgH="457200" progId="Equation.3">
                  <p:embed/>
                </p:oleObj>
              </mc:Choice>
              <mc:Fallback>
                <p:oleObj name="" r:id="rId4" imgW="927100" imgH="457200" progId="Equation.3">
                  <p:embed/>
                  <p:pic>
                    <p:nvPicPr>
                      <p:cNvPr id="0" name="图片 15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448" y="4752340"/>
                        <a:ext cx="2016125" cy="906463"/>
                      </a:xfrm>
                      <a:prstGeom prst="rect">
                        <a:avLst/>
                      </a:prstGeom>
                      <a:solidFill>
                        <a:srgbClr val="FFCC00"/>
                      </a:solidFill>
                    </p:spPr>
                  </p:pic>
                </p:oleObj>
              </mc:Fallback>
            </mc:AlternateContent>
          </a:graphicData>
        </a:graphic>
      </p:graphicFrame>
      <p:pic>
        <p:nvPicPr>
          <p:cNvPr id="540711" name="Picture 39" descr="B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32680" y="3604260"/>
            <a:ext cx="3733165" cy="2379345"/>
          </a:xfrm>
          <a:prstGeom prst="rect">
            <a:avLst/>
          </a:prstGeom>
          <a:noFill/>
          <a:extLst>
            <a:ext uri="{909E8E84-426E-40DD-AFC4-6F175D3DCCD1}">
              <a14:hiddenFill xmlns:a14="http://schemas.microsoft.com/office/drawing/2010/main">
                <a:solidFill>
                  <a:srgbClr val="FFFFFF"/>
                </a:solidFill>
              </a14:hiddenFill>
            </a:ext>
          </a:extLst>
        </p:spPr>
      </p:pic>
      <p:sp>
        <p:nvSpPr>
          <p:cNvPr id="541702" name="Text Box 6"/>
          <p:cNvSpPr txBox="1">
            <a:spLocks noChangeArrowheads="1"/>
          </p:cNvSpPr>
          <p:nvPr/>
        </p:nvSpPr>
        <p:spPr bwMode="auto">
          <a:xfrm>
            <a:off x="4721543" y="6083935"/>
            <a:ext cx="3887787"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algn="ctr" fontAlgn="base">
              <a:spcBef>
                <a:spcPct val="50000"/>
              </a:spcBef>
              <a:spcAft>
                <a:spcPct val="0"/>
              </a:spcAft>
            </a:pPr>
            <a:r>
              <a:rPr lang="en-US" altLang="zh-CN" sz="2000" b="1" smtClean="0">
                <a:solidFill>
                  <a:srgbClr val="FFFFFF"/>
                </a:solidFill>
                <a:ea typeface="楷体_GB2312" pitchFamily="49" charset="-122"/>
              </a:rPr>
              <a:t> </a:t>
            </a:r>
            <a:r>
              <a:rPr lang="zh-CN" altLang="en-US" sz="2000" b="1" smtClean="0">
                <a:solidFill>
                  <a:srgbClr val="FFFFFF"/>
                </a:solidFill>
                <a:ea typeface="楷体_GB2312" pitchFamily="49" charset="-122"/>
              </a:rPr>
              <a:t>反相放大电路 </a:t>
            </a:r>
            <a:endParaRPr lang="zh-CN" altLang="en-US" sz="2000" b="1" smtClean="0">
              <a:solidFill>
                <a:srgbClr val="FFFFFF"/>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0676"/>
                                        </p:tgtEl>
                                        <p:attrNameLst>
                                          <p:attrName>style.visibility</p:attrName>
                                        </p:attrNameLst>
                                      </p:cBhvr>
                                      <p:to>
                                        <p:strVal val="visible"/>
                                      </p:to>
                                    </p:set>
                                    <p:anim calcmode="lin" valueType="num">
                                      <p:cBhvr additive="base">
                                        <p:cTn id="13" dur="500" fill="hold"/>
                                        <p:tgtEl>
                                          <p:spTgt spid="540676"/>
                                        </p:tgtEl>
                                        <p:attrNameLst>
                                          <p:attrName>ppt_x</p:attrName>
                                        </p:attrNameLst>
                                      </p:cBhvr>
                                      <p:tavLst>
                                        <p:tav tm="0">
                                          <p:val>
                                            <p:strVal val="#ppt_x"/>
                                          </p:val>
                                        </p:tav>
                                        <p:tav tm="100000">
                                          <p:val>
                                            <p:strVal val="#ppt_x"/>
                                          </p:val>
                                        </p:tav>
                                      </p:tavLst>
                                    </p:anim>
                                    <p:anim calcmode="lin" valueType="num">
                                      <p:cBhvr additive="base">
                                        <p:cTn id="14" dur="500" fill="hold"/>
                                        <p:tgtEl>
                                          <p:spTgt spid="54067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40679"/>
                                        </p:tgtEl>
                                        <p:attrNameLst>
                                          <p:attrName>style.visibility</p:attrName>
                                        </p:attrNameLst>
                                      </p:cBhvr>
                                      <p:to>
                                        <p:strVal val="visible"/>
                                      </p:to>
                                    </p:set>
                                    <p:anim calcmode="lin" valueType="num">
                                      <p:cBhvr additive="base">
                                        <p:cTn id="17" dur="500" fill="hold"/>
                                        <p:tgtEl>
                                          <p:spTgt spid="540679"/>
                                        </p:tgtEl>
                                        <p:attrNameLst>
                                          <p:attrName>ppt_x</p:attrName>
                                        </p:attrNameLst>
                                      </p:cBhvr>
                                      <p:tavLst>
                                        <p:tav tm="0">
                                          <p:val>
                                            <p:strVal val="#ppt_x"/>
                                          </p:val>
                                        </p:tav>
                                        <p:tav tm="100000">
                                          <p:val>
                                            <p:strVal val="#ppt_x"/>
                                          </p:val>
                                        </p:tav>
                                      </p:tavLst>
                                    </p:anim>
                                    <p:anim calcmode="lin" valueType="num">
                                      <p:cBhvr additive="base">
                                        <p:cTn id="18" dur="500" fill="hold"/>
                                        <p:tgtEl>
                                          <p:spTgt spid="54067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40680"/>
                                        </p:tgtEl>
                                        <p:attrNameLst>
                                          <p:attrName>style.visibility</p:attrName>
                                        </p:attrNameLst>
                                      </p:cBhvr>
                                      <p:to>
                                        <p:strVal val="visible"/>
                                      </p:to>
                                    </p:set>
                                    <p:anim calcmode="lin" valueType="num">
                                      <p:cBhvr additive="base">
                                        <p:cTn id="23" dur="500" fill="hold"/>
                                        <p:tgtEl>
                                          <p:spTgt spid="540680"/>
                                        </p:tgtEl>
                                        <p:attrNameLst>
                                          <p:attrName>ppt_x</p:attrName>
                                        </p:attrNameLst>
                                      </p:cBhvr>
                                      <p:tavLst>
                                        <p:tav tm="0">
                                          <p:val>
                                            <p:strVal val="#ppt_x"/>
                                          </p:val>
                                        </p:tav>
                                        <p:tav tm="100000">
                                          <p:val>
                                            <p:strVal val="#ppt_x"/>
                                          </p:val>
                                        </p:tav>
                                      </p:tavLst>
                                    </p:anim>
                                    <p:anim calcmode="lin" valueType="num">
                                      <p:cBhvr additive="base">
                                        <p:cTn id="24" dur="500" fill="hold"/>
                                        <p:tgtEl>
                                          <p:spTgt spid="54068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40711"/>
                                        </p:tgtEl>
                                        <p:attrNameLst>
                                          <p:attrName>style.visibility</p:attrName>
                                        </p:attrNameLst>
                                      </p:cBhvr>
                                      <p:to>
                                        <p:strVal val="visible"/>
                                      </p:to>
                                    </p:set>
                                    <p:anim calcmode="lin" valueType="num">
                                      <p:cBhvr additive="base">
                                        <p:cTn id="29" dur="500" fill="hold"/>
                                        <p:tgtEl>
                                          <p:spTgt spid="540711"/>
                                        </p:tgtEl>
                                        <p:attrNameLst>
                                          <p:attrName>ppt_x</p:attrName>
                                        </p:attrNameLst>
                                      </p:cBhvr>
                                      <p:tavLst>
                                        <p:tav tm="0">
                                          <p:val>
                                            <p:strVal val="#ppt_x"/>
                                          </p:val>
                                        </p:tav>
                                        <p:tav tm="100000">
                                          <p:val>
                                            <p:strVal val="#ppt_x"/>
                                          </p:val>
                                        </p:tav>
                                      </p:tavLst>
                                    </p:anim>
                                    <p:anim calcmode="lin" valueType="num">
                                      <p:cBhvr additive="base">
                                        <p:cTn id="30" dur="500" fill="hold"/>
                                        <p:tgtEl>
                                          <p:spTgt spid="5407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40690"/>
                                        </p:tgtEl>
                                        <p:attrNameLst>
                                          <p:attrName>style.visibility</p:attrName>
                                        </p:attrNameLst>
                                      </p:cBhvr>
                                      <p:to>
                                        <p:strVal val="visible"/>
                                      </p:to>
                                    </p:set>
                                    <p:anim calcmode="lin" valueType="num">
                                      <p:cBhvr additive="base">
                                        <p:cTn id="35" dur="500" fill="hold"/>
                                        <p:tgtEl>
                                          <p:spTgt spid="540690"/>
                                        </p:tgtEl>
                                        <p:attrNameLst>
                                          <p:attrName>ppt_x</p:attrName>
                                        </p:attrNameLst>
                                      </p:cBhvr>
                                      <p:tavLst>
                                        <p:tav tm="0">
                                          <p:val>
                                            <p:strVal val="#ppt_x"/>
                                          </p:val>
                                        </p:tav>
                                        <p:tav tm="100000">
                                          <p:val>
                                            <p:strVal val="#ppt_x"/>
                                          </p:val>
                                        </p:tav>
                                      </p:tavLst>
                                    </p:anim>
                                    <p:anim calcmode="lin" valueType="num">
                                      <p:cBhvr additive="base">
                                        <p:cTn id="36" dur="500" fill="hold"/>
                                        <p:tgtEl>
                                          <p:spTgt spid="54069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40699"/>
                                        </p:tgtEl>
                                        <p:attrNameLst>
                                          <p:attrName>style.visibility</p:attrName>
                                        </p:attrNameLst>
                                      </p:cBhvr>
                                      <p:to>
                                        <p:strVal val="visible"/>
                                      </p:to>
                                    </p:set>
                                    <p:anim calcmode="lin" valueType="num">
                                      <p:cBhvr additive="base">
                                        <p:cTn id="41" dur="500" fill="hold"/>
                                        <p:tgtEl>
                                          <p:spTgt spid="540699"/>
                                        </p:tgtEl>
                                        <p:attrNameLst>
                                          <p:attrName>ppt_x</p:attrName>
                                        </p:attrNameLst>
                                      </p:cBhvr>
                                      <p:tavLst>
                                        <p:tav tm="0">
                                          <p:val>
                                            <p:strVal val="#ppt_x"/>
                                          </p:val>
                                        </p:tav>
                                        <p:tav tm="100000">
                                          <p:val>
                                            <p:strVal val="#ppt_x"/>
                                          </p:val>
                                        </p:tav>
                                      </p:tavLst>
                                    </p:anim>
                                    <p:anim calcmode="lin" valueType="num">
                                      <p:cBhvr additive="base">
                                        <p:cTn id="42" dur="500" fill="hold"/>
                                        <p:tgtEl>
                                          <p:spTgt spid="5406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540676" grpId="0" bldLvl="0" animBg="1"/>
      <p:bldP spid="540679" grpId="0" bldLvl="0" animBg="1"/>
      <p:bldP spid="540680" grpId="0" bldLvl="0" animBg="1"/>
      <p:bldP spid="54069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02" name="Text Box 6"/>
          <p:cNvSpPr txBox="1">
            <a:spLocks noChangeArrowheads="1"/>
          </p:cNvSpPr>
          <p:nvPr/>
        </p:nvSpPr>
        <p:spPr bwMode="auto">
          <a:xfrm>
            <a:off x="5895340" y="3755390"/>
            <a:ext cx="2724785"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lgn="ctr" fontAlgn="base">
              <a:spcBef>
                <a:spcPct val="50000"/>
              </a:spcBef>
              <a:spcAft>
                <a:spcPct val="0"/>
              </a:spcAft>
            </a:pPr>
            <a:r>
              <a:rPr lang="zh-CN" altLang="en-US" sz="2000" b="1" smtClean="0">
                <a:solidFill>
                  <a:srgbClr val="FFFFFF"/>
                </a:solidFill>
                <a:ea typeface="楷体_GB2312" pitchFamily="49" charset="-122"/>
              </a:rPr>
              <a:t>反相程控放大电路 </a:t>
            </a:r>
            <a:endParaRPr lang="zh-CN" altLang="en-US" sz="2000" b="1" smtClean="0">
              <a:solidFill>
                <a:srgbClr val="FFFFFF"/>
              </a:solidFill>
              <a:ea typeface="楷体_GB2312" pitchFamily="49" charset="-122"/>
            </a:endParaRPr>
          </a:p>
        </p:txBody>
      </p:sp>
      <p:sp>
        <p:nvSpPr>
          <p:cNvPr id="541703" name="Text Box 7"/>
          <p:cNvSpPr txBox="1">
            <a:spLocks noChangeArrowheads="1"/>
          </p:cNvSpPr>
          <p:nvPr/>
        </p:nvSpPr>
        <p:spPr bwMode="auto">
          <a:xfrm>
            <a:off x="249555" y="1504315"/>
            <a:ext cx="5398770" cy="230695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en-US" altLang="zh-CN" sz="2400" b="1" smtClean="0">
                <a:solidFill>
                  <a:srgbClr val="FFFFFF"/>
                </a:solidFill>
                <a:ea typeface="楷体_GB2312" pitchFamily="49" charset="-122"/>
              </a:rPr>
              <a:t>    </a:t>
            </a:r>
            <a:r>
              <a:rPr lang="zh-CN" altLang="en-US" sz="2400" b="1" smtClean="0">
                <a:solidFill>
                  <a:srgbClr val="FFCC00"/>
                </a:solidFill>
                <a:ea typeface="楷体_GB2312" pitchFamily="49" charset="-122"/>
              </a:rPr>
              <a:t>如图所示，虚线框为模拟开关，模拟开关的闭合位置受控制信号</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C</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C</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2</a:t>
            </a:r>
            <a:r>
              <a:rPr lang="zh-CN" altLang="en-US" sz="2400" b="1" smtClean="0">
                <a:solidFill>
                  <a:srgbClr val="FFCC00"/>
                </a:solidFill>
                <a:ea typeface="楷体_GB2312" pitchFamily="49" charset="-122"/>
              </a:rPr>
              <a:t>的控制，反馈电阻又随开关位置而变，从而实现放大器的增益由程序控制。当放大倍数小于</a:t>
            </a:r>
            <a:r>
              <a:rPr lang="en-US" altLang="zh-CN" sz="2400" b="1" smtClean="0">
                <a:solidFill>
                  <a:srgbClr val="FFCC00"/>
                </a:solidFill>
                <a:ea typeface="楷体_GB2312" pitchFamily="49" charset="-122"/>
              </a:rPr>
              <a:t>1</a:t>
            </a:r>
            <a:r>
              <a:rPr lang="zh-CN" altLang="en-US" sz="2400" b="1" smtClean="0">
                <a:solidFill>
                  <a:srgbClr val="FFCC00"/>
                </a:solidFill>
                <a:ea typeface="楷体_GB2312" pitchFamily="49" charset="-122"/>
              </a:rPr>
              <a:t>时，程控反相放大器构成程控衰减器。 </a:t>
            </a:r>
            <a:endParaRPr lang="zh-CN" altLang="en-US" sz="2400" b="1" smtClean="0">
              <a:solidFill>
                <a:srgbClr val="FFCC00"/>
              </a:solidFill>
              <a:ea typeface="楷体_GB2312" pitchFamily="49" charset="-122"/>
            </a:endParaRPr>
          </a:p>
        </p:txBody>
      </p:sp>
      <p:pic>
        <p:nvPicPr>
          <p:cNvPr id="541713" name="Picture 17" descr="B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22620" y="1148715"/>
            <a:ext cx="2897505" cy="249936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p:cNvSpPr txBox="1">
            <a:spLocks noChangeArrowheads="1"/>
          </p:cNvSpPr>
          <p:nvPr/>
        </p:nvSpPr>
        <p:spPr bwMode="auto">
          <a:xfrm>
            <a:off x="323850" y="580390"/>
            <a:ext cx="460883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SzPct val="90000"/>
              <a:buFont typeface="Wingdings" panose="05000000000000000000" pitchFamily="2" charset="2"/>
              <a:buBlip>
                <a:blip r:embed="rId2"/>
              </a:buBlip>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SzPct val="90000"/>
              <a:buFont typeface="Wingdings" panose="05000000000000000000" pitchFamily="2" charset="2"/>
              <a:buBlip>
                <a:blip r:embed="rId3"/>
              </a:buBlip>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folHlink"/>
              </a:buClr>
              <a:buSzPct val="90000"/>
              <a:buFont typeface="Wingdings" panose="05000000000000000000" pitchFamily="2" charset="2"/>
              <a:buBlip>
                <a:blip r:embed="rId4"/>
              </a:buBlip>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zh-CN" sz="2400" b="1" smtClean="0">
                <a:latin typeface="楷体_GB2312" pitchFamily="49" charset="-122"/>
                <a:ea typeface="楷体_GB2312" pitchFamily="49" charset="-122"/>
              </a:rPr>
              <a:t>2.3.1 </a:t>
            </a:r>
            <a:r>
              <a:rPr lang="zh-CN" altLang="en-US" sz="2400" b="1" smtClean="0">
                <a:latin typeface="楷体_GB2312" pitchFamily="49" charset="-122"/>
                <a:ea typeface="楷体_GB2312" pitchFamily="49" charset="-122"/>
              </a:rPr>
              <a:t>程控放大器</a:t>
            </a:r>
            <a:r>
              <a:rPr lang="zh-CN" altLang="en-US" sz="2400" smtClean="0"/>
              <a:t> </a:t>
            </a:r>
            <a:endParaRPr lang="zh-CN" altLang="en-US" sz="2400" smtClean="0"/>
          </a:p>
        </p:txBody>
      </p:sp>
      <p:sp>
        <p:nvSpPr>
          <p:cNvPr id="540680" name="Text Box 8"/>
          <p:cNvSpPr txBox="1">
            <a:spLocks noChangeArrowheads="1"/>
          </p:cNvSpPr>
          <p:nvPr/>
        </p:nvSpPr>
        <p:spPr bwMode="auto">
          <a:xfrm>
            <a:off x="426403" y="946468"/>
            <a:ext cx="360045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en-US" altLang="zh-CN" sz="2400" b="1" smtClean="0">
                <a:solidFill>
                  <a:srgbClr val="CC0000"/>
                </a:solidFill>
                <a:ea typeface="楷体_GB2312" pitchFamily="49" charset="-122"/>
              </a:rPr>
              <a:t>1</a:t>
            </a:r>
            <a:r>
              <a:rPr lang="zh-CN" altLang="en-US" sz="2400" b="1" smtClean="0">
                <a:solidFill>
                  <a:srgbClr val="CC0000"/>
                </a:solidFill>
                <a:ea typeface="楷体_GB2312" pitchFamily="49" charset="-122"/>
              </a:rPr>
              <a:t>）程控反相放大器</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1713"/>
                                        </p:tgtEl>
                                        <p:attrNameLst>
                                          <p:attrName>style.visibility</p:attrName>
                                        </p:attrNameLst>
                                      </p:cBhvr>
                                      <p:to>
                                        <p:strVal val="visible"/>
                                      </p:to>
                                    </p:set>
                                    <p:anim calcmode="lin" valueType="num">
                                      <p:cBhvr additive="base">
                                        <p:cTn id="7" dur="500" fill="hold"/>
                                        <p:tgtEl>
                                          <p:spTgt spid="541713"/>
                                        </p:tgtEl>
                                        <p:attrNameLst>
                                          <p:attrName>ppt_x</p:attrName>
                                        </p:attrNameLst>
                                      </p:cBhvr>
                                      <p:tavLst>
                                        <p:tav tm="0">
                                          <p:val>
                                            <p:strVal val="#ppt_x"/>
                                          </p:val>
                                        </p:tav>
                                        <p:tav tm="100000">
                                          <p:val>
                                            <p:strVal val="#ppt_x"/>
                                          </p:val>
                                        </p:tav>
                                      </p:tavLst>
                                    </p:anim>
                                    <p:anim calcmode="lin" valueType="num">
                                      <p:cBhvr additive="base">
                                        <p:cTn id="8" dur="500" fill="hold"/>
                                        <p:tgtEl>
                                          <p:spTgt spid="5417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1702"/>
                                        </p:tgtEl>
                                        <p:attrNameLst>
                                          <p:attrName>style.visibility</p:attrName>
                                        </p:attrNameLst>
                                      </p:cBhvr>
                                      <p:to>
                                        <p:strVal val="visible"/>
                                      </p:to>
                                    </p:set>
                                    <p:anim calcmode="lin" valueType="num">
                                      <p:cBhvr additive="base">
                                        <p:cTn id="13" dur="500" fill="hold"/>
                                        <p:tgtEl>
                                          <p:spTgt spid="541702"/>
                                        </p:tgtEl>
                                        <p:attrNameLst>
                                          <p:attrName>ppt_x</p:attrName>
                                        </p:attrNameLst>
                                      </p:cBhvr>
                                      <p:tavLst>
                                        <p:tav tm="0">
                                          <p:val>
                                            <p:strVal val="#ppt_x"/>
                                          </p:val>
                                        </p:tav>
                                        <p:tav tm="100000">
                                          <p:val>
                                            <p:strVal val="#ppt_x"/>
                                          </p:val>
                                        </p:tav>
                                      </p:tavLst>
                                    </p:anim>
                                    <p:anim calcmode="lin" valueType="num">
                                      <p:cBhvr additive="base">
                                        <p:cTn id="14" dur="500" fill="hold"/>
                                        <p:tgtEl>
                                          <p:spTgt spid="54170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1703"/>
                                        </p:tgtEl>
                                        <p:attrNameLst>
                                          <p:attrName>style.visibility</p:attrName>
                                        </p:attrNameLst>
                                      </p:cBhvr>
                                      <p:to>
                                        <p:strVal val="visible"/>
                                      </p:to>
                                    </p:set>
                                    <p:anim calcmode="lin" valueType="num">
                                      <p:cBhvr additive="base">
                                        <p:cTn id="19" dur="500" fill="hold"/>
                                        <p:tgtEl>
                                          <p:spTgt spid="541703"/>
                                        </p:tgtEl>
                                        <p:attrNameLst>
                                          <p:attrName>ppt_x</p:attrName>
                                        </p:attrNameLst>
                                      </p:cBhvr>
                                      <p:tavLst>
                                        <p:tav tm="0">
                                          <p:val>
                                            <p:strVal val="#ppt_x"/>
                                          </p:val>
                                        </p:tav>
                                        <p:tav tm="100000">
                                          <p:val>
                                            <p:strVal val="#ppt_x"/>
                                          </p:val>
                                        </p:tav>
                                      </p:tavLst>
                                    </p:anim>
                                    <p:anim calcmode="lin" valueType="num">
                                      <p:cBhvr additive="base">
                                        <p:cTn id="20" dur="500" fill="hold"/>
                                        <p:tgtEl>
                                          <p:spTgt spid="5417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02" grpId="0" bldLvl="0" animBg="1"/>
      <p:bldP spid="54170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4" name="Text Box 4"/>
          <p:cNvSpPr txBox="1">
            <a:spLocks noChangeArrowheads="1"/>
          </p:cNvSpPr>
          <p:nvPr/>
        </p:nvSpPr>
        <p:spPr bwMode="auto">
          <a:xfrm>
            <a:off x="468313" y="922655"/>
            <a:ext cx="36718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l" fontAlgn="base">
              <a:spcBef>
                <a:spcPct val="50000"/>
              </a:spcBef>
              <a:spcAft>
                <a:spcPct val="0"/>
              </a:spcAft>
            </a:pPr>
            <a:r>
              <a:rPr lang="en-US" altLang="zh-CN" sz="2400" b="1" smtClean="0">
                <a:solidFill>
                  <a:srgbClr val="CC0000"/>
                </a:solidFill>
                <a:ea typeface="楷体_GB2312" pitchFamily="49" charset="-122"/>
              </a:rPr>
              <a:t>2</a:t>
            </a:r>
            <a:r>
              <a:rPr lang="zh-CN" altLang="en-US" sz="2400" b="1" smtClean="0">
                <a:solidFill>
                  <a:srgbClr val="CC0000"/>
                </a:solidFill>
                <a:ea typeface="楷体_GB2312" pitchFamily="49" charset="-122"/>
              </a:rPr>
              <a:t>）程控同相放大器</a:t>
            </a:r>
            <a:endParaRPr lang="zh-CN" altLang="en-US" sz="2400" b="1" smtClean="0">
              <a:solidFill>
                <a:srgbClr val="CC0000"/>
              </a:solidFill>
              <a:ea typeface="楷体_GB2312" pitchFamily="49" charset="-122"/>
            </a:endParaRPr>
          </a:p>
        </p:txBody>
      </p:sp>
      <p:sp>
        <p:nvSpPr>
          <p:cNvPr id="542726" name="Text Box 6"/>
          <p:cNvSpPr txBox="1">
            <a:spLocks noChangeArrowheads="1"/>
          </p:cNvSpPr>
          <p:nvPr/>
        </p:nvSpPr>
        <p:spPr bwMode="auto">
          <a:xfrm>
            <a:off x="6229350" y="3163570"/>
            <a:ext cx="230378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lgn="ctr" fontAlgn="base">
              <a:spcBef>
                <a:spcPct val="50000"/>
              </a:spcBef>
              <a:spcAft>
                <a:spcPct val="0"/>
              </a:spcAft>
            </a:pPr>
            <a:r>
              <a:rPr lang="zh-CN" altLang="en-US" sz="2000" b="1" smtClean="0">
                <a:solidFill>
                  <a:srgbClr val="FFFFFF"/>
                </a:solidFill>
                <a:ea typeface="楷体_GB2312" pitchFamily="49" charset="-122"/>
              </a:rPr>
              <a:t>同相放大电路</a:t>
            </a:r>
            <a:endParaRPr lang="zh-CN" altLang="en-US" sz="2000" b="1" smtClean="0">
              <a:solidFill>
                <a:srgbClr val="FFFFFF"/>
              </a:solidFill>
              <a:ea typeface="楷体_GB2312" pitchFamily="49" charset="-122"/>
            </a:endParaRPr>
          </a:p>
        </p:txBody>
      </p:sp>
      <p:sp>
        <p:nvSpPr>
          <p:cNvPr id="542727" name="Text Box 7"/>
          <p:cNvSpPr txBox="1">
            <a:spLocks noChangeArrowheads="1"/>
          </p:cNvSpPr>
          <p:nvPr/>
        </p:nvSpPr>
        <p:spPr bwMode="auto">
          <a:xfrm>
            <a:off x="264795" y="1383030"/>
            <a:ext cx="3704590"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en-US" altLang="zh-CN" sz="2400" b="1" smtClean="0">
                <a:solidFill>
                  <a:srgbClr val="FFFFFF"/>
                </a:solidFill>
                <a:ea typeface="楷体_GB2312" pitchFamily="49" charset="-122"/>
              </a:rPr>
              <a:t>      </a:t>
            </a:r>
            <a:r>
              <a:rPr lang="zh-CN" altLang="en-US" sz="2400" b="1" smtClean="0">
                <a:solidFill>
                  <a:srgbClr val="FFCC00"/>
                </a:solidFill>
                <a:ea typeface="楷体_GB2312" pitchFamily="49" charset="-122"/>
              </a:rPr>
              <a:t>图为一般同相放大器的基本原理，类似的可导出同相放大器的增益：</a:t>
            </a:r>
            <a:endParaRPr lang="zh-CN" altLang="en-US" sz="2400" b="1" smtClean="0">
              <a:solidFill>
                <a:srgbClr val="FFCC00"/>
              </a:solidFill>
              <a:ea typeface="楷体_GB2312" pitchFamily="49" charset="-122"/>
            </a:endParaRPr>
          </a:p>
        </p:txBody>
      </p:sp>
      <p:sp>
        <p:nvSpPr>
          <p:cNvPr id="542728" name="Text Box 8"/>
          <p:cNvSpPr txBox="1">
            <a:spLocks noChangeArrowheads="1"/>
          </p:cNvSpPr>
          <p:nvPr/>
        </p:nvSpPr>
        <p:spPr bwMode="auto">
          <a:xfrm>
            <a:off x="161925" y="2576830"/>
            <a:ext cx="5702935"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lgn="l" fontAlgn="base">
              <a:spcBef>
                <a:spcPct val="50000"/>
              </a:spcBef>
              <a:spcAft>
                <a:spcPct val="0"/>
              </a:spcAft>
            </a:pPr>
            <a:r>
              <a:rPr lang="en-US" altLang="zh-CN" sz="2400" b="1" smtClean="0">
                <a:solidFill>
                  <a:srgbClr val="FFFFFF"/>
                </a:solidFill>
                <a:ea typeface="楷体_GB2312" pitchFamily="49" charset="-122"/>
              </a:rPr>
              <a:t>    </a:t>
            </a:r>
            <a:r>
              <a:rPr lang="zh-CN" altLang="en-US" sz="2400" b="1" smtClean="0">
                <a:solidFill>
                  <a:srgbClr val="FFCC00"/>
                </a:solidFill>
                <a:ea typeface="楷体_GB2312" pitchFamily="49" charset="-122"/>
              </a:rPr>
              <a:t>改变</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R</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f</a:t>
            </a:r>
            <a:r>
              <a:rPr lang="zh-CN" altLang="en-US" sz="2400" b="1" smtClean="0">
                <a:solidFill>
                  <a:srgbClr val="FFCC00"/>
                </a:solidFill>
                <a:ea typeface="楷体_GB2312" pitchFamily="49" charset="-122"/>
              </a:rPr>
              <a:t>或</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R</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FFCC00"/>
                </a:solidFill>
                <a:ea typeface="楷体_GB2312" pitchFamily="49" charset="-122"/>
              </a:rPr>
              <a:t>，同样可改变放大器的增益，但同相放大器只能构成增益放大器，不能构成衰减放大器。</a:t>
            </a:r>
            <a:endParaRPr lang="zh-CN" altLang="en-US" sz="2400" b="1" smtClean="0">
              <a:solidFill>
                <a:srgbClr val="FFCC00"/>
              </a:solidFill>
              <a:ea typeface="楷体_GB2312" pitchFamily="49" charset="-122"/>
            </a:endParaRPr>
          </a:p>
        </p:txBody>
      </p:sp>
      <p:sp>
        <p:nvSpPr>
          <p:cNvPr id="542730" name="Rectangle 10"/>
          <p:cNvSpPr>
            <a:spLocks noChangeArrowheads="1"/>
          </p:cNvSpPr>
          <p:nvPr/>
        </p:nvSpPr>
        <p:spPr bwMode="auto">
          <a:xfrm>
            <a:off x="0" y="3451543"/>
            <a:ext cx="9144000" cy="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none" anchor="ctr">
            <a:spAutoFit/>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graphicFrame>
        <p:nvGraphicFramePr>
          <p:cNvPr id="542729" name="Object 9"/>
          <p:cNvGraphicFramePr>
            <a:graphicFrameLocks noChangeAspect="1"/>
          </p:cNvGraphicFramePr>
          <p:nvPr/>
        </p:nvGraphicFramePr>
        <p:xfrm>
          <a:off x="3969385" y="1491298"/>
          <a:ext cx="1584325" cy="788987"/>
        </p:xfrm>
        <a:graphic>
          <a:graphicData uri="http://schemas.openxmlformats.org/presentationml/2006/ole">
            <mc:AlternateContent xmlns:mc="http://schemas.openxmlformats.org/markup-compatibility/2006">
              <mc:Choice xmlns:v="urn:schemas-microsoft-com:vml" Requires="v">
                <p:oleObj spid="_x0000_s2189" name="" r:id="rId1" imgW="698500" imgH="457200" progId="Equation.3">
                  <p:embed/>
                </p:oleObj>
              </mc:Choice>
              <mc:Fallback>
                <p:oleObj name="" r:id="rId1" imgW="698500" imgH="457200" progId="Equation.3">
                  <p:embed/>
                  <p:pic>
                    <p:nvPicPr>
                      <p:cNvPr id="0" name="图片 21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9385" y="1491298"/>
                        <a:ext cx="1584325" cy="788987"/>
                      </a:xfrm>
                      <a:prstGeom prst="rect">
                        <a:avLst/>
                      </a:prstGeom>
                      <a:solidFill>
                        <a:srgbClr val="FF99FF"/>
                      </a:solidFill>
                    </p:spPr>
                  </p:pic>
                </p:oleObj>
              </mc:Fallback>
            </mc:AlternateContent>
          </a:graphicData>
        </a:graphic>
      </p:graphicFrame>
      <p:pic>
        <p:nvPicPr>
          <p:cNvPr id="542741" name="Picture 21" descr="B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1035" y="1122045"/>
            <a:ext cx="3079115" cy="1906270"/>
          </a:xfrm>
          <a:prstGeom prst="rect">
            <a:avLst/>
          </a:prstGeom>
          <a:noFill/>
          <a:extLst>
            <a:ext uri="{909E8E84-426E-40DD-AFC4-6F175D3DCCD1}">
              <a14:hiddenFill xmlns:a14="http://schemas.microsoft.com/office/drawing/2010/main">
                <a:solidFill>
                  <a:srgbClr val="FFFFFF"/>
                </a:solidFill>
              </a14:hiddenFill>
            </a:ext>
          </a:extLst>
        </p:spPr>
      </p:pic>
      <p:sp>
        <p:nvSpPr>
          <p:cNvPr id="544773" name="Text Box 5"/>
          <p:cNvSpPr txBox="1">
            <a:spLocks noChangeArrowheads="1"/>
          </p:cNvSpPr>
          <p:nvPr/>
        </p:nvSpPr>
        <p:spPr bwMode="auto">
          <a:xfrm>
            <a:off x="6154420" y="6004560"/>
            <a:ext cx="2284095"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ctr" fontAlgn="base">
              <a:spcBef>
                <a:spcPct val="50000"/>
              </a:spcBef>
              <a:spcAft>
                <a:spcPct val="0"/>
              </a:spcAft>
            </a:pPr>
            <a:r>
              <a:rPr lang="zh-CN" altLang="en-US" sz="2000" b="1" smtClean="0">
                <a:solidFill>
                  <a:srgbClr val="FFFFFF"/>
                </a:solidFill>
                <a:ea typeface="楷体_GB2312" pitchFamily="49" charset="-122"/>
              </a:rPr>
              <a:t>程控同相放大电路</a:t>
            </a:r>
            <a:endParaRPr lang="zh-CN" altLang="en-US" sz="2000" b="1" smtClean="0">
              <a:solidFill>
                <a:srgbClr val="FFFFFF"/>
              </a:solidFill>
              <a:ea typeface="楷体_GB2312" pitchFamily="49" charset="-122"/>
            </a:endParaRPr>
          </a:p>
        </p:txBody>
      </p:sp>
      <p:sp>
        <p:nvSpPr>
          <p:cNvPr id="544774" name="Text Box 6"/>
          <p:cNvSpPr txBox="1">
            <a:spLocks noChangeArrowheads="1"/>
          </p:cNvSpPr>
          <p:nvPr/>
        </p:nvSpPr>
        <p:spPr bwMode="auto">
          <a:xfrm>
            <a:off x="152400" y="3813810"/>
            <a:ext cx="5400675" cy="267652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zh-CN" altLang="en-US" sz="2400" b="1" dirty="0" smtClean="0">
                <a:solidFill>
                  <a:srgbClr val="FFCC00"/>
                </a:solidFill>
                <a:ea typeface="楷体_GB2312" pitchFamily="49" charset="-122"/>
              </a:rPr>
              <a:t>图为利用</a:t>
            </a:r>
            <a:r>
              <a:rPr lang="en-US" altLang="zh-CN" sz="2400" b="1" dirty="0" smtClean="0">
                <a:solidFill>
                  <a:srgbClr val="FFCC00"/>
                </a:solidFill>
                <a:ea typeface="楷体_GB2312" pitchFamily="49" charset="-122"/>
              </a:rPr>
              <a:t>8</a:t>
            </a:r>
            <a:r>
              <a:rPr lang="zh-CN" altLang="en-US" sz="2400" b="1" dirty="0" smtClean="0">
                <a:solidFill>
                  <a:srgbClr val="FFCC00"/>
                </a:solidFill>
                <a:ea typeface="楷体_GB2312" pitchFamily="49" charset="-122"/>
              </a:rPr>
              <a:t>选</a:t>
            </a:r>
            <a:r>
              <a:rPr lang="en-US" altLang="zh-CN" sz="2400" b="1" dirty="0" smtClean="0">
                <a:solidFill>
                  <a:srgbClr val="FFCC00"/>
                </a:solidFill>
                <a:ea typeface="楷体_GB2312" pitchFamily="49" charset="-122"/>
              </a:rPr>
              <a:t>1</a:t>
            </a:r>
            <a:r>
              <a:rPr lang="zh-CN" altLang="en-US" sz="2400" b="1" dirty="0" smtClean="0">
                <a:solidFill>
                  <a:srgbClr val="FFCC00"/>
                </a:solidFill>
                <a:ea typeface="楷体_GB2312" pitchFamily="49" charset="-122"/>
              </a:rPr>
              <a:t>集成模拟开关</a:t>
            </a:r>
            <a:r>
              <a:rPr lang="en-US" altLang="zh-CN" sz="24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CD4051</a:t>
            </a:r>
            <a:r>
              <a:rPr lang="zh-CN" altLang="en-US" sz="2400" b="1" dirty="0" smtClean="0">
                <a:solidFill>
                  <a:srgbClr val="FFCC00"/>
                </a:solidFill>
                <a:ea typeface="楷体_GB2312" pitchFamily="49" charset="-122"/>
              </a:rPr>
              <a:t>构成程控同相放大器的原理电路，图中，</a:t>
            </a:r>
            <a:r>
              <a:rPr lang="en-US" altLang="zh-CN" sz="24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C</a:t>
            </a:r>
            <a:r>
              <a:rPr lang="zh-CN" altLang="en-US" sz="24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B</a:t>
            </a:r>
            <a:r>
              <a:rPr lang="zh-CN" altLang="en-US" sz="24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A</a:t>
            </a:r>
            <a:r>
              <a:rPr lang="zh-CN" altLang="en-US" sz="2400" b="1" dirty="0" smtClean="0">
                <a:solidFill>
                  <a:srgbClr val="FFCC00"/>
                </a:solidFill>
                <a:ea typeface="楷体_GB2312" pitchFamily="49" charset="-122"/>
              </a:rPr>
              <a:t>为通道选择输入端，其状态由程序（</a:t>
            </a:r>
            <a:r>
              <a:rPr lang="en-US" altLang="zh-CN" sz="24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D</a:t>
            </a:r>
            <a:r>
              <a:rPr lang="en-US" altLang="zh-CN" sz="2400" b="1" baseline="-25000" dirty="0" smtClean="0">
                <a:solidFill>
                  <a:srgbClr val="FFCC00"/>
                </a:solidFill>
                <a:latin typeface="Times New Roman" panose="02020603050405020304" pitchFamily="18" charset="0"/>
                <a:ea typeface="楷体_GB2312" pitchFamily="49" charset="-122"/>
                <a:cs typeface="Times New Roman" panose="02020603050405020304" pitchFamily="18" charset="0"/>
              </a:rPr>
              <a:t>2</a:t>
            </a:r>
            <a:r>
              <a:rPr lang="zh-CN" altLang="en-US" sz="24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D</a:t>
            </a:r>
            <a:r>
              <a:rPr lang="en-US" altLang="zh-CN" sz="2400" b="1" baseline="-25000" dirty="0" smtClean="0">
                <a:solidFill>
                  <a:srgbClr val="FFCC00"/>
                </a:solidFill>
                <a:latin typeface="Times New Roman" panose="02020603050405020304" pitchFamily="18" charset="0"/>
                <a:ea typeface="楷体_GB2312" pitchFamily="49" charset="-122"/>
                <a:cs typeface="Times New Roman" panose="02020603050405020304" pitchFamily="18" charset="0"/>
              </a:rPr>
              <a:t>1</a:t>
            </a:r>
            <a:r>
              <a:rPr lang="zh-CN" altLang="en-US" sz="24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D</a:t>
            </a:r>
            <a:r>
              <a:rPr lang="en-US" altLang="zh-CN" sz="2400" b="1" baseline="-25000" dirty="0" smtClean="0">
                <a:solidFill>
                  <a:srgbClr val="FFCC00"/>
                </a:solidFill>
                <a:latin typeface="Times New Roman" panose="02020603050405020304" pitchFamily="18" charset="0"/>
                <a:ea typeface="楷体_GB2312" pitchFamily="49" charset="-122"/>
                <a:cs typeface="Times New Roman" panose="02020603050405020304" pitchFamily="18" charset="0"/>
              </a:rPr>
              <a:t>0</a:t>
            </a:r>
            <a:r>
              <a:rPr lang="zh-CN" altLang="en-US" sz="2400" b="1" dirty="0" smtClean="0">
                <a:solidFill>
                  <a:srgbClr val="FFCC00"/>
                </a:solidFill>
                <a:ea typeface="楷体_GB2312" pitchFamily="49" charset="-122"/>
              </a:rPr>
              <a:t>的状态）控制，</a:t>
            </a:r>
            <a:r>
              <a:rPr lang="en-US" altLang="zh-CN" sz="24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C</a:t>
            </a:r>
            <a:r>
              <a:rPr lang="zh-CN" altLang="en-US" sz="24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B</a:t>
            </a:r>
            <a:r>
              <a:rPr lang="zh-CN" altLang="en-US" sz="24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A</a:t>
            </a:r>
            <a:r>
              <a:rPr lang="zh-CN" altLang="en-US" sz="2400" b="1" dirty="0" smtClean="0">
                <a:solidFill>
                  <a:srgbClr val="FFCC00"/>
                </a:solidFill>
                <a:ea typeface="楷体_GB2312" pitchFamily="49" charset="-122"/>
              </a:rPr>
              <a:t>不同的编码组合决定开关与哪一通道接通，从而选择</a:t>
            </a:r>
            <a:r>
              <a:rPr lang="en-US" altLang="zh-CN" sz="24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R</a:t>
            </a:r>
            <a:r>
              <a:rPr lang="en-US" altLang="zh-CN" sz="2400" b="1" baseline="-25000" dirty="0" smtClean="0">
                <a:solidFill>
                  <a:srgbClr val="FFCC00"/>
                </a:solidFill>
                <a:latin typeface="Times New Roman" panose="02020603050405020304" pitchFamily="18" charset="0"/>
                <a:ea typeface="楷体_GB2312" pitchFamily="49" charset="-122"/>
                <a:cs typeface="Times New Roman" panose="02020603050405020304" pitchFamily="18" charset="0"/>
              </a:rPr>
              <a:t>0</a:t>
            </a:r>
            <a:r>
              <a:rPr lang="zh-CN" altLang="en-US" sz="24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R</a:t>
            </a:r>
            <a:r>
              <a:rPr lang="en-US" altLang="zh-CN" sz="2400" b="1" baseline="-25000" dirty="0" smtClean="0">
                <a:solidFill>
                  <a:srgbClr val="FFCC00"/>
                </a:solidFill>
                <a:latin typeface="Times New Roman" panose="02020603050405020304" pitchFamily="18" charset="0"/>
                <a:ea typeface="楷体_GB2312" pitchFamily="49" charset="-122"/>
                <a:cs typeface="Times New Roman" panose="02020603050405020304" pitchFamily="18" charset="0"/>
              </a:rPr>
              <a:t>7</a:t>
            </a:r>
            <a:r>
              <a:rPr lang="zh-CN" altLang="en-US" sz="2400" b="1" dirty="0" smtClean="0">
                <a:solidFill>
                  <a:srgbClr val="FFCC00"/>
                </a:solidFill>
                <a:ea typeface="楷体_GB2312" pitchFamily="49" charset="-122"/>
              </a:rPr>
              <a:t>之间的某个电阻接入电路。实现程控增益的功能。</a:t>
            </a:r>
            <a:endParaRPr lang="zh-CN" altLang="en-US" sz="2400" b="1" dirty="0" smtClean="0">
              <a:solidFill>
                <a:srgbClr val="FFCC00"/>
              </a:solidFill>
              <a:ea typeface="楷体_GB2312" pitchFamily="49" charset="-122"/>
            </a:endParaRPr>
          </a:p>
        </p:txBody>
      </p:sp>
      <p:pic>
        <p:nvPicPr>
          <p:cNvPr id="544784" name="Picture 16" descr="B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8495" y="3813810"/>
            <a:ext cx="3284220" cy="210947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3"/>
          <p:cNvSpPr txBox="1">
            <a:spLocks noChangeArrowheads="1"/>
          </p:cNvSpPr>
          <p:nvPr/>
        </p:nvSpPr>
        <p:spPr bwMode="auto">
          <a:xfrm>
            <a:off x="323850" y="580390"/>
            <a:ext cx="460883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SzPct val="90000"/>
              <a:buFont typeface="Wingdings" panose="05000000000000000000" pitchFamily="2" charset="2"/>
              <a:buBlip>
                <a:blip r:embed="rId5"/>
              </a:buBlip>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SzPct val="90000"/>
              <a:buFont typeface="Wingdings" panose="05000000000000000000" pitchFamily="2" charset="2"/>
              <a:buBlip>
                <a:blip r:embed="rId6"/>
              </a:buBlip>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folHlink"/>
              </a:buClr>
              <a:buSzPct val="90000"/>
              <a:buFont typeface="Wingdings" panose="05000000000000000000" pitchFamily="2" charset="2"/>
              <a:buBlip>
                <a:blip r:embed="rId7"/>
              </a:buBlip>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zh-CN" sz="2400" b="1" smtClean="0">
                <a:latin typeface="楷体_GB2312" pitchFamily="49" charset="-122"/>
                <a:ea typeface="楷体_GB2312" pitchFamily="49" charset="-122"/>
              </a:rPr>
              <a:t>2.3.1 </a:t>
            </a:r>
            <a:r>
              <a:rPr lang="zh-CN" altLang="en-US" sz="2400" b="1" smtClean="0">
                <a:latin typeface="楷体_GB2312" pitchFamily="49" charset="-122"/>
                <a:ea typeface="楷体_GB2312" pitchFamily="49" charset="-122"/>
              </a:rPr>
              <a:t>程控放大器</a:t>
            </a:r>
            <a:r>
              <a:rPr lang="zh-CN" altLang="en-US" sz="2400" smtClean="0"/>
              <a:t> </a:t>
            </a:r>
            <a:endParaRPr lang="zh-CN" alt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24"/>
                                        </p:tgtEl>
                                        <p:attrNameLst>
                                          <p:attrName>style.visibility</p:attrName>
                                        </p:attrNameLst>
                                      </p:cBhvr>
                                      <p:to>
                                        <p:strVal val="visible"/>
                                      </p:to>
                                    </p:set>
                                    <p:anim calcmode="lin" valueType="num">
                                      <p:cBhvr additive="base">
                                        <p:cTn id="7" dur="500" fill="hold"/>
                                        <p:tgtEl>
                                          <p:spTgt spid="542724"/>
                                        </p:tgtEl>
                                        <p:attrNameLst>
                                          <p:attrName>ppt_x</p:attrName>
                                        </p:attrNameLst>
                                      </p:cBhvr>
                                      <p:tavLst>
                                        <p:tav tm="0">
                                          <p:val>
                                            <p:strVal val="#ppt_x"/>
                                          </p:val>
                                        </p:tav>
                                        <p:tav tm="100000">
                                          <p:val>
                                            <p:strVal val="#ppt_x"/>
                                          </p:val>
                                        </p:tav>
                                      </p:tavLst>
                                    </p:anim>
                                    <p:anim calcmode="lin" valueType="num">
                                      <p:cBhvr additive="base">
                                        <p:cTn id="8" dur="500" fill="hold"/>
                                        <p:tgtEl>
                                          <p:spTgt spid="5427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2741"/>
                                        </p:tgtEl>
                                        <p:attrNameLst>
                                          <p:attrName>style.visibility</p:attrName>
                                        </p:attrNameLst>
                                      </p:cBhvr>
                                      <p:to>
                                        <p:strVal val="visible"/>
                                      </p:to>
                                    </p:set>
                                    <p:anim calcmode="lin" valueType="num">
                                      <p:cBhvr additive="base">
                                        <p:cTn id="13" dur="500" fill="hold"/>
                                        <p:tgtEl>
                                          <p:spTgt spid="542741"/>
                                        </p:tgtEl>
                                        <p:attrNameLst>
                                          <p:attrName>ppt_x</p:attrName>
                                        </p:attrNameLst>
                                      </p:cBhvr>
                                      <p:tavLst>
                                        <p:tav tm="0">
                                          <p:val>
                                            <p:strVal val="#ppt_x"/>
                                          </p:val>
                                        </p:tav>
                                        <p:tav tm="100000">
                                          <p:val>
                                            <p:strVal val="#ppt_x"/>
                                          </p:val>
                                        </p:tav>
                                      </p:tavLst>
                                    </p:anim>
                                    <p:anim calcmode="lin" valueType="num">
                                      <p:cBhvr additive="base">
                                        <p:cTn id="14" dur="500" fill="hold"/>
                                        <p:tgtEl>
                                          <p:spTgt spid="54274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2726"/>
                                        </p:tgtEl>
                                        <p:attrNameLst>
                                          <p:attrName>style.visibility</p:attrName>
                                        </p:attrNameLst>
                                      </p:cBhvr>
                                      <p:to>
                                        <p:strVal val="visible"/>
                                      </p:to>
                                    </p:set>
                                    <p:anim calcmode="lin" valueType="num">
                                      <p:cBhvr additive="base">
                                        <p:cTn id="19" dur="500" fill="hold"/>
                                        <p:tgtEl>
                                          <p:spTgt spid="542726"/>
                                        </p:tgtEl>
                                        <p:attrNameLst>
                                          <p:attrName>ppt_x</p:attrName>
                                        </p:attrNameLst>
                                      </p:cBhvr>
                                      <p:tavLst>
                                        <p:tav tm="0">
                                          <p:val>
                                            <p:strVal val="#ppt_x"/>
                                          </p:val>
                                        </p:tav>
                                        <p:tav tm="100000">
                                          <p:val>
                                            <p:strVal val="#ppt_x"/>
                                          </p:val>
                                        </p:tav>
                                      </p:tavLst>
                                    </p:anim>
                                    <p:anim calcmode="lin" valueType="num">
                                      <p:cBhvr additive="base">
                                        <p:cTn id="20" dur="500" fill="hold"/>
                                        <p:tgtEl>
                                          <p:spTgt spid="5427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42727"/>
                                        </p:tgtEl>
                                        <p:attrNameLst>
                                          <p:attrName>style.visibility</p:attrName>
                                        </p:attrNameLst>
                                      </p:cBhvr>
                                      <p:to>
                                        <p:strVal val="visible"/>
                                      </p:to>
                                    </p:set>
                                    <p:anim calcmode="lin" valueType="num">
                                      <p:cBhvr additive="base">
                                        <p:cTn id="25" dur="500" fill="hold"/>
                                        <p:tgtEl>
                                          <p:spTgt spid="542727"/>
                                        </p:tgtEl>
                                        <p:attrNameLst>
                                          <p:attrName>ppt_x</p:attrName>
                                        </p:attrNameLst>
                                      </p:cBhvr>
                                      <p:tavLst>
                                        <p:tav tm="0">
                                          <p:val>
                                            <p:strVal val="#ppt_x"/>
                                          </p:val>
                                        </p:tav>
                                        <p:tav tm="100000">
                                          <p:val>
                                            <p:strVal val="#ppt_x"/>
                                          </p:val>
                                        </p:tav>
                                      </p:tavLst>
                                    </p:anim>
                                    <p:anim calcmode="lin" valueType="num">
                                      <p:cBhvr additive="base">
                                        <p:cTn id="26" dur="500" fill="hold"/>
                                        <p:tgtEl>
                                          <p:spTgt spid="5427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42729"/>
                                        </p:tgtEl>
                                        <p:attrNameLst>
                                          <p:attrName>style.visibility</p:attrName>
                                        </p:attrNameLst>
                                      </p:cBhvr>
                                      <p:to>
                                        <p:strVal val="visible"/>
                                      </p:to>
                                    </p:set>
                                    <p:anim calcmode="lin" valueType="num">
                                      <p:cBhvr additive="base">
                                        <p:cTn id="31" dur="500" fill="hold"/>
                                        <p:tgtEl>
                                          <p:spTgt spid="542729"/>
                                        </p:tgtEl>
                                        <p:attrNameLst>
                                          <p:attrName>ppt_x</p:attrName>
                                        </p:attrNameLst>
                                      </p:cBhvr>
                                      <p:tavLst>
                                        <p:tav tm="0">
                                          <p:val>
                                            <p:strVal val="#ppt_x"/>
                                          </p:val>
                                        </p:tav>
                                        <p:tav tm="100000">
                                          <p:val>
                                            <p:strVal val="#ppt_x"/>
                                          </p:val>
                                        </p:tav>
                                      </p:tavLst>
                                    </p:anim>
                                    <p:anim calcmode="lin" valueType="num">
                                      <p:cBhvr additive="base">
                                        <p:cTn id="32" dur="500" fill="hold"/>
                                        <p:tgtEl>
                                          <p:spTgt spid="54272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42728"/>
                                        </p:tgtEl>
                                        <p:attrNameLst>
                                          <p:attrName>style.visibility</p:attrName>
                                        </p:attrNameLst>
                                      </p:cBhvr>
                                      <p:to>
                                        <p:strVal val="visible"/>
                                      </p:to>
                                    </p:set>
                                    <p:anim calcmode="lin" valueType="num">
                                      <p:cBhvr additive="base">
                                        <p:cTn id="37" dur="500" fill="hold"/>
                                        <p:tgtEl>
                                          <p:spTgt spid="542728"/>
                                        </p:tgtEl>
                                        <p:attrNameLst>
                                          <p:attrName>ppt_x</p:attrName>
                                        </p:attrNameLst>
                                      </p:cBhvr>
                                      <p:tavLst>
                                        <p:tav tm="0">
                                          <p:val>
                                            <p:strVal val="#ppt_x"/>
                                          </p:val>
                                        </p:tav>
                                        <p:tav tm="100000">
                                          <p:val>
                                            <p:strVal val="#ppt_x"/>
                                          </p:val>
                                        </p:tav>
                                      </p:tavLst>
                                    </p:anim>
                                    <p:anim calcmode="lin" valueType="num">
                                      <p:cBhvr additive="base">
                                        <p:cTn id="38" dur="500" fill="hold"/>
                                        <p:tgtEl>
                                          <p:spTgt spid="5427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44773"/>
                                        </p:tgtEl>
                                        <p:attrNameLst>
                                          <p:attrName>style.visibility</p:attrName>
                                        </p:attrNameLst>
                                      </p:cBhvr>
                                      <p:to>
                                        <p:strVal val="visible"/>
                                      </p:to>
                                    </p:set>
                                    <p:anim calcmode="lin" valueType="num">
                                      <p:cBhvr additive="base">
                                        <p:cTn id="43" dur="500" fill="hold"/>
                                        <p:tgtEl>
                                          <p:spTgt spid="544773"/>
                                        </p:tgtEl>
                                        <p:attrNameLst>
                                          <p:attrName>ppt_x</p:attrName>
                                        </p:attrNameLst>
                                      </p:cBhvr>
                                      <p:tavLst>
                                        <p:tav tm="0">
                                          <p:val>
                                            <p:strVal val="#ppt_x"/>
                                          </p:val>
                                        </p:tav>
                                        <p:tav tm="100000">
                                          <p:val>
                                            <p:strVal val="#ppt_x"/>
                                          </p:val>
                                        </p:tav>
                                      </p:tavLst>
                                    </p:anim>
                                    <p:anim calcmode="lin" valueType="num">
                                      <p:cBhvr additive="base">
                                        <p:cTn id="44" dur="500" fill="hold"/>
                                        <p:tgtEl>
                                          <p:spTgt spid="54477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44784"/>
                                        </p:tgtEl>
                                        <p:attrNameLst>
                                          <p:attrName>style.visibility</p:attrName>
                                        </p:attrNameLst>
                                      </p:cBhvr>
                                      <p:to>
                                        <p:strVal val="visible"/>
                                      </p:to>
                                    </p:set>
                                    <p:anim calcmode="lin" valueType="num">
                                      <p:cBhvr additive="base">
                                        <p:cTn id="47" dur="500" fill="hold"/>
                                        <p:tgtEl>
                                          <p:spTgt spid="544784"/>
                                        </p:tgtEl>
                                        <p:attrNameLst>
                                          <p:attrName>ppt_x</p:attrName>
                                        </p:attrNameLst>
                                      </p:cBhvr>
                                      <p:tavLst>
                                        <p:tav tm="0">
                                          <p:val>
                                            <p:strVal val="#ppt_x"/>
                                          </p:val>
                                        </p:tav>
                                        <p:tav tm="100000">
                                          <p:val>
                                            <p:strVal val="#ppt_x"/>
                                          </p:val>
                                        </p:tav>
                                      </p:tavLst>
                                    </p:anim>
                                    <p:anim calcmode="lin" valueType="num">
                                      <p:cBhvr additive="base">
                                        <p:cTn id="48" dur="500" fill="hold"/>
                                        <p:tgtEl>
                                          <p:spTgt spid="54478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44774"/>
                                        </p:tgtEl>
                                        <p:attrNameLst>
                                          <p:attrName>style.visibility</p:attrName>
                                        </p:attrNameLst>
                                      </p:cBhvr>
                                      <p:to>
                                        <p:strVal val="visible"/>
                                      </p:to>
                                    </p:set>
                                    <p:anim calcmode="lin" valueType="num">
                                      <p:cBhvr additive="base">
                                        <p:cTn id="53" dur="500" fill="hold"/>
                                        <p:tgtEl>
                                          <p:spTgt spid="544774"/>
                                        </p:tgtEl>
                                        <p:attrNameLst>
                                          <p:attrName>ppt_x</p:attrName>
                                        </p:attrNameLst>
                                      </p:cBhvr>
                                      <p:tavLst>
                                        <p:tav tm="0">
                                          <p:val>
                                            <p:strVal val="#ppt_x"/>
                                          </p:val>
                                        </p:tav>
                                        <p:tav tm="100000">
                                          <p:val>
                                            <p:strVal val="#ppt_x"/>
                                          </p:val>
                                        </p:tav>
                                      </p:tavLst>
                                    </p:anim>
                                    <p:anim calcmode="lin" valueType="num">
                                      <p:cBhvr additive="base">
                                        <p:cTn id="54" dur="500" fill="hold"/>
                                        <p:tgtEl>
                                          <p:spTgt spid="5447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4" grpId="0" bldLvl="0" animBg="1"/>
      <p:bldP spid="542726" grpId="0" bldLvl="0" animBg="1"/>
      <p:bldP spid="542727" grpId="0" bldLvl="0" animBg="1"/>
      <p:bldP spid="544773" grpId="0" bldLvl="0" animBg="1"/>
      <p:bldP spid="544774" grpId="0" bldLvl="0" animBg="1"/>
      <p:bldP spid="542728"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7" name="Text Box 5"/>
          <p:cNvSpPr txBox="1">
            <a:spLocks noChangeArrowheads="1"/>
          </p:cNvSpPr>
          <p:nvPr/>
        </p:nvSpPr>
        <p:spPr bwMode="auto">
          <a:xfrm>
            <a:off x="430213" y="486410"/>
            <a:ext cx="36718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l" fontAlgn="base">
              <a:spcBef>
                <a:spcPct val="50000"/>
              </a:spcBef>
              <a:spcAft>
                <a:spcPct val="0"/>
              </a:spcAft>
            </a:pPr>
            <a:r>
              <a:rPr lang="en-US" altLang="zh-CN" sz="2400" b="1" smtClean="0">
                <a:solidFill>
                  <a:srgbClr val="CC0000"/>
                </a:solidFill>
                <a:ea typeface="楷体_GB2312" pitchFamily="49" charset="-122"/>
              </a:rPr>
              <a:t>3</a:t>
            </a:r>
            <a:r>
              <a:rPr lang="zh-CN" altLang="en-US" sz="2400" b="1" smtClean="0">
                <a:solidFill>
                  <a:srgbClr val="CC0000"/>
                </a:solidFill>
                <a:ea typeface="楷体_GB2312" pitchFamily="49" charset="-122"/>
              </a:rPr>
              <a:t>）集成程控放大器</a:t>
            </a:r>
            <a:endParaRPr lang="zh-CN" altLang="en-US" sz="2400" b="1" smtClean="0">
              <a:solidFill>
                <a:srgbClr val="CC0000"/>
              </a:solidFill>
              <a:ea typeface="楷体_GB2312" pitchFamily="49" charset="-122"/>
            </a:endParaRPr>
          </a:p>
        </p:txBody>
      </p:sp>
      <p:sp>
        <p:nvSpPr>
          <p:cNvPr id="545799" name="Text Box 7"/>
          <p:cNvSpPr txBox="1">
            <a:spLocks noChangeArrowheads="1"/>
          </p:cNvSpPr>
          <p:nvPr/>
        </p:nvSpPr>
        <p:spPr bwMode="auto">
          <a:xfrm>
            <a:off x="179388" y="937578"/>
            <a:ext cx="8964612"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zh-CN" altLang="en-US" sz="2400" b="1" smtClean="0">
                <a:solidFill>
                  <a:srgbClr val="FFCC00"/>
                </a:solidFill>
                <a:ea typeface="楷体_GB2312" pitchFamily="49" charset="-122"/>
              </a:rPr>
              <a:t>集成程控放大器种类繁多，如单端输入的</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PGA103</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PGA100</a:t>
            </a:r>
            <a:r>
              <a:rPr lang="zh-CN" altLang="en-US" sz="2400" b="1" smtClean="0">
                <a:solidFill>
                  <a:srgbClr val="FFCC00"/>
                </a:solidFill>
                <a:ea typeface="楷体_GB2312" pitchFamily="49" charset="-122"/>
              </a:rPr>
              <a:t>；差分输入的</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PGA204</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PGA205</a:t>
            </a:r>
            <a:r>
              <a:rPr lang="zh-CN" altLang="en-US" sz="2400" b="1" smtClean="0">
                <a:solidFill>
                  <a:srgbClr val="FFCC00"/>
                </a:solidFill>
                <a:ea typeface="楷体_GB2312" pitchFamily="49" charset="-122"/>
              </a:rPr>
              <a:t>等。</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BURR</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BROWN</a:t>
            </a:r>
            <a:r>
              <a:rPr lang="zh-CN" altLang="en-US" sz="2400" b="1" smtClean="0">
                <a:solidFill>
                  <a:srgbClr val="FFCC00"/>
                </a:solidFill>
                <a:ea typeface="楷体_GB2312" pitchFamily="49" charset="-122"/>
              </a:rPr>
              <a:t>公司的</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PGA202/203</a:t>
            </a:r>
            <a:r>
              <a:rPr lang="zh-CN" altLang="en-US" sz="2400" b="1" smtClean="0">
                <a:solidFill>
                  <a:srgbClr val="FFCC00"/>
                </a:solidFill>
                <a:ea typeface="楷体_GB2312" pitchFamily="49" charset="-122"/>
              </a:rPr>
              <a:t>，它应用灵活方便，又无需外围芯片，而且</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PGA202</a:t>
            </a:r>
            <a:r>
              <a:rPr lang="zh-CN" altLang="en-US" sz="2400" b="1" smtClean="0">
                <a:solidFill>
                  <a:srgbClr val="FFCC00"/>
                </a:solidFill>
                <a:ea typeface="楷体_GB2312" pitchFamily="49" charset="-122"/>
              </a:rPr>
              <a:t>与</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PGA203</a:t>
            </a:r>
            <a:r>
              <a:rPr lang="en-US" altLang="zh-CN" sz="2400" b="1" smtClean="0">
                <a:solidFill>
                  <a:srgbClr val="FFCC00"/>
                </a:solidFill>
                <a:ea typeface="楷体_GB2312" pitchFamily="49" charset="-122"/>
              </a:rPr>
              <a:t> </a:t>
            </a:r>
            <a:r>
              <a:rPr lang="zh-CN" altLang="en-US" sz="2400" b="1" smtClean="0">
                <a:solidFill>
                  <a:srgbClr val="FFCC00"/>
                </a:solidFill>
                <a:ea typeface="楷体_GB2312" pitchFamily="49" charset="-122"/>
              </a:rPr>
              <a:t>级联使用可组成从 </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8000 </a:t>
            </a:r>
            <a:r>
              <a:rPr lang="zh-CN" altLang="en-US" sz="2400" b="1" smtClean="0">
                <a:solidFill>
                  <a:srgbClr val="FFCC00"/>
                </a:solidFill>
                <a:ea typeface="楷体_GB2312" pitchFamily="49" charset="-122"/>
              </a:rPr>
              <a:t>倍的 </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16</a:t>
            </a:r>
            <a:r>
              <a:rPr lang="en-US" altLang="zh-CN" sz="2400" b="1" smtClean="0">
                <a:solidFill>
                  <a:srgbClr val="FFCC00"/>
                </a:solidFill>
                <a:ea typeface="楷体_GB2312" pitchFamily="49" charset="-122"/>
              </a:rPr>
              <a:t> </a:t>
            </a:r>
            <a:r>
              <a:rPr lang="zh-CN" altLang="en-US" sz="2400" b="1" smtClean="0">
                <a:solidFill>
                  <a:srgbClr val="FFCC00"/>
                </a:solidFill>
                <a:ea typeface="楷体_GB2312" pitchFamily="49" charset="-122"/>
              </a:rPr>
              <a:t>种程控增益。</a:t>
            </a:r>
            <a:endParaRPr lang="zh-CN" altLang="en-US" sz="2400" b="1" smtClean="0">
              <a:solidFill>
                <a:srgbClr val="FFCC00"/>
              </a:solidFill>
              <a:ea typeface="楷体_GB2312" pitchFamily="49" charset="-122"/>
            </a:endParaRPr>
          </a:p>
        </p:txBody>
      </p:sp>
      <p:sp>
        <p:nvSpPr>
          <p:cNvPr id="545800" name="Text Box 8"/>
          <p:cNvSpPr txBox="1">
            <a:spLocks noChangeArrowheads="1"/>
          </p:cNvSpPr>
          <p:nvPr/>
        </p:nvSpPr>
        <p:spPr bwMode="auto">
          <a:xfrm>
            <a:off x="200978" y="2388235"/>
            <a:ext cx="28082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zh-CN" altLang="en-US" sz="2400" b="1" smtClean="0">
                <a:solidFill>
                  <a:srgbClr val="CC0000"/>
                </a:solidFill>
                <a:ea typeface="楷体_GB2312" pitchFamily="49" charset="-122"/>
              </a:rPr>
              <a:t>（</a:t>
            </a:r>
            <a:r>
              <a:rPr lang="en-US" altLang="zh-CN" sz="2400" b="1" smtClean="0">
                <a:solidFill>
                  <a:srgbClr val="CC0000"/>
                </a:solidFill>
                <a:ea typeface="楷体_GB2312" pitchFamily="49" charset="-122"/>
              </a:rPr>
              <a:t>1</a:t>
            </a:r>
            <a:r>
              <a:rPr lang="zh-CN" altLang="en-US" sz="2400" b="1" smtClean="0">
                <a:solidFill>
                  <a:srgbClr val="CC0000"/>
                </a:solidFill>
                <a:ea typeface="楷体_GB2312" pitchFamily="49" charset="-122"/>
              </a:rPr>
              <a:t>）性能特点</a:t>
            </a:r>
            <a:endParaRPr lang="zh-CN" altLang="en-US" sz="2400" b="1" smtClean="0">
              <a:solidFill>
                <a:srgbClr val="CC0000"/>
              </a:solidFill>
              <a:ea typeface="楷体_GB2312" pitchFamily="49" charset="-122"/>
            </a:endParaRPr>
          </a:p>
        </p:txBody>
      </p:sp>
      <p:sp>
        <p:nvSpPr>
          <p:cNvPr id="545801" name="Text Box 9"/>
          <p:cNvSpPr txBox="1">
            <a:spLocks noChangeArrowheads="1"/>
          </p:cNvSpPr>
          <p:nvPr/>
        </p:nvSpPr>
        <p:spPr bwMode="auto">
          <a:xfrm>
            <a:off x="275908" y="2749550"/>
            <a:ext cx="8424862"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ts val="0"/>
              </a:spcBef>
              <a:spcAft>
                <a:spcPct val="0"/>
              </a:spcAft>
            </a:pPr>
            <a:r>
              <a:rPr lang="en-US" altLang="zh-CN" sz="2400" b="1" smtClean="0">
                <a:solidFill>
                  <a:srgbClr val="FFCC00"/>
                </a:solidFill>
                <a:ea typeface="楷体_GB2312" pitchFamily="49" charset="-122"/>
              </a:rPr>
              <a:t>●</a:t>
            </a:r>
            <a:r>
              <a:rPr lang="zh-CN" altLang="en-US" sz="2400" b="1" smtClean="0">
                <a:solidFill>
                  <a:srgbClr val="FFCC00"/>
                </a:solidFill>
                <a:ea typeface="楷体_GB2312" pitchFamily="49" charset="-122"/>
              </a:rPr>
              <a:t>数字可编程控制增益：</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PGA202</a:t>
            </a:r>
            <a:r>
              <a:rPr lang="zh-CN" altLang="en-US" sz="2400" b="1" smtClean="0">
                <a:solidFill>
                  <a:srgbClr val="FFCC00"/>
                </a:solidFill>
                <a:ea typeface="楷体_GB2312" pitchFamily="49" charset="-122"/>
              </a:rPr>
              <a:t>的增益倍数为 </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10</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100</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   </a:t>
            </a:r>
            <a:endPar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endParaRPr>
          </a:p>
          <a:p>
            <a:pPr fontAlgn="base">
              <a:spcBef>
                <a:spcPts val="0"/>
              </a:spcBef>
              <a:spcAft>
                <a:spcPct val="0"/>
              </a:spcAft>
            </a:pP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      1000</a:t>
            </a:r>
            <a:r>
              <a:rPr lang="zh-CN" altLang="en-US" sz="2400" b="1" smtClean="0">
                <a:solidFill>
                  <a:srgbClr val="FFCC00"/>
                </a:solidFill>
                <a:ea typeface="楷体_GB2312" pitchFamily="49" charset="-122"/>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PGA203</a:t>
            </a:r>
            <a:r>
              <a:rPr lang="zh-CN" altLang="en-US" sz="2400" b="1" smtClean="0">
                <a:solidFill>
                  <a:srgbClr val="FFCC00"/>
                </a:solidFill>
                <a:ea typeface="楷体_GB2312" pitchFamily="49" charset="-122"/>
              </a:rPr>
              <a:t>的增益倍数为</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2</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4</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8 </a:t>
            </a:r>
            <a:endPar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endParaRPr>
          </a:p>
        </p:txBody>
      </p:sp>
      <p:sp>
        <p:nvSpPr>
          <p:cNvPr id="546820" name="Text Box 4"/>
          <p:cNvSpPr txBox="1">
            <a:spLocks noChangeArrowheads="1"/>
          </p:cNvSpPr>
          <p:nvPr/>
        </p:nvSpPr>
        <p:spPr bwMode="auto">
          <a:xfrm>
            <a:off x="276860" y="3493770"/>
            <a:ext cx="863917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l" fontAlgn="base">
              <a:spcBef>
                <a:spcPct val="0"/>
              </a:spcBef>
              <a:spcAft>
                <a:spcPct val="0"/>
              </a:spcAft>
            </a:pPr>
            <a:r>
              <a:rPr lang="en-US" altLang="zh-CN" sz="2400" b="1" smtClean="0">
                <a:solidFill>
                  <a:srgbClr val="FFCC00"/>
                </a:solidFill>
                <a:ea typeface="楷体_GB2312" pitchFamily="49" charset="-122"/>
              </a:rPr>
              <a:t>●</a:t>
            </a:r>
            <a:r>
              <a:rPr lang="zh-CN" altLang="en-US" sz="2400" b="1" smtClean="0">
                <a:solidFill>
                  <a:srgbClr val="FFCC00"/>
                </a:solidFill>
                <a:ea typeface="楷体_GB2312" pitchFamily="49" charset="-122"/>
              </a:rPr>
              <a:t>增益误差：</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rPr>
              <a:t>G&lt;1000</a:t>
            </a:r>
            <a:r>
              <a:rPr lang="zh-CN" altLang="en-US" sz="2000" b="1" smtClean="0">
                <a:solidFill>
                  <a:srgbClr val="FFCC00"/>
                </a:solidFill>
                <a:latin typeface="Times New Roman" panose="02020603050405020304" pitchFamily="18" charset="0"/>
                <a:ea typeface="楷体_GB2312" pitchFamily="49" charset="-122"/>
                <a:cs typeface="Times New Roman" panose="02020603050405020304" pitchFamily="18" charset="0"/>
              </a:rPr>
              <a:t>时</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rPr>
              <a:t>0.05</a:t>
            </a:r>
            <a:r>
              <a:rPr lang="zh-CN" altLang="en-US" sz="20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rPr>
              <a:t>0.15</a:t>
            </a:r>
            <a:r>
              <a:rPr lang="zh-CN" altLang="en-US" sz="20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zh-CN" altLang="en-US" sz="2000" b="1" smtClean="0">
                <a:solidFill>
                  <a:srgbClr val="FFCC00"/>
                </a:solidFill>
                <a:ea typeface="楷体_GB2312" pitchFamily="49" charset="-122"/>
              </a:rPr>
              <a:t>，</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rPr>
              <a:t>G=1000</a:t>
            </a:r>
            <a:r>
              <a:rPr lang="zh-CN" altLang="en-US" sz="2000" b="1" smtClean="0">
                <a:solidFill>
                  <a:srgbClr val="FFCC00"/>
                </a:solidFill>
                <a:ea typeface="楷体_GB2312" pitchFamily="49" charset="-122"/>
              </a:rPr>
              <a:t>时</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rPr>
              <a:t>0.08</a:t>
            </a:r>
            <a:r>
              <a:rPr lang="zh-CN" altLang="en-US" sz="20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rPr>
              <a:t>0.1</a:t>
            </a:r>
            <a:r>
              <a:rPr lang="zh-CN" altLang="en-US" sz="20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zh-CN" altLang="en-US" sz="2000" b="1" smtClean="0">
                <a:solidFill>
                  <a:srgbClr val="FFFFFF"/>
                </a:solidFill>
                <a:latin typeface="Times New Roman" panose="02020603050405020304" pitchFamily="18" charset="0"/>
                <a:ea typeface="楷体_GB2312" pitchFamily="49" charset="-122"/>
                <a:cs typeface="Times New Roman" panose="02020603050405020304" pitchFamily="18" charset="0"/>
              </a:rPr>
              <a:t>  </a:t>
            </a:r>
            <a:endParaRPr lang="zh-CN" altLang="en-US" sz="2000" b="1" smtClean="0">
              <a:solidFill>
                <a:srgbClr val="FFFFFF"/>
              </a:solidFill>
              <a:latin typeface="Times New Roman" panose="02020603050405020304" pitchFamily="18" charset="0"/>
              <a:ea typeface="楷体_GB2312" pitchFamily="49" charset="-122"/>
              <a:cs typeface="Times New Roman" panose="02020603050405020304" pitchFamily="18" charset="0"/>
            </a:endParaRPr>
          </a:p>
        </p:txBody>
      </p:sp>
      <p:sp>
        <p:nvSpPr>
          <p:cNvPr id="546821" name="Text Box 5"/>
          <p:cNvSpPr txBox="1">
            <a:spLocks noChangeArrowheads="1"/>
          </p:cNvSpPr>
          <p:nvPr/>
        </p:nvSpPr>
        <p:spPr bwMode="auto">
          <a:xfrm>
            <a:off x="281623" y="3894455"/>
            <a:ext cx="7129462"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algn="l" fontAlgn="base">
              <a:spcBef>
                <a:spcPct val="0"/>
              </a:spcBef>
              <a:spcAft>
                <a:spcPct val="0"/>
              </a:spcAft>
            </a:pPr>
            <a:r>
              <a:rPr lang="en-US" altLang="zh-CN" sz="2400" b="1" smtClean="0">
                <a:solidFill>
                  <a:srgbClr val="FFCC00"/>
                </a:solidFill>
                <a:ea typeface="楷体_GB2312" pitchFamily="49" charset="-122"/>
              </a:rPr>
              <a:t>●</a:t>
            </a:r>
            <a:r>
              <a:rPr lang="zh-CN" altLang="en-US" sz="2400" b="1" smtClean="0">
                <a:solidFill>
                  <a:srgbClr val="FFCC00"/>
                </a:solidFill>
                <a:ea typeface="楷体_GB2312" pitchFamily="49" charset="-122"/>
              </a:rPr>
              <a:t>非线性失真：</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G=1000</a:t>
            </a:r>
            <a:r>
              <a:rPr lang="zh-CN" altLang="en-US" sz="2400" b="1" smtClean="0">
                <a:solidFill>
                  <a:srgbClr val="FFCC00"/>
                </a:solidFill>
                <a:ea typeface="楷体_GB2312" pitchFamily="49" charset="-122"/>
              </a:rPr>
              <a:t>时</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0.02</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0.06</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zh-CN" altLang="en-US" sz="2400" b="1" smtClean="0">
                <a:solidFill>
                  <a:srgbClr val="FFCC00"/>
                </a:solidFill>
                <a:ea typeface="楷体_GB2312" pitchFamily="49" charset="-122"/>
              </a:rPr>
              <a:t>。</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46822" name="Text Box 6"/>
          <p:cNvSpPr txBox="1">
            <a:spLocks noChangeArrowheads="1"/>
          </p:cNvSpPr>
          <p:nvPr/>
        </p:nvSpPr>
        <p:spPr bwMode="auto">
          <a:xfrm>
            <a:off x="276860" y="4290060"/>
            <a:ext cx="345630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l" fontAlgn="base">
              <a:spcBef>
                <a:spcPct val="0"/>
              </a:spcBef>
              <a:spcAft>
                <a:spcPct val="0"/>
              </a:spcAft>
            </a:pPr>
            <a:r>
              <a:rPr lang="en-US" altLang="zh-CN" sz="2400" b="1" smtClean="0">
                <a:solidFill>
                  <a:srgbClr val="FFCC00"/>
                </a:solidFill>
                <a:ea typeface="楷体_GB2312" pitchFamily="49" charset="-122"/>
              </a:rPr>
              <a:t>●</a:t>
            </a:r>
            <a:r>
              <a:rPr lang="zh-CN" altLang="en-US" sz="2400" b="1" smtClean="0">
                <a:solidFill>
                  <a:srgbClr val="FFCC00"/>
                </a:solidFill>
                <a:ea typeface="楷体_GB2312" pitchFamily="49" charset="-122"/>
              </a:rPr>
              <a:t>快速建立时间：</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2μs</a:t>
            </a:r>
            <a:r>
              <a:rPr lang="zh-CN" altLang="en-US" sz="2400" b="1" smtClean="0">
                <a:solidFill>
                  <a:srgbClr val="FFCC00"/>
                </a:solidFill>
                <a:ea typeface="楷体_GB2312" pitchFamily="49" charset="-122"/>
              </a:rPr>
              <a:t>。</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46823" name="Text Box 7"/>
          <p:cNvSpPr txBox="1">
            <a:spLocks noChangeArrowheads="1"/>
          </p:cNvSpPr>
          <p:nvPr/>
        </p:nvSpPr>
        <p:spPr bwMode="auto">
          <a:xfrm>
            <a:off x="278765" y="4669155"/>
            <a:ext cx="355790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0"/>
              </a:spcBef>
              <a:spcAft>
                <a:spcPct val="0"/>
              </a:spcAft>
            </a:pPr>
            <a:r>
              <a:rPr lang="en-US" altLang="zh-CN" sz="2400" b="1" smtClean="0">
                <a:solidFill>
                  <a:srgbClr val="FFCC00"/>
                </a:solidFill>
                <a:ea typeface="楷体_GB2312" pitchFamily="49" charset="-122"/>
              </a:rPr>
              <a:t>●</a:t>
            </a:r>
            <a:r>
              <a:rPr lang="zh-CN" altLang="en-US" sz="2400" b="1" smtClean="0">
                <a:solidFill>
                  <a:srgbClr val="FFCC00"/>
                </a:solidFill>
                <a:ea typeface="楷体_GB2312" pitchFamily="49" charset="-122"/>
              </a:rPr>
              <a:t>快速压摆率：</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20V/μs </a:t>
            </a:r>
            <a:endPar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endParaRPr>
          </a:p>
        </p:txBody>
      </p:sp>
      <p:sp>
        <p:nvSpPr>
          <p:cNvPr id="546824" name="Text Box 8"/>
          <p:cNvSpPr txBox="1">
            <a:spLocks noChangeArrowheads="1"/>
          </p:cNvSpPr>
          <p:nvPr/>
        </p:nvSpPr>
        <p:spPr bwMode="auto">
          <a:xfrm>
            <a:off x="263525" y="5063490"/>
            <a:ext cx="391033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0"/>
              </a:spcBef>
              <a:spcAft>
                <a:spcPct val="0"/>
              </a:spcAft>
            </a:pPr>
            <a:r>
              <a:rPr lang="en-US" altLang="zh-CN" sz="2400" b="1" smtClean="0">
                <a:solidFill>
                  <a:srgbClr val="FFCC00"/>
                </a:solidFill>
                <a:ea typeface="楷体_GB2312" pitchFamily="49" charset="-122"/>
              </a:rPr>
              <a:t>●</a:t>
            </a:r>
            <a:r>
              <a:rPr lang="zh-CN" altLang="en-US" sz="2400" b="1" smtClean="0">
                <a:solidFill>
                  <a:srgbClr val="FFCC00"/>
                </a:solidFill>
                <a:ea typeface="楷体_GB2312" pitchFamily="49" charset="-122"/>
              </a:rPr>
              <a:t>共模抑制比：</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80</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94dB</a:t>
            </a:r>
            <a:r>
              <a:rPr lang="zh-CN" altLang="en-US" sz="2400" b="1" smtClean="0">
                <a:solidFill>
                  <a:srgbClr val="FFCC00"/>
                </a:solidFill>
                <a:ea typeface="楷体_GB2312" pitchFamily="49" charset="-122"/>
              </a:rPr>
              <a:t>。</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46825" name="Text Box 9"/>
          <p:cNvSpPr txBox="1">
            <a:spLocks noChangeArrowheads="1"/>
          </p:cNvSpPr>
          <p:nvPr/>
        </p:nvSpPr>
        <p:spPr bwMode="auto">
          <a:xfrm>
            <a:off x="240665" y="5444173"/>
            <a:ext cx="835342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0"/>
              </a:spcBef>
              <a:spcAft>
                <a:spcPct val="0"/>
              </a:spcAft>
            </a:pPr>
            <a:r>
              <a:rPr lang="en-US" altLang="zh-CN" sz="2400" b="1" smtClean="0">
                <a:solidFill>
                  <a:srgbClr val="FFCC00"/>
                </a:solidFill>
                <a:ea typeface="楷体_GB2312" pitchFamily="49" charset="-122"/>
              </a:rPr>
              <a:t>●</a:t>
            </a:r>
            <a:r>
              <a:rPr lang="zh-CN" altLang="en-US" sz="2400" b="1" smtClean="0">
                <a:solidFill>
                  <a:srgbClr val="FFCC00"/>
                </a:solidFill>
                <a:ea typeface="楷体_GB2312" pitchFamily="49" charset="-122"/>
              </a:rPr>
              <a:t>频率响应：</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G&lt;1000</a:t>
            </a:r>
            <a:r>
              <a:rPr lang="zh-CN" altLang="en-US" sz="2400" b="1" smtClean="0">
                <a:solidFill>
                  <a:srgbClr val="FFCC00"/>
                </a:solidFill>
                <a:ea typeface="楷体_GB2312" pitchFamily="49" charset="-122"/>
              </a:rPr>
              <a:t>时</a:t>
            </a:r>
            <a:r>
              <a:rPr lang="en-US" altLang="zh-CN" sz="2400" b="1" smtClean="0">
                <a:solidFill>
                  <a:srgbClr val="FFCC00"/>
                </a:solidFill>
                <a:ea typeface="楷体_GB2312" pitchFamily="49" charset="-122"/>
              </a:rPr>
              <a:t>1MHz</a:t>
            </a:r>
            <a:r>
              <a:rPr lang="zh-CN" altLang="en-US" sz="2400" b="1" smtClean="0">
                <a:solidFill>
                  <a:srgbClr val="FFCC00"/>
                </a:solidFill>
                <a:ea typeface="楷体_GB2312" pitchFamily="49" charset="-122"/>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G=1000</a:t>
            </a:r>
            <a:r>
              <a:rPr lang="zh-CN" altLang="en-US" sz="2400" b="1" smtClean="0">
                <a:solidFill>
                  <a:srgbClr val="FFCC00"/>
                </a:solidFill>
                <a:ea typeface="楷体_GB2312" pitchFamily="49" charset="-122"/>
              </a:rPr>
              <a:t>时</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250kHz</a:t>
            </a:r>
            <a:r>
              <a:rPr lang="zh-CN" altLang="en-US" sz="2400" b="1" smtClean="0">
                <a:solidFill>
                  <a:srgbClr val="FFCC00"/>
                </a:solidFill>
                <a:ea typeface="楷体_GB2312" pitchFamily="49" charset="-122"/>
              </a:rPr>
              <a:t>。</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46826" name="Text Box 10"/>
          <p:cNvSpPr txBox="1">
            <a:spLocks noChangeArrowheads="1"/>
          </p:cNvSpPr>
          <p:nvPr/>
        </p:nvSpPr>
        <p:spPr bwMode="auto">
          <a:xfrm>
            <a:off x="247968" y="5849303"/>
            <a:ext cx="7129462"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0"/>
              </a:spcBef>
              <a:spcAft>
                <a:spcPct val="0"/>
              </a:spcAft>
            </a:pPr>
            <a:r>
              <a:rPr lang="en-US" altLang="zh-CN" sz="2400" b="1" smtClean="0">
                <a:solidFill>
                  <a:srgbClr val="FFCC00"/>
                </a:solidFill>
                <a:ea typeface="楷体_GB2312" pitchFamily="49" charset="-122"/>
              </a:rPr>
              <a:t>●</a:t>
            </a:r>
            <a:r>
              <a:rPr lang="zh-CN" altLang="en-US" sz="2400" b="1" smtClean="0">
                <a:solidFill>
                  <a:srgbClr val="FFCC00"/>
                </a:solidFill>
                <a:ea typeface="楷体_GB2312" pitchFamily="49" charset="-122"/>
              </a:rPr>
              <a:t>电源供电范围：</a:t>
            </a:r>
            <a:r>
              <a:rPr lang="en-US" altLang="zh-CN" sz="2400" b="1" smtClean="0">
                <a:solidFill>
                  <a:srgbClr val="FFCC00"/>
                </a:solidFill>
                <a:ea typeface="楷体_GB2312" pitchFamily="49" charset="-122"/>
              </a:rPr>
              <a:t>±6</a:t>
            </a:r>
            <a:r>
              <a:rPr lang="zh-CN" altLang="en-US" sz="2400" b="1" smtClean="0">
                <a:solidFill>
                  <a:srgbClr val="FFCC00"/>
                </a:solidFill>
                <a:ea typeface="楷体_GB2312" pitchFamily="49" charset="-122"/>
              </a:rPr>
              <a:t>～</a:t>
            </a:r>
            <a:r>
              <a:rPr lang="en-US" altLang="zh-CN" sz="2400" b="1" smtClean="0">
                <a:solidFill>
                  <a:srgbClr val="FFCC00"/>
                </a:solidFill>
                <a:ea typeface="楷体_GB2312" pitchFamily="49" charset="-122"/>
              </a:rPr>
              <a:t>±18V</a:t>
            </a:r>
            <a:r>
              <a:rPr lang="zh-CN" altLang="en-US" sz="2400" b="1" smtClean="0">
                <a:solidFill>
                  <a:srgbClr val="FFCC00"/>
                </a:solidFill>
                <a:ea typeface="楷体_GB2312" pitchFamily="49" charset="-122"/>
              </a:rPr>
              <a:t>。</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5799"/>
                                        </p:tgtEl>
                                        <p:attrNameLst>
                                          <p:attrName>style.visibility</p:attrName>
                                        </p:attrNameLst>
                                      </p:cBhvr>
                                      <p:to>
                                        <p:strVal val="visible"/>
                                      </p:to>
                                    </p:set>
                                    <p:anim calcmode="lin" valueType="num">
                                      <p:cBhvr additive="base">
                                        <p:cTn id="7" dur="500" fill="hold"/>
                                        <p:tgtEl>
                                          <p:spTgt spid="545799"/>
                                        </p:tgtEl>
                                        <p:attrNameLst>
                                          <p:attrName>ppt_x</p:attrName>
                                        </p:attrNameLst>
                                      </p:cBhvr>
                                      <p:tavLst>
                                        <p:tav tm="0">
                                          <p:val>
                                            <p:strVal val="#ppt_x"/>
                                          </p:val>
                                        </p:tav>
                                        <p:tav tm="100000">
                                          <p:val>
                                            <p:strVal val="#ppt_x"/>
                                          </p:val>
                                        </p:tav>
                                      </p:tavLst>
                                    </p:anim>
                                    <p:anim calcmode="lin" valueType="num">
                                      <p:cBhvr additive="base">
                                        <p:cTn id="8" dur="500" fill="hold"/>
                                        <p:tgtEl>
                                          <p:spTgt spid="5457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5800"/>
                                        </p:tgtEl>
                                        <p:attrNameLst>
                                          <p:attrName>style.visibility</p:attrName>
                                        </p:attrNameLst>
                                      </p:cBhvr>
                                      <p:to>
                                        <p:strVal val="visible"/>
                                      </p:to>
                                    </p:set>
                                    <p:anim calcmode="lin" valueType="num">
                                      <p:cBhvr additive="base">
                                        <p:cTn id="13" dur="500" fill="hold"/>
                                        <p:tgtEl>
                                          <p:spTgt spid="545800"/>
                                        </p:tgtEl>
                                        <p:attrNameLst>
                                          <p:attrName>ppt_x</p:attrName>
                                        </p:attrNameLst>
                                      </p:cBhvr>
                                      <p:tavLst>
                                        <p:tav tm="0">
                                          <p:val>
                                            <p:strVal val="#ppt_x"/>
                                          </p:val>
                                        </p:tav>
                                        <p:tav tm="100000">
                                          <p:val>
                                            <p:strVal val="#ppt_x"/>
                                          </p:val>
                                        </p:tav>
                                      </p:tavLst>
                                    </p:anim>
                                    <p:anim calcmode="lin" valueType="num">
                                      <p:cBhvr additive="base">
                                        <p:cTn id="14" dur="500" fill="hold"/>
                                        <p:tgtEl>
                                          <p:spTgt spid="5458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5801"/>
                                        </p:tgtEl>
                                        <p:attrNameLst>
                                          <p:attrName>style.visibility</p:attrName>
                                        </p:attrNameLst>
                                      </p:cBhvr>
                                      <p:to>
                                        <p:strVal val="visible"/>
                                      </p:to>
                                    </p:set>
                                    <p:anim calcmode="lin" valueType="num">
                                      <p:cBhvr additive="base">
                                        <p:cTn id="19" dur="500" fill="hold"/>
                                        <p:tgtEl>
                                          <p:spTgt spid="545801"/>
                                        </p:tgtEl>
                                        <p:attrNameLst>
                                          <p:attrName>ppt_x</p:attrName>
                                        </p:attrNameLst>
                                      </p:cBhvr>
                                      <p:tavLst>
                                        <p:tav tm="0">
                                          <p:val>
                                            <p:strVal val="#ppt_x"/>
                                          </p:val>
                                        </p:tav>
                                        <p:tav tm="100000">
                                          <p:val>
                                            <p:strVal val="#ppt_x"/>
                                          </p:val>
                                        </p:tav>
                                      </p:tavLst>
                                    </p:anim>
                                    <p:anim calcmode="lin" valueType="num">
                                      <p:cBhvr additive="base">
                                        <p:cTn id="20" dur="500" fill="hold"/>
                                        <p:tgtEl>
                                          <p:spTgt spid="54580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46820"/>
                                        </p:tgtEl>
                                        <p:attrNameLst>
                                          <p:attrName>style.visibility</p:attrName>
                                        </p:attrNameLst>
                                      </p:cBhvr>
                                      <p:to>
                                        <p:strVal val="visible"/>
                                      </p:to>
                                    </p:set>
                                    <p:anim calcmode="lin" valueType="num">
                                      <p:cBhvr additive="base">
                                        <p:cTn id="25" dur="500" fill="hold"/>
                                        <p:tgtEl>
                                          <p:spTgt spid="546820"/>
                                        </p:tgtEl>
                                        <p:attrNameLst>
                                          <p:attrName>ppt_x</p:attrName>
                                        </p:attrNameLst>
                                      </p:cBhvr>
                                      <p:tavLst>
                                        <p:tav tm="0">
                                          <p:val>
                                            <p:strVal val="#ppt_x"/>
                                          </p:val>
                                        </p:tav>
                                        <p:tav tm="100000">
                                          <p:val>
                                            <p:strVal val="#ppt_x"/>
                                          </p:val>
                                        </p:tav>
                                      </p:tavLst>
                                    </p:anim>
                                    <p:anim calcmode="lin" valueType="num">
                                      <p:cBhvr additive="base">
                                        <p:cTn id="26" dur="500" fill="hold"/>
                                        <p:tgtEl>
                                          <p:spTgt spid="5468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46821"/>
                                        </p:tgtEl>
                                        <p:attrNameLst>
                                          <p:attrName>style.visibility</p:attrName>
                                        </p:attrNameLst>
                                      </p:cBhvr>
                                      <p:to>
                                        <p:strVal val="visible"/>
                                      </p:to>
                                    </p:set>
                                    <p:anim calcmode="lin" valueType="num">
                                      <p:cBhvr additive="base">
                                        <p:cTn id="31" dur="500" fill="hold"/>
                                        <p:tgtEl>
                                          <p:spTgt spid="546821"/>
                                        </p:tgtEl>
                                        <p:attrNameLst>
                                          <p:attrName>ppt_x</p:attrName>
                                        </p:attrNameLst>
                                      </p:cBhvr>
                                      <p:tavLst>
                                        <p:tav tm="0">
                                          <p:val>
                                            <p:strVal val="#ppt_x"/>
                                          </p:val>
                                        </p:tav>
                                        <p:tav tm="100000">
                                          <p:val>
                                            <p:strVal val="#ppt_x"/>
                                          </p:val>
                                        </p:tav>
                                      </p:tavLst>
                                    </p:anim>
                                    <p:anim calcmode="lin" valueType="num">
                                      <p:cBhvr additive="base">
                                        <p:cTn id="32" dur="500" fill="hold"/>
                                        <p:tgtEl>
                                          <p:spTgt spid="5468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46822"/>
                                        </p:tgtEl>
                                        <p:attrNameLst>
                                          <p:attrName>style.visibility</p:attrName>
                                        </p:attrNameLst>
                                      </p:cBhvr>
                                      <p:to>
                                        <p:strVal val="visible"/>
                                      </p:to>
                                    </p:set>
                                    <p:anim calcmode="lin" valueType="num">
                                      <p:cBhvr additive="base">
                                        <p:cTn id="37" dur="500" fill="hold"/>
                                        <p:tgtEl>
                                          <p:spTgt spid="546822"/>
                                        </p:tgtEl>
                                        <p:attrNameLst>
                                          <p:attrName>ppt_x</p:attrName>
                                        </p:attrNameLst>
                                      </p:cBhvr>
                                      <p:tavLst>
                                        <p:tav tm="0">
                                          <p:val>
                                            <p:strVal val="#ppt_x"/>
                                          </p:val>
                                        </p:tav>
                                        <p:tav tm="100000">
                                          <p:val>
                                            <p:strVal val="#ppt_x"/>
                                          </p:val>
                                        </p:tav>
                                      </p:tavLst>
                                    </p:anim>
                                    <p:anim calcmode="lin" valueType="num">
                                      <p:cBhvr additive="base">
                                        <p:cTn id="38" dur="500" fill="hold"/>
                                        <p:tgtEl>
                                          <p:spTgt spid="54682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46823"/>
                                        </p:tgtEl>
                                        <p:attrNameLst>
                                          <p:attrName>style.visibility</p:attrName>
                                        </p:attrNameLst>
                                      </p:cBhvr>
                                      <p:to>
                                        <p:strVal val="visible"/>
                                      </p:to>
                                    </p:set>
                                    <p:anim calcmode="lin" valueType="num">
                                      <p:cBhvr additive="base">
                                        <p:cTn id="43" dur="500" fill="hold"/>
                                        <p:tgtEl>
                                          <p:spTgt spid="546823"/>
                                        </p:tgtEl>
                                        <p:attrNameLst>
                                          <p:attrName>ppt_x</p:attrName>
                                        </p:attrNameLst>
                                      </p:cBhvr>
                                      <p:tavLst>
                                        <p:tav tm="0">
                                          <p:val>
                                            <p:strVal val="#ppt_x"/>
                                          </p:val>
                                        </p:tav>
                                        <p:tav tm="100000">
                                          <p:val>
                                            <p:strVal val="#ppt_x"/>
                                          </p:val>
                                        </p:tav>
                                      </p:tavLst>
                                    </p:anim>
                                    <p:anim calcmode="lin" valueType="num">
                                      <p:cBhvr additive="base">
                                        <p:cTn id="44" dur="500" fill="hold"/>
                                        <p:tgtEl>
                                          <p:spTgt spid="54682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46824"/>
                                        </p:tgtEl>
                                        <p:attrNameLst>
                                          <p:attrName>style.visibility</p:attrName>
                                        </p:attrNameLst>
                                      </p:cBhvr>
                                      <p:to>
                                        <p:strVal val="visible"/>
                                      </p:to>
                                    </p:set>
                                    <p:anim calcmode="lin" valueType="num">
                                      <p:cBhvr additive="base">
                                        <p:cTn id="49" dur="500" fill="hold"/>
                                        <p:tgtEl>
                                          <p:spTgt spid="546824"/>
                                        </p:tgtEl>
                                        <p:attrNameLst>
                                          <p:attrName>ppt_x</p:attrName>
                                        </p:attrNameLst>
                                      </p:cBhvr>
                                      <p:tavLst>
                                        <p:tav tm="0">
                                          <p:val>
                                            <p:strVal val="#ppt_x"/>
                                          </p:val>
                                        </p:tav>
                                        <p:tav tm="100000">
                                          <p:val>
                                            <p:strVal val="#ppt_x"/>
                                          </p:val>
                                        </p:tav>
                                      </p:tavLst>
                                    </p:anim>
                                    <p:anim calcmode="lin" valueType="num">
                                      <p:cBhvr additive="base">
                                        <p:cTn id="50" dur="500" fill="hold"/>
                                        <p:tgtEl>
                                          <p:spTgt spid="54682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46825"/>
                                        </p:tgtEl>
                                        <p:attrNameLst>
                                          <p:attrName>style.visibility</p:attrName>
                                        </p:attrNameLst>
                                      </p:cBhvr>
                                      <p:to>
                                        <p:strVal val="visible"/>
                                      </p:to>
                                    </p:set>
                                    <p:anim calcmode="lin" valueType="num">
                                      <p:cBhvr additive="base">
                                        <p:cTn id="55" dur="500" fill="hold"/>
                                        <p:tgtEl>
                                          <p:spTgt spid="546825"/>
                                        </p:tgtEl>
                                        <p:attrNameLst>
                                          <p:attrName>ppt_x</p:attrName>
                                        </p:attrNameLst>
                                      </p:cBhvr>
                                      <p:tavLst>
                                        <p:tav tm="0">
                                          <p:val>
                                            <p:strVal val="#ppt_x"/>
                                          </p:val>
                                        </p:tav>
                                        <p:tav tm="100000">
                                          <p:val>
                                            <p:strVal val="#ppt_x"/>
                                          </p:val>
                                        </p:tav>
                                      </p:tavLst>
                                    </p:anim>
                                    <p:anim calcmode="lin" valueType="num">
                                      <p:cBhvr additive="base">
                                        <p:cTn id="56" dur="500" fill="hold"/>
                                        <p:tgtEl>
                                          <p:spTgt spid="54682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46826"/>
                                        </p:tgtEl>
                                        <p:attrNameLst>
                                          <p:attrName>style.visibility</p:attrName>
                                        </p:attrNameLst>
                                      </p:cBhvr>
                                      <p:to>
                                        <p:strVal val="visible"/>
                                      </p:to>
                                    </p:set>
                                    <p:anim calcmode="lin" valueType="num">
                                      <p:cBhvr additive="base">
                                        <p:cTn id="61" dur="500" fill="hold"/>
                                        <p:tgtEl>
                                          <p:spTgt spid="546826"/>
                                        </p:tgtEl>
                                        <p:attrNameLst>
                                          <p:attrName>ppt_x</p:attrName>
                                        </p:attrNameLst>
                                      </p:cBhvr>
                                      <p:tavLst>
                                        <p:tav tm="0">
                                          <p:val>
                                            <p:strVal val="#ppt_x"/>
                                          </p:val>
                                        </p:tav>
                                        <p:tav tm="100000">
                                          <p:val>
                                            <p:strVal val="#ppt_x"/>
                                          </p:val>
                                        </p:tav>
                                      </p:tavLst>
                                    </p:anim>
                                    <p:anim calcmode="lin" valueType="num">
                                      <p:cBhvr additive="base">
                                        <p:cTn id="62" dur="500" fill="hold"/>
                                        <p:tgtEl>
                                          <p:spTgt spid="5468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9" grpId="0" animBg="1"/>
      <p:bldP spid="545800" grpId="0" animBg="1"/>
      <p:bldP spid="545801" grpId="0" bldLvl="0" animBg="1"/>
      <p:bldP spid="546820" grpId="0" animBg="1"/>
      <p:bldP spid="546821" grpId="0" animBg="1"/>
      <p:bldP spid="546822" grpId="0" animBg="1"/>
      <p:bldP spid="546823" grpId="0" bldLvl="0" animBg="1"/>
      <p:bldP spid="546824" grpId="0" bldLvl="0" animBg="1"/>
      <p:bldP spid="546825" grpId="0" animBg="1"/>
      <p:bldP spid="5468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4" name="Text Box 4"/>
          <p:cNvSpPr txBox="1">
            <a:spLocks noChangeArrowheads="1"/>
          </p:cNvSpPr>
          <p:nvPr/>
        </p:nvSpPr>
        <p:spPr bwMode="auto">
          <a:xfrm>
            <a:off x="247333" y="849630"/>
            <a:ext cx="28082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zh-CN" altLang="en-US" sz="2400" b="1" smtClean="0">
                <a:solidFill>
                  <a:srgbClr val="CC0000"/>
                </a:solidFill>
                <a:ea typeface="楷体_GB2312" pitchFamily="49" charset="-122"/>
              </a:rPr>
              <a:t>（</a:t>
            </a:r>
            <a:r>
              <a:rPr lang="en-US" altLang="zh-CN" sz="2400" b="1" smtClean="0">
                <a:solidFill>
                  <a:srgbClr val="CC0000"/>
                </a:solidFill>
                <a:ea typeface="楷体_GB2312" pitchFamily="49" charset="-122"/>
              </a:rPr>
              <a:t>2</a:t>
            </a:r>
            <a:r>
              <a:rPr lang="zh-CN" altLang="en-US" sz="2400" b="1" smtClean="0">
                <a:solidFill>
                  <a:srgbClr val="CC0000"/>
                </a:solidFill>
                <a:ea typeface="楷体_GB2312" pitchFamily="49" charset="-122"/>
              </a:rPr>
              <a:t>）内部结构</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47847" name="Text Box 7"/>
          <p:cNvSpPr txBox="1">
            <a:spLocks noChangeArrowheads="1"/>
          </p:cNvSpPr>
          <p:nvPr/>
        </p:nvSpPr>
        <p:spPr bwMode="auto">
          <a:xfrm>
            <a:off x="300990" y="1210945"/>
            <a:ext cx="8665845"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 PGA202/203</a:t>
            </a:r>
            <a:r>
              <a:rPr lang="zh-CN" altLang="en-US" sz="2400" b="1" smtClean="0">
                <a:solidFill>
                  <a:srgbClr val="FFCC00"/>
                </a:solidFill>
                <a:ea typeface="楷体_GB2312" pitchFamily="49" charset="-122"/>
              </a:rPr>
              <a:t>采用双列直插封装，根据使用温度范围的不同，分为陶瓷封装</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25</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85℃)</a:t>
            </a:r>
            <a:r>
              <a:rPr lang="zh-CN" altLang="en-US" sz="2400" b="1" smtClean="0">
                <a:solidFill>
                  <a:srgbClr val="FFCC00"/>
                </a:solidFill>
                <a:ea typeface="楷体_GB2312" pitchFamily="49" charset="-122"/>
              </a:rPr>
              <a:t>和塑料封装</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(0</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70℃)</a:t>
            </a:r>
            <a:r>
              <a:rPr lang="zh-CN" altLang="en-US" sz="2400" b="1" smtClean="0">
                <a:solidFill>
                  <a:srgbClr val="FFCC00"/>
                </a:solidFill>
                <a:ea typeface="楷体_GB2312" pitchFamily="49" charset="-122"/>
              </a:rPr>
              <a:t>两种。引脚排列和内部结构如图所示：  </a:t>
            </a:r>
            <a:endParaRPr lang="zh-CN" altLang="en-US" sz="2400" b="1" smtClean="0">
              <a:solidFill>
                <a:srgbClr val="FFCC00"/>
              </a:solidFill>
              <a:ea typeface="楷体_GB2312" pitchFamily="49" charset="-122"/>
            </a:endParaRPr>
          </a:p>
        </p:txBody>
      </p:sp>
      <p:sp>
        <p:nvSpPr>
          <p:cNvPr id="547850" name="Rectangle 10"/>
          <p:cNvSpPr>
            <a:spLocks noChangeArrowheads="1"/>
          </p:cNvSpPr>
          <p:nvPr/>
        </p:nvSpPr>
        <p:spPr bwMode="auto">
          <a:xfrm>
            <a:off x="5311775" y="6268720"/>
            <a:ext cx="3808730" cy="3683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nchor="ctr">
            <a:spAutoFit/>
          </a:bodyPr>
          <a:lstStyle/>
          <a:p>
            <a:pPr algn="ctr" fontAlgn="base">
              <a:spcBef>
                <a:spcPct val="0"/>
              </a:spcBef>
              <a:spcAft>
                <a:spcPct val="0"/>
              </a:spcAft>
            </a:pPr>
            <a:r>
              <a:rPr lang="en-US" altLang="zh-CN" b="1" smtClean="0">
                <a:solidFill>
                  <a:schemeClr val="tx1"/>
                </a:solidFill>
                <a:ea typeface="楷体_GB2312" pitchFamily="49" charset="-122"/>
              </a:rPr>
              <a:t> </a:t>
            </a:r>
            <a:r>
              <a:rPr lang="en-US" altLang="zh-CN" b="1" smtClean="0">
                <a:solidFill>
                  <a:schemeClr val="tx1"/>
                </a:solidFill>
                <a:latin typeface="Times New Roman" panose="02020603050405020304" pitchFamily="18" charset="0"/>
                <a:ea typeface="楷体_GB2312" pitchFamily="49" charset="-122"/>
                <a:cs typeface="Times New Roman" panose="02020603050405020304" pitchFamily="18" charset="0"/>
              </a:rPr>
              <a:t>PGA202/203</a:t>
            </a:r>
            <a:r>
              <a:rPr lang="zh-CN" altLang="en-US" b="1" smtClean="0">
                <a:solidFill>
                  <a:schemeClr val="tx1"/>
                </a:solidFill>
                <a:ea typeface="楷体_GB2312" pitchFamily="49" charset="-122"/>
              </a:rPr>
              <a:t>引脚排列和内部结构图</a:t>
            </a:r>
            <a:endParaRPr lang="zh-CN" altLang="en-US" b="1" smtClean="0">
              <a:solidFill>
                <a:schemeClr val="tx1"/>
              </a:solidFill>
              <a:ea typeface="楷体_GB2312" pitchFamily="49" charset="-122"/>
            </a:endParaRPr>
          </a:p>
        </p:txBody>
      </p:sp>
      <p:pic>
        <p:nvPicPr>
          <p:cNvPr id="547860" name="Picture 20" descr="B8"/>
          <p:cNvPicPr>
            <a:picLocks noChangeAspect="1" noChangeArrowheads="1"/>
          </p:cNvPicPr>
          <p:nvPr/>
        </p:nvPicPr>
        <p:blipFill>
          <a:blip r:embed="rId1" cstate="print">
            <a:extLst>
              <a:ext uri="{28A0092B-C50C-407E-A947-70E740481C1C}">
                <a14:useLocalDpi xmlns:a14="http://schemas.microsoft.com/office/drawing/2010/main" val="0"/>
              </a:ext>
            </a:extLst>
          </a:blip>
          <a:srcRect r="56278"/>
          <a:stretch>
            <a:fillRect/>
          </a:stretch>
        </p:blipFill>
        <p:spPr bwMode="auto">
          <a:xfrm>
            <a:off x="6191250" y="652780"/>
            <a:ext cx="2775585" cy="2593340"/>
          </a:xfrm>
          <a:prstGeom prst="rect">
            <a:avLst/>
          </a:prstGeom>
          <a:noFill/>
          <a:extLst>
            <a:ext uri="{909E8E84-426E-40DD-AFC4-6F175D3DCCD1}">
              <a14:hiddenFill xmlns:a14="http://schemas.microsoft.com/office/drawing/2010/main">
                <a:solidFill>
                  <a:srgbClr val="FFFFFF"/>
                </a:solidFill>
              </a14:hiddenFill>
            </a:ext>
          </a:extLst>
        </p:spPr>
      </p:pic>
      <p:sp>
        <p:nvSpPr>
          <p:cNvPr id="545797" name="Text Box 5"/>
          <p:cNvSpPr txBox="1">
            <a:spLocks noChangeArrowheads="1"/>
          </p:cNvSpPr>
          <p:nvPr/>
        </p:nvSpPr>
        <p:spPr bwMode="auto">
          <a:xfrm>
            <a:off x="430213" y="486410"/>
            <a:ext cx="36718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algn="l" fontAlgn="base">
              <a:spcBef>
                <a:spcPct val="50000"/>
              </a:spcBef>
              <a:spcAft>
                <a:spcPct val="0"/>
              </a:spcAft>
            </a:pPr>
            <a:r>
              <a:rPr lang="en-US" altLang="zh-CN" sz="2400" b="1" smtClean="0">
                <a:solidFill>
                  <a:srgbClr val="CC0000"/>
                </a:solidFill>
                <a:ea typeface="楷体_GB2312" pitchFamily="49" charset="-122"/>
              </a:rPr>
              <a:t>3</a:t>
            </a:r>
            <a:r>
              <a:rPr lang="zh-CN" altLang="en-US" sz="2400" b="1" smtClean="0">
                <a:solidFill>
                  <a:srgbClr val="CC0000"/>
                </a:solidFill>
                <a:ea typeface="楷体_GB2312" pitchFamily="49" charset="-122"/>
              </a:rPr>
              <a:t>）集成程控放大器</a:t>
            </a:r>
            <a:endParaRPr lang="zh-CN" altLang="en-US" sz="2400" b="1" smtClean="0">
              <a:solidFill>
                <a:srgbClr val="CC0000"/>
              </a:solidFill>
              <a:ea typeface="楷体_GB2312" pitchFamily="49" charset="-122"/>
            </a:endParaRPr>
          </a:p>
        </p:txBody>
      </p:sp>
      <p:pic>
        <p:nvPicPr>
          <p:cNvPr id="2" name="Picture 20" descr="B8"/>
          <p:cNvPicPr>
            <a:picLocks noChangeAspect="1" noChangeArrowheads="1"/>
          </p:cNvPicPr>
          <p:nvPr>
            <p:custDataLst>
              <p:tags r:id="rId2"/>
            </p:custDataLst>
          </p:nvPr>
        </p:nvPicPr>
        <p:blipFill>
          <a:blip r:embed="rId1" cstate="print">
            <a:extLst>
              <a:ext uri="{28A0092B-C50C-407E-A947-70E740481C1C}">
                <a14:useLocalDpi xmlns:a14="http://schemas.microsoft.com/office/drawing/2010/main" val="0"/>
              </a:ext>
            </a:extLst>
          </a:blip>
          <a:srcRect l="48075"/>
          <a:stretch>
            <a:fillRect/>
          </a:stretch>
        </p:blipFill>
        <p:spPr bwMode="auto">
          <a:xfrm>
            <a:off x="5334635" y="3295650"/>
            <a:ext cx="3734435" cy="293751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3"/>
          <a:srcRect b="72511"/>
          <a:stretch>
            <a:fillRect/>
          </a:stretch>
        </p:blipFill>
        <p:spPr>
          <a:xfrm>
            <a:off x="217170" y="2306320"/>
            <a:ext cx="5474335" cy="1254760"/>
          </a:xfrm>
          <a:prstGeom prst="rect">
            <a:avLst/>
          </a:prstGeom>
        </p:spPr>
      </p:pic>
      <p:pic>
        <p:nvPicPr>
          <p:cNvPr id="4" name="图片 3"/>
          <p:cNvPicPr>
            <a:picLocks noChangeAspect="1"/>
          </p:cNvPicPr>
          <p:nvPr/>
        </p:nvPicPr>
        <p:blipFill>
          <a:blip r:embed="rId3"/>
          <a:srcRect l="23781" t="88344" r="22604" b="4077"/>
          <a:stretch>
            <a:fillRect/>
          </a:stretch>
        </p:blipFill>
        <p:spPr>
          <a:xfrm>
            <a:off x="1490980" y="5828030"/>
            <a:ext cx="2948305" cy="301625"/>
          </a:xfrm>
          <a:prstGeom prst="rect">
            <a:avLst/>
          </a:prstGeom>
        </p:spPr>
      </p:pic>
      <p:pic>
        <p:nvPicPr>
          <p:cNvPr id="18" name="Picture 5"/>
          <p:cNvPicPr>
            <a:picLocks noChangeAspect="1" noChangeArrowheads="1"/>
          </p:cNvPicPr>
          <p:nvPr/>
        </p:nvPicPr>
        <p:blipFill>
          <a:blip r:embed="rId4">
            <a:extLst>
              <a:ext uri="{28A0092B-C50C-407E-A947-70E740481C1C}">
                <a14:useLocalDpi xmlns:a14="http://schemas.microsoft.com/office/drawing/2010/main" val="0"/>
              </a:ext>
            </a:extLst>
          </a:blip>
          <a:srcRect l="5398" t="17441" r="4291" b="5705"/>
          <a:stretch>
            <a:fillRect/>
          </a:stretch>
        </p:blipFill>
        <p:spPr bwMode="auto">
          <a:xfrm>
            <a:off x="351155" y="3455035"/>
            <a:ext cx="4664075" cy="2318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7847"/>
                                        </p:tgtEl>
                                        <p:attrNameLst>
                                          <p:attrName>style.visibility</p:attrName>
                                        </p:attrNameLst>
                                      </p:cBhvr>
                                      <p:to>
                                        <p:strVal val="visible"/>
                                      </p:to>
                                    </p:set>
                                    <p:anim calcmode="lin" valueType="num">
                                      <p:cBhvr additive="base">
                                        <p:cTn id="7" dur="500" fill="hold"/>
                                        <p:tgtEl>
                                          <p:spTgt spid="547847"/>
                                        </p:tgtEl>
                                        <p:attrNameLst>
                                          <p:attrName>ppt_x</p:attrName>
                                        </p:attrNameLst>
                                      </p:cBhvr>
                                      <p:tavLst>
                                        <p:tav tm="0">
                                          <p:val>
                                            <p:strVal val="#ppt_x"/>
                                          </p:val>
                                        </p:tav>
                                        <p:tav tm="100000">
                                          <p:val>
                                            <p:strVal val="#ppt_x"/>
                                          </p:val>
                                        </p:tav>
                                      </p:tavLst>
                                    </p:anim>
                                    <p:anim calcmode="lin" valueType="num">
                                      <p:cBhvr additive="base">
                                        <p:cTn id="8" dur="500" fill="hold"/>
                                        <p:tgtEl>
                                          <p:spTgt spid="5478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7860"/>
                                        </p:tgtEl>
                                        <p:attrNameLst>
                                          <p:attrName>style.visibility</p:attrName>
                                        </p:attrNameLst>
                                      </p:cBhvr>
                                      <p:to>
                                        <p:strVal val="visible"/>
                                      </p:to>
                                    </p:set>
                                    <p:anim calcmode="lin" valueType="num">
                                      <p:cBhvr additive="base">
                                        <p:cTn id="13" dur="500" fill="hold"/>
                                        <p:tgtEl>
                                          <p:spTgt spid="547860"/>
                                        </p:tgtEl>
                                        <p:attrNameLst>
                                          <p:attrName>ppt_x</p:attrName>
                                        </p:attrNameLst>
                                      </p:cBhvr>
                                      <p:tavLst>
                                        <p:tav tm="0">
                                          <p:val>
                                            <p:strVal val="#ppt_x"/>
                                          </p:val>
                                        </p:tav>
                                        <p:tav tm="100000">
                                          <p:val>
                                            <p:strVal val="#ppt_x"/>
                                          </p:val>
                                        </p:tav>
                                      </p:tavLst>
                                    </p:anim>
                                    <p:anim calcmode="lin" valueType="num">
                                      <p:cBhvr additive="base">
                                        <p:cTn id="14" dur="500" fill="hold"/>
                                        <p:tgtEl>
                                          <p:spTgt spid="54786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47850"/>
                                        </p:tgtEl>
                                        <p:attrNameLst>
                                          <p:attrName>style.visibility</p:attrName>
                                        </p:attrNameLst>
                                      </p:cBhvr>
                                      <p:to>
                                        <p:strVal val="visible"/>
                                      </p:to>
                                    </p:set>
                                    <p:anim calcmode="lin" valueType="num">
                                      <p:cBhvr additive="base">
                                        <p:cTn id="23" dur="500" fill="hold"/>
                                        <p:tgtEl>
                                          <p:spTgt spid="547850"/>
                                        </p:tgtEl>
                                        <p:attrNameLst>
                                          <p:attrName>ppt_x</p:attrName>
                                        </p:attrNameLst>
                                      </p:cBhvr>
                                      <p:tavLst>
                                        <p:tav tm="0">
                                          <p:val>
                                            <p:strVal val="#ppt_x"/>
                                          </p:val>
                                        </p:tav>
                                        <p:tav tm="100000">
                                          <p:val>
                                            <p:strVal val="#ppt_x"/>
                                          </p:val>
                                        </p:tav>
                                      </p:tavLst>
                                    </p:anim>
                                    <p:anim calcmode="lin" valueType="num">
                                      <p:cBhvr additive="base">
                                        <p:cTn id="24" dur="500" fill="hold"/>
                                        <p:tgtEl>
                                          <p:spTgt spid="54785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7" grpId="0" bldLvl="0" animBg="1"/>
      <p:bldP spid="547850"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7844" name="Text Box 4"/>
          <p:cNvSpPr txBox="1">
            <a:spLocks noChangeArrowheads="1"/>
          </p:cNvSpPr>
          <p:nvPr/>
        </p:nvSpPr>
        <p:spPr bwMode="auto">
          <a:xfrm>
            <a:off x="247333" y="849630"/>
            <a:ext cx="28082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zh-CN" altLang="en-US" sz="2400" b="1" smtClean="0">
                <a:solidFill>
                  <a:srgbClr val="CC0000"/>
                </a:solidFill>
                <a:ea typeface="楷体_GB2312" pitchFamily="49" charset="-122"/>
              </a:rPr>
              <a:t>（</a:t>
            </a:r>
            <a:r>
              <a:rPr lang="en-US" altLang="zh-CN" sz="2400" b="1" smtClean="0">
                <a:solidFill>
                  <a:srgbClr val="CC0000"/>
                </a:solidFill>
                <a:ea typeface="楷体_GB2312" pitchFamily="49" charset="-122"/>
              </a:rPr>
              <a:t>2</a:t>
            </a:r>
            <a:r>
              <a:rPr lang="zh-CN" altLang="en-US" sz="2400" b="1" smtClean="0">
                <a:solidFill>
                  <a:srgbClr val="CC0000"/>
                </a:solidFill>
                <a:ea typeface="楷体_GB2312" pitchFamily="49" charset="-122"/>
              </a:rPr>
              <a:t>）内部结构</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45797" name="Text Box 5"/>
          <p:cNvSpPr txBox="1">
            <a:spLocks noChangeArrowheads="1"/>
          </p:cNvSpPr>
          <p:nvPr/>
        </p:nvSpPr>
        <p:spPr bwMode="auto">
          <a:xfrm>
            <a:off x="430213" y="486410"/>
            <a:ext cx="36718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algn="l" fontAlgn="base">
              <a:spcBef>
                <a:spcPct val="50000"/>
              </a:spcBef>
              <a:spcAft>
                <a:spcPct val="0"/>
              </a:spcAft>
            </a:pPr>
            <a:r>
              <a:rPr lang="en-US" altLang="zh-CN" sz="2400" b="1" smtClean="0">
                <a:solidFill>
                  <a:srgbClr val="CC0000"/>
                </a:solidFill>
                <a:ea typeface="楷体_GB2312" pitchFamily="49" charset="-122"/>
              </a:rPr>
              <a:t>3</a:t>
            </a:r>
            <a:r>
              <a:rPr lang="zh-CN" altLang="en-US" sz="2400" b="1" smtClean="0">
                <a:solidFill>
                  <a:srgbClr val="CC0000"/>
                </a:solidFill>
                <a:ea typeface="楷体_GB2312" pitchFamily="49" charset="-122"/>
              </a:rPr>
              <a:t>）集成程控放大器</a:t>
            </a:r>
            <a:endParaRPr lang="zh-CN" altLang="en-US" sz="2400" b="1" smtClean="0">
              <a:solidFill>
                <a:srgbClr val="CC0000"/>
              </a:solidFill>
              <a:ea typeface="楷体_GB2312" pitchFamily="49" charset="-122"/>
            </a:endParaRPr>
          </a:p>
        </p:txBody>
      </p:sp>
      <p:sp>
        <p:nvSpPr>
          <p:cNvPr id="547847" name="Text Box 7"/>
          <p:cNvSpPr txBox="1">
            <a:spLocks noChangeArrowheads="1"/>
          </p:cNvSpPr>
          <p:nvPr/>
        </p:nvSpPr>
        <p:spPr bwMode="auto">
          <a:xfrm>
            <a:off x="300990" y="1210945"/>
            <a:ext cx="5946140" cy="70675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rPr>
              <a:t>除表中几种增益，</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rPr>
              <a:t>PGA202/203</a:t>
            </a:r>
            <a:r>
              <a:rPr lang="zh-CN" altLang="en-US" sz="2000" b="1" smtClean="0">
                <a:solidFill>
                  <a:srgbClr val="FFCC00"/>
                </a:solidFill>
                <a:latin typeface="Times New Roman" panose="02020603050405020304" pitchFamily="18" charset="0"/>
                <a:ea typeface="楷体_GB2312" pitchFamily="49" charset="-122"/>
                <a:cs typeface="Times New Roman" panose="02020603050405020304" pitchFamily="18" charset="0"/>
              </a:rPr>
              <a:t>外接</a:t>
            </a:r>
            <a:r>
              <a:rPr lang="zh-CN" altLang="en-US" sz="2000" b="1" smtClean="0">
                <a:solidFill>
                  <a:srgbClr val="FFCC00"/>
                </a:solidFill>
                <a:ea typeface="楷体_GB2312" pitchFamily="49" charset="-122"/>
              </a:rPr>
              <a:t>如图所示缓冲器及衰减电阻，增益与电阻的关系为：  </a:t>
            </a:r>
            <a:endParaRPr lang="zh-CN" altLang="en-US" sz="2000" b="1" smtClean="0">
              <a:solidFill>
                <a:srgbClr val="FFCC00"/>
              </a:solidFill>
              <a:ea typeface="楷体_GB2312" pitchFamily="49" charset="-122"/>
            </a:endParaRPr>
          </a:p>
        </p:txBody>
      </p:sp>
      <p:pic>
        <p:nvPicPr>
          <p:cNvPr id="5" name="图片 4"/>
          <p:cNvPicPr>
            <a:picLocks noChangeAspect="1"/>
          </p:cNvPicPr>
          <p:nvPr/>
        </p:nvPicPr>
        <p:blipFill>
          <a:blip r:embed="rId1"/>
          <a:stretch>
            <a:fillRect/>
          </a:stretch>
        </p:blipFill>
        <p:spPr>
          <a:xfrm>
            <a:off x="4355465" y="1559560"/>
            <a:ext cx="1332230" cy="586740"/>
          </a:xfrm>
          <a:prstGeom prst="rect">
            <a:avLst/>
          </a:prstGeom>
        </p:spPr>
      </p:pic>
      <p:pic>
        <p:nvPicPr>
          <p:cNvPr id="6" name="图片 5"/>
          <p:cNvPicPr>
            <a:picLocks noChangeAspect="1"/>
          </p:cNvPicPr>
          <p:nvPr/>
        </p:nvPicPr>
        <p:blipFill>
          <a:blip r:embed="rId2"/>
          <a:stretch>
            <a:fillRect/>
          </a:stretch>
        </p:blipFill>
        <p:spPr>
          <a:xfrm>
            <a:off x="6317615" y="474980"/>
            <a:ext cx="2418080" cy="1431925"/>
          </a:xfrm>
          <a:prstGeom prst="rect">
            <a:avLst/>
          </a:prstGeom>
        </p:spPr>
      </p:pic>
      <p:pic>
        <p:nvPicPr>
          <p:cNvPr id="7" name="图片 6"/>
          <p:cNvPicPr>
            <a:picLocks noChangeAspect="1"/>
          </p:cNvPicPr>
          <p:nvPr/>
        </p:nvPicPr>
        <p:blipFill>
          <a:blip r:embed="rId3"/>
          <a:stretch>
            <a:fillRect/>
          </a:stretch>
        </p:blipFill>
        <p:spPr>
          <a:xfrm>
            <a:off x="6403975" y="1782445"/>
            <a:ext cx="2245995" cy="287655"/>
          </a:xfrm>
          <a:prstGeom prst="rect">
            <a:avLst/>
          </a:prstGeom>
        </p:spPr>
      </p:pic>
      <p:pic>
        <p:nvPicPr>
          <p:cNvPr id="8" name="图片 7"/>
          <p:cNvPicPr>
            <a:picLocks noChangeAspect="1"/>
          </p:cNvPicPr>
          <p:nvPr/>
        </p:nvPicPr>
        <p:blipFill>
          <a:blip r:embed="rId4"/>
          <a:stretch>
            <a:fillRect/>
          </a:stretch>
        </p:blipFill>
        <p:spPr>
          <a:xfrm>
            <a:off x="300990" y="2044065"/>
            <a:ext cx="7450455" cy="1229995"/>
          </a:xfrm>
          <a:prstGeom prst="rect">
            <a:avLst/>
          </a:prstGeom>
        </p:spPr>
      </p:pic>
      <p:pic>
        <p:nvPicPr>
          <p:cNvPr id="9" name="图片 8"/>
          <p:cNvPicPr>
            <a:picLocks noChangeAspect="1"/>
          </p:cNvPicPr>
          <p:nvPr/>
        </p:nvPicPr>
        <p:blipFill>
          <a:blip r:embed="rId5"/>
          <a:srcRect l="8781" r="4932"/>
          <a:stretch>
            <a:fillRect/>
          </a:stretch>
        </p:blipFill>
        <p:spPr>
          <a:xfrm>
            <a:off x="380365" y="3314700"/>
            <a:ext cx="2733040" cy="1242695"/>
          </a:xfrm>
          <a:prstGeom prst="rect">
            <a:avLst/>
          </a:prstGeom>
        </p:spPr>
      </p:pic>
      <p:pic>
        <p:nvPicPr>
          <p:cNvPr id="10" name="图片 9"/>
          <p:cNvPicPr>
            <a:picLocks noChangeAspect="1"/>
          </p:cNvPicPr>
          <p:nvPr/>
        </p:nvPicPr>
        <p:blipFill>
          <a:blip r:embed="rId6"/>
          <a:srcRect l="12519" r="6903"/>
          <a:stretch>
            <a:fillRect/>
          </a:stretch>
        </p:blipFill>
        <p:spPr>
          <a:xfrm>
            <a:off x="3132455" y="3314700"/>
            <a:ext cx="3061335" cy="1242695"/>
          </a:xfrm>
          <a:prstGeom prst="rect">
            <a:avLst/>
          </a:prstGeom>
        </p:spPr>
      </p:pic>
      <p:pic>
        <p:nvPicPr>
          <p:cNvPr id="11" name="图片 10"/>
          <p:cNvPicPr>
            <a:picLocks noChangeAspect="1"/>
          </p:cNvPicPr>
          <p:nvPr/>
        </p:nvPicPr>
        <p:blipFill>
          <a:blip r:embed="rId7"/>
          <a:stretch>
            <a:fillRect/>
          </a:stretch>
        </p:blipFill>
        <p:spPr>
          <a:xfrm>
            <a:off x="247015" y="4560570"/>
            <a:ext cx="6390640" cy="1710690"/>
          </a:xfrm>
          <a:prstGeom prst="rect">
            <a:avLst/>
          </a:prstGeom>
        </p:spPr>
      </p:pic>
      <p:pic>
        <p:nvPicPr>
          <p:cNvPr id="12" name="图片 11"/>
          <p:cNvPicPr>
            <a:picLocks noChangeAspect="1"/>
          </p:cNvPicPr>
          <p:nvPr/>
        </p:nvPicPr>
        <p:blipFill>
          <a:blip r:embed="rId8"/>
          <a:stretch>
            <a:fillRect/>
          </a:stretch>
        </p:blipFill>
        <p:spPr>
          <a:xfrm>
            <a:off x="6728460" y="3007995"/>
            <a:ext cx="2105025" cy="1552575"/>
          </a:xfrm>
          <a:prstGeom prst="rect">
            <a:avLst/>
          </a:prstGeom>
        </p:spPr>
      </p:pic>
      <p:pic>
        <p:nvPicPr>
          <p:cNvPr id="13" name="图片 12"/>
          <p:cNvPicPr>
            <a:picLocks noChangeAspect="1"/>
          </p:cNvPicPr>
          <p:nvPr/>
        </p:nvPicPr>
        <p:blipFill>
          <a:blip r:embed="rId9"/>
          <a:stretch>
            <a:fillRect/>
          </a:stretch>
        </p:blipFill>
        <p:spPr>
          <a:xfrm>
            <a:off x="6728460" y="4560570"/>
            <a:ext cx="2314575" cy="1866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7847"/>
                                        </p:tgtEl>
                                        <p:attrNameLst>
                                          <p:attrName>style.visibility</p:attrName>
                                        </p:attrNameLst>
                                      </p:cBhvr>
                                      <p:to>
                                        <p:strVal val="visible"/>
                                      </p:to>
                                    </p:set>
                                    <p:anim calcmode="lin" valueType="num">
                                      <p:cBhvr additive="base">
                                        <p:cTn id="7" dur="500" fill="hold"/>
                                        <p:tgtEl>
                                          <p:spTgt spid="547847"/>
                                        </p:tgtEl>
                                        <p:attrNameLst>
                                          <p:attrName>ppt_x</p:attrName>
                                        </p:attrNameLst>
                                      </p:cBhvr>
                                      <p:tavLst>
                                        <p:tav tm="0">
                                          <p:val>
                                            <p:strVal val="#ppt_x"/>
                                          </p:val>
                                        </p:tav>
                                        <p:tav tm="100000">
                                          <p:val>
                                            <p:strVal val="#ppt_x"/>
                                          </p:val>
                                        </p:tav>
                                      </p:tavLst>
                                    </p:anim>
                                    <p:anim calcmode="lin" valueType="num">
                                      <p:cBhvr additive="base">
                                        <p:cTn id="8" dur="500" fill="hold"/>
                                        <p:tgtEl>
                                          <p:spTgt spid="5478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fill="hold"/>
                                        <p:tgtEl>
                                          <p:spTgt spid="13"/>
                                        </p:tgtEl>
                                        <p:attrNameLst>
                                          <p:attrName>ppt_x</p:attrName>
                                        </p:attrNameLst>
                                      </p:cBhvr>
                                      <p:tavLst>
                                        <p:tav tm="0">
                                          <p:val>
                                            <p:strVal val="#ppt_x"/>
                                          </p:val>
                                        </p:tav>
                                        <p:tav tm="100000">
                                          <p:val>
                                            <p:strVal val="#ppt_x"/>
                                          </p:val>
                                        </p:tav>
                                      </p:tavLst>
                                    </p:anim>
                                    <p:anim calcmode="lin" valueType="num">
                                      <p:cBhvr additive="base">
                                        <p:cTn id="6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7785" name="Group 9"/>
          <p:cNvGrpSpPr/>
          <p:nvPr/>
        </p:nvGrpSpPr>
        <p:grpSpPr bwMode="auto">
          <a:xfrm>
            <a:off x="1908175" y="3141663"/>
            <a:ext cx="5616575" cy="611187"/>
            <a:chOff x="158" y="1820"/>
            <a:chExt cx="2903" cy="385"/>
          </a:xfrm>
        </p:grpSpPr>
        <p:pic>
          <p:nvPicPr>
            <p:cNvPr id="587786" name="Picture 10" descr="GEL Rounded Rectangle aquamarine">
              <a:hlinkClick r:id="rId1" action="ppaction://hlinksldjump"/>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820"/>
              <a:ext cx="240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7787" name="Text Box 11">
              <a:hlinkClick r:id="" action="ppaction://noaction"/>
            </p:cNvPr>
            <p:cNvSpPr txBox="1">
              <a:spLocks noChangeArrowheads="1"/>
            </p:cNvSpPr>
            <p:nvPr/>
          </p:nvSpPr>
          <p:spPr bwMode="auto">
            <a:xfrm>
              <a:off x="749" y="1842"/>
              <a:ext cx="22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800" b="1" smtClean="0">
                  <a:solidFill>
                    <a:srgbClr val="CC0000"/>
                  </a:solidFill>
                  <a:ea typeface="楷体_GB2312" pitchFamily="49" charset="-122"/>
                  <a:hlinkClick r:id="" action="ppaction://noaction"/>
                </a:rPr>
                <a:t>A/D</a:t>
              </a:r>
              <a:r>
                <a:rPr lang="zh-CN" altLang="en-US" sz="2800" b="1" smtClean="0">
                  <a:solidFill>
                    <a:srgbClr val="CC0000"/>
                  </a:solidFill>
                  <a:ea typeface="楷体_GB2312" pitchFamily="49" charset="-122"/>
                  <a:hlinkClick r:id="" action="ppaction://noaction"/>
                </a:rPr>
                <a:t>转换器与微处理接口</a:t>
              </a:r>
              <a:endParaRPr lang="zh-CN" altLang="en-US" sz="2800" b="1" smtClean="0">
                <a:solidFill>
                  <a:srgbClr val="CC0000"/>
                </a:solidFill>
                <a:ea typeface="楷体_GB2312" pitchFamily="49" charset="-122"/>
              </a:endParaRPr>
            </a:p>
          </p:txBody>
        </p:sp>
        <p:pic>
          <p:nvPicPr>
            <p:cNvPr id="587788" name="Picture 12" descr="GEL Rounded Rectangle aquamarine">
              <a:hlinkClick r:id="rId1" action="ppaction://hlinksldjump"/>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 y="1820"/>
              <a:ext cx="5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7789" name="Text Box 13">
              <a:hlinkClick r:id="" action="ppaction://noaction"/>
            </p:cNvPr>
            <p:cNvSpPr txBox="1">
              <a:spLocks noChangeArrowheads="1"/>
            </p:cNvSpPr>
            <p:nvPr/>
          </p:nvSpPr>
          <p:spPr bwMode="auto">
            <a:xfrm>
              <a:off x="242" y="1865"/>
              <a:ext cx="41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600" b="1" smtClean="0">
                  <a:solidFill>
                    <a:srgbClr val="CC0000"/>
                  </a:solidFill>
                  <a:latin typeface="Times New Roman" panose="02020603050405020304" pitchFamily="18" charset="0"/>
                  <a:ea typeface="楷体_GB2312" pitchFamily="49" charset="-122"/>
                </a:rPr>
                <a:t>2.7</a:t>
              </a:r>
              <a:endParaRPr lang="en-US" altLang="zh-CN" sz="2600" b="1" smtClean="0">
                <a:solidFill>
                  <a:srgbClr val="CC0000"/>
                </a:solidFill>
                <a:latin typeface="Times New Roman" panose="02020603050405020304" pitchFamily="18" charset="0"/>
                <a:ea typeface="楷体_GB2312" pitchFamily="49" charset="-122"/>
              </a:endParaRPr>
            </a:p>
          </p:txBody>
        </p:sp>
      </p:grpSp>
      <p:grpSp>
        <p:nvGrpSpPr>
          <p:cNvPr id="587805" name="Group 29"/>
          <p:cNvGrpSpPr/>
          <p:nvPr/>
        </p:nvGrpSpPr>
        <p:grpSpPr bwMode="auto">
          <a:xfrm>
            <a:off x="3132138" y="1052513"/>
            <a:ext cx="3095625" cy="1081087"/>
            <a:chOff x="1928" y="890"/>
            <a:chExt cx="1905" cy="680"/>
          </a:xfrm>
        </p:grpSpPr>
        <p:pic>
          <p:nvPicPr>
            <p:cNvPr id="587806" name="Picture 30" descr="GEL Oval MS-blue"/>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 y="890"/>
              <a:ext cx="1905" cy="680"/>
            </a:xfrm>
            <a:prstGeom prst="rect">
              <a:avLst/>
            </a:prstGeom>
            <a:noFill/>
            <a:extLst>
              <a:ext uri="{909E8E84-426E-40DD-AFC4-6F175D3DCCD1}">
                <a14:hiddenFill xmlns:a14="http://schemas.microsoft.com/office/drawing/2010/main">
                  <a:solidFill>
                    <a:srgbClr val="FFFFFF"/>
                  </a:solidFill>
                </a14:hiddenFill>
              </a:ext>
            </a:extLst>
          </p:spPr>
        </p:pic>
        <p:pic>
          <p:nvPicPr>
            <p:cNvPr id="587807" name="Picture 31" descr="GEL Oval MS-yellow">
              <a:hlinkClick r:id="rId5" action="ppaction://hlinksldjump"/>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18" y="981"/>
              <a:ext cx="1715" cy="499"/>
            </a:xfrm>
            <a:prstGeom prst="rect">
              <a:avLst/>
            </a:prstGeom>
            <a:noFill/>
            <a:extLst>
              <a:ext uri="{909E8E84-426E-40DD-AFC4-6F175D3DCCD1}">
                <a14:hiddenFill xmlns:a14="http://schemas.microsoft.com/office/drawing/2010/main">
                  <a:solidFill>
                    <a:srgbClr val="FFFFFF"/>
                  </a:solidFill>
                </a14:hiddenFill>
              </a:ext>
            </a:extLst>
          </p:spPr>
        </p:pic>
        <p:sp>
          <p:nvSpPr>
            <p:cNvPr id="587808" name="Text Box 32" descr="斜纹布">
              <a:hlinkClick r:id="rId5" action="ppaction://hlinksldjump"/>
            </p:cNvPr>
            <p:cNvSpPr txBox="1">
              <a:spLocks noChangeArrowheads="1"/>
            </p:cNvSpPr>
            <p:nvPr/>
          </p:nvSpPr>
          <p:spPr bwMode="auto">
            <a:xfrm>
              <a:off x="2291" y="1062"/>
              <a:ext cx="1238" cy="36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ctr" fontAlgn="base">
                <a:spcBef>
                  <a:spcPct val="50000"/>
                </a:spcBef>
                <a:spcAft>
                  <a:spcPct val="0"/>
                </a:spcAft>
              </a:pPr>
              <a:r>
                <a:rPr lang="zh-CN" altLang="en-US" sz="3200" b="1" smtClean="0">
                  <a:solidFill>
                    <a:srgbClr val="CC0000"/>
                  </a:solidFill>
                  <a:latin typeface="Times New Roman" panose="02020603050405020304" pitchFamily="18" charset="0"/>
                  <a:ea typeface="楷体_GB2312" pitchFamily="49" charset="-122"/>
                </a:rPr>
                <a:t>本章内容</a:t>
              </a:r>
              <a:endParaRPr lang="zh-CN" altLang="en-US" sz="3200" b="1" smtClean="0">
                <a:solidFill>
                  <a:srgbClr val="CC0000"/>
                </a:solidFill>
                <a:latin typeface="Times New Roman" panose="02020603050405020304" pitchFamily="18" charset="0"/>
                <a:ea typeface="楷体_GB2312" pitchFamily="49" charset="-122"/>
              </a:endParaRPr>
            </a:p>
          </p:txBody>
        </p:sp>
      </p:grpSp>
      <p:grpSp>
        <p:nvGrpSpPr>
          <p:cNvPr id="587809" name="Group 33"/>
          <p:cNvGrpSpPr/>
          <p:nvPr/>
        </p:nvGrpSpPr>
        <p:grpSpPr bwMode="auto">
          <a:xfrm>
            <a:off x="1908175" y="2420938"/>
            <a:ext cx="5616575" cy="611187"/>
            <a:chOff x="158" y="1820"/>
            <a:chExt cx="2903" cy="385"/>
          </a:xfrm>
        </p:grpSpPr>
        <p:pic>
          <p:nvPicPr>
            <p:cNvPr id="587810" name="Picture 34" descr="GEL Rounded Rectangle aquamarine">
              <a:hlinkClick r:id="rId1" action="ppaction://hlinksldjump"/>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820"/>
              <a:ext cx="240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7811" name="Text Box 35">
              <a:hlinkClick r:id="" action="ppaction://noaction"/>
            </p:cNvPr>
            <p:cNvSpPr txBox="1">
              <a:spLocks noChangeArrowheads="1"/>
            </p:cNvSpPr>
            <p:nvPr/>
          </p:nvSpPr>
          <p:spPr bwMode="auto">
            <a:xfrm>
              <a:off x="749" y="1842"/>
              <a:ext cx="22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800" b="1" smtClean="0">
                  <a:solidFill>
                    <a:srgbClr val="CC0000"/>
                  </a:solidFill>
                  <a:ea typeface="楷体_GB2312" pitchFamily="49" charset="-122"/>
                  <a:hlinkClick r:id="" action="ppaction://noaction"/>
                </a:rPr>
                <a:t>A/D</a:t>
              </a:r>
              <a:r>
                <a:rPr lang="zh-CN" altLang="en-US" sz="2800" b="1" smtClean="0">
                  <a:solidFill>
                    <a:srgbClr val="CC0000"/>
                  </a:solidFill>
                  <a:ea typeface="楷体_GB2312" pitchFamily="49" charset="-122"/>
                  <a:hlinkClick r:id="" action="ppaction://noaction"/>
                </a:rPr>
                <a:t>转换器</a:t>
              </a:r>
              <a:endParaRPr lang="zh-CN" altLang="en-US" sz="2800" b="1" smtClean="0">
                <a:solidFill>
                  <a:srgbClr val="CC0000"/>
                </a:solidFill>
                <a:ea typeface="楷体_GB2312" pitchFamily="49" charset="-122"/>
              </a:endParaRPr>
            </a:p>
          </p:txBody>
        </p:sp>
        <p:pic>
          <p:nvPicPr>
            <p:cNvPr id="587812" name="Picture 36" descr="GEL Rounded Rectangle aquamarine">
              <a:hlinkClick r:id="rId1" action="ppaction://hlinksldjump"/>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 y="1820"/>
              <a:ext cx="5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7813" name="Text Box 37">
              <a:hlinkClick r:id="" action="ppaction://noaction"/>
            </p:cNvPr>
            <p:cNvSpPr txBox="1">
              <a:spLocks noChangeArrowheads="1"/>
            </p:cNvSpPr>
            <p:nvPr/>
          </p:nvSpPr>
          <p:spPr bwMode="auto">
            <a:xfrm>
              <a:off x="242" y="1865"/>
              <a:ext cx="41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600" b="1" smtClean="0">
                  <a:solidFill>
                    <a:srgbClr val="CC0000"/>
                  </a:solidFill>
                  <a:latin typeface="Times New Roman" panose="02020603050405020304" pitchFamily="18" charset="0"/>
                  <a:ea typeface="楷体_GB2312" pitchFamily="49" charset="-122"/>
                </a:rPr>
                <a:t>2.6</a:t>
              </a:r>
              <a:endParaRPr lang="en-US" altLang="zh-CN" sz="2600" b="1" smtClean="0">
                <a:solidFill>
                  <a:srgbClr val="CC0000"/>
                </a:solidFill>
                <a:latin typeface="Times New Roman" panose="02020603050405020304" pitchFamily="18" charset="0"/>
                <a:ea typeface="楷体_GB2312" pitchFamily="49" charset="-122"/>
              </a:endParaRPr>
            </a:p>
          </p:txBody>
        </p:sp>
      </p:grpSp>
      <p:grpSp>
        <p:nvGrpSpPr>
          <p:cNvPr id="587814" name="Group 38"/>
          <p:cNvGrpSpPr/>
          <p:nvPr/>
        </p:nvGrpSpPr>
        <p:grpSpPr bwMode="auto">
          <a:xfrm>
            <a:off x="1908175" y="3860800"/>
            <a:ext cx="5616575" cy="611188"/>
            <a:chOff x="158" y="1820"/>
            <a:chExt cx="2903" cy="385"/>
          </a:xfrm>
        </p:grpSpPr>
        <p:pic>
          <p:nvPicPr>
            <p:cNvPr id="587815" name="Picture 39" descr="GEL Rounded Rectangle aquamarine">
              <a:hlinkClick r:id="" action="ppaction://noaction"/>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820"/>
              <a:ext cx="240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7816" name="Text Box 40">
              <a:hlinkClick r:id="" action="ppaction://noaction"/>
            </p:cNvPr>
            <p:cNvSpPr txBox="1">
              <a:spLocks noChangeArrowheads="1"/>
            </p:cNvSpPr>
            <p:nvPr/>
          </p:nvSpPr>
          <p:spPr bwMode="auto">
            <a:xfrm>
              <a:off x="749" y="1842"/>
              <a:ext cx="2222"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800" b="1" smtClean="0">
                  <a:solidFill>
                    <a:srgbClr val="CC0000"/>
                  </a:solidFill>
                  <a:ea typeface="楷体_GB2312" pitchFamily="49" charset="-122"/>
                  <a:hlinkClick r:id="" action="ppaction://noaction"/>
                </a:rPr>
                <a:t>开关量输入输出通道</a:t>
              </a:r>
              <a:endParaRPr lang="zh-CN" altLang="en-US" sz="2800" b="1" smtClean="0">
                <a:solidFill>
                  <a:srgbClr val="CC0000"/>
                </a:solidFill>
                <a:ea typeface="楷体_GB2312" pitchFamily="49" charset="-122"/>
              </a:endParaRPr>
            </a:p>
          </p:txBody>
        </p:sp>
        <p:pic>
          <p:nvPicPr>
            <p:cNvPr id="587817" name="Picture 41" descr="GEL Rounded Rectangle aquamarine">
              <a:hlinkClick r:id="rId1" action="ppaction://hlinksldjump"/>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 y="1820"/>
              <a:ext cx="5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7818" name="Text Box 42">
              <a:hlinkClick r:id="" action="ppaction://noaction"/>
            </p:cNvPr>
            <p:cNvSpPr txBox="1">
              <a:spLocks noChangeArrowheads="1"/>
            </p:cNvSpPr>
            <p:nvPr/>
          </p:nvSpPr>
          <p:spPr bwMode="auto">
            <a:xfrm>
              <a:off x="242" y="1865"/>
              <a:ext cx="41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600" b="1" smtClean="0">
                  <a:solidFill>
                    <a:srgbClr val="CC0000"/>
                  </a:solidFill>
                  <a:latin typeface="Times New Roman" panose="02020603050405020304" pitchFamily="18" charset="0"/>
                  <a:ea typeface="楷体_GB2312" pitchFamily="49" charset="-122"/>
                </a:rPr>
                <a:t>2.8</a:t>
              </a:r>
              <a:endParaRPr lang="en-US" altLang="zh-CN" sz="2600" b="1" smtClean="0">
                <a:solidFill>
                  <a:srgbClr val="CC0000"/>
                </a:solidFill>
                <a:latin typeface="Times New Roman" panose="02020603050405020304" pitchFamily="18" charset="0"/>
                <a:ea typeface="楷体_GB2312" pitchFamily="49" charset="-122"/>
              </a:endParaRPr>
            </a:p>
          </p:txBody>
        </p:sp>
      </p:grpSp>
      <p:grpSp>
        <p:nvGrpSpPr>
          <p:cNvPr id="587819" name="Group 43"/>
          <p:cNvGrpSpPr/>
          <p:nvPr/>
        </p:nvGrpSpPr>
        <p:grpSpPr bwMode="auto">
          <a:xfrm>
            <a:off x="1908175" y="4581525"/>
            <a:ext cx="5616575" cy="611188"/>
            <a:chOff x="158" y="1820"/>
            <a:chExt cx="2903" cy="385"/>
          </a:xfrm>
        </p:grpSpPr>
        <p:pic>
          <p:nvPicPr>
            <p:cNvPr id="587820" name="Picture 44" descr="GEL Rounded Rectangle aquamarine">
              <a:hlinkClick r:id="rId1" action="ppaction://hlinksldjump"/>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820"/>
              <a:ext cx="240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7821" name="Text Box 45">
              <a:hlinkClick r:id="" action="ppaction://noaction"/>
            </p:cNvPr>
            <p:cNvSpPr txBox="1">
              <a:spLocks noChangeArrowheads="1"/>
            </p:cNvSpPr>
            <p:nvPr/>
          </p:nvSpPr>
          <p:spPr bwMode="auto">
            <a:xfrm>
              <a:off x="749" y="1842"/>
              <a:ext cx="22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800" b="1" smtClean="0">
                  <a:solidFill>
                    <a:srgbClr val="CC0000"/>
                  </a:solidFill>
                  <a:ea typeface="楷体_GB2312" pitchFamily="49" charset="-122"/>
                  <a:hlinkClick r:id="" action="ppaction://noaction"/>
                </a:rPr>
                <a:t>模拟量输出通道</a:t>
              </a:r>
              <a:endParaRPr lang="zh-CN" altLang="en-US" sz="2800" b="1" smtClean="0">
                <a:solidFill>
                  <a:srgbClr val="CC0000"/>
                </a:solidFill>
                <a:ea typeface="楷体_GB2312" pitchFamily="49" charset="-122"/>
              </a:endParaRPr>
            </a:p>
          </p:txBody>
        </p:sp>
        <p:pic>
          <p:nvPicPr>
            <p:cNvPr id="587822" name="Picture 46" descr="GEL Rounded Rectangle aquamarine">
              <a:hlinkClick r:id="rId1" action="ppaction://hlinksldjump"/>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 y="1820"/>
              <a:ext cx="5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7823" name="Text Box 47">
              <a:hlinkClick r:id="" action="ppaction://noaction"/>
            </p:cNvPr>
            <p:cNvSpPr txBox="1">
              <a:spLocks noChangeArrowheads="1"/>
            </p:cNvSpPr>
            <p:nvPr/>
          </p:nvSpPr>
          <p:spPr bwMode="auto">
            <a:xfrm>
              <a:off x="242" y="1865"/>
              <a:ext cx="41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600" b="1" smtClean="0">
                  <a:solidFill>
                    <a:srgbClr val="CC0000"/>
                  </a:solidFill>
                  <a:latin typeface="Times New Roman" panose="02020603050405020304" pitchFamily="18" charset="0"/>
                  <a:ea typeface="楷体_GB2312" pitchFamily="49" charset="-122"/>
                </a:rPr>
                <a:t>2.9</a:t>
              </a:r>
              <a:endParaRPr lang="en-US" altLang="zh-CN" sz="2600" b="1" smtClean="0">
                <a:solidFill>
                  <a:srgbClr val="CC0000"/>
                </a:solidFill>
                <a:latin typeface="Times New Roman" panose="02020603050405020304" pitchFamily="18" charset="0"/>
                <a:ea typeface="楷体_GB2312" pitchFamily="49"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2" name="Text Box 4"/>
          <p:cNvSpPr txBox="1">
            <a:spLocks noChangeArrowheads="1"/>
          </p:cNvSpPr>
          <p:nvPr/>
        </p:nvSpPr>
        <p:spPr bwMode="auto">
          <a:xfrm>
            <a:off x="468313" y="765810"/>
            <a:ext cx="395922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zh-CN" altLang="en-US" sz="2400" b="1" smtClean="0">
                <a:solidFill>
                  <a:srgbClr val="CC0000"/>
                </a:solidFill>
                <a:ea typeface="楷体_GB2312" pitchFamily="49" charset="-122"/>
              </a:rPr>
              <a:t>（</a:t>
            </a:r>
            <a:r>
              <a:rPr lang="en-US" altLang="zh-CN" sz="2400" b="1" smtClean="0">
                <a:solidFill>
                  <a:srgbClr val="CC0000"/>
                </a:solidFill>
                <a:ea typeface="楷体_GB2312" pitchFamily="49" charset="-122"/>
              </a:rPr>
              <a:t>3</a:t>
            </a:r>
            <a:r>
              <a:rPr lang="zh-CN" altLang="en-US" sz="2400" b="1" smtClean="0">
                <a:solidFill>
                  <a:srgbClr val="CC0000"/>
                </a:solidFill>
                <a:ea typeface="楷体_GB2312" pitchFamily="49" charset="-122"/>
              </a:rPr>
              <a:t>）</a:t>
            </a:r>
            <a:r>
              <a:rPr lang="en-US" altLang="zh-CN" sz="2400" b="1" smtClean="0">
                <a:solidFill>
                  <a:srgbClr val="CC0000"/>
                </a:solidFill>
                <a:latin typeface="Times New Roman" panose="02020603050405020304" pitchFamily="18" charset="0"/>
                <a:ea typeface="楷体_GB2312" pitchFamily="49" charset="-122"/>
                <a:cs typeface="Times New Roman" panose="02020603050405020304" pitchFamily="18" charset="0"/>
              </a:rPr>
              <a:t>PGA202</a:t>
            </a:r>
            <a:r>
              <a:rPr lang="zh-CN" altLang="en-US" sz="2400" b="1" smtClean="0">
                <a:solidFill>
                  <a:srgbClr val="CC0000"/>
                </a:solidFill>
                <a:ea typeface="楷体_GB2312" pitchFamily="49" charset="-122"/>
              </a:rPr>
              <a:t>基本用法</a:t>
            </a:r>
            <a:endParaRPr lang="zh-CN" altLang="en-US" sz="2400" b="1" smtClean="0">
              <a:solidFill>
                <a:srgbClr val="CC0000"/>
              </a:solidFill>
              <a:ea typeface="楷体_GB2312" pitchFamily="49" charset="-122"/>
            </a:endParaRPr>
          </a:p>
        </p:txBody>
      </p:sp>
      <p:sp>
        <p:nvSpPr>
          <p:cNvPr id="549893" name="Text Box 5"/>
          <p:cNvSpPr txBox="1">
            <a:spLocks noChangeArrowheads="1"/>
          </p:cNvSpPr>
          <p:nvPr/>
        </p:nvSpPr>
        <p:spPr bwMode="auto">
          <a:xfrm>
            <a:off x="200660" y="1270635"/>
            <a:ext cx="5516245" cy="193802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en-US" altLang="zh-CN" sz="2000" b="1" smtClean="0">
                <a:solidFill>
                  <a:srgbClr val="FFFFFF"/>
                </a:solidFill>
                <a:ea typeface="楷体_GB2312" pitchFamily="49" charset="-122"/>
              </a:rPr>
              <a:t>        </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rPr>
              <a:t>PGA202</a:t>
            </a:r>
            <a:r>
              <a:rPr lang="zh-CN" altLang="en-US" sz="2000" b="1" smtClean="0">
                <a:solidFill>
                  <a:srgbClr val="FFCC00"/>
                </a:solidFill>
                <a:ea typeface="楷体_GB2312" pitchFamily="49" charset="-122"/>
              </a:rPr>
              <a:t>不需任何外部调整元件就能可靠工作。但为了保证效果更好，在正、负电源端分别连接一个</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rPr>
              <a:t>1μF</a:t>
            </a:r>
            <a:r>
              <a:rPr lang="zh-CN" altLang="en-US" sz="2000" b="1" smtClean="0">
                <a:solidFill>
                  <a:srgbClr val="FFCC00"/>
                </a:solidFill>
                <a:ea typeface="楷体_GB2312" pitchFamily="49" charset="-122"/>
              </a:rPr>
              <a:t>的旁路钽电容到模拟地，且尽可能靠近放大器的电源引脚，如图所示，由于</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rPr>
              <a:t>11</a:t>
            </a:r>
            <a:r>
              <a:rPr lang="zh-CN" altLang="en-US" sz="2000" b="1" smtClean="0">
                <a:solidFill>
                  <a:srgbClr val="FFCC00"/>
                </a:solidFill>
                <a:ea typeface="楷体_GB2312" pitchFamily="49" charset="-122"/>
              </a:rPr>
              <a:t>、</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rPr>
              <a:t>4</a:t>
            </a:r>
            <a:r>
              <a:rPr lang="zh-CN" altLang="en-US" sz="2000" b="1" smtClean="0">
                <a:solidFill>
                  <a:srgbClr val="FFCC00"/>
                </a:solidFill>
                <a:ea typeface="楷体_GB2312" pitchFamily="49" charset="-122"/>
              </a:rPr>
              <a:t>脚上的连线电阻都会引起增益误差，因此</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rPr>
              <a:t>11</a:t>
            </a:r>
            <a:r>
              <a:rPr lang="zh-CN" altLang="en-US" sz="20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rPr>
              <a:t>4</a:t>
            </a:r>
            <a:r>
              <a:rPr lang="zh-CN" altLang="en-US" sz="2000" b="1" smtClean="0">
                <a:solidFill>
                  <a:srgbClr val="FFCC00"/>
                </a:solidFill>
                <a:ea typeface="楷体_GB2312" pitchFamily="49" charset="-122"/>
              </a:rPr>
              <a:t>脚连线应尽可能短。</a:t>
            </a:r>
            <a:endParaRPr lang="zh-CN" altLang="en-US" sz="2000" b="1" smtClean="0">
              <a:solidFill>
                <a:srgbClr val="FFCC00"/>
              </a:solidFill>
              <a:ea typeface="楷体_GB2312" pitchFamily="49" charset="-122"/>
            </a:endParaRPr>
          </a:p>
        </p:txBody>
      </p:sp>
      <p:sp>
        <p:nvSpPr>
          <p:cNvPr id="549895" name="Text Box 7"/>
          <p:cNvSpPr txBox="1">
            <a:spLocks noChangeArrowheads="1"/>
          </p:cNvSpPr>
          <p:nvPr/>
        </p:nvSpPr>
        <p:spPr bwMode="auto">
          <a:xfrm>
            <a:off x="5995035" y="2827020"/>
            <a:ext cx="2519045" cy="3683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lgn="ctr" fontAlgn="base">
              <a:spcBef>
                <a:spcPct val="50000"/>
              </a:spcBef>
              <a:spcAft>
                <a:spcPct val="0"/>
              </a:spcAft>
            </a:pPr>
            <a:r>
              <a:rPr lang="en-US" altLang="zh-CN" b="1" smtClean="0">
                <a:solidFill>
                  <a:srgbClr val="FFFFFF"/>
                </a:solidFill>
                <a:latin typeface="Times New Roman" panose="02020603050405020304" pitchFamily="18" charset="0"/>
                <a:ea typeface="楷体_GB2312" pitchFamily="49" charset="-122"/>
                <a:cs typeface="Times New Roman" panose="02020603050405020304" pitchFamily="18" charset="0"/>
              </a:rPr>
              <a:t>PGA202</a:t>
            </a:r>
            <a:r>
              <a:rPr lang="zh-CN" altLang="en-US" b="1" smtClean="0">
                <a:solidFill>
                  <a:srgbClr val="FFFFFF"/>
                </a:solidFill>
                <a:ea typeface="楷体_GB2312" pitchFamily="49" charset="-122"/>
              </a:rPr>
              <a:t>的基本用法 </a:t>
            </a:r>
            <a:endParaRPr lang="zh-CN" altLang="en-US" b="1" smtClean="0">
              <a:solidFill>
                <a:srgbClr val="FFFFFF"/>
              </a:solidFill>
              <a:ea typeface="楷体_GB2312" pitchFamily="49" charset="-122"/>
            </a:endParaRPr>
          </a:p>
        </p:txBody>
      </p:sp>
      <p:pic>
        <p:nvPicPr>
          <p:cNvPr id="549905" name="Picture 17" descr="B1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48985" y="608965"/>
            <a:ext cx="2665095" cy="2153920"/>
          </a:xfrm>
          <a:prstGeom prst="rect">
            <a:avLst/>
          </a:prstGeom>
          <a:noFill/>
          <a:extLst>
            <a:ext uri="{909E8E84-426E-40DD-AFC4-6F175D3DCCD1}">
              <a14:hiddenFill xmlns:a14="http://schemas.microsoft.com/office/drawing/2010/main">
                <a:solidFill>
                  <a:srgbClr val="FFFFFF"/>
                </a:solidFill>
              </a14:hiddenFill>
            </a:ext>
          </a:extLst>
        </p:spPr>
      </p:pic>
      <p:sp>
        <p:nvSpPr>
          <p:cNvPr id="545797" name="Text Box 5"/>
          <p:cNvSpPr txBox="1">
            <a:spLocks noChangeArrowheads="1"/>
          </p:cNvSpPr>
          <p:nvPr/>
        </p:nvSpPr>
        <p:spPr bwMode="auto">
          <a:xfrm>
            <a:off x="430213" y="402590"/>
            <a:ext cx="36718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algn="l" fontAlgn="base">
              <a:spcBef>
                <a:spcPct val="50000"/>
              </a:spcBef>
              <a:spcAft>
                <a:spcPct val="0"/>
              </a:spcAft>
            </a:pPr>
            <a:r>
              <a:rPr lang="en-US" altLang="zh-CN" sz="2400" b="1" smtClean="0">
                <a:solidFill>
                  <a:srgbClr val="CC0000"/>
                </a:solidFill>
                <a:ea typeface="楷体_GB2312" pitchFamily="49" charset="-122"/>
              </a:rPr>
              <a:t>3</a:t>
            </a:r>
            <a:r>
              <a:rPr lang="zh-CN" altLang="en-US" sz="2400" b="1" smtClean="0">
                <a:solidFill>
                  <a:srgbClr val="CC0000"/>
                </a:solidFill>
                <a:ea typeface="楷体_GB2312" pitchFamily="49" charset="-122"/>
              </a:rPr>
              <a:t>）集成程控放大器</a:t>
            </a:r>
            <a:endParaRPr lang="zh-CN" altLang="en-US" sz="2400" b="1" smtClean="0">
              <a:solidFill>
                <a:srgbClr val="CC0000"/>
              </a:solidFill>
              <a:ea typeface="楷体_GB2312" pitchFamily="49" charset="-122"/>
            </a:endParaRPr>
          </a:p>
        </p:txBody>
      </p:sp>
      <p:sp>
        <p:nvSpPr>
          <p:cNvPr id="550916" name="Text Box 4"/>
          <p:cNvSpPr txBox="1">
            <a:spLocks noChangeArrowheads="1"/>
          </p:cNvSpPr>
          <p:nvPr/>
        </p:nvSpPr>
        <p:spPr bwMode="auto">
          <a:xfrm>
            <a:off x="365125" y="3157855"/>
            <a:ext cx="4812665" cy="101473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en-US" altLang="zh-CN" sz="2000" b="1" smtClean="0">
                <a:solidFill>
                  <a:srgbClr val="FFFFFF"/>
                </a:solidFill>
                <a:ea typeface="楷体_GB2312" pitchFamily="49" charset="-122"/>
              </a:rPr>
              <a:t>      </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rPr>
              <a:t>PGA202/203</a:t>
            </a:r>
            <a:r>
              <a:rPr lang="zh-CN" altLang="en-US" sz="2000" b="1" smtClean="0">
                <a:solidFill>
                  <a:srgbClr val="FFCC00"/>
                </a:solidFill>
                <a:ea typeface="楷体_GB2312" pitchFamily="49" charset="-122"/>
              </a:rPr>
              <a:t>与比较器、二进制加减计数器连接可构成自动增益控制电路，如图所示。</a:t>
            </a:r>
            <a:r>
              <a:rPr lang="zh-CN" altLang="en-US" sz="2000" b="1" smtClean="0">
                <a:solidFill>
                  <a:srgbClr val="FFFFFF"/>
                </a:solidFill>
                <a:ea typeface="楷体_GB2312" pitchFamily="49" charset="-122"/>
              </a:rPr>
              <a:t> </a:t>
            </a:r>
            <a:endParaRPr lang="zh-CN" altLang="en-US" sz="2000" b="1" smtClean="0">
              <a:solidFill>
                <a:srgbClr val="FFFFFF"/>
              </a:solidFill>
              <a:ea typeface="楷体_GB2312" pitchFamily="49" charset="-122"/>
            </a:endParaRPr>
          </a:p>
        </p:txBody>
      </p:sp>
      <p:sp>
        <p:nvSpPr>
          <p:cNvPr id="550918" name="Text Box 6"/>
          <p:cNvSpPr txBox="1">
            <a:spLocks noChangeArrowheads="1"/>
          </p:cNvSpPr>
          <p:nvPr/>
        </p:nvSpPr>
        <p:spPr bwMode="auto">
          <a:xfrm>
            <a:off x="5618480" y="6328410"/>
            <a:ext cx="3365500" cy="3683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ctr" fontAlgn="base">
              <a:spcBef>
                <a:spcPct val="50000"/>
              </a:spcBef>
              <a:spcAft>
                <a:spcPct val="0"/>
              </a:spcAft>
            </a:pPr>
            <a:r>
              <a:rPr lang="zh-CN" altLang="en-US" b="1" smtClean="0">
                <a:solidFill>
                  <a:srgbClr val="FFFFFF"/>
                </a:solidFill>
                <a:ea typeface="楷体_GB2312" pitchFamily="49" charset="-122"/>
              </a:rPr>
              <a:t>利用</a:t>
            </a:r>
            <a:r>
              <a:rPr lang="en-US" altLang="zh-CN" b="1" smtClean="0">
                <a:solidFill>
                  <a:srgbClr val="FFFFFF"/>
                </a:solidFill>
                <a:latin typeface="Times New Roman" panose="02020603050405020304" pitchFamily="18" charset="0"/>
                <a:ea typeface="楷体_GB2312" pitchFamily="49" charset="-122"/>
                <a:cs typeface="Times New Roman" panose="02020603050405020304" pitchFamily="18" charset="0"/>
              </a:rPr>
              <a:t>PGA202</a:t>
            </a:r>
            <a:r>
              <a:rPr lang="zh-CN" altLang="en-US" b="1" smtClean="0">
                <a:solidFill>
                  <a:srgbClr val="FFFFFF"/>
                </a:solidFill>
                <a:ea typeface="楷体_GB2312" pitchFamily="49" charset="-122"/>
              </a:rPr>
              <a:t>自动增益控制电路 </a:t>
            </a:r>
            <a:endParaRPr lang="zh-CN" altLang="en-US" b="1" smtClean="0">
              <a:solidFill>
                <a:srgbClr val="FFFFFF"/>
              </a:solidFill>
              <a:ea typeface="楷体_GB2312" pitchFamily="49" charset="-122"/>
            </a:endParaRPr>
          </a:p>
        </p:txBody>
      </p:sp>
      <p:pic>
        <p:nvPicPr>
          <p:cNvPr id="550932" name="Picture 20" descr="B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3370" y="3185160"/>
            <a:ext cx="3570605" cy="31273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4"/>
          <p:cNvSpPr txBox="1">
            <a:spLocks noChangeArrowheads="1"/>
          </p:cNvSpPr>
          <p:nvPr/>
        </p:nvSpPr>
        <p:spPr bwMode="auto">
          <a:xfrm>
            <a:off x="446405" y="4100195"/>
            <a:ext cx="4812665" cy="101473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en-US" altLang="zh-CN" sz="2000" b="1" smtClean="0">
                <a:solidFill>
                  <a:srgbClr val="FFC000"/>
                </a:solidFill>
                <a:ea typeface="楷体_GB2312" pitchFamily="49" charset="-122"/>
              </a:rPr>
              <a:t>      </a:t>
            </a:r>
            <a:r>
              <a:rPr lang="zh-CN" altLang="en-US" sz="2000" b="1" smtClean="0">
                <a:solidFill>
                  <a:srgbClr val="FFC000"/>
                </a:solidFill>
                <a:ea typeface="楷体_GB2312" pitchFamily="49" charset="-122"/>
              </a:rPr>
              <a:t>当输出信号</a:t>
            </a:r>
            <a:r>
              <a:rPr lang="en-US" altLang="zh-CN" sz="2000" b="1" smtClean="0">
                <a:solidFill>
                  <a:srgbClr val="FFC000"/>
                </a:solidFill>
                <a:latin typeface="Times New Roman" panose="02020603050405020304" pitchFamily="18" charset="0"/>
                <a:ea typeface="楷体_GB2312" pitchFamily="49" charset="-122"/>
                <a:cs typeface="Times New Roman" panose="02020603050405020304" pitchFamily="18" charset="0"/>
              </a:rPr>
              <a:t>V</a:t>
            </a:r>
            <a:r>
              <a:rPr lang="en-US" altLang="zh-CN" sz="2000" b="1" baseline="-25000" smtClean="0">
                <a:solidFill>
                  <a:srgbClr val="FFC000"/>
                </a:solidFill>
                <a:latin typeface="Times New Roman" panose="02020603050405020304" pitchFamily="18" charset="0"/>
                <a:ea typeface="楷体_GB2312" pitchFamily="49" charset="-122"/>
                <a:cs typeface="Times New Roman" panose="02020603050405020304" pitchFamily="18" charset="0"/>
              </a:rPr>
              <a:t>OUT</a:t>
            </a:r>
            <a:r>
              <a:rPr lang="en-US" altLang="zh-CN" sz="2000" b="1" smtClean="0">
                <a:solidFill>
                  <a:srgbClr val="FFC000"/>
                </a:solidFill>
                <a:latin typeface="Times New Roman" panose="02020603050405020304" pitchFamily="18" charset="0"/>
                <a:ea typeface="楷体_GB2312" pitchFamily="49" charset="-122"/>
                <a:cs typeface="Times New Roman" panose="02020603050405020304" pitchFamily="18" charset="0"/>
              </a:rPr>
              <a:t>&gt;</a:t>
            </a:r>
            <a:r>
              <a:rPr lang="en-US" altLang="zh-CN" sz="2000" b="1" smtClean="0">
                <a:solidFill>
                  <a:srgbClr val="FFC000"/>
                </a:solidFill>
                <a:latin typeface="Times New Roman" panose="02020603050405020304" pitchFamily="18" charset="0"/>
                <a:ea typeface="楷体_GB2312" pitchFamily="49" charset="-122"/>
                <a:cs typeface="Times New Roman" panose="02020603050405020304" pitchFamily="18" charset="0"/>
                <a:sym typeface="+mn-ea"/>
              </a:rPr>
              <a:t>V</a:t>
            </a:r>
            <a:r>
              <a:rPr lang="en-US" altLang="zh-CN" sz="2000" b="1" baseline="-25000" smtClean="0">
                <a:solidFill>
                  <a:srgbClr val="FFC000"/>
                </a:solidFill>
                <a:latin typeface="Times New Roman" panose="02020603050405020304" pitchFamily="18" charset="0"/>
                <a:ea typeface="楷体_GB2312" pitchFamily="49" charset="-122"/>
                <a:cs typeface="Times New Roman" panose="02020603050405020304" pitchFamily="18" charset="0"/>
                <a:sym typeface="+mn-ea"/>
              </a:rPr>
              <a:t>REF</a:t>
            </a:r>
            <a:r>
              <a:rPr lang="zh-CN" altLang="en-US" sz="2000" b="1" smtClean="0">
                <a:solidFill>
                  <a:srgbClr val="FFC000"/>
                </a:solidFill>
                <a:ea typeface="楷体_GB2312" pitchFamily="49" charset="-122"/>
              </a:rPr>
              <a:t>或</a:t>
            </a:r>
            <a:r>
              <a:rPr lang="en-US" altLang="zh-CN" sz="2000" b="1" smtClean="0">
                <a:solidFill>
                  <a:srgbClr val="FFC000"/>
                </a:solidFill>
                <a:latin typeface="Times New Roman" panose="02020603050405020304" pitchFamily="18" charset="0"/>
                <a:ea typeface="楷体_GB2312" pitchFamily="49" charset="-122"/>
                <a:cs typeface="Times New Roman" panose="02020603050405020304" pitchFamily="18" charset="0"/>
              </a:rPr>
              <a:t>&lt;</a:t>
            </a:r>
            <a:r>
              <a:rPr lang="en-US" altLang="zh-CN" sz="2000" b="1" smtClean="0">
                <a:solidFill>
                  <a:srgbClr val="FFC000"/>
                </a:solidFill>
                <a:latin typeface="Times New Roman" panose="02020603050405020304" pitchFamily="18" charset="0"/>
                <a:ea typeface="楷体_GB2312" pitchFamily="49" charset="-122"/>
                <a:cs typeface="Times New Roman" panose="02020603050405020304" pitchFamily="18" charset="0"/>
                <a:sym typeface="+mn-ea"/>
              </a:rPr>
              <a:t>V</a:t>
            </a:r>
            <a:r>
              <a:rPr lang="en-US" altLang="zh-CN" sz="2000" b="1" baseline="-25000" smtClean="0">
                <a:solidFill>
                  <a:srgbClr val="FFC000"/>
                </a:solidFill>
                <a:latin typeface="Times New Roman" panose="02020603050405020304" pitchFamily="18" charset="0"/>
                <a:ea typeface="楷体_GB2312" pitchFamily="49" charset="-122"/>
                <a:cs typeface="Times New Roman" panose="02020603050405020304" pitchFamily="18" charset="0"/>
                <a:sym typeface="+mn-ea"/>
              </a:rPr>
              <a:t>REF</a:t>
            </a:r>
            <a:r>
              <a:rPr lang="zh-CN" altLang="en-US" sz="2000" b="1" smtClean="0">
                <a:solidFill>
                  <a:srgbClr val="FFC000"/>
                </a:solidFill>
                <a:ea typeface="楷体_GB2312" pitchFamily="49" charset="-122"/>
                <a:sym typeface="+mn-ea"/>
              </a:rPr>
              <a:t>在</a:t>
            </a:r>
            <a:r>
              <a:rPr lang="en-US" altLang="zh-CN" sz="2000" b="1" smtClean="0">
                <a:solidFill>
                  <a:srgbClr val="FFC000"/>
                </a:solidFill>
                <a:latin typeface="Times New Roman" panose="02020603050405020304" pitchFamily="18" charset="0"/>
                <a:ea typeface="楷体_GB2312" pitchFamily="49" charset="-122"/>
                <a:cs typeface="Times New Roman" panose="02020603050405020304" pitchFamily="18" charset="0"/>
                <a:sym typeface="+mn-ea"/>
              </a:rPr>
              <a:t>R</a:t>
            </a:r>
            <a:r>
              <a:rPr lang="en-US" altLang="zh-CN" sz="2000" b="1" baseline="-25000" smtClean="0">
                <a:solidFill>
                  <a:srgbClr val="FFC000"/>
                </a:solidFill>
                <a:latin typeface="Times New Roman" panose="02020603050405020304" pitchFamily="18" charset="0"/>
                <a:ea typeface="楷体_GB2312" pitchFamily="49" charset="-122"/>
                <a:cs typeface="Times New Roman" panose="02020603050405020304" pitchFamily="18" charset="0"/>
                <a:sym typeface="+mn-ea"/>
              </a:rPr>
              <a:t>1</a:t>
            </a:r>
            <a:r>
              <a:rPr lang="zh-CN" altLang="en-US" sz="2000" b="1" smtClean="0">
                <a:solidFill>
                  <a:srgbClr val="FFC000"/>
                </a:solidFill>
                <a:ea typeface="楷体_GB2312" pitchFamily="49" charset="-122"/>
                <a:sym typeface="+mn-ea"/>
              </a:rPr>
              <a:t>和</a:t>
            </a:r>
            <a:r>
              <a:rPr lang="en-US" altLang="zh-CN" sz="2000" b="1" smtClean="0">
                <a:solidFill>
                  <a:srgbClr val="FFC000"/>
                </a:solidFill>
                <a:latin typeface="Times New Roman" panose="02020603050405020304" pitchFamily="18" charset="0"/>
                <a:ea typeface="楷体_GB2312" pitchFamily="49" charset="-122"/>
                <a:cs typeface="Times New Roman" panose="02020603050405020304" pitchFamily="18" charset="0"/>
                <a:sym typeface="+mn-ea"/>
              </a:rPr>
              <a:t>R</a:t>
            </a:r>
            <a:r>
              <a:rPr lang="en-US" altLang="zh-CN" sz="2000" b="1" baseline="-25000" smtClean="0">
                <a:solidFill>
                  <a:srgbClr val="FFC000"/>
                </a:solidFill>
                <a:latin typeface="Times New Roman" panose="02020603050405020304" pitchFamily="18" charset="0"/>
                <a:ea typeface="楷体_GB2312" pitchFamily="49" charset="-122"/>
                <a:cs typeface="Times New Roman" panose="02020603050405020304" pitchFamily="18" charset="0"/>
                <a:sym typeface="+mn-ea"/>
              </a:rPr>
              <a:t>2</a:t>
            </a:r>
            <a:r>
              <a:rPr lang="zh-CN" altLang="en-US" sz="2000" b="1" smtClean="0">
                <a:solidFill>
                  <a:srgbClr val="FFC000"/>
                </a:solidFill>
                <a:ea typeface="楷体_GB2312" pitchFamily="49" charset="-122"/>
                <a:sym typeface="+mn-ea"/>
              </a:rPr>
              <a:t>上分压电压时，调整二进制计数器的计数状态。</a:t>
            </a:r>
            <a:endParaRPr lang="zh-CN" altLang="en-US" sz="2000" b="1" smtClean="0">
              <a:solidFill>
                <a:srgbClr val="FFC000"/>
              </a:solidFill>
              <a:ea typeface="楷体_GB2312"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9893"/>
                                        </p:tgtEl>
                                        <p:attrNameLst>
                                          <p:attrName>style.visibility</p:attrName>
                                        </p:attrNameLst>
                                      </p:cBhvr>
                                      <p:to>
                                        <p:strVal val="visible"/>
                                      </p:to>
                                    </p:set>
                                    <p:anim calcmode="lin" valueType="num">
                                      <p:cBhvr additive="base">
                                        <p:cTn id="7" dur="500" fill="hold"/>
                                        <p:tgtEl>
                                          <p:spTgt spid="549893"/>
                                        </p:tgtEl>
                                        <p:attrNameLst>
                                          <p:attrName>ppt_x</p:attrName>
                                        </p:attrNameLst>
                                      </p:cBhvr>
                                      <p:tavLst>
                                        <p:tav tm="0">
                                          <p:val>
                                            <p:strVal val="#ppt_x"/>
                                          </p:val>
                                        </p:tav>
                                        <p:tav tm="100000">
                                          <p:val>
                                            <p:strVal val="#ppt_x"/>
                                          </p:val>
                                        </p:tav>
                                      </p:tavLst>
                                    </p:anim>
                                    <p:anim calcmode="lin" valueType="num">
                                      <p:cBhvr additive="base">
                                        <p:cTn id="8" dur="500" fill="hold"/>
                                        <p:tgtEl>
                                          <p:spTgt spid="54989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9905"/>
                                        </p:tgtEl>
                                        <p:attrNameLst>
                                          <p:attrName>style.visibility</p:attrName>
                                        </p:attrNameLst>
                                      </p:cBhvr>
                                      <p:to>
                                        <p:strVal val="visible"/>
                                      </p:to>
                                    </p:set>
                                    <p:anim calcmode="lin" valueType="num">
                                      <p:cBhvr additive="base">
                                        <p:cTn id="13" dur="500" fill="hold"/>
                                        <p:tgtEl>
                                          <p:spTgt spid="549905"/>
                                        </p:tgtEl>
                                        <p:attrNameLst>
                                          <p:attrName>ppt_x</p:attrName>
                                        </p:attrNameLst>
                                      </p:cBhvr>
                                      <p:tavLst>
                                        <p:tav tm="0">
                                          <p:val>
                                            <p:strVal val="#ppt_x"/>
                                          </p:val>
                                        </p:tav>
                                        <p:tav tm="100000">
                                          <p:val>
                                            <p:strVal val="#ppt_x"/>
                                          </p:val>
                                        </p:tav>
                                      </p:tavLst>
                                    </p:anim>
                                    <p:anim calcmode="lin" valueType="num">
                                      <p:cBhvr additive="base">
                                        <p:cTn id="14" dur="500" fill="hold"/>
                                        <p:tgtEl>
                                          <p:spTgt spid="54990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49895"/>
                                        </p:tgtEl>
                                        <p:attrNameLst>
                                          <p:attrName>style.visibility</p:attrName>
                                        </p:attrNameLst>
                                      </p:cBhvr>
                                      <p:to>
                                        <p:strVal val="visible"/>
                                      </p:to>
                                    </p:set>
                                    <p:anim calcmode="lin" valueType="num">
                                      <p:cBhvr additive="base">
                                        <p:cTn id="17" dur="500" fill="hold"/>
                                        <p:tgtEl>
                                          <p:spTgt spid="549895"/>
                                        </p:tgtEl>
                                        <p:attrNameLst>
                                          <p:attrName>ppt_x</p:attrName>
                                        </p:attrNameLst>
                                      </p:cBhvr>
                                      <p:tavLst>
                                        <p:tav tm="0">
                                          <p:val>
                                            <p:strVal val="#ppt_x"/>
                                          </p:val>
                                        </p:tav>
                                        <p:tav tm="100000">
                                          <p:val>
                                            <p:strVal val="#ppt_x"/>
                                          </p:val>
                                        </p:tav>
                                      </p:tavLst>
                                    </p:anim>
                                    <p:anim calcmode="lin" valueType="num">
                                      <p:cBhvr additive="base">
                                        <p:cTn id="18" dur="500" fill="hold"/>
                                        <p:tgtEl>
                                          <p:spTgt spid="54989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50916"/>
                                        </p:tgtEl>
                                        <p:attrNameLst>
                                          <p:attrName>style.visibility</p:attrName>
                                        </p:attrNameLst>
                                      </p:cBhvr>
                                      <p:to>
                                        <p:strVal val="visible"/>
                                      </p:to>
                                    </p:set>
                                    <p:anim calcmode="lin" valueType="num">
                                      <p:cBhvr additive="base">
                                        <p:cTn id="23" dur="500" fill="hold"/>
                                        <p:tgtEl>
                                          <p:spTgt spid="550916"/>
                                        </p:tgtEl>
                                        <p:attrNameLst>
                                          <p:attrName>ppt_x</p:attrName>
                                        </p:attrNameLst>
                                      </p:cBhvr>
                                      <p:tavLst>
                                        <p:tav tm="0">
                                          <p:val>
                                            <p:strVal val="#ppt_x"/>
                                          </p:val>
                                        </p:tav>
                                        <p:tav tm="100000">
                                          <p:val>
                                            <p:strVal val="#ppt_x"/>
                                          </p:val>
                                        </p:tav>
                                      </p:tavLst>
                                    </p:anim>
                                    <p:anim calcmode="lin" valueType="num">
                                      <p:cBhvr additive="base">
                                        <p:cTn id="24" dur="500" fill="hold"/>
                                        <p:tgtEl>
                                          <p:spTgt spid="5509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50918"/>
                                        </p:tgtEl>
                                        <p:attrNameLst>
                                          <p:attrName>style.visibility</p:attrName>
                                        </p:attrNameLst>
                                      </p:cBhvr>
                                      <p:to>
                                        <p:strVal val="visible"/>
                                      </p:to>
                                    </p:set>
                                    <p:anim calcmode="lin" valueType="num">
                                      <p:cBhvr additive="base">
                                        <p:cTn id="29" dur="500" fill="hold"/>
                                        <p:tgtEl>
                                          <p:spTgt spid="550918"/>
                                        </p:tgtEl>
                                        <p:attrNameLst>
                                          <p:attrName>ppt_x</p:attrName>
                                        </p:attrNameLst>
                                      </p:cBhvr>
                                      <p:tavLst>
                                        <p:tav tm="0">
                                          <p:val>
                                            <p:strVal val="#ppt_x"/>
                                          </p:val>
                                        </p:tav>
                                        <p:tav tm="100000">
                                          <p:val>
                                            <p:strVal val="#ppt_x"/>
                                          </p:val>
                                        </p:tav>
                                      </p:tavLst>
                                    </p:anim>
                                    <p:anim calcmode="lin" valueType="num">
                                      <p:cBhvr additive="base">
                                        <p:cTn id="30" dur="500" fill="hold"/>
                                        <p:tgtEl>
                                          <p:spTgt spid="55091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50932"/>
                                        </p:tgtEl>
                                        <p:attrNameLst>
                                          <p:attrName>style.visibility</p:attrName>
                                        </p:attrNameLst>
                                      </p:cBhvr>
                                      <p:to>
                                        <p:strVal val="visible"/>
                                      </p:to>
                                    </p:set>
                                    <p:anim calcmode="lin" valueType="num">
                                      <p:cBhvr additive="base">
                                        <p:cTn id="33" dur="500" fill="hold"/>
                                        <p:tgtEl>
                                          <p:spTgt spid="550932"/>
                                        </p:tgtEl>
                                        <p:attrNameLst>
                                          <p:attrName>ppt_x</p:attrName>
                                        </p:attrNameLst>
                                      </p:cBhvr>
                                      <p:tavLst>
                                        <p:tav tm="0">
                                          <p:val>
                                            <p:strVal val="#ppt_x"/>
                                          </p:val>
                                        </p:tav>
                                        <p:tav tm="100000">
                                          <p:val>
                                            <p:strVal val="#ppt_x"/>
                                          </p:val>
                                        </p:tav>
                                      </p:tavLst>
                                    </p:anim>
                                    <p:anim calcmode="lin" valueType="num">
                                      <p:cBhvr additive="base">
                                        <p:cTn id="34" dur="500" fill="hold"/>
                                        <p:tgtEl>
                                          <p:spTgt spid="55093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6" grpId="0" bldLvl="0" animBg="1"/>
      <p:bldP spid="550918" grpId="0" bldLvl="0" animBg="1"/>
      <p:bldP spid="549893" grpId="0" bldLvl="0" animBg="1"/>
      <p:bldP spid="549895" grpId="0" bldLvl="0" animBg="1"/>
      <p:bldP spid="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0" name="Text Box 4"/>
          <p:cNvSpPr txBox="1">
            <a:spLocks noChangeArrowheads="1"/>
          </p:cNvSpPr>
          <p:nvPr/>
        </p:nvSpPr>
        <p:spPr bwMode="auto">
          <a:xfrm>
            <a:off x="490855" y="1134745"/>
            <a:ext cx="4485640"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en-US" altLang="zh-CN" sz="2400" b="1" smtClean="0">
                <a:solidFill>
                  <a:srgbClr val="FFFFFF"/>
                </a:solidFill>
                <a:ea typeface="楷体_GB2312" pitchFamily="49" charset="-122"/>
              </a:rPr>
              <a:t>    </a:t>
            </a:r>
            <a:r>
              <a:rPr lang="zh-CN" altLang="en-US" sz="2400" b="1" smtClean="0">
                <a:solidFill>
                  <a:srgbClr val="FFCC00"/>
                </a:solidFill>
                <a:ea typeface="楷体_GB2312" pitchFamily="49" charset="-122"/>
              </a:rPr>
              <a:t>将</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PGA202</a:t>
            </a:r>
            <a:r>
              <a:rPr lang="zh-CN" altLang="en-US" sz="2400" b="1" smtClean="0">
                <a:solidFill>
                  <a:srgbClr val="FFCC00"/>
                </a:solidFill>
                <a:ea typeface="楷体_GB2312" pitchFamily="49" charset="-122"/>
              </a:rPr>
              <a:t>和</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PGA203</a:t>
            </a:r>
            <a:r>
              <a:rPr lang="zh-CN" altLang="en-US" sz="2400" b="1" smtClean="0">
                <a:solidFill>
                  <a:srgbClr val="FFCC00"/>
                </a:solidFill>
                <a:ea typeface="楷体_GB2312" pitchFamily="49" charset="-122"/>
              </a:rPr>
              <a:t>两片级联，如图所示，</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A3</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A2</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A1</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A0</a:t>
            </a:r>
            <a:r>
              <a:rPr lang="zh-CN" altLang="en-US" sz="2400" b="1" smtClean="0">
                <a:solidFill>
                  <a:srgbClr val="FFCC00"/>
                </a:solidFill>
                <a:ea typeface="楷体_GB2312" pitchFamily="49" charset="-122"/>
              </a:rPr>
              <a:t>组合可有</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16</a:t>
            </a:r>
            <a:r>
              <a:rPr lang="zh-CN" altLang="en-US" sz="2400" b="1" smtClean="0">
                <a:solidFill>
                  <a:srgbClr val="FFCC00"/>
                </a:solidFill>
                <a:ea typeface="楷体_GB2312" pitchFamily="49" charset="-122"/>
              </a:rPr>
              <a:t>种状态，可在</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8000</a:t>
            </a:r>
            <a:r>
              <a:rPr lang="zh-CN" altLang="en-US" sz="2400" b="1" smtClean="0">
                <a:solidFill>
                  <a:srgbClr val="FFCC00"/>
                </a:solidFill>
                <a:ea typeface="楷体_GB2312" pitchFamily="49" charset="-122"/>
              </a:rPr>
              <a:t>范围内选择</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16</a:t>
            </a:r>
            <a:r>
              <a:rPr lang="zh-CN" altLang="en-US" sz="2400" b="1" smtClean="0">
                <a:solidFill>
                  <a:srgbClr val="FFCC00"/>
                </a:solidFill>
                <a:ea typeface="楷体_GB2312" pitchFamily="49" charset="-122"/>
              </a:rPr>
              <a:t>种增益 。</a:t>
            </a:r>
            <a:endParaRPr lang="zh-CN" altLang="en-US" sz="2400" b="1" smtClean="0">
              <a:solidFill>
                <a:srgbClr val="FFCC00"/>
              </a:solidFill>
              <a:ea typeface="楷体_GB2312" pitchFamily="49" charset="-122"/>
            </a:endParaRPr>
          </a:p>
        </p:txBody>
      </p:sp>
      <p:sp>
        <p:nvSpPr>
          <p:cNvPr id="551943" name="Text Box 7"/>
          <p:cNvSpPr txBox="1">
            <a:spLocks noChangeArrowheads="1"/>
          </p:cNvSpPr>
          <p:nvPr/>
        </p:nvSpPr>
        <p:spPr bwMode="auto">
          <a:xfrm>
            <a:off x="5657850" y="3978275"/>
            <a:ext cx="2689860" cy="3683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lgn="ctr" fontAlgn="base">
              <a:spcBef>
                <a:spcPct val="50000"/>
              </a:spcBef>
              <a:spcAft>
                <a:spcPct val="0"/>
              </a:spcAft>
            </a:pPr>
            <a:r>
              <a:rPr lang="en-US" altLang="zh-CN" b="1" smtClean="0">
                <a:solidFill>
                  <a:srgbClr val="FFFFFF"/>
                </a:solidFill>
                <a:latin typeface="Times New Roman" panose="02020603050405020304" pitchFamily="18" charset="0"/>
                <a:ea typeface="楷体_GB2312" pitchFamily="49" charset="-122"/>
                <a:cs typeface="Times New Roman" panose="02020603050405020304" pitchFamily="18" charset="0"/>
              </a:rPr>
              <a:t> PGA202/203</a:t>
            </a:r>
            <a:r>
              <a:rPr lang="zh-CN" altLang="en-US" b="1" smtClean="0">
                <a:solidFill>
                  <a:srgbClr val="FFFFFF"/>
                </a:solidFill>
                <a:ea typeface="楷体_GB2312" pitchFamily="49" charset="-122"/>
              </a:rPr>
              <a:t>级联电路</a:t>
            </a:r>
            <a:endParaRPr lang="zh-CN" altLang="en-US" b="1" smtClean="0">
              <a:solidFill>
                <a:srgbClr val="FFFFFF"/>
              </a:solidFill>
              <a:ea typeface="楷体_GB2312" pitchFamily="49" charset="-122"/>
            </a:endParaRPr>
          </a:p>
        </p:txBody>
      </p:sp>
      <p:pic>
        <p:nvPicPr>
          <p:cNvPr id="551953" name="Picture 17" descr="B1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76495" y="1071880"/>
            <a:ext cx="3868420" cy="2818130"/>
          </a:xfrm>
          <a:prstGeom prst="rect">
            <a:avLst/>
          </a:prstGeom>
          <a:noFill/>
          <a:extLst>
            <a:ext uri="{909E8E84-426E-40DD-AFC4-6F175D3DCCD1}">
              <a14:hiddenFill xmlns:a14="http://schemas.microsoft.com/office/drawing/2010/main">
                <a:solidFill>
                  <a:srgbClr val="FFFFFF"/>
                </a:solidFill>
              </a14:hiddenFill>
            </a:ext>
          </a:extLst>
        </p:spPr>
      </p:pic>
      <p:sp>
        <p:nvSpPr>
          <p:cNvPr id="549892" name="Text Box 4"/>
          <p:cNvSpPr txBox="1">
            <a:spLocks noChangeArrowheads="1"/>
          </p:cNvSpPr>
          <p:nvPr/>
        </p:nvSpPr>
        <p:spPr bwMode="auto">
          <a:xfrm>
            <a:off x="468313" y="765810"/>
            <a:ext cx="395922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zh-CN" altLang="en-US" sz="2400" b="1" smtClean="0">
                <a:solidFill>
                  <a:srgbClr val="CC0000"/>
                </a:solidFill>
                <a:ea typeface="楷体_GB2312" pitchFamily="49" charset="-122"/>
              </a:rPr>
              <a:t>（</a:t>
            </a:r>
            <a:r>
              <a:rPr lang="en-US" altLang="zh-CN" sz="2400" b="1" smtClean="0">
                <a:solidFill>
                  <a:srgbClr val="CC0000"/>
                </a:solidFill>
                <a:ea typeface="楷体_GB2312" pitchFamily="49" charset="-122"/>
              </a:rPr>
              <a:t>3</a:t>
            </a:r>
            <a:r>
              <a:rPr lang="zh-CN" altLang="en-US" sz="2400" b="1" smtClean="0">
                <a:solidFill>
                  <a:srgbClr val="CC0000"/>
                </a:solidFill>
                <a:ea typeface="楷体_GB2312" pitchFamily="49" charset="-122"/>
              </a:rPr>
              <a:t>）</a:t>
            </a:r>
            <a:r>
              <a:rPr lang="en-US" altLang="zh-CN" sz="2400" b="1" smtClean="0">
                <a:solidFill>
                  <a:srgbClr val="CC0000"/>
                </a:solidFill>
                <a:latin typeface="Times New Roman" panose="02020603050405020304" pitchFamily="18" charset="0"/>
                <a:ea typeface="楷体_GB2312" pitchFamily="49" charset="-122"/>
                <a:cs typeface="Times New Roman" panose="02020603050405020304" pitchFamily="18" charset="0"/>
              </a:rPr>
              <a:t>PGA202</a:t>
            </a:r>
            <a:r>
              <a:rPr lang="zh-CN" altLang="en-US" sz="2400" b="1" smtClean="0">
                <a:solidFill>
                  <a:srgbClr val="CC0000"/>
                </a:solidFill>
                <a:ea typeface="楷体_GB2312" pitchFamily="49" charset="-122"/>
              </a:rPr>
              <a:t>基本用法</a:t>
            </a:r>
            <a:endParaRPr lang="zh-CN" altLang="en-US" sz="2400" b="1" smtClean="0">
              <a:solidFill>
                <a:srgbClr val="CC0000"/>
              </a:solidFill>
              <a:ea typeface="楷体_GB2312" pitchFamily="49" charset="-122"/>
            </a:endParaRPr>
          </a:p>
        </p:txBody>
      </p:sp>
      <p:sp>
        <p:nvSpPr>
          <p:cNvPr id="545797" name="Text Box 5"/>
          <p:cNvSpPr txBox="1">
            <a:spLocks noChangeArrowheads="1"/>
          </p:cNvSpPr>
          <p:nvPr/>
        </p:nvSpPr>
        <p:spPr bwMode="auto">
          <a:xfrm>
            <a:off x="430213" y="402590"/>
            <a:ext cx="36718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algn="l" fontAlgn="base">
              <a:spcBef>
                <a:spcPct val="50000"/>
              </a:spcBef>
              <a:spcAft>
                <a:spcPct val="0"/>
              </a:spcAft>
            </a:pPr>
            <a:r>
              <a:rPr lang="en-US" altLang="zh-CN" sz="2400" b="1" smtClean="0">
                <a:solidFill>
                  <a:srgbClr val="CC0000"/>
                </a:solidFill>
                <a:ea typeface="楷体_GB2312" pitchFamily="49" charset="-122"/>
              </a:rPr>
              <a:t>3</a:t>
            </a:r>
            <a:r>
              <a:rPr lang="zh-CN" altLang="en-US" sz="2400" b="1" smtClean="0">
                <a:solidFill>
                  <a:srgbClr val="CC0000"/>
                </a:solidFill>
                <a:ea typeface="楷体_GB2312" pitchFamily="49" charset="-122"/>
              </a:rPr>
              <a:t>）集成程控放大器</a:t>
            </a:r>
            <a:endParaRPr lang="zh-CN" altLang="en-US" sz="2400" b="1" smtClean="0">
              <a:solidFill>
                <a:srgbClr val="CC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1940"/>
                                        </p:tgtEl>
                                        <p:attrNameLst>
                                          <p:attrName>style.visibility</p:attrName>
                                        </p:attrNameLst>
                                      </p:cBhvr>
                                      <p:to>
                                        <p:strVal val="visible"/>
                                      </p:to>
                                    </p:set>
                                    <p:anim calcmode="lin" valueType="num">
                                      <p:cBhvr additive="base">
                                        <p:cTn id="7" dur="500" fill="hold"/>
                                        <p:tgtEl>
                                          <p:spTgt spid="551940"/>
                                        </p:tgtEl>
                                        <p:attrNameLst>
                                          <p:attrName>ppt_x</p:attrName>
                                        </p:attrNameLst>
                                      </p:cBhvr>
                                      <p:tavLst>
                                        <p:tav tm="0">
                                          <p:val>
                                            <p:strVal val="#ppt_x"/>
                                          </p:val>
                                        </p:tav>
                                        <p:tav tm="100000">
                                          <p:val>
                                            <p:strVal val="#ppt_x"/>
                                          </p:val>
                                        </p:tav>
                                      </p:tavLst>
                                    </p:anim>
                                    <p:anim calcmode="lin" valueType="num">
                                      <p:cBhvr additive="base">
                                        <p:cTn id="8" dur="500" fill="hold"/>
                                        <p:tgtEl>
                                          <p:spTgt spid="5519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1943"/>
                                        </p:tgtEl>
                                        <p:attrNameLst>
                                          <p:attrName>style.visibility</p:attrName>
                                        </p:attrNameLst>
                                      </p:cBhvr>
                                      <p:to>
                                        <p:strVal val="visible"/>
                                      </p:to>
                                    </p:set>
                                    <p:anim calcmode="lin" valueType="num">
                                      <p:cBhvr additive="base">
                                        <p:cTn id="13" dur="500" fill="hold"/>
                                        <p:tgtEl>
                                          <p:spTgt spid="551943"/>
                                        </p:tgtEl>
                                        <p:attrNameLst>
                                          <p:attrName>ppt_x</p:attrName>
                                        </p:attrNameLst>
                                      </p:cBhvr>
                                      <p:tavLst>
                                        <p:tav tm="0">
                                          <p:val>
                                            <p:strVal val="#ppt_x"/>
                                          </p:val>
                                        </p:tav>
                                        <p:tav tm="100000">
                                          <p:val>
                                            <p:strVal val="#ppt_x"/>
                                          </p:val>
                                        </p:tav>
                                      </p:tavLst>
                                    </p:anim>
                                    <p:anim calcmode="lin" valueType="num">
                                      <p:cBhvr additive="base">
                                        <p:cTn id="14" dur="500" fill="hold"/>
                                        <p:tgtEl>
                                          <p:spTgt spid="55194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51953"/>
                                        </p:tgtEl>
                                        <p:attrNameLst>
                                          <p:attrName>style.visibility</p:attrName>
                                        </p:attrNameLst>
                                      </p:cBhvr>
                                      <p:to>
                                        <p:strVal val="visible"/>
                                      </p:to>
                                    </p:set>
                                    <p:anim calcmode="lin" valueType="num">
                                      <p:cBhvr additive="base">
                                        <p:cTn id="17" dur="500" fill="hold"/>
                                        <p:tgtEl>
                                          <p:spTgt spid="551953"/>
                                        </p:tgtEl>
                                        <p:attrNameLst>
                                          <p:attrName>ppt_x</p:attrName>
                                        </p:attrNameLst>
                                      </p:cBhvr>
                                      <p:tavLst>
                                        <p:tav tm="0">
                                          <p:val>
                                            <p:strVal val="#ppt_x"/>
                                          </p:val>
                                        </p:tav>
                                        <p:tav tm="100000">
                                          <p:val>
                                            <p:strVal val="#ppt_x"/>
                                          </p:val>
                                        </p:tav>
                                      </p:tavLst>
                                    </p:anim>
                                    <p:anim calcmode="lin" valueType="num">
                                      <p:cBhvr additive="base">
                                        <p:cTn id="18" dur="500" fill="hold"/>
                                        <p:tgtEl>
                                          <p:spTgt spid="5519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0" grpId="0" animBg="1"/>
      <p:bldP spid="55194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4" name="Text Box 4"/>
          <p:cNvSpPr txBox="1">
            <a:spLocks noChangeArrowheads="1"/>
          </p:cNvSpPr>
          <p:nvPr/>
        </p:nvSpPr>
        <p:spPr bwMode="auto">
          <a:xfrm>
            <a:off x="289560" y="430530"/>
            <a:ext cx="250698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lgn="l" fontAlgn="base">
              <a:spcBef>
                <a:spcPct val="50000"/>
              </a:spcBef>
              <a:spcAft>
                <a:spcPct val="0"/>
              </a:spcAft>
            </a:pPr>
            <a:r>
              <a:rPr lang="en-US" altLang="zh-CN" sz="2400" b="1" smtClean="0">
                <a:solidFill>
                  <a:srgbClr val="FFFFFF"/>
                </a:solidFill>
                <a:latin typeface="Times New Roman" panose="02020603050405020304" pitchFamily="18" charset="0"/>
                <a:ea typeface="楷体_GB2312" pitchFamily="49" charset="-122"/>
                <a:cs typeface="Times New Roman" panose="02020603050405020304" pitchFamily="18" charset="0"/>
              </a:rPr>
              <a:t>2.3.2</a:t>
            </a:r>
            <a:r>
              <a:rPr lang="zh-CN" altLang="en-US" sz="2400" b="1" smtClean="0">
                <a:solidFill>
                  <a:srgbClr val="FFFFFF"/>
                </a:solidFill>
                <a:ea typeface="楷体_GB2312" pitchFamily="49" charset="-122"/>
              </a:rPr>
              <a:t>仪用放大器</a:t>
            </a:r>
            <a:endParaRPr lang="zh-CN" altLang="en-US" sz="2400" b="1" smtClean="0">
              <a:solidFill>
                <a:srgbClr val="FFFFFF"/>
              </a:solidFill>
              <a:ea typeface="楷体_GB2312" pitchFamily="49" charset="-122"/>
            </a:endParaRPr>
          </a:p>
        </p:txBody>
      </p:sp>
      <p:sp>
        <p:nvSpPr>
          <p:cNvPr id="552965" name="Text Box 5"/>
          <p:cNvSpPr txBox="1">
            <a:spLocks noChangeArrowheads="1"/>
          </p:cNvSpPr>
          <p:nvPr/>
        </p:nvSpPr>
        <p:spPr bwMode="auto">
          <a:xfrm>
            <a:off x="323850" y="834073"/>
            <a:ext cx="8424863"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smtClean="0">
                <a:solidFill>
                  <a:srgbClr val="FFFFFF"/>
                </a:solidFill>
                <a:ea typeface="楷体_GB2312" pitchFamily="49" charset="-122"/>
              </a:rPr>
              <a:t>      </a:t>
            </a:r>
            <a:r>
              <a:rPr lang="zh-CN" altLang="en-US" sz="2400" b="1" smtClean="0">
                <a:solidFill>
                  <a:srgbClr val="FFCC00"/>
                </a:solidFill>
                <a:ea typeface="楷体_GB2312" pitchFamily="49" charset="-122"/>
              </a:rPr>
              <a:t>在智能仪器中，常常需要精确放大带有一定共模干扰的微弱的差模信号，要求放大电路输入阻抗和共模抑制比高、误差小、稳定性好。这种用来放大传感器输出的微弱电压或电流信号的放大电路称为</a:t>
            </a:r>
            <a:r>
              <a:rPr lang="zh-CN" altLang="en-US" sz="2400" b="1" u="sng" smtClean="0">
                <a:solidFill>
                  <a:srgbClr val="FFCC00"/>
                </a:solidFill>
                <a:effectLst>
                  <a:outerShdw blurRad="38100" dist="38100" dir="2700000" algn="tl">
                    <a:srgbClr val="000000"/>
                  </a:outerShdw>
                </a:effectLst>
                <a:ea typeface="楷体_GB2312" pitchFamily="49" charset="-122"/>
              </a:rPr>
              <a:t>仪用放大电路</a:t>
            </a:r>
            <a:r>
              <a:rPr lang="zh-CN" altLang="en-US" sz="2400" b="1" smtClean="0">
                <a:solidFill>
                  <a:srgbClr val="FFCC00"/>
                </a:solidFill>
                <a:ea typeface="楷体_GB2312" pitchFamily="49" charset="-122"/>
              </a:rPr>
              <a:t>（测量放大电路）。</a:t>
            </a:r>
            <a:endParaRPr lang="zh-CN" altLang="en-US" sz="2400" b="1" smtClean="0">
              <a:solidFill>
                <a:srgbClr val="FFCC00"/>
              </a:solidFill>
              <a:ea typeface="楷体_GB2312" pitchFamily="49" charset="-122"/>
            </a:endParaRPr>
          </a:p>
        </p:txBody>
      </p:sp>
      <p:sp>
        <p:nvSpPr>
          <p:cNvPr id="552966" name="Text Box 6"/>
          <p:cNvSpPr txBox="1">
            <a:spLocks noChangeArrowheads="1"/>
          </p:cNvSpPr>
          <p:nvPr/>
        </p:nvSpPr>
        <p:spPr bwMode="auto">
          <a:xfrm>
            <a:off x="458153" y="2348548"/>
            <a:ext cx="36718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l" fontAlgn="base">
              <a:spcBef>
                <a:spcPct val="50000"/>
              </a:spcBef>
              <a:spcAft>
                <a:spcPct val="0"/>
              </a:spcAft>
            </a:pPr>
            <a:r>
              <a:rPr lang="en-US" altLang="zh-CN" sz="2400" b="1" smtClean="0">
                <a:solidFill>
                  <a:srgbClr val="CC0000"/>
                </a:solidFill>
                <a:latin typeface="楷体_GB2312" pitchFamily="49" charset="-122"/>
                <a:ea typeface="楷体_GB2312" pitchFamily="49" charset="-122"/>
              </a:rPr>
              <a:t>1</a:t>
            </a:r>
            <a:r>
              <a:rPr lang="zh-CN" altLang="en-US" sz="2400" b="1" smtClean="0">
                <a:solidFill>
                  <a:srgbClr val="CC0000"/>
                </a:solidFill>
                <a:latin typeface="楷体_GB2312" pitchFamily="49" charset="-122"/>
                <a:ea typeface="楷体_GB2312" pitchFamily="49" charset="-122"/>
              </a:rPr>
              <a:t>．仪用放大器原理</a:t>
            </a:r>
            <a:endParaRPr lang="zh-CN" altLang="en-US" sz="2400" b="1" smtClean="0">
              <a:solidFill>
                <a:srgbClr val="CC0000"/>
              </a:solidFill>
              <a:latin typeface="楷体_GB2312" pitchFamily="49" charset="-122"/>
              <a:ea typeface="楷体_GB2312" pitchFamily="49" charset="-122"/>
            </a:endParaRPr>
          </a:p>
        </p:txBody>
      </p:sp>
      <p:sp>
        <p:nvSpPr>
          <p:cNvPr id="552967" name="Text Box 7"/>
          <p:cNvSpPr txBox="1">
            <a:spLocks noChangeArrowheads="1"/>
          </p:cNvSpPr>
          <p:nvPr/>
        </p:nvSpPr>
        <p:spPr bwMode="auto">
          <a:xfrm>
            <a:off x="458470" y="2809240"/>
            <a:ext cx="4152265"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en-US" altLang="zh-CN" sz="2400" b="1" smtClean="0">
                <a:solidFill>
                  <a:srgbClr val="FFFFFF"/>
                </a:solidFill>
                <a:ea typeface="楷体_GB2312" pitchFamily="49" charset="-122"/>
              </a:rPr>
              <a:t>     </a:t>
            </a:r>
            <a:r>
              <a:rPr lang="zh-CN" altLang="en-US" sz="2400" b="1" smtClean="0">
                <a:solidFill>
                  <a:srgbClr val="FFCC00"/>
                </a:solidFill>
                <a:ea typeface="楷体_GB2312" pitchFamily="49" charset="-122"/>
              </a:rPr>
              <a:t>仪用放大器</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C00000"/>
                </a:solidFill>
                <a:latin typeface="Times New Roman" panose="02020603050405020304" pitchFamily="18" charset="0"/>
                <a:ea typeface="楷体_GB2312" pitchFamily="49" charset="-122"/>
                <a:cs typeface="Times New Roman" panose="02020603050405020304" pitchFamily="18" charset="0"/>
              </a:rPr>
              <a:t>Instrumentation Amplifier</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zh-CN" altLang="en-US" sz="2400" b="1" smtClean="0">
                <a:solidFill>
                  <a:srgbClr val="FFCC00"/>
                </a:solidFill>
                <a:ea typeface="楷体_GB2312" pitchFamily="49" charset="-122"/>
              </a:rPr>
              <a:t>由</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3</a:t>
            </a:r>
            <a:r>
              <a:rPr lang="zh-CN" altLang="en-US" sz="2400" b="1" smtClean="0">
                <a:solidFill>
                  <a:srgbClr val="FFCC00"/>
                </a:solidFill>
                <a:ea typeface="楷体_GB2312" pitchFamily="49" charset="-122"/>
              </a:rPr>
              <a:t>个运算放大器组成，如图所示</a:t>
            </a:r>
            <a:endParaRPr lang="zh-CN" altLang="en-US" sz="2400" b="1" smtClean="0">
              <a:solidFill>
                <a:srgbClr val="FFCC00"/>
              </a:solidFill>
              <a:ea typeface="楷体_GB2312" pitchFamily="49" charset="-122"/>
            </a:endParaRPr>
          </a:p>
        </p:txBody>
      </p:sp>
      <p:sp>
        <p:nvSpPr>
          <p:cNvPr id="553989" name="Text Box 5"/>
          <p:cNvSpPr txBox="1">
            <a:spLocks noChangeArrowheads="1"/>
          </p:cNvSpPr>
          <p:nvPr/>
        </p:nvSpPr>
        <p:spPr bwMode="auto">
          <a:xfrm>
            <a:off x="5608320" y="5068570"/>
            <a:ext cx="2103755" cy="3683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ctr" fontAlgn="base">
              <a:spcBef>
                <a:spcPct val="50000"/>
              </a:spcBef>
              <a:spcAft>
                <a:spcPct val="0"/>
              </a:spcAft>
            </a:pPr>
            <a:r>
              <a:rPr lang="en-US" altLang="zh-CN" b="1" smtClean="0">
                <a:solidFill>
                  <a:srgbClr val="FFFFFF"/>
                </a:solidFill>
                <a:ea typeface="楷体_GB2312" pitchFamily="49" charset="-122"/>
              </a:rPr>
              <a:t> </a:t>
            </a:r>
            <a:r>
              <a:rPr lang="zh-CN" altLang="en-US" b="1" smtClean="0">
                <a:solidFill>
                  <a:srgbClr val="FFFFFF"/>
                </a:solidFill>
                <a:ea typeface="楷体_GB2312" pitchFamily="49" charset="-122"/>
              </a:rPr>
              <a:t>仪用放大器原理</a:t>
            </a:r>
            <a:endParaRPr lang="zh-CN" altLang="en-US" b="1" smtClean="0">
              <a:solidFill>
                <a:srgbClr val="FFFFFF"/>
              </a:solidFill>
              <a:ea typeface="楷体_GB2312" pitchFamily="49" charset="-122"/>
            </a:endParaRPr>
          </a:p>
        </p:txBody>
      </p:sp>
      <p:pic>
        <p:nvPicPr>
          <p:cNvPr id="554002" name="Picture 18" descr="B1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32300" y="2644775"/>
            <a:ext cx="4455160" cy="24237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2966"/>
                                        </p:tgtEl>
                                        <p:attrNameLst>
                                          <p:attrName>style.visibility</p:attrName>
                                        </p:attrNameLst>
                                      </p:cBhvr>
                                      <p:to>
                                        <p:strVal val="visible"/>
                                      </p:to>
                                    </p:set>
                                    <p:anim calcmode="lin" valueType="num">
                                      <p:cBhvr additive="base">
                                        <p:cTn id="7" dur="500" fill="hold"/>
                                        <p:tgtEl>
                                          <p:spTgt spid="552966"/>
                                        </p:tgtEl>
                                        <p:attrNameLst>
                                          <p:attrName>ppt_x</p:attrName>
                                        </p:attrNameLst>
                                      </p:cBhvr>
                                      <p:tavLst>
                                        <p:tav tm="0">
                                          <p:val>
                                            <p:strVal val="#ppt_x"/>
                                          </p:val>
                                        </p:tav>
                                        <p:tav tm="100000">
                                          <p:val>
                                            <p:strVal val="#ppt_x"/>
                                          </p:val>
                                        </p:tav>
                                      </p:tavLst>
                                    </p:anim>
                                    <p:anim calcmode="lin" valueType="num">
                                      <p:cBhvr additive="base">
                                        <p:cTn id="8" dur="500" fill="hold"/>
                                        <p:tgtEl>
                                          <p:spTgt spid="5529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2967"/>
                                        </p:tgtEl>
                                        <p:attrNameLst>
                                          <p:attrName>style.visibility</p:attrName>
                                        </p:attrNameLst>
                                      </p:cBhvr>
                                      <p:to>
                                        <p:strVal val="visible"/>
                                      </p:to>
                                    </p:set>
                                    <p:anim calcmode="lin" valueType="num">
                                      <p:cBhvr additive="base">
                                        <p:cTn id="13" dur="500" fill="hold"/>
                                        <p:tgtEl>
                                          <p:spTgt spid="552967"/>
                                        </p:tgtEl>
                                        <p:attrNameLst>
                                          <p:attrName>ppt_x</p:attrName>
                                        </p:attrNameLst>
                                      </p:cBhvr>
                                      <p:tavLst>
                                        <p:tav tm="0">
                                          <p:val>
                                            <p:strVal val="#ppt_x"/>
                                          </p:val>
                                        </p:tav>
                                        <p:tav tm="100000">
                                          <p:val>
                                            <p:strVal val="#ppt_x"/>
                                          </p:val>
                                        </p:tav>
                                      </p:tavLst>
                                    </p:anim>
                                    <p:anim calcmode="lin" valueType="num">
                                      <p:cBhvr additive="base">
                                        <p:cTn id="14" dur="500" fill="hold"/>
                                        <p:tgtEl>
                                          <p:spTgt spid="55296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53989"/>
                                        </p:tgtEl>
                                        <p:attrNameLst>
                                          <p:attrName>style.visibility</p:attrName>
                                        </p:attrNameLst>
                                      </p:cBhvr>
                                      <p:to>
                                        <p:strVal val="visible"/>
                                      </p:to>
                                    </p:set>
                                    <p:anim calcmode="lin" valueType="num">
                                      <p:cBhvr additive="base">
                                        <p:cTn id="19" dur="500" fill="hold"/>
                                        <p:tgtEl>
                                          <p:spTgt spid="553989"/>
                                        </p:tgtEl>
                                        <p:attrNameLst>
                                          <p:attrName>ppt_x</p:attrName>
                                        </p:attrNameLst>
                                      </p:cBhvr>
                                      <p:tavLst>
                                        <p:tav tm="0">
                                          <p:val>
                                            <p:strVal val="#ppt_x"/>
                                          </p:val>
                                        </p:tav>
                                        <p:tav tm="100000">
                                          <p:val>
                                            <p:strVal val="#ppt_x"/>
                                          </p:val>
                                        </p:tav>
                                      </p:tavLst>
                                    </p:anim>
                                    <p:anim calcmode="lin" valueType="num">
                                      <p:cBhvr additive="base">
                                        <p:cTn id="20" dur="500" fill="hold"/>
                                        <p:tgtEl>
                                          <p:spTgt spid="55398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54002"/>
                                        </p:tgtEl>
                                        <p:attrNameLst>
                                          <p:attrName>style.visibility</p:attrName>
                                        </p:attrNameLst>
                                      </p:cBhvr>
                                      <p:to>
                                        <p:strVal val="visible"/>
                                      </p:to>
                                    </p:set>
                                    <p:anim calcmode="lin" valueType="num">
                                      <p:cBhvr additive="base">
                                        <p:cTn id="23" dur="500" fill="hold"/>
                                        <p:tgtEl>
                                          <p:spTgt spid="554002"/>
                                        </p:tgtEl>
                                        <p:attrNameLst>
                                          <p:attrName>ppt_x</p:attrName>
                                        </p:attrNameLst>
                                      </p:cBhvr>
                                      <p:tavLst>
                                        <p:tav tm="0">
                                          <p:val>
                                            <p:strVal val="#ppt_x"/>
                                          </p:val>
                                        </p:tav>
                                        <p:tav tm="100000">
                                          <p:val>
                                            <p:strVal val="#ppt_x"/>
                                          </p:val>
                                        </p:tav>
                                      </p:tavLst>
                                    </p:anim>
                                    <p:anim calcmode="lin" valueType="num">
                                      <p:cBhvr additive="base">
                                        <p:cTn id="24" dur="500" fill="hold"/>
                                        <p:tgtEl>
                                          <p:spTgt spid="5540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6" grpId="0" animBg="1"/>
      <p:bldP spid="552967" grpId="0" animBg="1"/>
      <p:bldP spid="55398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0" name="Rectangle 10"/>
          <p:cNvSpPr>
            <a:spLocks noChangeArrowheads="1"/>
          </p:cNvSpPr>
          <p:nvPr/>
        </p:nvSpPr>
        <p:spPr bwMode="auto">
          <a:xfrm>
            <a:off x="0" y="3078163"/>
            <a:ext cx="9144000" cy="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none" anchor="ctr">
            <a:spAutoFit/>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3" name="矩形 2"/>
          <p:cNvSpPr/>
          <p:nvPr/>
        </p:nvSpPr>
        <p:spPr bwMode="auto">
          <a:xfrm>
            <a:off x="139337" y="1068388"/>
            <a:ext cx="8969738" cy="5376862"/>
          </a:xfrm>
          <a:prstGeom prst="rect">
            <a:avLst/>
          </a:prstGeom>
          <a:solidFill>
            <a:schemeClr val="tx1"/>
          </a:solidFill>
          <a:ln>
            <a:noFill/>
          </a:ln>
          <a:effectLst/>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4400" b="1" i="0" u="none" strike="noStrike" cap="none" normalizeH="0" baseline="0" smtClean="0">
              <a:ln>
                <a:noFill/>
              </a:ln>
              <a:solidFill>
                <a:schemeClr val="tx2"/>
              </a:solidFill>
              <a:effectLst/>
              <a:latin typeface="Arial" panose="020B0604020202020204" pitchFamily="34" charset="0"/>
              <a:ea typeface="楷体_GB2312" pitchFamily="49" charset="-122"/>
            </a:endParaRPr>
          </a:p>
        </p:txBody>
      </p:sp>
      <p:sp>
        <p:nvSpPr>
          <p:cNvPr id="180" name="Rectangle 3"/>
          <p:cNvSpPr txBox="1">
            <a:spLocks noChangeArrowheads="1"/>
          </p:cNvSpPr>
          <p:nvPr/>
        </p:nvSpPr>
        <p:spPr bwMode="auto">
          <a:xfrm>
            <a:off x="632359" y="1226031"/>
            <a:ext cx="7061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a:buClr>
                <a:srgbClr val="3333CC"/>
              </a:buClr>
              <a:buFont typeface="Wingdings" panose="05000000000000000000" pitchFamily="2" charset="2"/>
              <a:buNone/>
              <a:defRPr/>
            </a:pPr>
            <a:r>
              <a:rPr lang="zh-CN" altLang="zh-CN" sz="2800" b="1" kern="0" dirty="0" smtClean="0">
                <a:solidFill>
                  <a:srgbClr val="0070C0"/>
                </a:solidFill>
                <a:latin typeface="Tahoma" panose="020B0604030504040204"/>
                <a:ea typeface="华文新魏" panose="02010800040101010101" pitchFamily="2" charset="-122"/>
                <a:cs typeface="Arial" panose="020B0604020202020204"/>
              </a:rPr>
              <a:t>三运放高共模抑制比放大电路</a:t>
            </a:r>
            <a:endParaRPr lang="zh-CN" altLang="zh-CN" sz="2800" b="1" kern="0" dirty="0" smtClean="0">
              <a:solidFill>
                <a:srgbClr val="0070C0"/>
              </a:solidFill>
              <a:latin typeface="Tahoma" panose="020B0604030504040204"/>
              <a:ea typeface="华文新魏" panose="02010800040101010101" pitchFamily="2" charset="-122"/>
              <a:cs typeface="Arial" panose="020B0604020202020204"/>
            </a:endParaRPr>
          </a:p>
        </p:txBody>
      </p:sp>
      <p:sp>
        <p:nvSpPr>
          <p:cNvPr id="181" name="Line 5"/>
          <p:cNvSpPr>
            <a:spLocks noChangeAspect="1" noChangeShapeType="1"/>
          </p:cNvSpPr>
          <p:nvPr/>
        </p:nvSpPr>
        <p:spPr bwMode="auto">
          <a:xfrm>
            <a:off x="3417653" y="2967270"/>
            <a:ext cx="879475" cy="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82" name="Line 6"/>
          <p:cNvSpPr>
            <a:spLocks noChangeAspect="1" noChangeShapeType="1"/>
          </p:cNvSpPr>
          <p:nvPr/>
        </p:nvSpPr>
        <p:spPr bwMode="auto">
          <a:xfrm flipH="1" flipV="1">
            <a:off x="2071453" y="3724508"/>
            <a:ext cx="1828800" cy="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83" name="Line 7"/>
          <p:cNvSpPr>
            <a:spLocks noChangeShapeType="1"/>
          </p:cNvSpPr>
          <p:nvPr/>
        </p:nvSpPr>
        <p:spPr bwMode="auto">
          <a:xfrm>
            <a:off x="2071453" y="3203808"/>
            <a:ext cx="0" cy="53340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84" name="Line 8"/>
          <p:cNvSpPr>
            <a:spLocks noChangeAspect="1" noChangeShapeType="1"/>
          </p:cNvSpPr>
          <p:nvPr/>
        </p:nvSpPr>
        <p:spPr bwMode="auto">
          <a:xfrm flipH="1" flipV="1">
            <a:off x="2071453" y="4418245"/>
            <a:ext cx="1828800" cy="3175"/>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85" name="Line 9"/>
          <p:cNvSpPr>
            <a:spLocks noChangeAspect="1" noChangeShapeType="1"/>
          </p:cNvSpPr>
          <p:nvPr/>
        </p:nvSpPr>
        <p:spPr bwMode="auto">
          <a:xfrm flipH="1">
            <a:off x="1334853" y="2741845"/>
            <a:ext cx="1238250" cy="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86" name="Oval 10"/>
          <p:cNvSpPr>
            <a:spLocks noChangeAspect="1" noChangeArrowheads="1"/>
          </p:cNvSpPr>
          <p:nvPr/>
        </p:nvSpPr>
        <p:spPr bwMode="auto">
          <a:xfrm>
            <a:off x="1258653" y="2702158"/>
            <a:ext cx="76200" cy="76200"/>
          </a:xfrm>
          <a:prstGeom prst="ellipse">
            <a:avLst/>
          </a:prstGeom>
          <a:noFill/>
          <a:ln w="19050" cmpd="sng">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87" name="Text Box 11"/>
          <p:cNvSpPr txBox="1">
            <a:spLocks noChangeAspect="1" noChangeArrowheads="1"/>
          </p:cNvSpPr>
          <p:nvPr/>
        </p:nvSpPr>
        <p:spPr bwMode="auto">
          <a:xfrm>
            <a:off x="1149115" y="2719620"/>
            <a:ext cx="5588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dirty="0">
                <a:solidFill>
                  <a:srgbClr val="000000"/>
                </a:solidFill>
                <a:latin typeface="Times New Roman" panose="02020603050405020304" pitchFamily="18" charset="0"/>
                <a:cs typeface="Arial" panose="020B0604020202020204"/>
              </a:rPr>
              <a:t>u</a:t>
            </a:r>
            <a:r>
              <a:rPr lang="en-US" altLang="zh-CN" sz="2000" baseline="-25000" dirty="0">
                <a:solidFill>
                  <a:srgbClr val="000000"/>
                </a:solidFill>
                <a:latin typeface="Times New Roman" panose="02020603050405020304" pitchFamily="18" charset="0"/>
                <a:cs typeface="Arial" panose="020B0604020202020204"/>
              </a:rPr>
              <a:t>i1</a:t>
            </a:r>
            <a:endParaRPr lang="en-US" altLang="zh-CN" sz="2000" dirty="0">
              <a:solidFill>
                <a:srgbClr val="000000"/>
              </a:solidFill>
              <a:latin typeface="Times New Roman" panose="02020603050405020304" pitchFamily="18" charset="0"/>
              <a:cs typeface="Arial" panose="020B0604020202020204"/>
            </a:endParaRPr>
          </a:p>
        </p:txBody>
      </p:sp>
      <p:sp>
        <p:nvSpPr>
          <p:cNvPr id="188" name="Line 12"/>
          <p:cNvSpPr>
            <a:spLocks noChangeShapeType="1"/>
          </p:cNvSpPr>
          <p:nvPr/>
        </p:nvSpPr>
        <p:spPr bwMode="auto">
          <a:xfrm flipH="1">
            <a:off x="1334853" y="5548545"/>
            <a:ext cx="1235075" cy="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89" name="Oval 13"/>
          <p:cNvSpPr>
            <a:spLocks noChangeAspect="1" noChangeArrowheads="1"/>
          </p:cNvSpPr>
          <p:nvPr/>
        </p:nvSpPr>
        <p:spPr bwMode="auto">
          <a:xfrm>
            <a:off x="1258653" y="5510445"/>
            <a:ext cx="76200" cy="76200"/>
          </a:xfrm>
          <a:prstGeom prst="ellipse">
            <a:avLst/>
          </a:prstGeom>
          <a:noFill/>
          <a:ln w="19050" cmpd="sng">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90" name="Text Box 14"/>
          <p:cNvSpPr txBox="1">
            <a:spLocks noChangeAspect="1" noChangeArrowheads="1"/>
          </p:cNvSpPr>
          <p:nvPr/>
        </p:nvSpPr>
        <p:spPr bwMode="auto">
          <a:xfrm>
            <a:off x="1136415" y="5529495"/>
            <a:ext cx="736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a:solidFill>
                  <a:srgbClr val="000000"/>
                </a:solidFill>
                <a:latin typeface="Times New Roman" panose="02020603050405020304" pitchFamily="18" charset="0"/>
                <a:cs typeface="Arial" panose="020B0604020202020204"/>
              </a:rPr>
              <a:t>u</a:t>
            </a:r>
            <a:r>
              <a:rPr lang="en-US" altLang="zh-CN" sz="2000" baseline="-25000">
                <a:solidFill>
                  <a:srgbClr val="000000"/>
                </a:solidFill>
                <a:latin typeface="Times New Roman" panose="02020603050405020304" pitchFamily="18" charset="0"/>
                <a:cs typeface="Arial" panose="020B0604020202020204"/>
              </a:rPr>
              <a:t>i2</a:t>
            </a:r>
            <a:endParaRPr lang="en-US" altLang="zh-CN" sz="2000">
              <a:solidFill>
                <a:srgbClr val="000000"/>
              </a:solidFill>
              <a:latin typeface="Times New Roman" panose="02020603050405020304" pitchFamily="18" charset="0"/>
              <a:cs typeface="Arial" panose="020B0604020202020204"/>
            </a:endParaRPr>
          </a:p>
        </p:txBody>
      </p:sp>
      <p:sp>
        <p:nvSpPr>
          <p:cNvPr id="191" name="Text Box 15"/>
          <p:cNvSpPr txBox="1">
            <a:spLocks noChangeAspect="1" noChangeArrowheads="1"/>
          </p:cNvSpPr>
          <p:nvPr/>
        </p:nvSpPr>
        <p:spPr bwMode="auto">
          <a:xfrm>
            <a:off x="3662128" y="2525945"/>
            <a:ext cx="395288"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a:solidFill>
                  <a:srgbClr val="000000"/>
                </a:solidFill>
                <a:latin typeface="Times New Roman" panose="02020603050405020304" pitchFamily="18" charset="0"/>
                <a:cs typeface="Arial" panose="020B0604020202020204"/>
              </a:rPr>
              <a:t>u</a:t>
            </a:r>
            <a:r>
              <a:rPr lang="en-US" altLang="zh-CN" sz="2000" baseline="-25000">
                <a:solidFill>
                  <a:srgbClr val="000000"/>
                </a:solidFill>
                <a:latin typeface="Times New Roman" panose="02020603050405020304" pitchFamily="18" charset="0"/>
                <a:cs typeface="Arial" panose="020B0604020202020204"/>
              </a:rPr>
              <a:t>o1</a:t>
            </a:r>
            <a:endParaRPr lang="en-US" altLang="zh-CN" sz="2000">
              <a:solidFill>
                <a:srgbClr val="000000"/>
              </a:solidFill>
              <a:latin typeface="Times New Roman" panose="02020603050405020304" pitchFamily="18" charset="0"/>
              <a:cs typeface="Arial" panose="020B0604020202020204"/>
            </a:endParaRPr>
          </a:p>
        </p:txBody>
      </p:sp>
      <p:sp>
        <p:nvSpPr>
          <p:cNvPr id="192" name="Text Box 16"/>
          <p:cNvSpPr txBox="1">
            <a:spLocks noChangeAspect="1" noChangeArrowheads="1"/>
          </p:cNvSpPr>
          <p:nvPr/>
        </p:nvSpPr>
        <p:spPr bwMode="auto">
          <a:xfrm>
            <a:off x="3747853" y="5350108"/>
            <a:ext cx="441325"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a:solidFill>
                  <a:srgbClr val="000000"/>
                </a:solidFill>
                <a:latin typeface="Times New Roman" panose="02020603050405020304" pitchFamily="18" charset="0"/>
                <a:cs typeface="Arial" panose="020B0604020202020204"/>
              </a:rPr>
              <a:t>u</a:t>
            </a:r>
            <a:r>
              <a:rPr lang="en-US" altLang="zh-CN" sz="2000" baseline="-25000">
                <a:solidFill>
                  <a:srgbClr val="000000"/>
                </a:solidFill>
                <a:latin typeface="Times New Roman" panose="02020603050405020304" pitchFamily="18" charset="0"/>
                <a:cs typeface="Arial" panose="020B0604020202020204"/>
              </a:rPr>
              <a:t>o2</a:t>
            </a:r>
            <a:endParaRPr lang="en-US" altLang="zh-CN" sz="2000">
              <a:solidFill>
                <a:srgbClr val="000000"/>
              </a:solidFill>
              <a:latin typeface="Times New Roman" panose="02020603050405020304" pitchFamily="18" charset="0"/>
              <a:cs typeface="Arial" panose="020B0604020202020204"/>
            </a:endParaRPr>
          </a:p>
        </p:txBody>
      </p:sp>
      <p:sp>
        <p:nvSpPr>
          <p:cNvPr id="193" name="Rectangle 17"/>
          <p:cNvSpPr>
            <a:spLocks noChangeAspect="1" noChangeArrowheads="1"/>
          </p:cNvSpPr>
          <p:nvPr/>
        </p:nvSpPr>
        <p:spPr bwMode="auto">
          <a:xfrm rot="5400000">
            <a:off x="3671653" y="3262545"/>
            <a:ext cx="457200" cy="152400"/>
          </a:xfrm>
          <a:prstGeom prst="rect">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194" name="Rectangle 18"/>
          <p:cNvSpPr>
            <a:spLocks noChangeAspect="1" noChangeArrowheads="1"/>
          </p:cNvSpPr>
          <p:nvPr/>
        </p:nvSpPr>
        <p:spPr bwMode="auto">
          <a:xfrm rot="5400000">
            <a:off x="3671653" y="3986445"/>
            <a:ext cx="457200" cy="152400"/>
          </a:xfrm>
          <a:prstGeom prst="rect">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195" name="Line 19"/>
          <p:cNvSpPr>
            <a:spLocks noChangeAspect="1" noChangeShapeType="1"/>
          </p:cNvSpPr>
          <p:nvPr/>
        </p:nvSpPr>
        <p:spPr bwMode="auto">
          <a:xfrm flipH="1">
            <a:off x="3898665" y="2973620"/>
            <a:ext cx="1588" cy="128588"/>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96" name="Line 20"/>
          <p:cNvSpPr>
            <a:spLocks noChangeAspect="1" noChangeShapeType="1"/>
          </p:cNvSpPr>
          <p:nvPr/>
        </p:nvSpPr>
        <p:spPr bwMode="auto">
          <a:xfrm>
            <a:off x="3900253" y="3567345"/>
            <a:ext cx="0" cy="252413"/>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97" name="Line 21"/>
          <p:cNvSpPr>
            <a:spLocks noChangeAspect="1" noChangeShapeType="1"/>
          </p:cNvSpPr>
          <p:nvPr/>
        </p:nvSpPr>
        <p:spPr bwMode="auto">
          <a:xfrm>
            <a:off x="3900253" y="3672120"/>
            <a:ext cx="0" cy="15240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98" name="Rectangle 22"/>
          <p:cNvSpPr>
            <a:spLocks noChangeAspect="1" noChangeArrowheads="1"/>
          </p:cNvSpPr>
          <p:nvPr/>
        </p:nvSpPr>
        <p:spPr bwMode="auto">
          <a:xfrm rot="5400000">
            <a:off x="3671653" y="4773845"/>
            <a:ext cx="457200" cy="152400"/>
          </a:xfrm>
          <a:prstGeom prst="rect">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199" name="Line 23"/>
          <p:cNvSpPr>
            <a:spLocks noChangeAspect="1" noChangeShapeType="1"/>
          </p:cNvSpPr>
          <p:nvPr/>
        </p:nvSpPr>
        <p:spPr bwMode="auto">
          <a:xfrm>
            <a:off x="3900253" y="4421420"/>
            <a:ext cx="0" cy="173038"/>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00" name="Line 24"/>
          <p:cNvSpPr>
            <a:spLocks noChangeAspect="1" noChangeShapeType="1"/>
          </p:cNvSpPr>
          <p:nvPr/>
        </p:nvSpPr>
        <p:spPr bwMode="auto">
          <a:xfrm>
            <a:off x="3900253" y="4291245"/>
            <a:ext cx="0" cy="331788"/>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01" name="Text Box 25"/>
          <p:cNvSpPr txBox="1">
            <a:spLocks noChangeAspect="1" noChangeArrowheads="1"/>
          </p:cNvSpPr>
          <p:nvPr/>
        </p:nvSpPr>
        <p:spPr bwMode="auto">
          <a:xfrm>
            <a:off x="4068528" y="3092683"/>
            <a:ext cx="44132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a:solidFill>
                  <a:srgbClr val="000000"/>
                </a:solidFill>
                <a:latin typeface="Times New Roman" panose="02020603050405020304" pitchFamily="18" charset="0"/>
                <a:cs typeface="Arial" panose="020B0604020202020204"/>
              </a:rPr>
              <a:t>R</a:t>
            </a:r>
            <a:r>
              <a:rPr lang="en-US" altLang="zh-CN" sz="2000" baseline="-25000">
                <a:solidFill>
                  <a:srgbClr val="000000"/>
                </a:solidFill>
                <a:latin typeface="Times New Roman" panose="02020603050405020304" pitchFamily="18" charset="0"/>
                <a:cs typeface="Arial" panose="020B0604020202020204"/>
              </a:rPr>
              <a:t>1</a:t>
            </a:r>
            <a:endParaRPr lang="en-US" altLang="zh-CN" sz="2000">
              <a:solidFill>
                <a:srgbClr val="000000"/>
              </a:solidFill>
              <a:latin typeface="Times New Roman" panose="02020603050405020304" pitchFamily="18" charset="0"/>
              <a:cs typeface="Arial" panose="020B0604020202020204"/>
            </a:endParaRPr>
          </a:p>
        </p:txBody>
      </p:sp>
      <p:sp>
        <p:nvSpPr>
          <p:cNvPr id="202" name="Text Box 26"/>
          <p:cNvSpPr txBox="1">
            <a:spLocks noChangeAspect="1" noChangeArrowheads="1"/>
          </p:cNvSpPr>
          <p:nvPr/>
        </p:nvSpPr>
        <p:spPr bwMode="auto">
          <a:xfrm>
            <a:off x="4170128" y="4046770"/>
            <a:ext cx="4429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a:solidFill>
                  <a:srgbClr val="000000"/>
                </a:solidFill>
                <a:latin typeface="Times New Roman" panose="02020603050405020304" pitchFamily="18" charset="0"/>
                <a:cs typeface="Arial" panose="020B0604020202020204"/>
              </a:rPr>
              <a:t>R</a:t>
            </a:r>
            <a:r>
              <a:rPr lang="en-US" altLang="zh-CN" sz="2000" baseline="-25000">
                <a:solidFill>
                  <a:srgbClr val="000000"/>
                </a:solidFill>
                <a:latin typeface="Times New Roman" panose="02020603050405020304" pitchFamily="18" charset="0"/>
                <a:cs typeface="Arial" panose="020B0604020202020204"/>
              </a:rPr>
              <a:t>0</a:t>
            </a:r>
            <a:endParaRPr lang="en-US" altLang="zh-CN" sz="2000">
              <a:solidFill>
                <a:srgbClr val="000000"/>
              </a:solidFill>
              <a:latin typeface="Times New Roman" panose="02020603050405020304" pitchFamily="18" charset="0"/>
              <a:cs typeface="Arial" panose="020B0604020202020204"/>
            </a:endParaRPr>
          </a:p>
        </p:txBody>
      </p:sp>
      <p:sp>
        <p:nvSpPr>
          <p:cNvPr id="203" name="Text Box 27"/>
          <p:cNvSpPr txBox="1">
            <a:spLocks noChangeAspect="1" noChangeArrowheads="1"/>
          </p:cNvSpPr>
          <p:nvPr/>
        </p:nvSpPr>
        <p:spPr bwMode="auto">
          <a:xfrm>
            <a:off x="4078053" y="4715108"/>
            <a:ext cx="415925"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a:solidFill>
                  <a:srgbClr val="000000"/>
                </a:solidFill>
                <a:latin typeface="Times New Roman" panose="02020603050405020304" pitchFamily="18" charset="0"/>
                <a:cs typeface="Arial" panose="020B0604020202020204"/>
              </a:rPr>
              <a:t>R</a:t>
            </a:r>
            <a:r>
              <a:rPr lang="en-US" altLang="zh-CN" sz="2000" baseline="-25000">
                <a:solidFill>
                  <a:srgbClr val="000000"/>
                </a:solidFill>
                <a:latin typeface="Times New Roman" panose="02020603050405020304" pitchFamily="18" charset="0"/>
                <a:cs typeface="Arial" panose="020B0604020202020204"/>
              </a:rPr>
              <a:t>2</a:t>
            </a:r>
            <a:endParaRPr lang="en-US" altLang="zh-CN" sz="2000">
              <a:solidFill>
                <a:srgbClr val="000000"/>
              </a:solidFill>
              <a:latin typeface="Times New Roman" panose="02020603050405020304" pitchFamily="18" charset="0"/>
              <a:cs typeface="Arial" panose="020B0604020202020204"/>
            </a:endParaRPr>
          </a:p>
        </p:txBody>
      </p:sp>
      <p:sp>
        <p:nvSpPr>
          <p:cNvPr id="204" name="Rectangle 28"/>
          <p:cNvSpPr>
            <a:spLocks noChangeAspect="1" noChangeArrowheads="1"/>
          </p:cNvSpPr>
          <p:nvPr/>
        </p:nvSpPr>
        <p:spPr bwMode="auto">
          <a:xfrm>
            <a:off x="4306653" y="2892658"/>
            <a:ext cx="457200" cy="152400"/>
          </a:xfrm>
          <a:prstGeom prst="rect">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205" name="Line 29"/>
          <p:cNvSpPr>
            <a:spLocks noChangeAspect="1" noChangeShapeType="1"/>
          </p:cNvSpPr>
          <p:nvPr/>
        </p:nvSpPr>
        <p:spPr bwMode="auto">
          <a:xfrm>
            <a:off x="4763853" y="2962508"/>
            <a:ext cx="1663700" cy="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06" name="Rectangle 41"/>
          <p:cNvSpPr>
            <a:spLocks noChangeAspect="1" noChangeArrowheads="1"/>
          </p:cNvSpPr>
          <p:nvPr/>
        </p:nvSpPr>
        <p:spPr bwMode="auto">
          <a:xfrm>
            <a:off x="4306653" y="5223108"/>
            <a:ext cx="457200" cy="152400"/>
          </a:xfrm>
          <a:prstGeom prst="rect">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207" name="Line 42"/>
          <p:cNvSpPr>
            <a:spLocks noChangeShapeType="1"/>
          </p:cNvSpPr>
          <p:nvPr/>
        </p:nvSpPr>
        <p:spPr bwMode="auto">
          <a:xfrm>
            <a:off x="3408128" y="5299308"/>
            <a:ext cx="900113" cy="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08" name="Line 43"/>
          <p:cNvSpPr>
            <a:spLocks noChangeAspect="1" noChangeShapeType="1"/>
          </p:cNvSpPr>
          <p:nvPr/>
        </p:nvSpPr>
        <p:spPr bwMode="auto">
          <a:xfrm flipH="1">
            <a:off x="4767028" y="5299308"/>
            <a:ext cx="1441450" cy="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09" name="Text Box 47"/>
          <p:cNvSpPr txBox="1">
            <a:spLocks noChangeAspect="1" noChangeArrowheads="1"/>
          </p:cNvSpPr>
          <p:nvPr/>
        </p:nvSpPr>
        <p:spPr bwMode="auto">
          <a:xfrm>
            <a:off x="4433653" y="2530708"/>
            <a:ext cx="711200"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a:solidFill>
                  <a:srgbClr val="000000"/>
                </a:solidFill>
                <a:latin typeface="Times New Roman" panose="02020603050405020304" pitchFamily="18" charset="0"/>
                <a:cs typeface="Arial" panose="020B0604020202020204"/>
              </a:rPr>
              <a:t>R</a:t>
            </a:r>
            <a:r>
              <a:rPr lang="en-US" altLang="zh-CN" sz="2000" baseline="-25000">
                <a:solidFill>
                  <a:srgbClr val="000000"/>
                </a:solidFill>
                <a:latin typeface="Times New Roman" panose="02020603050405020304" pitchFamily="18" charset="0"/>
                <a:cs typeface="Arial" panose="020B0604020202020204"/>
              </a:rPr>
              <a:t>3</a:t>
            </a:r>
            <a:endParaRPr lang="en-US" altLang="zh-CN" sz="2000">
              <a:solidFill>
                <a:srgbClr val="000000"/>
              </a:solidFill>
              <a:latin typeface="Times New Roman" panose="02020603050405020304" pitchFamily="18" charset="0"/>
              <a:cs typeface="Arial" panose="020B0604020202020204"/>
            </a:endParaRPr>
          </a:p>
        </p:txBody>
      </p:sp>
      <p:sp>
        <p:nvSpPr>
          <p:cNvPr id="210" name="Text Box 48"/>
          <p:cNvSpPr txBox="1">
            <a:spLocks noChangeAspect="1" noChangeArrowheads="1"/>
          </p:cNvSpPr>
          <p:nvPr/>
        </p:nvSpPr>
        <p:spPr bwMode="auto">
          <a:xfrm>
            <a:off x="4433653" y="5350108"/>
            <a:ext cx="58420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a:solidFill>
                  <a:srgbClr val="000000"/>
                </a:solidFill>
                <a:latin typeface="Times New Roman" panose="02020603050405020304" pitchFamily="18" charset="0"/>
                <a:cs typeface="Arial" panose="020B0604020202020204"/>
              </a:rPr>
              <a:t>R</a:t>
            </a:r>
            <a:r>
              <a:rPr lang="en-US" altLang="zh-CN" sz="2000" baseline="-25000">
                <a:solidFill>
                  <a:srgbClr val="000000"/>
                </a:solidFill>
                <a:latin typeface="Times New Roman" panose="02020603050405020304" pitchFamily="18" charset="0"/>
                <a:cs typeface="Arial" panose="020B0604020202020204"/>
              </a:rPr>
              <a:t>4</a:t>
            </a:r>
            <a:endParaRPr lang="en-US" altLang="zh-CN" sz="2000">
              <a:solidFill>
                <a:srgbClr val="000000"/>
              </a:solidFill>
              <a:latin typeface="Times New Roman" panose="02020603050405020304" pitchFamily="18" charset="0"/>
              <a:cs typeface="Arial" panose="020B0604020202020204"/>
            </a:endParaRPr>
          </a:p>
        </p:txBody>
      </p:sp>
      <p:sp>
        <p:nvSpPr>
          <p:cNvPr id="211" name="Text Box 49"/>
          <p:cNvSpPr txBox="1">
            <a:spLocks noChangeAspect="1" noChangeArrowheads="1"/>
          </p:cNvSpPr>
          <p:nvPr/>
        </p:nvSpPr>
        <p:spPr bwMode="auto">
          <a:xfrm>
            <a:off x="6302140" y="4843695"/>
            <a:ext cx="4429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a:solidFill>
                  <a:srgbClr val="000000"/>
                </a:solidFill>
                <a:latin typeface="Times New Roman" panose="02020603050405020304" pitchFamily="18" charset="0"/>
                <a:cs typeface="Arial" panose="020B0604020202020204"/>
              </a:rPr>
              <a:t>R</a:t>
            </a:r>
            <a:r>
              <a:rPr lang="en-US" altLang="zh-CN" sz="2000" baseline="-25000">
                <a:solidFill>
                  <a:srgbClr val="000000"/>
                </a:solidFill>
                <a:latin typeface="Times New Roman" panose="02020603050405020304" pitchFamily="18" charset="0"/>
                <a:cs typeface="Arial" panose="020B0604020202020204"/>
              </a:rPr>
              <a:t>6</a:t>
            </a:r>
            <a:endParaRPr lang="en-US" altLang="zh-CN" sz="2000">
              <a:solidFill>
                <a:srgbClr val="000000"/>
              </a:solidFill>
              <a:latin typeface="Times New Roman" panose="02020603050405020304" pitchFamily="18" charset="0"/>
              <a:cs typeface="Arial" panose="020B0604020202020204"/>
            </a:endParaRPr>
          </a:p>
        </p:txBody>
      </p:sp>
      <p:sp>
        <p:nvSpPr>
          <p:cNvPr id="212" name="Oval 50"/>
          <p:cNvSpPr>
            <a:spLocks noChangeAspect="1" noChangeArrowheads="1"/>
          </p:cNvSpPr>
          <p:nvPr/>
        </p:nvSpPr>
        <p:spPr bwMode="auto">
          <a:xfrm>
            <a:off x="8040453" y="4084870"/>
            <a:ext cx="76200" cy="76200"/>
          </a:xfrm>
          <a:prstGeom prst="ellipse">
            <a:avLst/>
          </a:prstGeom>
          <a:noFill/>
          <a:ln w="19050" cmpd="sng">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13" name="Rectangle 51"/>
          <p:cNvSpPr>
            <a:spLocks noChangeAspect="1" noChangeArrowheads="1"/>
          </p:cNvSpPr>
          <p:nvPr/>
        </p:nvSpPr>
        <p:spPr bwMode="auto">
          <a:xfrm rot="10800000">
            <a:off x="6440253" y="2886308"/>
            <a:ext cx="457200" cy="152400"/>
          </a:xfrm>
          <a:prstGeom prst="rect">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214" name="Line 52"/>
          <p:cNvSpPr>
            <a:spLocks noChangeAspect="1" noChangeShapeType="1"/>
          </p:cNvSpPr>
          <p:nvPr/>
        </p:nvSpPr>
        <p:spPr bwMode="auto">
          <a:xfrm>
            <a:off x="5754453" y="2968858"/>
            <a:ext cx="0" cy="931863"/>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15" name="Line 53"/>
          <p:cNvSpPr>
            <a:spLocks noChangeAspect="1" noChangeShapeType="1"/>
          </p:cNvSpPr>
          <p:nvPr/>
        </p:nvSpPr>
        <p:spPr bwMode="auto">
          <a:xfrm>
            <a:off x="5779853" y="4410308"/>
            <a:ext cx="0" cy="887413"/>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16" name="Line 54"/>
          <p:cNvSpPr>
            <a:spLocks noChangeAspect="1" noChangeShapeType="1"/>
          </p:cNvSpPr>
          <p:nvPr/>
        </p:nvSpPr>
        <p:spPr bwMode="auto">
          <a:xfrm>
            <a:off x="7237178" y="4126145"/>
            <a:ext cx="803275" cy="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17" name="Line 55"/>
          <p:cNvSpPr>
            <a:spLocks noChangeAspect="1" noChangeShapeType="1"/>
          </p:cNvSpPr>
          <p:nvPr/>
        </p:nvSpPr>
        <p:spPr bwMode="auto">
          <a:xfrm>
            <a:off x="6897453" y="2952983"/>
            <a:ext cx="660400" cy="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18" name="Line 56"/>
          <p:cNvSpPr>
            <a:spLocks noChangeShapeType="1"/>
          </p:cNvSpPr>
          <p:nvPr/>
        </p:nvSpPr>
        <p:spPr bwMode="auto">
          <a:xfrm>
            <a:off x="7557853" y="2946633"/>
            <a:ext cx="0" cy="118110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19" name="Line 57"/>
          <p:cNvSpPr>
            <a:spLocks noChangeAspect="1" noChangeShapeType="1"/>
          </p:cNvSpPr>
          <p:nvPr/>
        </p:nvSpPr>
        <p:spPr bwMode="auto">
          <a:xfrm>
            <a:off x="6776803" y="5800958"/>
            <a:ext cx="279400" cy="0"/>
          </a:xfrm>
          <a:prstGeom prst="line">
            <a:avLst/>
          </a:prstGeom>
          <a:noFill/>
          <a:ln w="317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20" name="Rectangle 58"/>
          <p:cNvSpPr>
            <a:spLocks noChangeAspect="1" noChangeArrowheads="1"/>
          </p:cNvSpPr>
          <p:nvPr/>
        </p:nvSpPr>
        <p:spPr bwMode="auto">
          <a:xfrm>
            <a:off x="6205303" y="5234220"/>
            <a:ext cx="457200" cy="152400"/>
          </a:xfrm>
          <a:prstGeom prst="rect">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221" name="Line 59"/>
          <p:cNvSpPr>
            <a:spLocks noChangeAspect="1" noChangeShapeType="1"/>
          </p:cNvSpPr>
          <p:nvPr/>
        </p:nvSpPr>
        <p:spPr bwMode="auto">
          <a:xfrm>
            <a:off x="6662503" y="5310420"/>
            <a:ext cx="252413" cy="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22" name="Line 60"/>
          <p:cNvSpPr>
            <a:spLocks noChangeAspect="1" noChangeShapeType="1"/>
          </p:cNvSpPr>
          <p:nvPr/>
        </p:nvSpPr>
        <p:spPr bwMode="auto">
          <a:xfrm>
            <a:off x="6916503" y="5297720"/>
            <a:ext cx="0" cy="490538"/>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23" name="Text Box 61"/>
          <p:cNvSpPr txBox="1">
            <a:spLocks noChangeAspect="1" noChangeArrowheads="1"/>
          </p:cNvSpPr>
          <p:nvPr/>
        </p:nvSpPr>
        <p:spPr bwMode="auto">
          <a:xfrm>
            <a:off x="8007115" y="4091220"/>
            <a:ext cx="327025"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a:solidFill>
                  <a:srgbClr val="000000"/>
                </a:solidFill>
                <a:latin typeface="Times New Roman" panose="02020603050405020304" pitchFamily="18" charset="0"/>
                <a:cs typeface="Arial" panose="020B0604020202020204"/>
              </a:rPr>
              <a:t>u</a:t>
            </a:r>
            <a:r>
              <a:rPr lang="en-US" altLang="zh-CN" sz="2000" baseline="-25000">
                <a:solidFill>
                  <a:srgbClr val="000000"/>
                </a:solidFill>
                <a:latin typeface="Times New Roman" panose="02020603050405020304" pitchFamily="18" charset="0"/>
                <a:cs typeface="Arial" panose="020B0604020202020204"/>
              </a:rPr>
              <a:t>o</a:t>
            </a:r>
            <a:endParaRPr lang="en-US" altLang="zh-CN" sz="2000">
              <a:solidFill>
                <a:srgbClr val="000000"/>
              </a:solidFill>
              <a:latin typeface="Times New Roman" panose="02020603050405020304" pitchFamily="18" charset="0"/>
              <a:cs typeface="Arial" panose="020B0604020202020204"/>
            </a:endParaRPr>
          </a:p>
        </p:txBody>
      </p:sp>
      <p:sp>
        <p:nvSpPr>
          <p:cNvPr id="224" name="Text Box 62"/>
          <p:cNvSpPr txBox="1">
            <a:spLocks noChangeAspect="1" noChangeArrowheads="1"/>
          </p:cNvSpPr>
          <p:nvPr/>
        </p:nvSpPr>
        <p:spPr bwMode="auto">
          <a:xfrm>
            <a:off x="6545028" y="2527533"/>
            <a:ext cx="504825"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a:solidFill>
                  <a:srgbClr val="000000"/>
                </a:solidFill>
                <a:latin typeface="Times New Roman" panose="02020603050405020304" pitchFamily="18" charset="0"/>
                <a:cs typeface="Arial" panose="020B0604020202020204"/>
              </a:rPr>
              <a:t>R</a:t>
            </a:r>
            <a:r>
              <a:rPr lang="en-US" altLang="zh-CN" sz="2000" baseline="-25000">
                <a:solidFill>
                  <a:srgbClr val="000000"/>
                </a:solidFill>
                <a:latin typeface="Times New Roman" panose="02020603050405020304" pitchFamily="18" charset="0"/>
                <a:cs typeface="Arial" panose="020B0604020202020204"/>
              </a:rPr>
              <a:t>5</a:t>
            </a:r>
            <a:endParaRPr lang="en-US" altLang="zh-CN" sz="2000">
              <a:solidFill>
                <a:srgbClr val="000000"/>
              </a:solidFill>
              <a:latin typeface="Times New Roman" panose="02020603050405020304" pitchFamily="18" charset="0"/>
              <a:cs typeface="Arial" panose="020B0604020202020204"/>
            </a:endParaRPr>
          </a:p>
        </p:txBody>
      </p:sp>
      <p:sp>
        <p:nvSpPr>
          <p:cNvPr id="225" name="Line 63"/>
          <p:cNvSpPr>
            <a:spLocks noChangeAspect="1" noChangeShapeType="1"/>
          </p:cNvSpPr>
          <p:nvPr/>
        </p:nvSpPr>
        <p:spPr bwMode="auto">
          <a:xfrm>
            <a:off x="4116153" y="3487970"/>
            <a:ext cx="0" cy="355600"/>
          </a:xfrm>
          <a:prstGeom prst="line">
            <a:avLst/>
          </a:prstGeom>
          <a:noFill/>
          <a:ln w="19050" cmpd="sng">
            <a:solidFill>
              <a:srgbClr val="000000"/>
            </a:solidFill>
            <a:round/>
            <a:head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26" name="Line 66"/>
          <p:cNvSpPr>
            <a:spLocks noChangeAspect="1" noChangeShapeType="1"/>
          </p:cNvSpPr>
          <p:nvPr/>
        </p:nvSpPr>
        <p:spPr bwMode="auto">
          <a:xfrm>
            <a:off x="2071453" y="4408720"/>
            <a:ext cx="1588" cy="630238"/>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27" name="AutoShape 67"/>
          <p:cNvSpPr>
            <a:spLocks noChangeAspect="1" noChangeArrowheads="1"/>
          </p:cNvSpPr>
          <p:nvPr/>
        </p:nvSpPr>
        <p:spPr bwMode="auto">
          <a:xfrm rot="5400000">
            <a:off x="2782653" y="2387833"/>
            <a:ext cx="231775" cy="238125"/>
          </a:xfrm>
          <a:prstGeom prst="triangle">
            <a:avLst>
              <a:gd name="adj" fmla="val 50000"/>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228" name="Line 68"/>
          <p:cNvSpPr>
            <a:spLocks noChangeShapeType="1"/>
          </p:cNvSpPr>
          <p:nvPr/>
        </p:nvSpPr>
        <p:spPr bwMode="auto">
          <a:xfrm>
            <a:off x="2561990" y="2297345"/>
            <a:ext cx="863600"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29" name="Line 69"/>
          <p:cNvSpPr>
            <a:spLocks noChangeAspect="1" noChangeShapeType="1"/>
          </p:cNvSpPr>
          <p:nvPr/>
        </p:nvSpPr>
        <p:spPr bwMode="auto">
          <a:xfrm rot="5400000">
            <a:off x="2844565" y="2876783"/>
            <a:ext cx="1152525"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30" name="Line 70"/>
          <p:cNvSpPr>
            <a:spLocks noChangeShapeType="1"/>
          </p:cNvSpPr>
          <p:nvPr/>
        </p:nvSpPr>
        <p:spPr bwMode="auto">
          <a:xfrm>
            <a:off x="2561990" y="3453045"/>
            <a:ext cx="863600"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31" name="Line 71"/>
          <p:cNvSpPr>
            <a:spLocks noChangeAspect="1" noChangeShapeType="1"/>
          </p:cNvSpPr>
          <p:nvPr/>
        </p:nvSpPr>
        <p:spPr bwMode="auto">
          <a:xfrm rot="5400000">
            <a:off x="1992078" y="2876783"/>
            <a:ext cx="1152525"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32" name="Text Box 72"/>
          <p:cNvSpPr txBox="1">
            <a:spLocks noChangeAspect="1" noChangeArrowheads="1"/>
          </p:cNvSpPr>
          <p:nvPr/>
        </p:nvSpPr>
        <p:spPr bwMode="auto">
          <a:xfrm>
            <a:off x="3068403" y="2322745"/>
            <a:ext cx="254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a:solidFill>
                  <a:srgbClr val="000000"/>
                </a:solidFill>
                <a:latin typeface="宋体" panose="02010600030101010101" pitchFamily="2" charset="-122"/>
                <a:cs typeface="Arial" panose="020B0604020202020204"/>
              </a:rPr>
              <a:t>∞</a:t>
            </a:r>
            <a:endParaRPr lang="zh-CN" altLang="en-US" sz="2000">
              <a:solidFill>
                <a:srgbClr val="000000"/>
              </a:solidFill>
              <a:latin typeface="Times New Roman" panose="02020603050405020304" pitchFamily="18" charset="0"/>
              <a:cs typeface="Arial" panose="020B0604020202020204"/>
            </a:endParaRPr>
          </a:p>
        </p:txBody>
      </p:sp>
      <p:sp>
        <p:nvSpPr>
          <p:cNvPr id="233" name="Line 73"/>
          <p:cNvSpPr>
            <a:spLocks noChangeAspect="1" noChangeShapeType="1"/>
          </p:cNvSpPr>
          <p:nvPr/>
        </p:nvSpPr>
        <p:spPr bwMode="auto">
          <a:xfrm>
            <a:off x="2071453" y="3210158"/>
            <a:ext cx="496888"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34" name="Text Box 74"/>
          <p:cNvSpPr txBox="1">
            <a:spLocks noChangeAspect="1" noChangeArrowheads="1"/>
          </p:cNvSpPr>
          <p:nvPr/>
        </p:nvSpPr>
        <p:spPr bwMode="auto">
          <a:xfrm>
            <a:off x="2620728" y="2551345"/>
            <a:ext cx="2381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宋体" panose="02010600030101010101" pitchFamily="2" charset="-122"/>
                <a:cs typeface="Arial" panose="020B0604020202020204"/>
              </a:rPr>
              <a:t>+</a:t>
            </a:r>
            <a:endParaRPr lang="en-US" altLang="zh-CN" sz="2000">
              <a:solidFill>
                <a:srgbClr val="000000"/>
              </a:solidFill>
              <a:latin typeface="Times New Roman" panose="02020603050405020304" pitchFamily="18" charset="0"/>
              <a:cs typeface="Arial" panose="020B0604020202020204"/>
            </a:endParaRPr>
          </a:p>
        </p:txBody>
      </p:sp>
      <p:sp>
        <p:nvSpPr>
          <p:cNvPr id="235" name="Text Box 75"/>
          <p:cNvSpPr txBox="1">
            <a:spLocks noChangeAspect="1" noChangeArrowheads="1"/>
          </p:cNvSpPr>
          <p:nvPr/>
        </p:nvSpPr>
        <p:spPr bwMode="auto">
          <a:xfrm>
            <a:off x="2620728" y="3016483"/>
            <a:ext cx="23336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宋体" panose="02010600030101010101" pitchFamily="2" charset="-122"/>
                <a:cs typeface="Arial" panose="020B0604020202020204"/>
              </a:rPr>
              <a:t>-</a:t>
            </a:r>
            <a:endParaRPr lang="en-US" altLang="zh-CN" sz="2000">
              <a:solidFill>
                <a:srgbClr val="000000"/>
              </a:solidFill>
              <a:latin typeface="Times New Roman" panose="02020603050405020304" pitchFamily="18" charset="0"/>
              <a:cs typeface="Arial" panose="020B0604020202020204"/>
            </a:endParaRPr>
          </a:p>
        </p:txBody>
      </p:sp>
      <p:sp>
        <p:nvSpPr>
          <p:cNvPr id="236" name="Text Box 76"/>
          <p:cNvSpPr txBox="1">
            <a:spLocks noChangeAspect="1" noChangeArrowheads="1"/>
          </p:cNvSpPr>
          <p:nvPr/>
        </p:nvSpPr>
        <p:spPr bwMode="auto">
          <a:xfrm>
            <a:off x="3223978" y="2783120"/>
            <a:ext cx="2143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宋体" panose="02010600030101010101" pitchFamily="2" charset="-122"/>
                <a:cs typeface="Arial" panose="020B0604020202020204"/>
              </a:rPr>
              <a:t>+</a:t>
            </a:r>
            <a:endParaRPr lang="en-US" altLang="zh-CN" sz="2000">
              <a:solidFill>
                <a:srgbClr val="000000"/>
              </a:solidFill>
              <a:latin typeface="Times New Roman" panose="02020603050405020304" pitchFamily="18" charset="0"/>
              <a:cs typeface="Arial" panose="020B0604020202020204"/>
            </a:endParaRPr>
          </a:p>
        </p:txBody>
      </p:sp>
      <p:sp>
        <p:nvSpPr>
          <p:cNvPr id="237" name="Text Box 77"/>
          <p:cNvSpPr txBox="1">
            <a:spLocks noChangeAspect="1" noChangeArrowheads="1"/>
          </p:cNvSpPr>
          <p:nvPr/>
        </p:nvSpPr>
        <p:spPr bwMode="auto">
          <a:xfrm>
            <a:off x="2969978" y="2997433"/>
            <a:ext cx="36671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Times New Roman" panose="02020603050405020304" pitchFamily="18" charset="0"/>
                <a:cs typeface="Arial" panose="020B0604020202020204"/>
              </a:rPr>
              <a:t>N</a:t>
            </a:r>
            <a:r>
              <a:rPr lang="en-US" altLang="zh-CN" sz="2000" baseline="-25000">
                <a:solidFill>
                  <a:srgbClr val="000000"/>
                </a:solidFill>
                <a:latin typeface="Times New Roman" panose="02020603050405020304" pitchFamily="18" charset="0"/>
                <a:cs typeface="Arial" panose="020B0604020202020204"/>
              </a:rPr>
              <a:t>1</a:t>
            </a:r>
            <a:endParaRPr lang="en-US" altLang="zh-CN" sz="2000">
              <a:solidFill>
                <a:srgbClr val="000000"/>
              </a:solidFill>
              <a:latin typeface="Times New Roman" panose="02020603050405020304" pitchFamily="18" charset="0"/>
              <a:cs typeface="Arial" panose="020B0604020202020204"/>
            </a:endParaRPr>
          </a:p>
        </p:txBody>
      </p:sp>
      <p:sp>
        <p:nvSpPr>
          <p:cNvPr id="238" name="Text Box 78"/>
          <p:cNvSpPr txBox="1">
            <a:spLocks noChangeAspect="1" noChangeArrowheads="1"/>
          </p:cNvSpPr>
          <p:nvPr/>
        </p:nvSpPr>
        <p:spPr bwMode="auto">
          <a:xfrm>
            <a:off x="4209815" y="3500670"/>
            <a:ext cx="5286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1">
                <a:solidFill>
                  <a:srgbClr val="000000"/>
                </a:solidFill>
                <a:latin typeface="Times New Roman" panose="02020603050405020304" pitchFamily="18" charset="0"/>
                <a:cs typeface="Arial" panose="020B0604020202020204"/>
              </a:rPr>
              <a:t>I</a:t>
            </a:r>
            <a:r>
              <a:rPr lang="en-US" altLang="zh-CN" sz="2000" i="1" baseline="-25000">
                <a:solidFill>
                  <a:srgbClr val="000000"/>
                </a:solidFill>
                <a:latin typeface="Times New Roman" panose="02020603050405020304" pitchFamily="18" charset="0"/>
                <a:cs typeface="Arial" panose="020B0604020202020204"/>
              </a:rPr>
              <a:t>R</a:t>
            </a:r>
            <a:endParaRPr lang="en-US" altLang="zh-CN" sz="2000">
              <a:solidFill>
                <a:srgbClr val="000000"/>
              </a:solidFill>
              <a:latin typeface="Times New Roman" panose="02020603050405020304" pitchFamily="18" charset="0"/>
              <a:cs typeface="Arial" panose="020B0604020202020204"/>
            </a:endParaRPr>
          </a:p>
        </p:txBody>
      </p:sp>
      <p:sp>
        <p:nvSpPr>
          <p:cNvPr id="239" name="AutoShape 79"/>
          <p:cNvSpPr>
            <a:spLocks noChangeAspect="1" noChangeArrowheads="1"/>
          </p:cNvSpPr>
          <p:nvPr/>
        </p:nvSpPr>
        <p:spPr bwMode="auto">
          <a:xfrm rot="5400000">
            <a:off x="2782653" y="4716695"/>
            <a:ext cx="231775" cy="238125"/>
          </a:xfrm>
          <a:prstGeom prst="triangle">
            <a:avLst>
              <a:gd name="adj" fmla="val 50000"/>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240" name="Line 80"/>
          <p:cNvSpPr>
            <a:spLocks noChangeShapeType="1"/>
          </p:cNvSpPr>
          <p:nvPr/>
        </p:nvSpPr>
        <p:spPr bwMode="auto">
          <a:xfrm>
            <a:off x="2561990" y="4626208"/>
            <a:ext cx="863600"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41" name="Line 81"/>
          <p:cNvSpPr>
            <a:spLocks noChangeAspect="1" noChangeShapeType="1"/>
          </p:cNvSpPr>
          <p:nvPr/>
        </p:nvSpPr>
        <p:spPr bwMode="auto">
          <a:xfrm rot="5400000">
            <a:off x="2838215" y="5205645"/>
            <a:ext cx="1152525"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42" name="Line 82"/>
          <p:cNvSpPr>
            <a:spLocks noChangeShapeType="1"/>
          </p:cNvSpPr>
          <p:nvPr/>
        </p:nvSpPr>
        <p:spPr bwMode="auto">
          <a:xfrm>
            <a:off x="2561990" y="5781908"/>
            <a:ext cx="857250"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43" name="Line 83"/>
          <p:cNvSpPr>
            <a:spLocks noChangeAspect="1" noChangeShapeType="1"/>
          </p:cNvSpPr>
          <p:nvPr/>
        </p:nvSpPr>
        <p:spPr bwMode="auto">
          <a:xfrm rot="5400000">
            <a:off x="1992078" y="5205645"/>
            <a:ext cx="1152525"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44" name="Text Box 84"/>
          <p:cNvSpPr txBox="1">
            <a:spLocks noChangeAspect="1" noChangeArrowheads="1"/>
          </p:cNvSpPr>
          <p:nvPr/>
        </p:nvSpPr>
        <p:spPr bwMode="auto">
          <a:xfrm>
            <a:off x="3068403" y="4650020"/>
            <a:ext cx="254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a:solidFill>
                  <a:srgbClr val="000000"/>
                </a:solidFill>
                <a:latin typeface="宋体" panose="02010600030101010101" pitchFamily="2" charset="-122"/>
                <a:cs typeface="Arial" panose="020B0604020202020204"/>
              </a:rPr>
              <a:t>∞</a:t>
            </a:r>
            <a:endParaRPr lang="zh-CN" altLang="en-US" sz="2000">
              <a:solidFill>
                <a:srgbClr val="000000"/>
              </a:solidFill>
              <a:latin typeface="Times New Roman" panose="02020603050405020304" pitchFamily="18" charset="0"/>
              <a:cs typeface="Arial" panose="020B0604020202020204"/>
            </a:endParaRPr>
          </a:p>
        </p:txBody>
      </p:sp>
      <p:sp>
        <p:nvSpPr>
          <p:cNvPr id="245" name="Text Box 85"/>
          <p:cNvSpPr txBox="1">
            <a:spLocks noChangeAspect="1" noChangeArrowheads="1"/>
          </p:cNvSpPr>
          <p:nvPr/>
        </p:nvSpPr>
        <p:spPr bwMode="auto">
          <a:xfrm>
            <a:off x="2630253" y="4862745"/>
            <a:ext cx="23653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宋体" panose="02010600030101010101" pitchFamily="2" charset="-122"/>
                <a:cs typeface="Arial" panose="020B0604020202020204"/>
              </a:rPr>
              <a:t>-</a:t>
            </a:r>
            <a:endParaRPr lang="en-US" altLang="zh-CN" sz="2000">
              <a:solidFill>
                <a:srgbClr val="000000"/>
              </a:solidFill>
              <a:latin typeface="Times New Roman" panose="02020603050405020304" pitchFamily="18" charset="0"/>
              <a:cs typeface="Arial" panose="020B0604020202020204"/>
            </a:endParaRPr>
          </a:p>
        </p:txBody>
      </p:sp>
      <p:sp>
        <p:nvSpPr>
          <p:cNvPr id="246" name="Text Box 86"/>
          <p:cNvSpPr txBox="1">
            <a:spLocks noChangeAspect="1" noChangeArrowheads="1"/>
          </p:cNvSpPr>
          <p:nvPr/>
        </p:nvSpPr>
        <p:spPr bwMode="auto">
          <a:xfrm>
            <a:off x="2625490" y="5350108"/>
            <a:ext cx="23336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宋体" panose="02010600030101010101" pitchFamily="2" charset="-122"/>
                <a:cs typeface="Arial" panose="020B0604020202020204"/>
              </a:rPr>
              <a:t>+</a:t>
            </a:r>
            <a:endParaRPr lang="en-US" altLang="zh-CN" sz="2000">
              <a:solidFill>
                <a:srgbClr val="000000"/>
              </a:solidFill>
              <a:latin typeface="Times New Roman" panose="02020603050405020304" pitchFamily="18" charset="0"/>
              <a:cs typeface="Arial" panose="020B0604020202020204"/>
            </a:endParaRPr>
          </a:p>
        </p:txBody>
      </p:sp>
      <p:sp>
        <p:nvSpPr>
          <p:cNvPr id="247" name="Text Box 87"/>
          <p:cNvSpPr txBox="1">
            <a:spLocks noChangeAspect="1" noChangeArrowheads="1"/>
          </p:cNvSpPr>
          <p:nvPr/>
        </p:nvSpPr>
        <p:spPr bwMode="auto">
          <a:xfrm>
            <a:off x="3236678" y="5123095"/>
            <a:ext cx="2143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宋体" panose="02010600030101010101" pitchFamily="2" charset="-122"/>
                <a:cs typeface="Arial" panose="020B0604020202020204"/>
              </a:rPr>
              <a:t>+</a:t>
            </a:r>
            <a:endParaRPr lang="en-US" altLang="zh-CN" sz="2000">
              <a:solidFill>
                <a:srgbClr val="000000"/>
              </a:solidFill>
              <a:latin typeface="Times New Roman" panose="02020603050405020304" pitchFamily="18" charset="0"/>
              <a:cs typeface="Arial" panose="020B0604020202020204"/>
            </a:endParaRPr>
          </a:p>
        </p:txBody>
      </p:sp>
      <p:sp>
        <p:nvSpPr>
          <p:cNvPr id="248" name="Text Box 88"/>
          <p:cNvSpPr txBox="1">
            <a:spLocks noChangeAspect="1" noChangeArrowheads="1"/>
          </p:cNvSpPr>
          <p:nvPr/>
        </p:nvSpPr>
        <p:spPr bwMode="auto">
          <a:xfrm>
            <a:off x="2969978" y="5326295"/>
            <a:ext cx="36671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Times New Roman" panose="02020603050405020304" pitchFamily="18" charset="0"/>
                <a:cs typeface="Arial" panose="020B0604020202020204"/>
              </a:rPr>
              <a:t>N</a:t>
            </a:r>
            <a:r>
              <a:rPr lang="en-US" altLang="zh-CN" sz="2000" baseline="-25000">
                <a:solidFill>
                  <a:srgbClr val="000000"/>
                </a:solidFill>
                <a:latin typeface="Times New Roman" panose="02020603050405020304" pitchFamily="18" charset="0"/>
                <a:cs typeface="Arial" panose="020B0604020202020204"/>
              </a:rPr>
              <a:t>2</a:t>
            </a:r>
            <a:endParaRPr lang="en-US" altLang="zh-CN" sz="2000">
              <a:solidFill>
                <a:srgbClr val="000000"/>
              </a:solidFill>
              <a:latin typeface="Times New Roman" panose="02020603050405020304" pitchFamily="18" charset="0"/>
              <a:cs typeface="Arial" panose="020B0604020202020204"/>
            </a:endParaRPr>
          </a:p>
        </p:txBody>
      </p:sp>
      <p:sp>
        <p:nvSpPr>
          <p:cNvPr id="249" name="AutoShape 89"/>
          <p:cNvSpPr>
            <a:spLocks noChangeAspect="1" noChangeArrowheads="1"/>
          </p:cNvSpPr>
          <p:nvPr/>
        </p:nvSpPr>
        <p:spPr bwMode="auto">
          <a:xfrm rot="5400000">
            <a:off x="6500578" y="3543533"/>
            <a:ext cx="231775" cy="238125"/>
          </a:xfrm>
          <a:prstGeom prst="triangle">
            <a:avLst>
              <a:gd name="adj" fmla="val 50000"/>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250" name="Line 90"/>
          <p:cNvSpPr>
            <a:spLocks noChangeShapeType="1"/>
          </p:cNvSpPr>
          <p:nvPr/>
        </p:nvSpPr>
        <p:spPr bwMode="auto">
          <a:xfrm>
            <a:off x="6278328" y="3453045"/>
            <a:ext cx="863600"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51" name="Line 91"/>
          <p:cNvSpPr>
            <a:spLocks noChangeAspect="1" noChangeShapeType="1"/>
          </p:cNvSpPr>
          <p:nvPr/>
        </p:nvSpPr>
        <p:spPr bwMode="auto">
          <a:xfrm rot="5400000">
            <a:off x="6554553" y="4032483"/>
            <a:ext cx="1152525"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52" name="Line 92"/>
          <p:cNvSpPr>
            <a:spLocks noChangeShapeType="1"/>
          </p:cNvSpPr>
          <p:nvPr/>
        </p:nvSpPr>
        <p:spPr bwMode="auto">
          <a:xfrm>
            <a:off x="6278328" y="4608745"/>
            <a:ext cx="863600"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53" name="Line 93"/>
          <p:cNvSpPr>
            <a:spLocks noChangeAspect="1" noChangeShapeType="1"/>
          </p:cNvSpPr>
          <p:nvPr/>
        </p:nvSpPr>
        <p:spPr bwMode="auto">
          <a:xfrm rot="5400000">
            <a:off x="5708415" y="4032483"/>
            <a:ext cx="1152525"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54" name="Text Box 94"/>
          <p:cNvSpPr txBox="1">
            <a:spLocks noChangeAspect="1" noChangeArrowheads="1"/>
          </p:cNvSpPr>
          <p:nvPr/>
        </p:nvSpPr>
        <p:spPr bwMode="auto">
          <a:xfrm>
            <a:off x="6786328" y="3473683"/>
            <a:ext cx="254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a:solidFill>
                  <a:srgbClr val="000000"/>
                </a:solidFill>
                <a:latin typeface="宋体" panose="02010600030101010101" pitchFamily="2" charset="-122"/>
                <a:cs typeface="Arial" panose="020B0604020202020204"/>
              </a:rPr>
              <a:t>∞</a:t>
            </a:r>
            <a:endParaRPr lang="zh-CN" altLang="en-US" sz="2000">
              <a:solidFill>
                <a:srgbClr val="000000"/>
              </a:solidFill>
              <a:latin typeface="Times New Roman" panose="02020603050405020304" pitchFamily="18" charset="0"/>
              <a:cs typeface="Arial" panose="020B0604020202020204"/>
            </a:endParaRPr>
          </a:p>
        </p:txBody>
      </p:sp>
      <p:sp>
        <p:nvSpPr>
          <p:cNvPr id="255" name="Line 95"/>
          <p:cNvSpPr>
            <a:spLocks noChangeAspect="1" noChangeShapeType="1"/>
          </p:cNvSpPr>
          <p:nvPr/>
        </p:nvSpPr>
        <p:spPr bwMode="auto">
          <a:xfrm>
            <a:off x="5754453" y="3900720"/>
            <a:ext cx="530225"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56" name="Line 96"/>
          <p:cNvSpPr>
            <a:spLocks noChangeAspect="1" noChangeShapeType="1"/>
          </p:cNvSpPr>
          <p:nvPr/>
        </p:nvSpPr>
        <p:spPr bwMode="auto">
          <a:xfrm>
            <a:off x="5783028" y="4365858"/>
            <a:ext cx="501650"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57" name="Line 97"/>
          <p:cNvSpPr>
            <a:spLocks noChangeAspect="1" noChangeShapeType="1"/>
          </p:cNvSpPr>
          <p:nvPr/>
        </p:nvSpPr>
        <p:spPr bwMode="auto">
          <a:xfrm>
            <a:off x="7135578" y="4124558"/>
            <a:ext cx="361950"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58" name="Text Box 98"/>
          <p:cNvSpPr txBox="1">
            <a:spLocks noChangeAspect="1" noChangeArrowheads="1"/>
          </p:cNvSpPr>
          <p:nvPr/>
        </p:nvSpPr>
        <p:spPr bwMode="auto">
          <a:xfrm>
            <a:off x="6338653" y="3703870"/>
            <a:ext cx="2381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宋体" panose="02010600030101010101" pitchFamily="2" charset="-122"/>
                <a:cs typeface="Arial" panose="020B0604020202020204"/>
              </a:rPr>
              <a:t>-</a:t>
            </a:r>
            <a:endParaRPr lang="en-US" altLang="zh-CN" sz="2000">
              <a:solidFill>
                <a:srgbClr val="000000"/>
              </a:solidFill>
              <a:latin typeface="Times New Roman" panose="02020603050405020304" pitchFamily="18" charset="0"/>
              <a:cs typeface="Arial" panose="020B0604020202020204"/>
            </a:endParaRPr>
          </a:p>
        </p:txBody>
      </p:sp>
      <p:sp>
        <p:nvSpPr>
          <p:cNvPr id="259" name="Text Box 99"/>
          <p:cNvSpPr txBox="1">
            <a:spLocks noChangeAspect="1" noChangeArrowheads="1"/>
          </p:cNvSpPr>
          <p:nvPr/>
        </p:nvSpPr>
        <p:spPr bwMode="auto">
          <a:xfrm>
            <a:off x="6352940" y="4169008"/>
            <a:ext cx="2317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宋体" panose="02010600030101010101" pitchFamily="2" charset="-122"/>
                <a:cs typeface="Arial" panose="020B0604020202020204"/>
              </a:rPr>
              <a:t>+</a:t>
            </a:r>
            <a:endParaRPr lang="en-US" altLang="zh-CN" sz="2000">
              <a:solidFill>
                <a:srgbClr val="000000"/>
              </a:solidFill>
              <a:latin typeface="Times New Roman" panose="02020603050405020304" pitchFamily="18" charset="0"/>
              <a:cs typeface="Arial" panose="020B0604020202020204"/>
            </a:endParaRPr>
          </a:p>
        </p:txBody>
      </p:sp>
      <p:sp>
        <p:nvSpPr>
          <p:cNvPr id="260" name="Text Box 100"/>
          <p:cNvSpPr txBox="1">
            <a:spLocks noChangeAspect="1" noChangeArrowheads="1"/>
          </p:cNvSpPr>
          <p:nvPr/>
        </p:nvSpPr>
        <p:spPr bwMode="auto">
          <a:xfrm>
            <a:off x="6940315" y="3951520"/>
            <a:ext cx="2159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宋体" panose="02010600030101010101" pitchFamily="2" charset="-122"/>
                <a:cs typeface="Arial" panose="020B0604020202020204"/>
              </a:rPr>
              <a:t>+</a:t>
            </a:r>
            <a:endParaRPr lang="en-US" altLang="zh-CN" sz="2000">
              <a:solidFill>
                <a:srgbClr val="000000"/>
              </a:solidFill>
              <a:latin typeface="Times New Roman" panose="02020603050405020304" pitchFamily="18" charset="0"/>
              <a:cs typeface="Arial" panose="020B0604020202020204"/>
            </a:endParaRPr>
          </a:p>
        </p:txBody>
      </p:sp>
      <p:sp>
        <p:nvSpPr>
          <p:cNvPr id="261" name="Text Box 101"/>
          <p:cNvSpPr txBox="1">
            <a:spLocks noChangeAspect="1" noChangeArrowheads="1"/>
          </p:cNvSpPr>
          <p:nvPr/>
        </p:nvSpPr>
        <p:spPr bwMode="auto">
          <a:xfrm>
            <a:off x="6687903" y="4197583"/>
            <a:ext cx="36671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Times New Roman" panose="02020603050405020304" pitchFamily="18" charset="0"/>
                <a:cs typeface="Arial" panose="020B0604020202020204"/>
              </a:rPr>
              <a:t>N</a:t>
            </a:r>
            <a:r>
              <a:rPr lang="en-US" altLang="zh-CN" sz="2000" baseline="-25000">
                <a:solidFill>
                  <a:srgbClr val="000000"/>
                </a:solidFill>
                <a:latin typeface="Times New Roman" panose="02020603050405020304" pitchFamily="18" charset="0"/>
                <a:cs typeface="Arial" panose="020B0604020202020204"/>
              </a:rPr>
              <a:t>3</a:t>
            </a:r>
            <a:endParaRPr lang="en-US" altLang="zh-CN" sz="2000">
              <a:solidFill>
                <a:srgbClr val="000000"/>
              </a:solidFill>
              <a:latin typeface="Times New Roman" panose="02020603050405020304" pitchFamily="18" charset="0"/>
              <a:cs typeface="Arial" panose="020B0604020202020204"/>
            </a:endParaRPr>
          </a:p>
        </p:txBody>
      </p:sp>
      <p:sp>
        <p:nvSpPr>
          <p:cNvPr id="262" name="Line 102"/>
          <p:cNvSpPr>
            <a:spLocks noChangeShapeType="1"/>
          </p:cNvSpPr>
          <p:nvPr/>
        </p:nvSpPr>
        <p:spPr bwMode="auto">
          <a:xfrm>
            <a:off x="5783028" y="4359508"/>
            <a:ext cx="0" cy="935038"/>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63" name="Line 103"/>
          <p:cNvSpPr>
            <a:spLocks noChangeAspect="1" noChangeShapeType="1"/>
          </p:cNvSpPr>
          <p:nvPr/>
        </p:nvSpPr>
        <p:spPr bwMode="auto">
          <a:xfrm flipH="1">
            <a:off x="2071453" y="5037370"/>
            <a:ext cx="496888"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64" name="Line 104"/>
          <p:cNvSpPr>
            <a:spLocks noChangeAspect="1" noChangeShapeType="1"/>
          </p:cNvSpPr>
          <p:nvPr/>
        </p:nvSpPr>
        <p:spPr bwMode="auto">
          <a:xfrm>
            <a:off x="3900253" y="5078645"/>
            <a:ext cx="0" cy="220663"/>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65" name="Line 105"/>
          <p:cNvSpPr>
            <a:spLocks noChangeAspect="1" noChangeShapeType="1"/>
          </p:cNvSpPr>
          <p:nvPr/>
        </p:nvSpPr>
        <p:spPr bwMode="auto">
          <a:xfrm rot="16200000" flipH="1">
            <a:off x="3662128" y="3748320"/>
            <a:ext cx="350838" cy="630238"/>
          </a:xfrm>
          <a:prstGeom prst="line">
            <a:avLst/>
          </a:prstGeom>
          <a:noFill/>
          <a:ln w="19050" cmpd="sng">
            <a:solidFill>
              <a:srgbClr val="000000"/>
            </a:solidFill>
            <a:round/>
            <a:headEnd type="stealth" w="sm" len="lg"/>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66" name="矩形 265"/>
          <p:cNvSpPr/>
          <p:nvPr/>
        </p:nvSpPr>
        <p:spPr>
          <a:xfrm>
            <a:off x="776375" y="2084844"/>
            <a:ext cx="3657278" cy="3923059"/>
          </a:xfrm>
          <a:prstGeom prst="rect">
            <a:avLst/>
          </a:prstGeom>
          <a:noFill/>
          <a:ln w="38100" cap="flat" cmpd="sng" algn="ctr">
            <a:solidFill>
              <a:srgbClr val="FF0000"/>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a:ea typeface="+mn-ea"/>
              <a:cs typeface="Arial" panose="020B0604020202020204"/>
            </a:endParaRPr>
          </a:p>
        </p:txBody>
      </p:sp>
      <p:sp>
        <p:nvSpPr>
          <p:cNvPr id="267" name="矩形 266"/>
          <p:cNvSpPr/>
          <p:nvPr/>
        </p:nvSpPr>
        <p:spPr>
          <a:xfrm>
            <a:off x="4474134" y="2084844"/>
            <a:ext cx="3935088" cy="3923060"/>
          </a:xfrm>
          <a:prstGeom prst="rect">
            <a:avLst/>
          </a:prstGeom>
          <a:solidFill>
            <a:srgbClr val="FFFFFF"/>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a:ea typeface="+mn-ea"/>
              <a:cs typeface="Arial" panose="020B0604020202020204"/>
            </a:endParaRPr>
          </a:p>
        </p:txBody>
      </p:sp>
      <p:sp>
        <p:nvSpPr>
          <p:cNvPr id="552966" name="Text Box 6"/>
          <p:cNvSpPr txBox="1">
            <a:spLocks noChangeArrowheads="1"/>
          </p:cNvSpPr>
          <p:nvPr/>
        </p:nvSpPr>
        <p:spPr bwMode="auto">
          <a:xfrm>
            <a:off x="538163" y="480378"/>
            <a:ext cx="36718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algn="l" fontAlgn="base">
              <a:spcBef>
                <a:spcPct val="50000"/>
              </a:spcBef>
              <a:spcAft>
                <a:spcPct val="0"/>
              </a:spcAft>
            </a:pPr>
            <a:r>
              <a:rPr lang="en-US" altLang="zh-CN" sz="2400" b="1" smtClean="0">
                <a:solidFill>
                  <a:srgbClr val="CC0000"/>
                </a:solidFill>
                <a:latin typeface="楷体_GB2312" pitchFamily="49" charset="-122"/>
                <a:ea typeface="楷体_GB2312" pitchFamily="49" charset="-122"/>
              </a:rPr>
              <a:t>1</a:t>
            </a:r>
            <a:r>
              <a:rPr lang="zh-CN" altLang="en-US" sz="2400" b="1" smtClean="0">
                <a:solidFill>
                  <a:srgbClr val="CC0000"/>
                </a:solidFill>
                <a:latin typeface="楷体_GB2312" pitchFamily="49" charset="-122"/>
                <a:ea typeface="楷体_GB2312" pitchFamily="49" charset="-122"/>
              </a:rPr>
              <a:t>．仪用放大器原理</a:t>
            </a:r>
            <a:endParaRPr lang="zh-CN" altLang="en-US" sz="2400" b="1" smtClean="0">
              <a:solidFill>
                <a:srgbClr val="CC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barn(inVertical)">
                                      <p:cBhvr>
                                        <p:cTn id="7" dur="500"/>
                                        <p:tgtEl>
                                          <p:spTgt spid="26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67"/>
                                        </p:tgtEl>
                                        <p:attrNameLst>
                                          <p:attrName>style.visibility</p:attrName>
                                        </p:attrNameLst>
                                      </p:cBhvr>
                                      <p:to>
                                        <p:strVal val="visible"/>
                                      </p:to>
                                    </p:set>
                                    <p:animEffect transition="in" filter="barn(inVertical)">
                                      <p:cBhvr>
                                        <p:cTn id="10" dur="500"/>
                                        <p:tgtEl>
                                          <p:spTgt spid="267"/>
                                        </p:tgtEl>
                                      </p:cBhvr>
                                    </p:animEffect>
                                  </p:childTnLst>
                                </p:cTn>
                              </p:par>
                              <p:par>
                                <p:cTn id="11" presetID="1" presetClass="exit" presetSubtype="0" fill="hold" grpId="0" nodeType="withEffect">
                                  <p:stCondLst>
                                    <p:cond delay="0"/>
                                  </p:stCondLst>
                                  <p:childTnLst>
                                    <p:set>
                                      <p:cBhvr>
                                        <p:cTn id="12" dur="1" fill="hold">
                                          <p:stCondLst>
                                            <p:cond delay="0"/>
                                          </p:stCondLst>
                                        </p:cTn>
                                        <p:tgtEl>
                                          <p:spTgt spid="20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P spid="206" grpId="0" animBg="1"/>
      <p:bldP spid="266" grpId="0" animBg="1"/>
      <p:bldP spid="26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0" name="Rectangle 10"/>
          <p:cNvSpPr>
            <a:spLocks noChangeArrowheads="1"/>
          </p:cNvSpPr>
          <p:nvPr/>
        </p:nvSpPr>
        <p:spPr bwMode="auto">
          <a:xfrm>
            <a:off x="0" y="3078163"/>
            <a:ext cx="9144000" cy="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none" anchor="ctr">
            <a:spAutoFit/>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3" name="矩形 2"/>
          <p:cNvSpPr/>
          <p:nvPr/>
        </p:nvSpPr>
        <p:spPr bwMode="auto">
          <a:xfrm>
            <a:off x="95794" y="1141413"/>
            <a:ext cx="9013281" cy="5311775"/>
          </a:xfrm>
          <a:prstGeom prst="rect">
            <a:avLst/>
          </a:prstGeom>
          <a:solidFill>
            <a:schemeClr val="tx1"/>
          </a:solidFill>
          <a:ln>
            <a:noFill/>
          </a:ln>
          <a:effectLst/>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4400" b="1" i="0" u="none" strike="noStrike" cap="none" normalizeH="0" baseline="0" smtClean="0">
              <a:ln>
                <a:noFill/>
              </a:ln>
              <a:solidFill>
                <a:schemeClr val="tx2"/>
              </a:solidFill>
              <a:effectLst/>
              <a:latin typeface="Arial" panose="020B0604020202020204" pitchFamily="34" charset="0"/>
              <a:ea typeface="楷体_GB2312" pitchFamily="49" charset="-122"/>
            </a:endParaRPr>
          </a:p>
        </p:txBody>
      </p:sp>
      <p:sp>
        <p:nvSpPr>
          <p:cNvPr id="212" name="Rectangle 3"/>
          <p:cNvSpPr txBox="1">
            <a:spLocks noChangeArrowheads="1"/>
          </p:cNvSpPr>
          <p:nvPr/>
        </p:nvSpPr>
        <p:spPr bwMode="auto">
          <a:xfrm>
            <a:off x="858781" y="1165072"/>
            <a:ext cx="7061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a:buClr>
                <a:srgbClr val="3333CC"/>
              </a:buClr>
              <a:buFont typeface="Wingdings" panose="05000000000000000000" pitchFamily="2" charset="2"/>
              <a:buNone/>
              <a:defRPr/>
            </a:pPr>
            <a:r>
              <a:rPr lang="zh-CN" altLang="zh-CN" sz="2800" b="1" kern="0" dirty="0" smtClean="0">
                <a:solidFill>
                  <a:srgbClr val="0070C0"/>
                </a:solidFill>
                <a:latin typeface="Tahoma" panose="020B0604030504040204"/>
                <a:ea typeface="华文新魏" panose="02010800040101010101" pitchFamily="2" charset="-122"/>
                <a:cs typeface="Arial" panose="020B0604020202020204"/>
              </a:rPr>
              <a:t>三运放高共模抑制比放大电路</a:t>
            </a:r>
            <a:endParaRPr lang="zh-CN" altLang="zh-CN" sz="2800" b="1" kern="0" dirty="0" smtClean="0">
              <a:solidFill>
                <a:srgbClr val="0070C0"/>
              </a:solidFill>
              <a:latin typeface="Tahoma" panose="020B0604030504040204"/>
              <a:ea typeface="华文新魏" panose="02010800040101010101" pitchFamily="2" charset="-122"/>
              <a:cs typeface="Arial" panose="020B0604020202020204"/>
            </a:endParaRPr>
          </a:p>
        </p:txBody>
      </p:sp>
      <p:sp>
        <p:nvSpPr>
          <p:cNvPr id="213" name="Line 5"/>
          <p:cNvSpPr>
            <a:spLocks noChangeAspect="1" noChangeShapeType="1"/>
          </p:cNvSpPr>
          <p:nvPr/>
        </p:nvSpPr>
        <p:spPr bwMode="auto">
          <a:xfrm>
            <a:off x="3644075" y="2906311"/>
            <a:ext cx="879475" cy="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14" name="Line 6"/>
          <p:cNvSpPr>
            <a:spLocks noChangeAspect="1" noChangeShapeType="1"/>
          </p:cNvSpPr>
          <p:nvPr/>
        </p:nvSpPr>
        <p:spPr bwMode="auto">
          <a:xfrm flipH="1" flipV="1">
            <a:off x="2297875" y="3663549"/>
            <a:ext cx="1828800" cy="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15" name="Line 7"/>
          <p:cNvSpPr>
            <a:spLocks noChangeShapeType="1"/>
          </p:cNvSpPr>
          <p:nvPr/>
        </p:nvSpPr>
        <p:spPr bwMode="auto">
          <a:xfrm>
            <a:off x="2297875" y="3142849"/>
            <a:ext cx="0" cy="53340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16" name="Line 8"/>
          <p:cNvSpPr>
            <a:spLocks noChangeAspect="1" noChangeShapeType="1"/>
          </p:cNvSpPr>
          <p:nvPr/>
        </p:nvSpPr>
        <p:spPr bwMode="auto">
          <a:xfrm flipH="1" flipV="1">
            <a:off x="2297875" y="4357286"/>
            <a:ext cx="1828800" cy="3175"/>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17" name="Line 9"/>
          <p:cNvSpPr>
            <a:spLocks noChangeAspect="1" noChangeShapeType="1"/>
          </p:cNvSpPr>
          <p:nvPr/>
        </p:nvSpPr>
        <p:spPr bwMode="auto">
          <a:xfrm flipH="1">
            <a:off x="1561275" y="2680886"/>
            <a:ext cx="1238250" cy="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18" name="Oval 10"/>
          <p:cNvSpPr>
            <a:spLocks noChangeAspect="1" noChangeArrowheads="1"/>
          </p:cNvSpPr>
          <p:nvPr/>
        </p:nvSpPr>
        <p:spPr bwMode="auto">
          <a:xfrm>
            <a:off x="1485075" y="2641199"/>
            <a:ext cx="76200" cy="76200"/>
          </a:xfrm>
          <a:prstGeom prst="ellipse">
            <a:avLst/>
          </a:prstGeom>
          <a:noFill/>
          <a:ln w="19050" cmpd="sng">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19" name="Text Box 11"/>
          <p:cNvSpPr txBox="1">
            <a:spLocks noChangeAspect="1" noChangeArrowheads="1"/>
          </p:cNvSpPr>
          <p:nvPr/>
        </p:nvSpPr>
        <p:spPr bwMode="auto">
          <a:xfrm>
            <a:off x="1375537" y="2658661"/>
            <a:ext cx="5588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dirty="0">
                <a:solidFill>
                  <a:srgbClr val="000000"/>
                </a:solidFill>
                <a:latin typeface="Times New Roman" panose="02020603050405020304" pitchFamily="18" charset="0"/>
                <a:cs typeface="Arial" panose="020B0604020202020204"/>
              </a:rPr>
              <a:t>u</a:t>
            </a:r>
            <a:r>
              <a:rPr lang="en-US" altLang="zh-CN" sz="2000" baseline="-25000" dirty="0">
                <a:solidFill>
                  <a:srgbClr val="000000"/>
                </a:solidFill>
                <a:latin typeface="Times New Roman" panose="02020603050405020304" pitchFamily="18" charset="0"/>
                <a:cs typeface="Arial" panose="020B0604020202020204"/>
              </a:rPr>
              <a:t>i1</a:t>
            </a:r>
            <a:endParaRPr lang="en-US" altLang="zh-CN" sz="2000" dirty="0">
              <a:solidFill>
                <a:srgbClr val="000000"/>
              </a:solidFill>
              <a:latin typeface="Times New Roman" panose="02020603050405020304" pitchFamily="18" charset="0"/>
              <a:cs typeface="Arial" panose="020B0604020202020204"/>
            </a:endParaRPr>
          </a:p>
        </p:txBody>
      </p:sp>
      <p:sp>
        <p:nvSpPr>
          <p:cNvPr id="220" name="Line 12"/>
          <p:cNvSpPr>
            <a:spLocks noChangeShapeType="1"/>
          </p:cNvSpPr>
          <p:nvPr/>
        </p:nvSpPr>
        <p:spPr bwMode="auto">
          <a:xfrm flipH="1">
            <a:off x="1561275" y="5487586"/>
            <a:ext cx="1235075" cy="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21" name="Oval 13"/>
          <p:cNvSpPr>
            <a:spLocks noChangeAspect="1" noChangeArrowheads="1"/>
          </p:cNvSpPr>
          <p:nvPr/>
        </p:nvSpPr>
        <p:spPr bwMode="auto">
          <a:xfrm>
            <a:off x="1485075" y="5449486"/>
            <a:ext cx="76200" cy="76200"/>
          </a:xfrm>
          <a:prstGeom prst="ellipse">
            <a:avLst/>
          </a:prstGeom>
          <a:noFill/>
          <a:ln w="19050" cmpd="sng">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22" name="Text Box 14"/>
          <p:cNvSpPr txBox="1">
            <a:spLocks noChangeAspect="1" noChangeArrowheads="1"/>
          </p:cNvSpPr>
          <p:nvPr/>
        </p:nvSpPr>
        <p:spPr bwMode="auto">
          <a:xfrm>
            <a:off x="1362837" y="5468536"/>
            <a:ext cx="736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a:solidFill>
                  <a:srgbClr val="000000"/>
                </a:solidFill>
                <a:latin typeface="Times New Roman" panose="02020603050405020304" pitchFamily="18" charset="0"/>
                <a:cs typeface="Arial" panose="020B0604020202020204"/>
              </a:rPr>
              <a:t>u</a:t>
            </a:r>
            <a:r>
              <a:rPr lang="en-US" altLang="zh-CN" sz="2000" baseline="-25000">
                <a:solidFill>
                  <a:srgbClr val="000000"/>
                </a:solidFill>
                <a:latin typeface="Times New Roman" panose="02020603050405020304" pitchFamily="18" charset="0"/>
                <a:cs typeface="Arial" panose="020B0604020202020204"/>
              </a:rPr>
              <a:t>i2</a:t>
            </a:r>
            <a:endParaRPr lang="en-US" altLang="zh-CN" sz="2000">
              <a:solidFill>
                <a:srgbClr val="000000"/>
              </a:solidFill>
              <a:latin typeface="Times New Roman" panose="02020603050405020304" pitchFamily="18" charset="0"/>
              <a:cs typeface="Arial" panose="020B0604020202020204"/>
            </a:endParaRPr>
          </a:p>
        </p:txBody>
      </p:sp>
      <p:sp>
        <p:nvSpPr>
          <p:cNvPr id="223" name="Text Box 15"/>
          <p:cNvSpPr txBox="1">
            <a:spLocks noChangeAspect="1" noChangeArrowheads="1"/>
          </p:cNvSpPr>
          <p:nvPr/>
        </p:nvSpPr>
        <p:spPr bwMode="auto">
          <a:xfrm>
            <a:off x="3888550" y="2464986"/>
            <a:ext cx="395288"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a:solidFill>
                  <a:srgbClr val="000000"/>
                </a:solidFill>
                <a:latin typeface="Times New Roman" panose="02020603050405020304" pitchFamily="18" charset="0"/>
                <a:cs typeface="Arial" panose="020B0604020202020204"/>
              </a:rPr>
              <a:t>u</a:t>
            </a:r>
            <a:r>
              <a:rPr lang="en-US" altLang="zh-CN" sz="2000" baseline="-25000">
                <a:solidFill>
                  <a:srgbClr val="000000"/>
                </a:solidFill>
                <a:latin typeface="Times New Roman" panose="02020603050405020304" pitchFamily="18" charset="0"/>
                <a:cs typeface="Arial" panose="020B0604020202020204"/>
              </a:rPr>
              <a:t>o1</a:t>
            </a:r>
            <a:endParaRPr lang="en-US" altLang="zh-CN" sz="2000">
              <a:solidFill>
                <a:srgbClr val="000000"/>
              </a:solidFill>
              <a:latin typeface="Times New Roman" panose="02020603050405020304" pitchFamily="18" charset="0"/>
              <a:cs typeface="Arial" panose="020B0604020202020204"/>
            </a:endParaRPr>
          </a:p>
        </p:txBody>
      </p:sp>
      <p:sp>
        <p:nvSpPr>
          <p:cNvPr id="224" name="Text Box 16"/>
          <p:cNvSpPr txBox="1">
            <a:spLocks noChangeAspect="1" noChangeArrowheads="1"/>
          </p:cNvSpPr>
          <p:nvPr/>
        </p:nvSpPr>
        <p:spPr bwMode="auto">
          <a:xfrm>
            <a:off x="3974275" y="5289149"/>
            <a:ext cx="441325"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a:solidFill>
                  <a:srgbClr val="000000"/>
                </a:solidFill>
                <a:latin typeface="Times New Roman" panose="02020603050405020304" pitchFamily="18" charset="0"/>
                <a:cs typeface="Arial" panose="020B0604020202020204"/>
              </a:rPr>
              <a:t>u</a:t>
            </a:r>
            <a:r>
              <a:rPr lang="en-US" altLang="zh-CN" sz="2000" baseline="-25000">
                <a:solidFill>
                  <a:srgbClr val="000000"/>
                </a:solidFill>
                <a:latin typeface="Times New Roman" panose="02020603050405020304" pitchFamily="18" charset="0"/>
                <a:cs typeface="Arial" panose="020B0604020202020204"/>
              </a:rPr>
              <a:t>o2</a:t>
            </a:r>
            <a:endParaRPr lang="en-US" altLang="zh-CN" sz="2000">
              <a:solidFill>
                <a:srgbClr val="000000"/>
              </a:solidFill>
              <a:latin typeface="Times New Roman" panose="02020603050405020304" pitchFamily="18" charset="0"/>
              <a:cs typeface="Arial" panose="020B0604020202020204"/>
            </a:endParaRPr>
          </a:p>
        </p:txBody>
      </p:sp>
      <p:sp>
        <p:nvSpPr>
          <p:cNvPr id="225" name="Rectangle 17"/>
          <p:cNvSpPr>
            <a:spLocks noChangeAspect="1" noChangeArrowheads="1"/>
          </p:cNvSpPr>
          <p:nvPr/>
        </p:nvSpPr>
        <p:spPr bwMode="auto">
          <a:xfrm rot="5400000">
            <a:off x="3898075" y="3201586"/>
            <a:ext cx="457200" cy="152400"/>
          </a:xfrm>
          <a:prstGeom prst="rect">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226" name="Rectangle 18"/>
          <p:cNvSpPr>
            <a:spLocks noChangeAspect="1" noChangeArrowheads="1"/>
          </p:cNvSpPr>
          <p:nvPr/>
        </p:nvSpPr>
        <p:spPr bwMode="auto">
          <a:xfrm rot="5400000">
            <a:off x="3898075" y="3925486"/>
            <a:ext cx="457200" cy="152400"/>
          </a:xfrm>
          <a:prstGeom prst="rect">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227" name="Line 19"/>
          <p:cNvSpPr>
            <a:spLocks noChangeAspect="1" noChangeShapeType="1"/>
          </p:cNvSpPr>
          <p:nvPr/>
        </p:nvSpPr>
        <p:spPr bwMode="auto">
          <a:xfrm flipH="1">
            <a:off x="4125087" y="2912661"/>
            <a:ext cx="1588" cy="128588"/>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28" name="Line 20"/>
          <p:cNvSpPr>
            <a:spLocks noChangeAspect="1" noChangeShapeType="1"/>
          </p:cNvSpPr>
          <p:nvPr/>
        </p:nvSpPr>
        <p:spPr bwMode="auto">
          <a:xfrm>
            <a:off x="4126675" y="3506386"/>
            <a:ext cx="0" cy="252413"/>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29" name="Line 21"/>
          <p:cNvSpPr>
            <a:spLocks noChangeAspect="1" noChangeShapeType="1"/>
          </p:cNvSpPr>
          <p:nvPr/>
        </p:nvSpPr>
        <p:spPr bwMode="auto">
          <a:xfrm>
            <a:off x="4126675" y="3611161"/>
            <a:ext cx="0" cy="15240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30" name="Rectangle 22"/>
          <p:cNvSpPr>
            <a:spLocks noChangeAspect="1" noChangeArrowheads="1"/>
          </p:cNvSpPr>
          <p:nvPr/>
        </p:nvSpPr>
        <p:spPr bwMode="auto">
          <a:xfrm rot="5400000">
            <a:off x="3898075" y="4712886"/>
            <a:ext cx="457200" cy="152400"/>
          </a:xfrm>
          <a:prstGeom prst="rect">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231" name="Line 23"/>
          <p:cNvSpPr>
            <a:spLocks noChangeAspect="1" noChangeShapeType="1"/>
          </p:cNvSpPr>
          <p:nvPr/>
        </p:nvSpPr>
        <p:spPr bwMode="auto">
          <a:xfrm>
            <a:off x="4126675" y="4360461"/>
            <a:ext cx="0" cy="173038"/>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32" name="Line 24"/>
          <p:cNvSpPr>
            <a:spLocks noChangeAspect="1" noChangeShapeType="1"/>
          </p:cNvSpPr>
          <p:nvPr/>
        </p:nvSpPr>
        <p:spPr bwMode="auto">
          <a:xfrm>
            <a:off x="4126675" y="4230286"/>
            <a:ext cx="0" cy="331788"/>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33" name="Text Box 25"/>
          <p:cNvSpPr txBox="1">
            <a:spLocks noChangeAspect="1" noChangeArrowheads="1"/>
          </p:cNvSpPr>
          <p:nvPr/>
        </p:nvSpPr>
        <p:spPr bwMode="auto">
          <a:xfrm>
            <a:off x="4294950" y="3031724"/>
            <a:ext cx="44132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dirty="0">
                <a:solidFill>
                  <a:srgbClr val="000000"/>
                </a:solidFill>
                <a:latin typeface="Times New Roman" panose="02020603050405020304" pitchFamily="18" charset="0"/>
                <a:cs typeface="Arial" panose="020B0604020202020204"/>
              </a:rPr>
              <a:t>R</a:t>
            </a:r>
            <a:r>
              <a:rPr lang="en-US" altLang="zh-CN" sz="2000" baseline="-25000" dirty="0">
                <a:solidFill>
                  <a:srgbClr val="000000"/>
                </a:solidFill>
                <a:latin typeface="Times New Roman" panose="02020603050405020304" pitchFamily="18" charset="0"/>
                <a:cs typeface="Arial" panose="020B0604020202020204"/>
              </a:rPr>
              <a:t>1</a:t>
            </a:r>
            <a:endParaRPr lang="en-US" altLang="zh-CN" sz="2000" dirty="0">
              <a:solidFill>
                <a:srgbClr val="000000"/>
              </a:solidFill>
              <a:latin typeface="Times New Roman" panose="02020603050405020304" pitchFamily="18" charset="0"/>
              <a:cs typeface="Arial" panose="020B0604020202020204"/>
            </a:endParaRPr>
          </a:p>
        </p:txBody>
      </p:sp>
      <p:sp>
        <p:nvSpPr>
          <p:cNvPr id="234" name="Text Box 26"/>
          <p:cNvSpPr txBox="1">
            <a:spLocks noChangeAspect="1" noChangeArrowheads="1"/>
          </p:cNvSpPr>
          <p:nvPr/>
        </p:nvSpPr>
        <p:spPr bwMode="auto">
          <a:xfrm>
            <a:off x="4396550" y="3985811"/>
            <a:ext cx="4429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a:solidFill>
                  <a:srgbClr val="000000"/>
                </a:solidFill>
                <a:latin typeface="Times New Roman" panose="02020603050405020304" pitchFamily="18" charset="0"/>
                <a:cs typeface="Arial" panose="020B0604020202020204"/>
              </a:rPr>
              <a:t>R</a:t>
            </a:r>
            <a:r>
              <a:rPr lang="en-US" altLang="zh-CN" sz="2000" baseline="-25000">
                <a:solidFill>
                  <a:srgbClr val="000000"/>
                </a:solidFill>
                <a:latin typeface="Times New Roman" panose="02020603050405020304" pitchFamily="18" charset="0"/>
                <a:cs typeface="Arial" panose="020B0604020202020204"/>
              </a:rPr>
              <a:t>0</a:t>
            </a:r>
            <a:endParaRPr lang="en-US" altLang="zh-CN" sz="2000">
              <a:solidFill>
                <a:srgbClr val="000000"/>
              </a:solidFill>
              <a:latin typeface="Times New Roman" panose="02020603050405020304" pitchFamily="18" charset="0"/>
              <a:cs typeface="Arial" panose="020B0604020202020204"/>
            </a:endParaRPr>
          </a:p>
        </p:txBody>
      </p:sp>
      <p:sp>
        <p:nvSpPr>
          <p:cNvPr id="235" name="Text Box 27"/>
          <p:cNvSpPr txBox="1">
            <a:spLocks noChangeAspect="1" noChangeArrowheads="1"/>
          </p:cNvSpPr>
          <p:nvPr/>
        </p:nvSpPr>
        <p:spPr bwMode="auto">
          <a:xfrm>
            <a:off x="4304475" y="4654149"/>
            <a:ext cx="415925"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a:solidFill>
                  <a:srgbClr val="000000"/>
                </a:solidFill>
                <a:latin typeface="Times New Roman" panose="02020603050405020304" pitchFamily="18" charset="0"/>
                <a:cs typeface="Arial" panose="020B0604020202020204"/>
              </a:rPr>
              <a:t>R</a:t>
            </a:r>
            <a:r>
              <a:rPr lang="en-US" altLang="zh-CN" sz="2000" baseline="-25000">
                <a:solidFill>
                  <a:srgbClr val="000000"/>
                </a:solidFill>
                <a:latin typeface="Times New Roman" panose="02020603050405020304" pitchFamily="18" charset="0"/>
                <a:cs typeface="Arial" panose="020B0604020202020204"/>
              </a:rPr>
              <a:t>2</a:t>
            </a:r>
            <a:endParaRPr lang="en-US" altLang="zh-CN" sz="2000">
              <a:solidFill>
                <a:srgbClr val="000000"/>
              </a:solidFill>
              <a:latin typeface="Times New Roman" panose="02020603050405020304" pitchFamily="18" charset="0"/>
              <a:cs typeface="Arial" panose="020B0604020202020204"/>
            </a:endParaRPr>
          </a:p>
        </p:txBody>
      </p:sp>
      <p:sp>
        <p:nvSpPr>
          <p:cNvPr id="236" name="Rectangle 28"/>
          <p:cNvSpPr>
            <a:spLocks noChangeAspect="1" noChangeArrowheads="1"/>
          </p:cNvSpPr>
          <p:nvPr/>
        </p:nvSpPr>
        <p:spPr bwMode="auto">
          <a:xfrm>
            <a:off x="4533075" y="2831699"/>
            <a:ext cx="457200" cy="152400"/>
          </a:xfrm>
          <a:prstGeom prst="rect">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237" name="Line 29"/>
          <p:cNvSpPr>
            <a:spLocks noChangeAspect="1" noChangeShapeType="1"/>
          </p:cNvSpPr>
          <p:nvPr/>
        </p:nvSpPr>
        <p:spPr bwMode="auto">
          <a:xfrm>
            <a:off x="4990275" y="2901549"/>
            <a:ext cx="1663700" cy="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38" name="Rectangle 41"/>
          <p:cNvSpPr>
            <a:spLocks noChangeAspect="1" noChangeArrowheads="1"/>
          </p:cNvSpPr>
          <p:nvPr/>
        </p:nvSpPr>
        <p:spPr bwMode="auto">
          <a:xfrm>
            <a:off x="4533075" y="5162149"/>
            <a:ext cx="457200" cy="152400"/>
          </a:xfrm>
          <a:prstGeom prst="rect">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239" name="Line 42"/>
          <p:cNvSpPr>
            <a:spLocks noChangeShapeType="1"/>
          </p:cNvSpPr>
          <p:nvPr/>
        </p:nvSpPr>
        <p:spPr bwMode="auto">
          <a:xfrm>
            <a:off x="3634550" y="5238349"/>
            <a:ext cx="900113" cy="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40" name="Line 43"/>
          <p:cNvSpPr>
            <a:spLocks noChangeAspect="1" noChangeShapeType="1"/>
          </p:cNvSpPr>
          <p:nvPr/>
        </p:nvSpPr>
        <p:spPr bwMode="auto">
          <a:xfrm flipH="1">
            <a:off x="4993450" y="5238349"/>
            <a:ext cx="1441450" cy="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41" name="Text Box 47"/>
          <p:cNvSpPr txBox="1">
            <a:spLocks noChangeAspect="1" noChangeArrowheads="1"/>
          </p:cNvSpPr>
          <p:nvPr/>
        </p:nvSpPr>
        <p:spPr bwMode="auto">
          <a:xfrm>
            <a:off x="4660075" y="2469749"/>
            <a:ext cx="711200"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a:solidFill>
                  <a:srgbClr val="000000"/>
                </a:solidFill>
                <a:latin typeface="Times New Roman" panose="02020603050405020304" pitchFamily="18" charset="0"/>
                <a:cs typeface="Arial" panose="020B0604020202020204"/>
              </a:rPr>
              <a:t>R</a:t>
            </a:r>
            <a:r>
              <a:rPr lang="en-US" altLang="zh-CN" sz="2000" baseline="-25000">
                <a:solidFill>
                  <a:srgbClr val="000000"/>
                </a:solidFill>
                <a:latin typeface="Times New Roman" panose="02020603050405020304" pitchFamily="18" charset="0"/>
                <a:cs typeface="Arial" panose="020B0604020202020204"/>
              </a:rPr>
              <a:t>3</a:t>
            </a:r>
            <a:endParaRPr lang="en-US" altLang="zh-CN" sz="2000">
              <a:solidFill>
                <a:srgbClr val="000000"/>
              </a:solidFill>
              <a:latin typeface="Times New Roman" panose="02020603050405020304" pitchFamily="18" charset="0"/>
              <a:cs typeface="Arial" panose="020B0604020202020204"/>
            </a:endParaRPr>
          </a:p>
        </p:txBody>
      </p:sp>
      <p:sp>
        <p:nvSpPr>
          <p:cNvPr id="242" name="Text Box 48"/>
          <p:cNvSpPr txBox="1">
            <a:spLocks noChangeAspect="1" noChangeArrowheads="1"/>
          </p:cNvSpPr>
          <p:nvPr/>
        </p:nvSpPr>
        <p:spPr bwMode="auto">
          <a:xfrm>
            <a:off x="4660075" y="5289149"/>
            <a:ext cx="58420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a:solidFill>
                  <a:srgbClr val="000000"/>
                </a:solidFill>
                <a:latin typeface="Times New Roman" panose="02020603050405020304" pitchFamily="18" charset="0"/>
                <a:cs typeface="Arial" panose="020B0604020202020204"/>
              </a:rPr>
              <a:t>R</a:t>
            </a:r>
            <a:r>
              <a:rPr lang="en-US" altLang="zh-CN" sz="2000" baseline="-25000">
                <a:solidFill>
                  <a:srgbClr val="000000"/>
                </a:solidFill>
                <a:latin typeface="Times New Roman" panose="02020603050405020304" pitchFamily="18" charset="0"/>
                <a:cs typeface="Arial" panose="020B0604020202020204"/>
              </a:rPr>
              <a:t>4</a:t>
            </a:r>
            <a:endParaRPr lang="en-US" altLang="zh-CN" sz="2000">
              <a:solidFill>
                <a:srgbClr val="000000"/>
              </a:solidFill>
              <a:latin typeface="Times New Roman" panose="02020603050405020304" pitchFamily="18" charset="0"/>
              <a:cs typeface="Arial" panose="020B0604020202020204"/>
            </a:endParaRPr>
          </a:p>
        </p:txBody>
      </p:sp>
      <p:sp>
        <p:nvSpPr>
          <p:cNvPr id="243" name="Text Box 49"/>
          <p:cNvSpPr txBox="1">
            <a:spLocks noChangeAspect="1" noChangeArrowheads="1"/>
          </p:cNvSpPr>
          <p:nvPr/>
        </p:nvSpPr>
        <p:spPr bwMode="auto">
          <a:xfrm>
            <a:off x="6528562" y="4782736"/>
            <a:ext cx="4429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a:solidFill>
                  <a:srgbClr val="000000"/>
                </a:solidFill>
                <a:latin typeface="Times New Roman" panose="02020603050405020304" pitchFamily="18" charset="0"/>
                <a:cs typeface="Arial" panose="020B0604020202020204"/>
              </a:rPr>
              <a:t>R</a:t>
            </a:r>
            <a:r>
              <a:rPr lang="en-US" altLang="zh-CN" sz="2000" baseline="-25000">
                <a:solidFill>
                  <a:srgbClr val="000000"/>
                </a:solidFill>
                <a:latin typeface="Times New Roman" panose="02020603050405020304" pitchFamily="18" charset="0"/>
                <a:cs typeface="Arial" panose="020B0604020202020204"/>
              </a:rPr>
              <a:t>6</a:t>
            </a:r>
            <a:endParaRPr lang="en-US" altLang="zh-CN" sz="2000">
              <a:solidFill>
                <a:srgbClr val="000000"/>
              </a:solidFill>
              <a:latin typeface="Times New Roman" panose="02020603050405020304" pitchFamily="18" charset="0"/>
              <a:cs typeface="Arial" panose="020B0604020202020204"/>
            </a:endParaRPr>
          </a:p>
        </p:txBody>
      </p:sp>
      <p:sp>
        <p:nvSpPr>
          <p:cNvPr id="244" name="Oval 50"/>
          <p:cNvSpPr>
            <a:spLocks noChangeAspect="1" noChangeArrowheads="1"/>
          </p:cNvSpPr>
          <p:nvPr/>
        </p:nvSpPr>
        <p:spPr bwMode="auto">
          <a:xfrm>
            <a:off x="8266875" y="4023911"/>
            <a:ext cx="76200" cy="76200"/>
          </a:xfrm>
          <a:prstGeom prst="ellipse">
            <a:avLst/>
          </a:prstGeom>
          <a:noFill/>
          <a:ln w="19050" cmpd="sng">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45" name="Rectangle 51"/>
          <p:cNvSpPr>
            <a:spLocks noChangeAspect="1" noChangeArrowheads="1"/>
          </p:cNvSpPr>
          <p:nvPr/>
        </p:nvSpPr>
        <p:spPr bwMode="auto">
          <a:xfrm rot="10800000">
            <a:off x="6666675" y="2825349"/>
            <a:ext cx="457200" cy="152400"/>
          </a:xfrm>
          <a:prstGeom prst="rect">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246" name="Line 52"/>
          <p:cNvSpPr>
            <a:spLocks noChangeAspect="1" noChangeShapeType="1"/>
          </p:cNvSpPr>
          <p:nvPr/>
        </p:nvSpPr>
        <p:spPr bwMode="auto">
          <a:xfrm>
            <a:off x="5980875" y="2907899"/>
            <a:ext cx="0" cy="931863"/>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47" name="Line 53"/>
          <p:cNvSpPr>
            <a:spLocks noChangeAspect="1" noChangeShapeType="1"/>
          </p:cNvSpPr>
          <p:nvPr/>
        </p:nvSpPr>
        <p:spPr bwMode="auto">
          <a:xfrm>
            <a:off x="6006275" y="4349349"/>
            <a:ext cx="0" cy="887413"/>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48" name="Line 54"/>
          <p:cNvSpPr>
            <a:spLocks noChangeAspect="1" noChangeShapeType="1"/>
          </p:cNvSpPr>
          <p:nvPr/>
        </p:nvSpPr>
        <p:spPr bwMode="auto">
          <a:xfrm>
            <a:off x="7463600" y="4065186"/>
            <a:ext cx="803275" cy="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49" name="Line 55"/>
          <p:cNvSpPr>
            <a:spLocks noChangeAspect="1" noChangeShapeType="1"/>
          </p:cNvSpPr>
          <p:nvPr/>
        </p:nvSpPr>
        <p:spPr bwMode="auto">
          <a:xfrm>
            <a:off x="7123875" y="2892024"/>
            <a:ext cx="660400" cy="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50" name="Line 56"/>
          <p:cNvSpPr>
            <a:spLocks noChangeShapeType="1"/>
          </p:cNvSpPr>
          <p:nvPr/>
        </p:nvSpPr>
        <p:spPr bwMode="auto">
          <a:xfrm>
            <a:off x="7784275" y="2885674"/>
            <a:ext cx="0" cy="118110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51" name="Line 57"/>
          <p:cNvSpPr>
            <a:spLocks noChangeAspect="1" noChangeShapeType="1"/>
          </p:cNvSpPr>
          <p:nvPr/>
        </p:nvSpPr>
        <p:spPr bwMode="auto">
          <a:xfrm>
            <a:off x="7003225" y="5739999"/>
            <a:ext cx="279400" cy="0"/>
          </a:xfrm>
          <a:prstGeom prst="line">
            <a:avLst/>
          </a:prstGeom>
          <a:noFill/>
          <a:ln w="317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52" name="Rectangle 58"/>
          <p:cNvSpPr>
            <a:spLocks noChangeAspect="1" noChangeArrowheads="1"/>
          </p:cNvSpPr>
          <p:nvPr/>
        </p:nvSpPr>
        <p:spPr bwMode="auto">
          <a:xfrm>
            <a:off x="6431725" y="5173261"/>
            <a:ext cx="457200" cy="152400"/>
          </a:xfrm>
          <a:prstGeom prst="rect">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253" name="Line 59"/>
          <p:cNvSpPr>
            <a:spLocks noChangeAspect="1" noChangeShapeType="1"/>
          </p:cNvSpPr>
          <p:nvPr/>
        </p:nvSpPr>
        <p:spPr bwMode="auto">
          <a:xfrm>
            <a:off x="6888925" y="5249461"/>
            <a:ext cx="252413" cy="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54" name="Line 60"/>
          <p:cNvSpPr>
            <a:spLocks noChangeAspect="1" noChangeShapeType="1"/>
          </p:cNvSpPr>
          <p:nvPr/>
        </p:nvSpPr>
        <p:spPr bwMode="auto">
          <a:xfrm>
            <a:off x="7142925" y="5236761"/>
            <a:ext cx="0" cy="490538"/>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55" name="Text Box 61"/>
          <p:cNvSpPr txBox="1">
            <a:spLocks noChangeAspect="1" noChangeArrowheads="1"/>
          </p:cNvSpPr>
          <p:nvPr/>
        </p:nvSpPr>
        <p:spPr bwMode="auto">
          <a:xfrm>
            <a:off x="8233537" y="4030261"/>
            <a:ext cx="327025" cy="37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a:solidFill>
                  <a:srgbClr val="000000"/>
                </a:solidFill>
                <a:latin typeface="Times New Roman" panose="02020603050405020304" pitchFamily="18" charset="0"/>
                <a:cs typeface="Arial" panose="020B0604020202020204"/>
              </a:rPr>
              <a:t>u</a:t>
            </a:r>
            <a:r>
              <a:rPr lang="en-US" altLang="zh-CN" sz="2000" baseline="-25000">
                <a:solidFill>
                  <a:srgbClr val="000000"/>
                </a:solidFill>
                <a:latin typeface="Times New Roman" panose="02020603050405020304" pitchFamily="18" charset="0"/>
                <a:cs typeface="Arial" panose="020B0604020202020204"/>
              </a:rPr>
              <a:t>o</a:t>
            </a:r>
            <a:endParaRPr lang="en-US" altLang="zh-CN" sz="2000">
              <a:solidFill>
                <a:srgbClr val="000000"/>
              </a:solidFill>
              <a:latin typeface="Times New Roman" panose="02020603050405020304" pitchFamily="18" charset="0"/>
              <a:cs typeface="Arial" panose="020B0604020202020204"/>
            </a:endParaRPr>
          </a:p>
        </p:txBody>
      </p:sp>
      <p:sp>
        <p:nvSpPr>
          <p:cNvPr id="256" name="Text Box 62"/>
          <p:cNvSpPr txBox="1">
            <a:spLocks noChangeAspect="1" noChangeArrowheads="1"/>
          </p:cNvSpPr>
          <p:nvPr/>
        </p:nvSpPr>
        <p:spPr bwMode="auto">
          <a:xfrm>
            <a:off x="6771450" y="2466574"/>
            <a:ext cx="504825"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2000" i="1">
                <a:solidFill>
                  <a:srgbClr val="000000"/>
                </a:solidFill>
                <a:latin typeface="Times New Roman" panose="02020603050405020304" pitchFamily="18" charset="0"/>
                <a:cs typeface="Arial" panose="020B0604020202020204"/>
              </a:rPr>
              <a:t>R</a:t>
            </a:r>
            <a:r>
              <a:rPr lang="en-US" altLang="zh-CN" sz="2000" baseline="-25000">
                <a:solidFill>
                  <a:srgbClr val="000000"/>
                </a:solidFill>
                <a:latin typeface="Times New Roman" panose="02020603050405020304" pitchFamily="18" charset="0"/>
                <a:cs typeface="Arial" panose="020B0604020202020204"/>
              </a:rPr>
              <a:t>5</a:t>
            </a:r>
            <a:endParaRPr lang="en-US" altLang="zh-CN" sz="2000">
              <a:solidFill>
                <a:srgbClr val="000000"/>
              </a:solidFill>
              <a:latin typeface="Times New Roman" panose="02020603050405020304" pitchFamily="18" charset="0"/>
              <a:cs typeface="Arial" panose="020B0604020202020204"/>
            </a:endParaRPr>
          </a:p>
        </p:txBody>
      </p:sp>
      <p:sp>
        <p:nvSpPr>
          <p:cNvPr id="257" name="Line 63"/>
          <p:cNvSpPr>
            <a:spLocks noChangeAspect="1" noChangeShapeType="1"/>
          </p:cNvSpPr>
          <p:nvPr/>
        </p:nvSpPr>
        <p:spPr bwMode="auto">
          <a:xfrm>
            <a:off x="4342575" y="3427011"/>
            <a:ext cx="0" cy="355600"/>
          </a:xfrm>
          <a:prstGeom prst="line">
            <a:avLst/>
          </a:prstGeom>
          <a:noFill/>
          <a:ln w="19050" cmpd="sng">
            <a:solidFill>
              <a:srgbClr val="000000"/>
            </a:solidFill>
            <a:round/>
            <a:head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58" name="Line 66"/>
          <p:cNvSpPr>
            <a:spLocks noChangeAspect="1" noChangeShapeType="1"/>
          </p:cNvSpPr>
          <p:nvPr/>
        </p:nvSpPr>
        <p:spPr bwMode="auto">
          <a:xfrm>
            <a:off x="2297875" y="4347761"/>
            <a:ext cx="1588" cy="630238"/>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59" name="AutoShape 67"/>
          <p:cNvSpPr>
            <a:spLocks noChangeAspect="1" noChangeArrowheads="1"/>
          </p:cNvSpPr>
          <p:nvPr/>
        </p:nvSpPr>
        <p:spPr bwMode="auto">
          <a:xfrm rot="5400000">
            <a:off x="3009075" y="2326874"/>
            <a:ext cx="231775" cy="238125"/>
          </a:xfrm>
          <a:prstGeom prst="triangle">
            <a:avLst>
              <a:gd name="adj" fmla="val 50000"/>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260" name="Line 68"/>
          <p:cNvSpPr>
            <a:spLocks noChangeShapeType="1"/>
          </p:cNvSpPr>
          <p:nvPr/>
        </p:nvSpPr>
        <p:spPr bwMode="auto">
          <a:xfrm>
            <a:off x="2788412" y="2236386"/>
            <a:ext cx="863600"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61" name="Line 69"/>
          <p:cNvSpPr>
            <a:spLocks noChangeAspect="1" noChangeShapeType="1"/>
          </p:cNvSpPr>
          <p:nvPr/>
        </p:nvSpPr>
        <p:spPr bwMode="auto">
          <a:xfrm rot="5400000">
            <a:off x="3070987" y="2815824"/>
            <a:ext cx="1152525"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62" name="Line 70"/>
          <p:cNvSpPr>
            <a:spLocks noChangeShapeType="1"/>
          </p:cNvSpPr>
          <p:nvPr/>
        </p:nvSpPr>
        <p:spPr bwMode="auto">
          <a:xfrm>
            <a:off x="2788412" y="3392086"/>
            <a:ext cx="863600"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63" name="Line 71"/>
          <p:cNvSpPr>
            <a:spLocks noChangeAspect="1" noChangeShapeType="1"/>
          </p:cNvSpPr>
          <p:nvPr/>
        </p:nvSpPr>
        <p:spPr bwMode="auto">
          <a:xfrm rot="5400000">
            <a:off x="2218500" y="2815824"/>
            <a:ext cx="1152525"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64" name="Text Box 72"/>
          <p:cNvSpPr txBox="1">
            <a:spLocks noChangeAspect="1" noChangeArrowheads="1"/>
          </p:cNvSpPr>
          <p:nvPr/>
        </p:nvSpPr>
        <p:spPr bwMode="auto">
          <a:xfrm>
            <a:off x="3294825" y="2261786"/>
            <a:ext cx="254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a:solidFill>
                  <a:srgbClr val="000000"/>
                </a:solidFill>
                <a:latin typeface="宋体" panose="02010600030101010101" pitchFamily="2" charset="-122"/>
                <a:cs typeface="Arial" panose="020B0604020202020204"/>
              </a:rPr>
              <a:t>∞</a:t>
            </a:r>
            <a:endParaRPr lang="zh-CN" altLang="en-US" sz="2000">
              <a:solidFill>
                <a:srgbClr val="000000"/>
              </a:solidFill>
              <a:latin typeface="Times New Roman" panose="02020603050405020304" pitchFamily="18" charset="0"/>
              <a:cs typeface="Arial" panose="020B0604020202020204"/>
            </a:endParaRPr>
          </a:p>
        </p:txBody>
      </p:sp>
      <p:sp>
        <p:nvSpPr>
          <p:cNvPr id="265" name="Line 73"/>
          <p:cNvSpPr>
            <a:spLocks noChangeAspect="1" noChangeShapeType="1"/>
          </p:cNvSpPr>
          <p:nvPr/>
        </p:nvSpPr>
        <p:spPr bwMode="auto">
          <a:xfrm>
            <a:off x="2297875" y="3149199"/>
            <a:ext cx="496888"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66" name="Text Box 74"/>
          <p:cNvSpPr txBox="1">
            <a:spLocks noChangeAspect="1" noChangeArrowheads="1"/>
          </p:cNvSpPr>
          <p:nvPr/>
        </p:nvSpPr>
        <p:spPr bwMode="auto">
          <a:xfrm>
            <a:off x="2847150" y="2490386"/>
            <a:ext cx="2381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宋体" panose="02010600030101010101" pitchFamily="2" charset="-122"/>
                <a:cs typeface="Arial" panose="020B0604020202020204"/>
              </a:rPr>
              <a:t>+</a:t>
            </a:r>
            <a:endParaRPr lang="en-US" altLang="zh-CN" sz="2000">
              <a:solidFill>
                <a:srgbClr val="000000"/>
              </a:solidFill>
              <a:latin typeface="Times New Roman" panose="02020603050405020304" pitchFamily="18" charset="0"/>
              <a:cs typeface="Arial" panose="020B0604020202020204"/>
            </a:endParaRPr>
          </a:p>
        </p:txBody>
      </p:sp>
      <p:sp>
        <p:nvSpPr>
          <p:cNvPr id="267" name="Text Box 75"/>
          <p:cNvSpPr txBox="1">
            <a:spLocks noChangeAspect="1" noChangeArrowheads="1"/>
          </p:cNvSpPr>
          <p:nvPr/>
        </p:nvSpPr>
        <p:spPr bwMode="auto">
          <a:xfrm>
            <a:off x="2847150" y="2955524"/>
            <a:ext cx="23336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宋体" panose="02010600030101010101" pitchFamily="2" charset="-122"/>
                <a:cs typeface="Arial" panose="020B0604020202020204"/>
              </a:rPr>
              <a:t>-</a:t>
            </a:r>
            <a:endParaRPr lang="en-US" altLang="zh-CN" sz="2000">
              <a:solidFill>
                <a:srgbClr val="000000"/>
              </a:solidFill>
              <a:latin typeface="Times New Roman" panose="02020603050405020304" pitchFamily="18" charset="0"/>
              <a:cs typeface="Arial" panose="020B0604020202020204"/>
            </a:endParaRPr>
          </a:p>
        </p:txBody>
      </p:sp>
      <p:sp>
        <p:nvSpPr>
          <p:cNvPr id="268" name="Text Box 76"/>
          <p:cNvSpPr txBox="1">
            <a:spLocks noChangeAspect="1" noChangeArrowheads="1"/>
          </p:cNvSpPr>
          <p:nvPr/>
        </p:nvSpPr>
        <p:spPr bwMode="auto">
          <a:xfrm>
            <a:off x="3450400" y="2722161"/>
            <a:ext cx="2143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宋体" panose="02010600030101010101" pitchFamily="2" charset="-122"/>
                <a:cs typeface="Arial" panose="020B0604020202020204"/>
              </a:rPr>
              <a:t>+</a:t>
            </a:r>
            <a:endParaRPr lang="en-US" altLang="zh-CN" sz="2000">
              <a:solidFill>
                <a:srgbClr val="000000"/>
              </a:solidFill>
              <a:latin typeface="Times New Roman" panose="02020603050405020304" pitchFamily="18" charset="0"/>
              <a:cs typeface="Arial" panose="020B0604020202020204"/>
            </a:endParaRPr>
          </a:p>
        </p:txBody>
      </p:sp>
      <p:sp>
        <p:nvSpPr>
          <p:cNvPr id="269" name="Text Box 77"/>
          <p:cNvSpPr txBox="1">
            <a:spLocks noChangeAspect="1" noChangeArrowheads="1"/>
          </p:cNvSpPr>
          <p:nvPr/>
        </p:nvSpPr>
        <p:spPr bwMode="auto">
          <a:xfrm>
            <a:off x="3196400" y="2936474"/>
            <a:ext cx="36671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Times New Roman" panose="02020603050405020304" pitchFamily="18" charset="0"/>
                <a:cs typeface="Arial" panose="020B0604020202020204"/>
              </a:rPr>
              <a:t>N</a:t>
            </a:r>
            <a:r>
              <a:rPr lang="en-US" altLang="zh-CN" sz="2000" baseline="-25000">
                <a:solidFill>
                  <a:srgbClr val="000000"/>
                </a:solidFill>
                <a:latin typeface="Times New Roman" panose="02020603050405020304" pitchFamily="18" charset="0"/>
                <a:cs typeface="Arial" panose="020B0604020202020204"/>
              </a:rPr>
              <a:t>1</a:t>
            </a:r>
            <a:endParaRPr lang="en-US" altLang="zh-CN" sz="2000">
              <a:solidFill>
                <a:srgbClr val="000000"/>
              </a:solidFill>
              <a:latin typeface="Times New Roman" panose="02020603050405020304" pitchFamily="18" charset="0"/>
              <a:cs typeface="Arial" panose="020B0604020202020204"/>
            </a:endParaRPr>
          </a:p>
        </p:txBody>
      </p:sp>
      <p:sp>
        <p:nvSpPr>
          <p:cNvPr id="270" name="Text Box 78"/>
          <p:cNvSpPr txBox="1">
            <a:spLocks noChangeAspect="1" noChangeArrowheads="1"/>
          </p:cNvSpPr>
          <p:nvPr/>
        </p:nvSpPr>
        <p:spPr bwMode="auto">
          <a:xfrm>
            <a:off x="4436237" y="3439711"/>
            <a:ext cx="5286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i="1">
                <a:solidFill>
                  <a:srgbClr val="000000"/>
                </a:solidFill>
                <a:latin typeface="Times New Roman" panose="02020603050405020304" pitchFamily="18" charset="0"/>
                <a:cs typeface="Arial" panose="020B0604020202020204"/>
              </a:rPr>
              <a:t>I</a:t>
            </a:r>
            <a:r>
              <a:rPr lang="en-US" altLang="zh-CN" sz="2000" i="1" baseline="-25000">
                <a:solidFill>
                  <a:srgbClr val="000000"/>
                </a:solidFill>
                <a:latin typeface="Times New Roman" panose="02020603050405020304" pitchFamily="18" charset="0"/>
                <a:cs typeface="Arial" panose="020B0604020202020204"/>
              </a:rPr>
              <a:t>R</a:t>
            </a:r>
            <a:endParaRPr lang="en-US" altLang="zh-CN" sz="2000">
              <a:solidFill>
                <a:srgbClr val="000000"/>
              </a:solidFill>
              <a:latin typeface="Times New Roman" panose="02020603050405020304" pitchFamily="18" charset="0"/>
              <a:cs typeface="Arial" panose="020B0604020202020204"/>
            </a:endParaRPr>
          </a:p>
        </p:txBody>
      </p:sp>
      <p:sp>
        <p:nvSpPr>
          <p:cNvPr id="271" name="AutoShape 79"/>
          <p:cNvSpPr>
            <a:spLocks noChangeAspect="1" noChangeArrowheads="1"/>
          </p:cNvSpPr>
          <p:nvPr/>
        </p:nvSpPr>
        <p:spPr bwMode="auto">
          <a:xfrm rot="5400000">
            <a:off x="3009075" y="4655736"/>
            <a:ext cx="231775" cy="238125"/>
          </a:xfrm>
          <a:prstGeom prst="triangle">
            <a:avLst>
              <a:gd name="adj" fmla="val 50000"/>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272" name="Line 80"/>
          <p:cNvSpPr>
            <a:spLocks noChangeShapeType="1"/>
          </p:cNvSpPr>
          <p:nvPr/>
        </p:nvSpPr>
        <p:spPr bwMode="auto">
          <a:xfrm>
            <a:off x="2788412" y="4565249"/>
            <a:ext cx="863600"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73" name="Line 81"/>
          <p:cNvSpPr>
            <a:spLocks noChangeAspect="1" noChangeShapeType="1"/>
          </p:cNvSpPr>
          <p:nvPr/>
        </p:nvSpPr>
        <p:spPr bwMode="auto">
          <a:xfrm rot="5400000">
            <a:off x="3064637" y="5144686"/>
            <a:ext cx="1152525"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74" name="Line 82"/>
          <p:cNvSpPr>
            <a:spLocks noChangeShapeType="1"/>
          </p:cNvSpPr>
          <p:nvPr/>
        </p:nvSpPr>
        <p:spPr bwMode="auto">
          <a:xfrm>
            <a:off x="2788412" y="5720949"/>
            <a:ext cx="857250"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75" name="Line 83"/>
          <p:cNvSpPr>
            <a:spLocks noChangeAspect="1" noChangeShapeType="1"/>
          </p:cNvSpPr>
          <p:nvPr/>
        </p:nvSpPr>
        <p:spPr bwMode="auto">
          <a:xfrm rot="5400000">
            <a:off x="2218500" y="5144686"/>
            <a:ext cx="1152525"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76" name="Text Box 84"/>
          <p:cNvSpPr txBox="1">
            <a:spLocks noChangeAspect="1" noChangeArrowheads="1"/>
          </p:cNvSpPr>
          <p:nvPr/>
        </p:nvSpPr>
        <p:spPr bwMode="auto">
          <a:xfrm>
            <a:off x="3294825" y="4589061"/>
            <a:ext cx="254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a:solidFill>
                  <a:srgbClr val="000000"/>
                </a:solidFill>
                <a:latin typeface="宋体" panose="02010600030101010101" pitchFamily="2" charset="-122"/>
                <a:cs typeface="Arial" panose="020B0604020202020204"/>
              </a:rPr>
              <a:t>∞</a:t>
            </a:r>
            <a:endParaRPr lang="zh-CN" altLang="en-US" sz="2000">
              <a:solidFill>
                <a:srgbClr val="000000"/>
              </a:solidFill>
              <a:latin typeface="Times New Roman" panose="02020603050405020304" pitchFamily="18" charset="0"/>
              <a:cs typeface="Arial" panose="020B0604020202020204"/>
            </a:endParaRPr>
          </a:p>
        </p:txBody>
      </p:sp>
      <p:sp>
        <p:nvSpPr>
          <p:cNvPr id="277" name="Text Box 85"/>
          <p:cNvSpPr txBox="1">
            <a:spLocks noChangeAspect="1" noChangeArrowheads="1"/>
          </p:cNvSpPr>
          <p:nvPr/>
        </p:nvSpPr>
        <p:spPr bwMode="auto">
          <a:xfrm>
            <a:off x="2856675" y="4801786"/>
            <a:ext cx="23653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宋体" panose="02010600030101010101" pitchFamily="2" charset="-122"/>
                <a:cs typeface="Arial" panose="020B0604020202020204"/>
              </a:rPr>
              <a:t>-</a:t>
            </a:r>
            <a:endParaRPr lang="en-US" altLang="zh-CN" sz="2000">
              <a:solidFill>
                <a:srgbClr val="000000"/>
              </a:solidFill>
              <a:latin typeface="Times New Roman" panose="02020603050405020304" pitchFamily="18" charset="0"/>
              <a:cs typeface="Arial" panose="020B0604020202020204"/>
            </a:endParaRPr>
          </a:p>
        </p:txBody>
      </p:sp>
      <p:sp>
        <p:nvSpPr>
          <p:cNvPr id="278" name="Text Box 86"/>
          <p:cNvSpPr txBox="1">
            <a:spLocks noChangeAspect="1" noChangeArrowheads="1"/>
          </p:cNvSpPr>
          <p:nvPr/>
        </p:nvSpPr>
        <p:spPr bwMode="auto">
          <a:xfrm>
            <a:off x="2851912" y="5289149"/>
            <a:ext cx="23336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宋体" panose="02010600030101010101" pitchFamily="2" charset="-122"/>
                <a:cs typeface="Arial" panose="020B0604020202020204"/>
              </a:rPr>
              <a:t>+</a:t>
            </a:r>
            <a:endParaRPr lang="en-US" altLang="zh-CN" sz="2000">
              <a:solidFill>
                <a:srgbClr val="000000"/>
              </a:solidFill>
              <a:latin typeface="Times New Roman" panose="02020603050405020304" pitchFamily="18" charset="0"/>
              <a:cs typeface="Arial" panose="020B0604020202020204"/>
            </a:endParaRPr>
          </a:p>
        </p:txBody>
      </p:sp>
      <p:sp>
        <p:nvSpPr>
          <p:cNvPr id="279" name="Text Box 87"/>
          <p:cNvSpPr txBox="1">
            <a:spLocks noChangeAspect="1" noChangeArrowheads="1"/>
          </p:cNvSpPr>
          <p:nvPr/>
        </p:nvSpPr>
        <p:spPr bwMode="auto">
          <a:xfrm>
            <a:off x="3463100" y="5062136"/>
            <a:ext cx="21431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宋体" panose="02010600030101010101" pitchFamily="2" charset="-122"/>
                <a:cs typeface="Arial" panose="020B0604020202020204"/>
              </a:rPr>
              <a:t>+</a:t>
            </a:r>
            <a:endParaRPr lang="en-US" altLang="zh-CN" sz="2000">
              <a:solidFill>
                <a:srgbClr val="000000"/>
              </a:solidFill>
              <a:latin typeface="Times New Roman" panose="02020603050405020304" pitchFamily="18" charset="0"/>
              <a:cs typeface="Arial" panose="020B0604020202020204"/>
            </a:endParaRPr>
          </a:p>
        </p:txBody>
      </p:sp>
      <p:sp>
        <p:nvSpPr>
          <p:cNvPr id="280" name="Text Box 88"/>
          <p:cNvSpPr txBox="1">
            <a:spLocks noChangeAspect="1" noChangeArrowheads="1"/>
          </p:cNvSpPr>
          <p:nvPr/>
        </p:nvSpPr>
        <p:spPr bwMode="auto">
          <a:xfrm>
            <a:off x="3196400" y="5265336"/>
            <a:ext cx="36671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Times New Roman" panose="02020603050405020304" pitchFamily="18" charset="0"/>
                <a:cs typeface="Arial" panose="020B0604020202020204"/>
              </a:rPr>
              <a:t>N</a:t>
            </a:r>
            <a:r>
              <a:rPr lang="en-US" altLang="zh-CN" sz="2000" baseline="-25000">
                <a:solidFill>
                  <a:srgbClr val="000000"/>
                </a:solidFill>
                <a:latin typeface="Times New Roman" panose="02020603050405020304" pitchFamily="18" charset="0"/>
                <a:cs typeface="Arial" panose="020B0604020202020204"/>
              </a:rPr>
              <a:t>2</a:t>
            </a:r>
            <a:endParaRPr lang="en-US" altLang="zh-CN" sz="2000">
              <a:solidFill>
                <a:srgbClr val="000000"/>
              </a:solidFill>
              <a:latin typeface="Times New Roman" panose="02020603050405020304" pitchFamily="18" charset="0"/>
              <a:cs typeface="Arial" panose="020B0604020202020204"/>
            </a:endParaRPr>
          </a:p>
        </p:txBody>
      </p:sp>
      <p:sp>
        <p:nvSpPr>
          <p:cNvPr id="281" name="AutoShape 89"/>
          <p:cNvSpPr>
            <a:spLocks noChangeAspect="1" noChangeArrowheads="1"/>
          </p:cNvSpPr>
          <p:nvPr/>
        </p:nvSpPr>
        <p:spPr bwMode="auto">
          <a:xfrm rot="5400000">
            <a:off x="6727000" y="3482574"/>
            <a:ext cx="231775" cy="238125"/>
          </a:xfrm>
          <a:prstGeom prst="triangle">
            <a:avLst>
              <a:gd name="adj" fmla="val 50000"/>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282" name="Line 90"/>
          <p:cNvSpPr>
            <a:spLocks noChangeShapeType="1"/>
          </p:cNvSpPr>
          <p:nvPr/>
        </p:nvSpPr>
        <p:spPr bwMode="auto">
          <a:xfrm>
            <a:off x="6504750" y="3392086"/>
            <a:ext cx="863600"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83" name="Line 91"/>
          <p:cNvSpPr>
            <a:spLocks noChangeAspect="1" noChangeShapeType="1"/>
          </p:cNvSpPr>
          <p:nvPr/>
        </p:nvSpPr>
        <p:spPr bwMode="auto">
          <a:xfrm rot="5400000">
            <a:off x="6780975" y="3971524"/>
            <a:ext cx="1152525"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84" name="Line 92"/>
          <p:cNvSpPr>
            <a:spLocks noChangeShapeType="1"/>
          </p:cNvSpPr>
          <p:nvPr/>
        </p:nvSpPr>
        <p:spPr bwMode="auto">
          <a:xfrm>
            <a:off x="6504750" y="4547786"/>
            <a:ext cx="863600"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85" name="Line 93"/>
          <p:cNvSpPr>
            <a:spLocks noChangeAspect="1" noChangeShapeType="1"/>
          </p:cNvSpPr>
          <p:nvPr/>
        </p:nvSpPr>
        <p:spPr bwMode="auto">
          <a:xfrm rot="5400000">
            <a:off x="5934837" y="3971524"/>
            <a:ext cx="1152525"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86" name="Text Box 94"/>
          <p:cNvSpPr txBox="1">
            <a:spLocks noChangeAspect="1" noChangeArrowheads="1"/>
          </p:cNvSpPr>
          <p:nvPr/>
        </p:nvSpPr>
        <p:spPr bwMode="auto">
          <a:xfrm>
            <a:off x="7012750" y="3412724"/>
            <a:ext cx="254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a:solidFill>
                  <a:srgbClr val="000000"/>
                </a:solidFill>
                <a:latin typeface="宋体" panose="02010600030101010101" pitchFamily="2" charset="-122"/>
                <a:cs typeface="Arial" panose="020B0604020202020204"/>
              </a:rPr>
              <a:t>∞</a:t>
            </a:r>
            <a:endParaRPr lang="zh-CN" altLang="en-US" sz="2000">
              <a:solidFill>
                <a:srgbClr val="000000"/>
              </a:solidFill>
              <a:latin typeface="Times New Roman" panose="02020603050405020304" pitchFamily="18" charset="0"/>
              <a:cs typeface="Arial" panose="020B0604020202020204"/>
            </a:endParaRPr>
          </a:p>
        </p:txBody>
      </p:sp>
      <p:sp>
        <p:nvSpPr>
          <p:cNvPr id="287" name="Line 95"/>
          <p:cNvSpPr>
            <a:spLocks noChangeAspect="1" noChangeShapeType="1"/>
          </p:cNvSpPr>
          <p:nvPr/>
        </p:nvSpPr>
        <p:spPr bwMode="auto">
          <a:xfrm>
            <a:off x="5980875" y="3839761"/>
            <a:ext cx="530225"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88" name="Line 96"/>
          <p:cNvSpPr>
            <a:spLocks noChangeAspect="1" noChangeShapeType="1"/>
          </p:cNvSpPr>
          <p:nvPr/>
        </p:nvSpPr>
        <p:spPr bwMode="auto">
          <a:xfrm>
            <a:off x="6009450" y="4304899"/>
            <a:ext cx="501650"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89" name="Line 97"/>
          <p:cNvSpPr>
            <a:spLocks noChangeAspect="1" noChangeShapeType="1"/>
          </p:cNvSpPr>
          <p:nvPr/>
        </p:nvSpPr>
        <p:spPr bwMode="auto">
          <a:xfrm>
            <a:off x="7362000" y="4063599"/>
            <a:ext cx="361950"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90" name="Text Box 98"/>
          <p:cNvSpPr txBox="1">
            <a:spLocks noChangeAspect="1" noChangeArrowheads="1"/>
          </p:cNvSpPr>
          <p:nvPr/>
        </p:nvSpPr>
        <p:spPr bwMode="auto">
          <a:xfrm>
            <a:off x="6565075" y="3642911"/>
            <a:ext cx="2381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宋体" panose="02010600030101010101" pitchFamily="2" charset="-122"/>
                <a:cs typeface="Arial" panose="020B0604020202020204"/>
              </a:rPr>
              <a:t>-</a:t>
            </a:r>
            <a:endParaRPr lang="en-US" altLang="zh-CN" sz="2000">
              <a:solidFill>
                <a:srgbClr val="000000"/>
              </a:solidFill>
              <a:latin typeface="Times New Roman" panose="02020603050405020304" pitchFamily="18" charset="0"/>
              <a:cs typeface="Arial" panose="020B0604020202020204"/>
            </a:endParaRPr>
          </a:p>
        </p:txBody>
      </p:sp>
      <p:sp>
        <p:nvSpPr>
          <p:cNvPr id="291" name="Text Box 99"/>
          <p:cNvSpPr txBox="1">
            <a:spLocks noChangeAspect="1" noChangeArrowheads="1"/>
          </p:cNvSpPr>
          <p:nvPr/>
        </p:nvSpPr>
        <p:spPr bwMode="auto">
          <a:xfrm>
            <a:off x="6579362" y="4108049"/>
            <a:ext cx="2317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宋体" panose="02010600030101010101" pitchFamily="2" charset="-122"/>
                <a:cs typeface="Arial" panose="020B0604020202020204"/>
              </a:rPr>
              <a:t>+</a:t>
            </a:r>
            <a:endParaRPr lang="en-US" altLang="zh-CN" sz="2000">
              <a:solidFill>
                <a:srgbClr val="000000"/>
              </a:solidFill>
              <a:latin typeface="Times New Roman" panose="02020603050405020304" pitchFamily="18" charset="0"/>
              <a:cs typeface="Arial" panose="020B0604020202020204"/>
            </a:endParaRPr>
          </a:p>
        </p:txBody>
      </p:sp>
      <p:sp>
        <p:nvSpPr>
          <p:cNvPr id="292" name="Text Box 100"/>
          <p:cNvSpPr txBox="1">
            <a:spLocks noChangeAspect="1" noChangeArrowheads="1"/>
          </p:cNvSpPr>
          <p:nvPr/>
        </p:nvSpPr>
        <p:spPr bwMode="auto">
          <a:xfrm>
            <a:off x="7166737" y="3890561"/>
            <a:ext cx="2159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宋体" panose="02010600030101010101" pitchFamily="2" charset="-122"/>
                <a:cs typeface="Arial" panose="020B0604020202020204"/>
              </a:rPr>
              <a:t>+</a:t>
            </a:r>
            <a:endParaRPr lang="en-US" altLang="zh-CN" sz="2000">
              <a:solidFill>
                <a:srgbClr val="000000"/>
              </a:solidFill>
              <a:latin typeface="Times New Roman" panose="02020603050405020304" pitchFamily="18" charset="0"/>
              <a:cs typeface="Arial" panose="020B0604020202020204"/>
            </a:endParaRPr>
          </a:p>
        </p:txBody>
      </p:sp>
      <p:sp>
        <p:nvSpPr>
          <p:cNvPr id="293" name="Text Box 101"/>
          <p:cNvSpPr txBox="1">
            <a:spLocks noChangeAspect="1" noChangeArrowheads="1"/>
          </p:cNvSpPr>
          <p:nvPr/>
        </p:nvSpPr>
        <p:spPr bwMode="auto">
          <a:xfrm>
            <a:off x="6914325" y="4136624"/>
            <a:ext cx="36671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a:solidFill>
                  <a:srgbClr val="000000"/>
                </a:solidFill>
                <a:latin typeface="Times New Roman" panose="02020603050405020304" pitchFamily="18" charset="0"/>
                <a:cs typeface="Arial" panose="020B0604020202020204"/>
              </a:rPr>
              <a:t>N</a:t>
            </a:r>
            <a:r>
              <a:rPr lang="en-US" altLang="zh-CN" sz="2000" baseline="-25000">
                <a:solidFill>
                  <a:srgbClr val="000000"/>
                </a:solidFill>
                <a:latin typeface="Times New Roman" panose="02020603050405020304" pitchFamily="18" charset="0"/>
                <a:cs typeface="Arial" panose="020B0604020202020204"/>
              </a:rPr>
              <a:t>3</a:t>
            </a:r>
            <a:endParaRPr lang="en-US" altLang="zh-CN" sz="2000">
              <a:solidFill>
                <a:srgbClr val="000000"/>
              </a:solidFill>
              <a:latin typeface="Times New Roman" panose="02020603050405020304" pitchFamily="18" charset="0"/>
              <a:cs typeface="Arial" panose="020B0604020202020204"/>
            </a:endParaRPr>
          </a:p>
        </p:txBody>
      </p:sp>
      <p:sp>
        <p:nvSpPr>
          <p:cNvPr id="294" name="Line 102"/>
          <p:cNvSpPr>
            <a:spLocks noChangeShapeType="1"/>
          </p:cNvSpPr>
          <p:nvPr/>
        </p:nvSpPr>
        <p:spPr bwMode="auto">
          <a:xfrm>
            <a:off x="6009450" y="4298549"/>
            <a:ext cx="0" cy="935038"/>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95" name="Line 103"/>
          <p:cNvSpPr>
            <a:spLocks noChangeAspect="1" noChangeShapeType="1"/>
          </p:cNvSpPr>
          <p:nvPr/>
        </p:nvSpPr>
        <p:spPr bwMode="auto">
          <a:xfrm flipH="1">
            <a:off x="2297875" y="4976411"/>
            <a:ext cx="496888"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96" name="Line 104"/>
          <p:cNvSpPr>
            <a:spLocks noChangeAspect="1" noChangeShapeType="1"/>
          </p:cNvSpPr>
          <p:nvPr/>
        </p:nvSpPr>
        <p:spPr bwMode="auto">
          <a:xfrm>
            <a:off x="4126675" y="5017686"/>
            <a:ext cx="0" cy="220663"/>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97" name="Line 105"/>
          <p:cNvSpPr>
            <a:spLocks noChangeAspect="1" noChangeShapeType="1"/>
          </p:cNvSpPr>
          <p:nvPr/>
        </p:nvSpPr>
        <p:spPr bwMode="auto">
          <a:xfrm rot="16200000" flipH="1">
            <a:off x="3888550" y="3687361"/>
            <a:ext cx="350838" cy="630238"/>
          </a:xfrm>
          <a:prstGeom prst="line">
            <a:avLst/>
          </a:prstGeom>
          <a:noFill/>
          <a:ln w="19050" cmpd="sng">
            <a:solidFill>
              <a:srgbClr val="000000"/>
            </a:solidFill>
            <a:round/>
            <a:headEnd type="stealth" w="sm" len="lg"/>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98" name="矩形 297"/>
          <p:cNvSpPr/>
          <p:nvPr/>
        </p:nvSpPr>
        <p:spPr>
          <a:xfrm>
            <a:off x="4436237" y="2023885"/>
            <a:ext cx="4124325" cy="3923060"/>
          </a:xfrm>
          <a:prstGeom prst="rect">
            <a:avLst/>
          </a:prstGeom>
          <a:noFill/>
          <a:ln w="25400" cap="flat" cmpd="sng" algn="ctr">
            <a:solidFill>
              <a:srgbClr val="FFC000"/>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a:ea typeface="+mn-ea"/>
              <a:cs typeface="Arial" panose="020B0604020202020204"/>
            </a:endParaRPr>
          </a:p>
        </p:txBody>
      </p:sp>
      <p:sp>
        <p:nvSpPr>
          <p:cNvPr id="299" name="矩形 298"/>
          <p:cNvSpPr/>
          <p:nvPr/>
        </p:nvSpPr>
        <p:spPr>
          <a:xfrm>
            <a:off x="865802" y="2024281"/>
            <a:ext cx="3537769" cy="3923060"/>
          </a:xfrm>
          <a:prstGeom prst="rect">
            <a:avLst/>
          </a:prstGeom>
          <a:solidFill>
            <a:srgbClr val="FFFFFF"/>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a:ea typeface="+mn-ea"/>
              <a:cs typeface="Arial" panose="020B0604020202020204"/>
            </a:endParaRPr>
          </a:p>
        </p:txBody>
      </p:sp>
      <p:grpSp>
        <p:nvGrpSpPr>
          <p:cNvPr id="300" name="Group 10"/>
          <p:cNvGrpSpPr/>
          <p:nvPr/>
        </p:nvGrpSpPr>
        <p:grpSpPr bwMode="auto">
          <a:xfrm>
            <a:off x="1146813" y="2825548"/>
            <a:ext cx="2543477" cy="2473324"/>
            <a:chOff x="190" y="222"/>
            <a:chExt cx="2061" cy="1670"/>
          </a:xfrm>
        </p:grpSpPr>
        <p:grpSp>
          <p:nvGrpSpPr>
            <p:cNvPr id="301" name="Group 12"/>
            <p:cNvGrpSpPr>
              <a:grpSpLocks noChangeAspect="1"/>
            </p:cNvGrpSpPr>
            <p:nvPr/>
          </p:nvGrpSpPr>
          <p:grpSpPr bwMode="auto">
            <a:xfrm>
              <a:off x="1200" y="523"/>
              <a:ext cx="533" cy="746"/>
              <a:chOff x="0" y="-21"/>
              <a:chExt cx="666" cy="931"/>
            </a:xfrm>
          </p:grpSpPr>
          <p:sp>
            <p:nvSpPr>
              <p:cNvPr id="321" name="Text Box 13"/>
              <p:cNvSpPr txBox="1">
                <a:spLocks noChangeAspect="1" noChangeArrowheads="1"/>
              </p:cNvSpPr>
              <p:nvPr/>
            </p:nvSpPr>
            <p:spPr bwMode="auto">
              <a:xfrm>
                <a:off x="457" y="335"/>
                <a:ext cx="16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dirty="0">
                    <a:solidFill>
                      <a:srgbClr val="000000"/>
                    </a:solidFill>
                    <a:latin typeface="宋体" panose="02010600030101010101" pitchFamily="2" charset="-122"/>
                    <a:cs typeface="Arial" panose="020B0604020202020204"/>
                  </a:rPr>
                  <a:t>+</a:t>
                </a:r>
                <a:endParaRPr lang="en-US" altLang="zh-CN" sz="2000" dirty="0">
                  <a:solidFill>
                    <a:srgbClr val="000000"/>
                  </a:solidFill>
                  <a:latin typeface="Times New Roman" panose="02020603050405020304" pitchFamily="18" charset="0"/>
                  <a:cs typeface="Arial" panose="020B0604020202020204"/>
                </a:endParaRPr>
              </a:p>
            </p:txBody>
          </p:sp>
          <p:grpSp>
            <p:nvGrpSpPr>
              <p:cNvPr id="322" name="Group 14"/>
              <p:cNvGrpSpPr>
                <a:grpSpLocks noChangeAspect="1"/>
              </p:cNvGrpSpPr>
              <p:nvPr/>
            </p:nvGrpSpPr>
            <p:grpSpPr bwMode="auto">
              <a:xfrm>
                <a:off x="0" y="-21"/>
                <a:ext cx="666" cy="931"/>
                <a:chOff x="0" y="-21"/>
                <a:chExt cx="666" cy="931"/>
              </a:xfrm>
            </p:grpSpPr>
            <p:sp>
              <p:nvSpPr>
                <p:cNvPr id="323" name="AutoShape 15"/>
                <p:cNvSpPr>
                  <a:spLocks noChangeAspect="1" noChangeArrowheads="1"/>
                </p:cNvSpPr>
                <p:nvPr/>
              </p:nvSpPr>
              <p:spPr bwMode="auto">
                <a:xfrm rot="5400000">
                  <a:off x="93" y="70"/>
                  <a:ext cx="182" cy="187"/>
                </a:xfrm>
                <a:prstGeom prst="triangle">
                  <a:avLst>
                    <a:gd name="adj" fmla="val 50000"/>
                  </a:avLst>
                </a:prstGeom>
                <a:solidFill>
                  <a:srgbClr val="FFFFFF"/>
                </a:solidFill>
                <a:ln w="19050" cmpd="sng">
                  <a:solidFill>
                    <a:srgbClr val="000000"/>
                  </a:solidFill>
                  <a:miter lim="800000"/>
                </a:ln>
              </p:spPr>
              <p:txBody>
                <a:bodyPr/>
                <a:lstStyle/>
                <a:p>
                  <a:endParaRPr lang="zh-CN" altLang="en-US">
                    <a:solidFill>
                      <a:srgbClr val="000000"/>
                    </a:solidFill>
                    <a:latin typeface="Tahoma" panose="020B0604030504040204"/>
                    <a:cs typeface="Arial" panose="020B0604020202020204"/>
                  </a:endParaRPr>
                </a:p>
              </p:txBody>
            </p:sp>
            <p:sp>
              <p:nvSpPr>
                <p:cNvPr id="324" name="Line 16"/>
                <p:cNvSpPr>
                  <a:spLocks noChangeAspect="1" noChangeShapeType="1"/>
                </p:cNvSpPr>
                <p:nvPr/>
              </p:nvSpPr>
              <p:spPr bwMode="auto">
                <a:xfrm>
                  <a:off x="0" y="0"/>
                  <a:ext cx="666"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cs typeface="Arial" panose="020B0604020202020204"/>
                  </a:endParaRPr>
                </a:p>
              </p:txBody>
            </p:sp>
            <p:sp>
              <p:nvSpPr>
                <p:cNvPr id="325" name="Line 17"/>
                <p:cNvSpPr>
                  <a:spLocks noChangeAspect="1" noChangeShapeType="1"/>
                </p:cNvSpPr>
                <p:nvPr/>
              </p:nvSpPr>
              <p:spPr bwMode="auto">
                <a:xfrm rot="5400000">
                  <a:off x="212" y="456"/>
                  <a:ext cx="908"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cs typeface="Arial" panose="020B0604020202020204"/>
                  </a:endParaRPr>
                </a:p>
              </p:txBody>
            </p:sp>
            <p:sp>
              <p:nvSpPr>
                <p:cNvPr id="326" name="Line 18"/>
                <p:cNvSpPr>
                  <a:spLocks noChangeAspect="1" noChangeShapeType="1"/>
                </p:cNvSpPr>
                <p:nvPr/>
              </p:nvSpPr>
              <p:spPr bwMode="auto">
                <a:xfrm>
                  <a:off x="0" y="910"/>
                  <a:ext cx="666"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cs typeface="Arial" panose="020B0604020202020204"/>
                  </a:endParaRPr>
                </a:p>
              </p:txBody>
            </p:sp>
            <p:sp>
              <p:nvSpPr>
                <p:cNvPr id="327" name="Line 19"/>
                <p:cNvSpPr>
                  <a:spLocks noChangeAspect="1" noChangeShapeType="1"/>
                </p:cNvSpPr>
                <p:nvPr/>
              </p:nvSpPr>
              <p:spPr bwMode="auto">
                <a:xfrm rot="5400000">
                  <a:off x="-454" y="456"/>
                  <a:ext cx="908"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cs typeface="Arial" panose="020B0604020202020204"/>
                  </a:endParaRPr>
                </a:p>
              </p:txBody>
            </p:sp>
            <p:sp>
              <p:nvSpPr>
                <p:cNvPr id="328" name="Text Box 20"/>
                <p:cNvSpPr txBox="1">
                  <a:spLocks noChangeAspect="1" noChangeArrowheads="1"/>
                </p:cNvSpPr>
                <p:nvPr/>
              </p:nvSpPr>
              <p:spPr bwMode="auto">
                <a:xfrm>
                  <a:off x="349" y="-21"/>
                  <a:ext cx="20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2000" dirty="0">
                      <a:solidFill>
                        <a:srgbClr val="000000"/>
                      </a:solidFill>
                      <a:latin typeface="宋体" panose="02010600030101010101" pitchFamily="2" charset="-122"/>
                      <a:cs typeface="Arial" panose="020B0604020202020204"/>
                    </a:rPr>
                    <a:t>∞</a:t>
                  </a:r>
                  <a:endParaRPr lang="zh-CN" altLang="en-US" sz="2000" dirty="0">
                    <a:solidFill>
                      <a:srgbClr val="000000"/>
                    </a:solidFill>
                    <a:latin typeface="Times New Roman" panose="02020603050405020304" pitchFamily="18" charset="0"/>
                    <a:cs typeface="Arial" panose="020B0604020202020204"/>
                  </a:endParaRPr>
                </a:p>
              </p:txBody>
            </p:sp>
            <p:sp>
              <p:nvSpPr>
                <p:cNvPr id="329" name="Text Box 21"/>
                <p:cNvSpPr txBox="1">
                  <a:spLocks noChangeAspect="1" noChangeArrowheads="1"/>
                </p:cNvSpPr>
                <p:nvPr/>
              </p:nvSpPr>
              <p:spPr bwMode="auto">
                <a:xfrm>
                  <a:off x="42" y="196"/>
                  <a:ext cx="18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dirty="0">
                      <a:solidFill>
                        <a:srgbClr val="000000"/>
                      </a:solidFill>
                      <a:latin typeface="宋体" panose="02010600030101010101" pitchFamily="2" charset="-122"/>
                      <a:cs typeface="Arial" panose="020B0604020202020204"/>
                    </a:rPr>
                    <a:t>-</a:t>
                  </a:r>
                  <a:endParaRPr lang="en-US" altLang="zh-CN" sz="2000" dirty="0">
                    <a:solidFill>
                      <a:srgbClr val="000000"/>
                    </a:solidFill>
                    <a:latin typeface="Times New Roman" panose="02020603050405020304" pitchFamily="18" charset="0"/>
                    <a:cs typeface="Arial" panose="020B0604020202020204"/>
                  </a:endParaRPr>
                </a:p>
              </p:txBody>
            </p:sp>
            <p:sp>
              <p:nvSpPr>
                <p:cNvPr id="330" name="Text Box 22"/>
                <p:cNvSpPr txBox="1">
                  <a:spLocks noChangeAspect="1" noChangeArrowheads="1"/>
                </p:cNvSpPr>
                <p:nvPr/>
              </p:nvSpPr>
              <p:spPr bwMode="auto">
                <a:xfrm>
                  <a:off x="46" y="513"/>
                  <a:ext cx="18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dirty="0">
                      <a:solidFill>
                        <a:srgbClr val="000000"/>
                      </a:solidFill>
                      <a:latin typeface="宋体" panose="02010600030101010101" pitchFamily="2" charset="-122"/>
                      <a:cs typeface="Arial" panose="020B0604020202020204"/>
                    </a:rPr>
                    <a:t>+</a:t>
                  </a:r>
                  <a:endParaRPr lang="en-US" altLang="zh-CN" sz="2000" dirty="0">
                    <a:solidFill>
                      <a:srgbClr val="000000"/>
                    </a:solidFill>
                    <a:latin typeface="Times New Roman" panose="02020603050405020304" pitchFamily="18" charset="0"/>
                    <a:cs typeface="Arial" panose="020B0604020202020204"/>
                  </a:endParaRPr>
                </a:p>
              </p:txBody>
            </p:sp>
          </p:grpSp>
        </p:grpSp>
        <p:sp>
          <p:nvSpPr>
            <p:cNvPr id="302" name="Rectangle 24"/>
            <p:cNvSpPr>
              <a:spLocks noChangeAspect="1" noChangeArrowheads="1"/>
            </p:cNvSpPr>
            <p:nvPr/>
          </p:nvSpPr>
          <p:spPr bwMode="auto">
            <a:xfrm rot="5400000">
              <a:off x="863" y="1477"/>
              <a:ext cx="288" cy="96"/>
            </a:xfrm>
            <a:prstGeom prst="rect">
              <a:avLst/>
            </a:prstGeom>
            <a:solidFill>
              <a:srgbClr val="FFFFFF"/>
            </a:solidFill>
            <a:ln w="19050" cmpd="sng">
              <a:solidFill>
                <a:srgbClr val="000000"/>
              </a:solidFill>
              <a:miter lim="800000"/>
            </a:ln>
          </p:spPr>
          <p:txBody>
            <a:bodyPr/>
            <a:lstStyle/>
            <a:p>
              <a:endParaRPr lang="zh-CN" altLang="en-US">
                <a:solidFill>
                  <a:srgbClr val="000000"/>
                </a:solidFill>
                <a:latin typeface="Tahoma" panose="020B0604030504040204"/>
                <a:cs typeface="Arial" panose="020B0604020202020204"/>
              </a:endParaRPr>
            </a:p>
          </p:txBody>
        </p:sp>
        <p:sp>
          <p:nvSpPr>
            <p:cNvPr id="303" name="Rectangle 25"/>
            <p:cNvSpPr>
              <a:spLocks noChangeAspect="1" noChangeArrowheads="1"/>
            </p:cNvSpPr>
            <p:nvPr/>
          </p:nvSpPr>
          <p:spPr bwMode="auto">
            <a:xfrm>
              <a:off x="1308" y="222"/>
              <a:ext cx="288" cy="97"/>
            </a:xfrm>
            <a:prstGeom prst="rect">
              <a:avLst/>
            </a:prstGeom>
            <a:solidFill>
              <a:srgbClr val="FFFFFF"/>
            </a:solidFill>
            <a:ln w="19050" cmpd="sng">
              <a:solidFill>
                <a:srgbClr val="000000"/>
              </a:solidFill>
              <a:miter lim="800000"/>
            </a:ln>
          </p:spPr>
          <p:txBody>
            <a:bodyPr/>
            <a:lstStyle/>
            <a:p>
              <a:endParaRPr lang="zh-CN" altLang="en-US">
                <a:solidFill>
                  <a:srgbClr val="000000"/>
                </a:solidFill>
                <a:latin typeface="Tahoma" panose="020B0604030504040204"/>
                <a:cs typeface="Arial" panose="020B0604020202020204"/>
              </a:endParaRPr>
            </a:p>
          </p:txBody>
        </p:sp>
        <p:sp>
          <p:nvSpPr>
            <p:cNvPr id="304" name="Oval 26"/>
            <p:cNvSpPr>
              <a:spLocks noChangeAspect="1" noChangeArrowheads="1"/>
            </p:cNvSpPr>
            <p:nvPr/>
          </p:nvSpPr>
          <p:spPr bwMode="auto">
            <a:xfrm>
              <a:off x="2183" y="920"/>
              <a:ext cx="68" cy="68"/>
            </a:xfrm>
            <a:prstGeom prst="ellipse">
              <a:avLst/>
            </a:prstGeom>
            <a:solidFill>
              <a:srgbClr val="FFFFFF"/>
            </a:solidFill>
            <a:ln w="19050" cmpd="sng">
              <a:solidFill>
                <a:srgbClr val="000000"/>
              </a:solidFill>
              <a:round/>
            </a:ln>
          </p:spPr>
          <p:txBody>
            <a:bodyPr/>
            <a:lstStyle/>
            <a:p>
              <a:endParaRPr lang="zh-CN" altLang="en-US">
                <a:solidFill>
                  <a:srgbClr val="000000"/>
                </a:solidFill>
                <a:latin typeface="Tahoma" panose="020B0604030504040204"/>
                <a:cs typeface="Arial" panose="020B0604020202020204"/>
              </a:endParaRPr>
            </a:p>
          </p:txBody>
        </p:sp>
        <p:sp>
          <p:nvSpPr>
            <p:cNvPr id="305" name="Line 27"/>
            <p:cNvSpPr>
              <a:spLocks noChangeShapeType="1"/>
            </p:cNvSpPr>
            <p:nvPr/>
          </p:nvSpPr>
          <p:spPr bwMode="auto">
            <a:xfrm>
              <a:off x="845" y="800"/>
              <a:ext cx="349"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cs typeface="Arial" panose="020B0604020202020204"/>
              </a:endParaRPr>
            </a:p>
          </p:txBody>
        </p:sp>
        <p:sp>
          <p:nvSpPr>
            <p:cNvPr id="306" name="Line 28"/>
            <p:cNvSpPr>
              <a:spLocks noChangeShapeType="1"/>
            </p:cNvSpPr>
            <p:nvPr/>
          </p:nvSpPr>
          <p:spPr bwMode="auto">
            <a:xfrm>
              <a:off x="995" y="271"/>
              <a:ext cx="0" cy="526"/>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cs typeface="Arial" panose="020B0604020202020204"/>
              </a:endParaRPr>
            </a:p>
          </p:txBody>
        </p:sp>
        <p:sp>
          <p:nvSpPr>
            <p:cNvPr id="307" name="Line 29"/>
            <p:cNvSpPr>
              <a:spLocks noChangeShapeType="1"/>
            </p:cNvSpPr>
            <p:nvPr/>
          </p:nvSpPr>
          <p:spPr bwMode="auto">
            <a:xfrm>
              <a:off x="992" y="271"/>
              <a:ext cx="313"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cs typeface="Arial" panose="020B0604020202020204"/>
              </a:endParaRPr>
            </a:p>
          </p:txBody>
        </p:sp>
        <p:sp>
          <p:nvSpPr>
            <p:cNvPr id="308" name="Line 30"/>
            <p:cNvSpPr>
              <a:spLocks noChangeAspect="1" noChangeShapeType="1"/>
            </p:cNvSpPr>
            <p:nvPr/>
          </p:nvSpPr>
          <p:spPr bwMode="auto">
            <a:xfrm>
              <a:off x="1732" y="952"/>
              <a:ext cx="445"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cs typeface="Arial" panose="020B0604020202020204"/>
              </a:endParaRPr>
            </a:p>
          </p:txBody>
        </p:sp>
        <p:sp>
          <p:nvSpPr>
            <p:cNvPr id="309" name="Line 31"/>
            <p:cNvSpPr>
              <a:spLocks noChangeAspect="1" noChangeShapeType="1"/>
            </p:cNvSpPr>
            <p:nvPr/>
          </p:nvSpPr>
          <p:spPr bwMode="auto">
            <a:xfrm>
              <a:off x="1598" y="271"/>
              <a:ext cx="324"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cs typeface="Arial" panose="020B0604020202020204"/>
              </a:endParaRPr>
            </a:p>
          </p:txBody>
        </p:sp>
        <p:sp>
          <p:nvSpPr>
            <p:cNvPr id="310" name="Line 32"/>
            <p:cNvSpPr>
              <a:spLocks noChangeShapeType="1"/>
            </p:cNvSpPr>
            <p:nvPr/>
          </p:nvSpPr>
          <p:spPr bwMode="auto">
            <a:xfrm>
              <a:off x="1920" y="271"/>
              <a:ext cx="0" cy="68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cs typeface="Arial" panose="020B0604020202020204"/>
              </a:endParaRPr>
            </a:p>
          </p:txBody>
        </p:sp>
        <p:sp>
          <p:nvSpPr>
            <p:cNvPr id="311" name="Line 33"/>
            <p:cNvSpPr>
              <a:spLocks noChangeAspect="1" noChangeShapeType="1"/>
            </p:cNvSpPr>
            <p:nvPr/>
          </p:nvSpPr>
          <p:spPr bwMode="auto">
            <a:xfrm>
              <a:off x="1008" y="1100"/>
              <a:ext cx="0" cy="276"/>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cs typeface="Arial" panose="020B0604020202020204"/>
              </a:endParaRPr>
            </a:p>
          </p:txBody>
        </p:sp>
        <p:sp>
          <p:nvSpPr>
            <p:cNvPr id="312" name="Line 34"/>
            <p:cNvSpPr>
              <a:spLocks noChangeAspect="1" noChangeShapeType="1"/>
            </p:cNvSpPr>
            <p:nvPr/>
          </p:nvSpPr>
          <p:spPr bwMode="auto">
            <a:xfrm>
              <a:off x="1008" y="1668"/>
              <a:ext cx="0" cy="216"/>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cs typeface="Arial" panose="020B0604020202020204"/>
              </a:endParaRPr>
            </a:p>
          </p:txBody>
        </p:sp>
        <p:sp>
          <p:nvSpPr>
            <p:cNvPr id="313" name="Line 35"/>
            <p:cNvSpPr>
              <a:spLocks noChangeAspect="1" noChangeShapeType="1"/>
            </p:cNvSpPr>
            <p:nvPr/>
          </p:nvSpPr>
          <p:spPr bwMode="auto">
            <a:xfrm>
              <a:off x="920" y="1892"/>
              <a:ext cx="180" cy="0"/>
            </a:xfrm>
            <a:prstGeom prst="line">
              <a:avLst/>
            </a:prstGeom>
            <a:noFill/>
            <a:ln w="317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cs typeface="Arial" panose="020B0604020202020204"/>
              </a:endParaRPr>
            </a:p>
          </p:txBody>
        </p:sp>
        <p:sp>
          <p:nvSpPr>
            <p:cNvPr id="314" name="Rectangle 37"/>
            <p:cNvSpPr>
              <a:spLocks noChangeAspect="1" noChangeArrowheads="1"/>
            </p:cNvSpPr>
            <p:nvPr/>
          </p:nvSpPr>
          <p:spPr bwMode="auto">
            <a:xfrm>
              <a:off x="554" y="751"/>
              <a:ext cx="288" cy="96"/>
            </a:xfrm>
            <a:prstGeom prst="rect">
              <a:avLst/>
            </a:prstGeom>
            <a:solidFill>
              <a:srgbClr val="FFFFFF"/>
            </a:solidFill>
            <a:ln w="19050" cmpd="sng">
              <a:solidFill>
                <a:srgbClr val="000000"/>
              </a:solidFill>
              <a:miter lim="800000"/>
            </a:ln>
          </p:spPr>
          <p:txBody>
            <a:bodyPr/>
            <a:lstStyle/>
            <a:p>
              <a:endParaRPr lang="zh-CN" altLang="en-US">
                <a:solidFill>
                  <a:srgbClr val="000000"/>
                </a:solidFill>
                <a:latin typeface="Tahoma" panose="020B0604030504040204"/>
                <a:cs typeface="Arial" panose="020B0604020202020204"/>
              </a:endParaRPr>
            </a:p>
          </p:txBody>
        </p:sp>
        <p:sp>
          <p:nvSpPr>
            <p:cNvPr id="315" name="Line 38"/>
            <p:cNvSpPr>
              <a:spLocks noChangeAspect="1" noChangeShapeType="1"/>
            </p:cNvSpPr>
            <p:nvPr/>
          </p:nvSpPr>
          <p:spPr bwMode="auto">
            <a:xfrm>
              <a:off x="262" y="800"/>
              <a:ext cx="288"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cs typeface="Arial" panose="020B0604020202020204"/>
              </a:endParaRPr>
            </a:p>
          </p:txBody>
        </p:sp>
        <p:sp>
          <p:nvSpPr>
            <p:cNvPr id="316" name="Oval 39"/>
            <p:cNvSpPr>
              <a:spLocks noChangeAspect="1" noChangeArrowheads="1"/>
            </p:cNvSpPr>
            <p:nvPr/>
          </p:nvSpPr>
          <p:spPr bwMode="auto">
            <a:xfrm>
              <a:off x="190" y="764"/>
              <a:ext cx="68" cy="68"/>
            </a:xfrm>
            <a:prstGeom prst="ellipse">
              <a:avLst/>
            </a:prstGeom>
            <a:solidFill>
              <a:srgbClr val="FFFFFF"/>
            </a:solidFill>
            <a:ln w="19050" cmpd="sng">
              <a:solidFill>
                <a:srgbClr val="000000"/>
              </a:solidFill>
              <a:round/>
            </a:ln>
          </p:spPr>
          <p:txBody>
            <a:bodyPr/>
            <a:lstStyle/>
            <a:p>
              <a:endParaRPr lang="zh-CN" altLang="en-US">
                <a:solidFill>
                  <a:srgbClr val="000000"/>
                </a:solidFill>
                <a:latin typeface="Tahoma" panose="020B0604030504040204"/>
                <a:cs typeface="Arial" panose="020B0604020202020204"/>
              </a:endParaRPr>
            </a:p>
          </p:txBody>
        </p:sp>
        <p:sp>
          <p:nvSpPr>
            <p:cNvPr id="317" name="Rectangle 44"/>
            <p:cNvSpPr>
              <a:spLocks noChangeAspect="1" noChangeArrowheads="1"/>
            </p:cNvSpPr>
            <p:nvPr/>
          </p:nvSpPr>
          <p:spPr bwMode="auto">
            <a:xfrm>
              <a:off x="554" y="1051"/>
              <a:ext cx="288" cy="96"/>
            </a:xfrm>
            <a:prstGeom prst="rect">
              <a:avLst/>
            </a:prstGeom>
            <a:solidFill>
              <a:srgbClr val="FFFFFF"/>
            </a:solidFill>
            <a:ln w="19050" cmpd="sng">
              <a:solidFill>
                <a:srgbClr val="000000"/>
              </a:solidFill>
              <a:miter lim="800000"/>
            </a:ln>
          </p:spPr>
          <p:txBody>
            <a:bodyPr/>
            <a:lstStyle/>
            <a:p>
              <a:endParaRPr lang="zh-CN" altLang="en-US">
                <a:solidFill>
                  <a:srgbClr val="000000"/>
                </a:solidFill>
                <a:latin typeface="Tahoma" panose="020B0604030504040204"/>
                <a:cs typeface="Arial" panose="020B0604020202020204"/>
              </a:endParaRPr>
            </a:p>
          </p:txBody>
        </p:sp>
        <p:sp>
          <p:nvSpPr>
            <p:cNvPr id="318" name="Line 45"/>
            <p:cNvSpPr>
              <a:spLocks noChangeAspect="1" noChangeShapeType="1"/>
            </p:cNvSpPr>
            <p:nvPr/>
          </p:nvSpPr>
          <p:spPr bwMode="auto">
            <a:xfrm>
              <a:off x="262" y="1100"/>
              <a:ext cx="288"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cs typeface="Arial" panose="020B0604020202020204"/>
              </a:endParaRPr>
            </a:p>
          </p:txBody>
        </p:sp>
        <p:sp>
          <p:nvSpPr>
            <p:cNvPr id="319" name="Oval 46"/>
            <p:cNvSpPr>
              <a:spLocks noChangeAspect="1" noChangeArrowheads="1"/>
            </p:cNvSpPr>
            <p:nvPr/>
          </p:nvSpPr>
          <p:spPr bwMode="auto">
            <a:xfrm>
              <a:off x="190" y="1064"/>
              <a:ext cx="68" cy="68"/>
            </a:xfrm>
            <a:prstGeom prst="ellipse">
              <a:avLst/>
            </a:prstGeom>
            <a:solidFill>
              <a:srgbClr val="FFFFFF"/>
            </a:solidFill>
            <a:ln w="19050" cmpd="sng">
              <a:solidFill>
                <a:srgbClr val="000000"/>
              </a:solidFill>
              <a:round/>
            </a:ln>
          </p:spPr>
          <p:txBody>
            <a:bodyPr/>
            <a:lstStyle/>
            <a:p>
              <a:endParaRPr lang="zh-CN" altLang="en-US">
                <a:solidFill>
                  <a:srgbClr val="000000"/>
                </a:solidFill>
                <a:latin typeface="Tahoma" panose="020B0604030504040204"/>
                <a:cs typeface="Arial" panose="020B0604020202020204"/>
              </a:endParaRPr>
            </a:p>
          </p:txBody>
        </p:sp>
        <p:sp>
          <p:nvSpPr>
            <p:cNvPr id="320" name="Line 48"/>
            <p:cNvSpPr>
              <a:spLocks noChangeShapeType="1"/>
            </p:cNvSpPr>
            <p:nvPr/>
          </p:nvSpPr>
          <p:spPr bwMode="auto">
            <a:xfrm>
              <a:off x="841" y="1102"/>
              <a:ext cx="356"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latin typeface="Tahoma" panose="020B0604030504040204"/>
                <a:cs typeface="Arial" panose="020B0604020202020204"/>
              </a:endParaRPr>
            </a:p>
          </p:txBody>
        </p:sp>
      </p:grpSp>
      <p:sp>
        <p:nvSpPr>
          <p:cNvPr id="331" name="Rectangle 3"/>
          <p:cNvSpPr>
            <a:spLocks noChangeArrowheads="1"/>
          </p:cNvSpPr>
          <p:nvPr/>
        </p:nvSpPr>
        <p:spPr bwMode="auto">
          <a:xfrm>
            <a:off x="1095020" y="2058512"/>
            <a:ext cx="3076129"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buClr>
                <a:srgbClr val="3333CC"/>
              </a:buClr>
              <a:buFont typeface="Wingdings" panose="05000000000000000000" pitchFamily="2" charset="2"/>
              <a:buNone/>
              <a:defRPr/>
            </a:pPr>
            <a:r>
              <a:rPr lang="zh-CN" altLang="zh-CN" sz="2800" kern="0" dirty="0" smtClean="0">
                <a:solidFill>
                  <a:srgbClr val="FF0000"/>
                </a:solidFill>
                <a:latin typeface="华文新魏" panose="02010800040101010101" pitchFamily="2" charset="-122"/>
                <a:ea typeface="华文新魏" panose="02010800040101010101" pitchFamily="2" charset="-122"/>
                <a:cs typeface="Arial" panose="020B0604020202020204"/>
              </a:rPr>
              <a:t>基本</a:t>
            </a:r>
            <a:r>
              <a:rPr lang="zh-CN" altLang="zh-CN" sz="2800" kern="0" dirty="0">
                <a:solidFill>
                  <a:srgbClr val="FF0000"/>
                </a:solidFill>
                <a:latin typeface="华文新魏" panose="02010800040101010101" pitchFamily="2" charset="-122"/>
                <a:ea typeface="华文新魏" panose="02010800040101010101" pitchFamily="2" charset="-122"/>
                <a:cs typeface="Arial" panose="020B0604020202020204"/>
              </a:rPr>
              <a:t>差动放大电路</a:t>
            </a:r>
            <a:endParaRPr lang="zh-CN" altLang="zh-CN" sz="2800" kern="0" dirty="0">
              <a:solidFill>
                <a:srgbClr val="000000"/>
              </a:solidFill>
              <a:cs typeface="Arial" panose="020B0604020202020204"/>
            </a:endParaRPr>
          </a:p>
        </p:txBody>
      </p:sp>
      <p:sp>
        <p:nvSpPr>
          <p:cNvPr id="552966" name="Text Box 6"/>
          <p:cNvSpPr txBox="1">
            <a:spLocks noChangeArrowheads="1"/>
          </p:cNvSpPr>
          <p:nvPr/>
        </p:nvSpPr>
        <p:spPr bwMode="auto">
          <a:xfrm>
            <a:off x="538163" y="480378"/>
            <a:ext cx="36718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algn="l" fontAlgn="base">
              <a:spcBef>
                <a:spcPct val="50000"/>
              </a:spcBef>
              <a:spcAft>
                <a:spcPct val="0"/>
              </a:spcAft>
            </a:pPr>
            <a:r>
              <a:rPr lang="en-US" altLang="zh-CN" sz="2400" b="1" smtClean="0">
                <a:solidFill>
                  <a:srgbClr val="CC0000"/>
                </a:solidFill>
                <a:latin typeface="楷体_GB2312" pitchFamily="49" charset="-122"/>
                <a:ea typeface="楷体_GB2312" pitchFamily="49" charset="-122"/>
              </a:rPr>
              <a:t>1</a:t>
            </a:r>
            <a:r>
              <a:rPr lang="zh-CN" altLang="en-US" sz="2400" b="1" smtClean="0">
                <a:solidFill>
                  <a:srgbClr val="CC0000"/>
                </a:solidFill>
                <a:latin typeface="楷体_GB2312" pitchFamily="49" charset="-122"/>
                <a:ea typeface="楷体_GB2312" pitchFamily="49" charset="-122"/>
              </a:rPr>
              <a:t>．仪用放大器原理</a:t>
            </a:r>
            <a:endParaRPr lang="zh-CN" altLang="en-US" sz="2400" b="1" smtClean="0">
              <a:solidFill>
                <a:srgbClr val="CC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barn(inVertical)">
                                      <p:cBhvr>
                                        <p:cTn id="7" dur="500"/>
                                        <p:tgtEl>
                                          <p:spTgt spid="29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99"/>
                                        </p:tgtEl>
                                        <p:attrNameLst>
                                          <p:attrName>style.visibility</p:attrName>
                                        </p:attrNameLst>
                                      </p:cBhvr>
                                      <p:to>
                                        <p:strVal val="visible"/>
                                      </p:to>
                                    </p:set>
                                    <p:animEffect transition="in" filter="barn(inVertical)">
                                      <p:cBhvr>
                                        <p:cTn id="10" dur="500"/>
                                        <p:tgtEl>
                                          <p:spTgt spid="299"/>
                                        </p:tgtEl>
                                      </p:cBhvr>
                                    </p:animEffect>
                                  </p:childTnLst>
                                </p:cTn>
                              </p:par>
                              <p:par>
                                <p:cTn id="11" presetID="1" presetClass="exit" presetSubtype="0" fill="hold" grpId="0" nodeType="withEffect">
                                  <p:stCondLst>
                                    <p:cond delay="0"/>
                                  </p:stCondLst>
                                  <p:childTnLst>
                                    <p:set>
                                      <p:cBhvr>
                                        <p:cTn id="12" dur="1" fill="hold">
                                          <p:stCondLst>
                                            <p:cond delay="0"/>
                                          </p:stCondLst>
                                        </p:cTn>
                                        <p:tgtEl>
                                          <p:spTgt spid="233"/>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5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70"/>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34"/>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3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00"/>
                                        </p:tgtEl>
                                        <p:attrNameLst>
                                          <p:attrName>style.visibility</p:attrName>
                                        </p:attrNameLst>
                                      </p:cBhvr>
                                      <p:to>
                                        <p:strVal val="visible"/>
                                      </p:to>
                                    </p:set>
                                    <p:animEffect transition="in" filter="barn(inVertical)">
                                      <p:cBhvr>
                                        <p:cTn id="25" dur="500"/>
                                        <p:tgtEl>
                                          <p:spTgt spid="30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31"/>
                                        </p:tgtEl>
                                        <p:attrNameLst>
                                          <p:attrName>style.visibility</p:attrName>
                                        </p:attrNameLst>
                                      </p:cBhvr>
                                      <p:to>
                                        <p:strVal val="visible"/>
                                      </p:to>
                                    </p:set>
                                    <p:animEffect transition="in" filter="barn(inVertical)">
                                      <p:cBhvr>
                                        <p:cTn id="28" dur="500"/>
                                        <p:tgtEl>
                                          <p:spTgt spid="33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98"/>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33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9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233"/>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57"/>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270"/>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34"/>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35"/>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3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p:bldP spid="233" grpId="1"/>
      <p:bldP spid="234" grpId="0"/>
      <p:bldP spid="234" grpId="1"/>
      <p:bldP spid="235" grpId="0"/>
      <p:bldP spid="235" grpId="1"/>
      <p:bldP spid="257" grpId="0" animBg="1"/>
      <p:bldP spid="257" grpId="1" animBg="1"/>
      <p:bldP spid="270" grpId="0"/>
      <p:bldP spid="270" grpId="1"/>
      <p:bldP spid="298" grpId="0" animBg="1"/>
      <p:bldP spid="298" grpId="1" animBg="1"/>
      <p:bldP spid="299" grpId="0" animBg="1"/>
      <p:bldP spid="299" grpId="1" animBg="1"/>
      <p:bldP spid="331" grpId="0"/>
      <p:bldP spid="331"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0" name="Rectangle 10"/>
          <p:cNvSpPr>
            <a:spLocks noChangeArrowheads="1"/>
          </p:cNvSpPr>
          <p:nvPr/>
        </p:nvSpPr>
        <p:spPr bwMode="auto">
          <a:xfrm>
            <a:off x="0" y="3390583"/>
            <a:ext cx="9144000" cy="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none" anchor="ctr">
            <a:spAutoFit/>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3" name="矩形 2"/>
          <p:cNvSpPr/>
          <p:nvPr/>
        </p:nvSpPr>
        <p:spPr bwMode="auto">
          <a:xfrm>
            <a:off x="95794" y="930729"/>
            <a:ext cx="9013281" cy="5834879"/>
          </a:xfrm>
          <a:prstGeom prst="rect">
            <a:avLst/>
          </a:prstGeom>
          <a:solidFill>
            <a:schemeClr val="tx1"/>
          </a:solidFill>
          <a:ln>
            <a:noFill/>
          </a:ln>
          <a:effectLst/>
        </p:spPr>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4400" b="1" i="0" u="none" strike="noStrike" cap="none" normalizeH="0" baseline="0" smtClean="0">
              <a:ln>
                <a:noFill/>
              </a:ln>
              <a:solidFill>
                <a:schemeClr val="tx2"/>
              </a:solidFill>
              <a:effectLst/>
              <a:latin typeface="Arial" panose="020B0604020202020204" pitchFamily="34" charset="0"/>
              <a:ea typeface="楷体_GB2312" pitchFamily="49" charset="-122"/>
            </a:endParaRPr>
          </a:p>
        </p:txBody>
      </p:sp>
      <p:sp>
        <p:nvSpPr>
          <p:cNvPr id="147" name="Text Box 12"/>
          <p:cNvSpPr txBox="1">
            <a:spLocks noChangeArrowheads="1"/>
          </p:cNvSpPr>
          <p:nvPr/>
        </p:nvSpPr>
        <p:spPr bwMode="auto">
          <a:xfrm>
            <a:off x="179512" y="4461500"/>
            <a:ext cx="384175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buFont typeface="Wingdings" panose="05000000000000000000" pitchFamily="2" charset="2"/>
              <a:buChar char="l"/>
            </a:pPr>
            <a:r>
              <a:rPr lang="zh-CN" altLang="en-US" sz="2400" b="1" dirty="0" smtClean="0">
                <a:solidFill>
                  <a:srgbClr val="000000"/>
                </a:solidFill>
                <a:latin typeface="华文新魏" panose="02010800040101010101" pitchFamily="2" charset="-122"/>
                <a:ea typeface="华文新魏" panose="02010800040101010101" pitchFamily="2" charset="-122"/>
                <a:cs typeface="Arial" panose="020B0604020202020204"/>
              </a:rPr>
              <a:t>增益</a:t>
            </a:r>
            <a:r>
              <a:rPr lang="zh-CN" altLang="en-US" sz="2400" b="1" dirty="0">
                <a:solidFill>
                  <a:srgbClr val="000000"/>
                </a:solidFill>
                <a:latin typeface="华文新魏" panose="02010800040101010101" pitchFamily="2" charset="-122"/>
                <a:ea typeface="华文新魏" panose="02010800040101010101" pitchFamily="2" charset="-122"/>
                <a:cs typeface="Arial" panose="020B0604020202020204"/>
              </a:rPr>
              <a:t>调整方便；</a:t>
            </a:r>
            <a:endParaRPr lang="zh-CN" altLang="en-US" sz="2400" b="1" dirty="0">
              <a:solidFill>
                <a:srgbClr val="000000"/>
              </a:solidFill>
              <a:latin typeface="华文新魏" panose="02010800040101010101" pitchFamily="2" charset="-122"/>
              <a:ea typeface="华文新魏" panose="02010800040101010101" pitchFamily="2" charset="-122"/>
              <a:cs typeface="Arial" panose="020B0604020202020204"/>
            </a:endParaRPr>
          </a:p>
          <a:p>
            <a:pPr marL="457200" indent="-457200">
              <a:buFont typeface="Wingdings" panose="05000000000000000000" pitchFamily="2" charset="2"/>
              <a:buChar char="l"/>
            </a:pPr>
            <a:r>
              <a:rPr lang="zh-CN" altLang="en-US" sz="2400" b="1" dirty="0">
                <a:solidFill>
                  <a:srgbClr val="000000"/>
                </a:solidFill>
                <a:latin typeface="华文新魏" panose="02010800040101010101" pitchFamily="2" charset="-122"/>
                <a:ea typeface="华文新魏" panose="02010800040101010101" pitchFamily="2" charset="-122"/>
                <a:cs typeface="Arial" panose="020B0604020202020204"/>
              </a:rPr>
              <a:t>对于理想运放，共模抑制比趋向无限大</a:t>
            </a:r>
            <a:r>
              <a:rPr lang="zh-CN" altLang="en-US" sz="2400" b="1" dirty="0" smtClean="0">
                <a:solidFill>
                  <a:srgbClr val="000000"/>
                </a:solidFill>
                <a:latin typeface="华文新魏" panose="02010800040101010101" pitchFamily="2" charset="-122"/>
                <a:ea typeface="华文新魏" panose="02010800040101010101" pitchFamily="2" charset="-122"/>
                <a:cs typeface="Arial" panose="020B0604020202020204"/>
              </a:rPr>
              <a:t>。</a:t>
            </a:r>
            <a:endParaRPr lang="en-US" altLang="zh-CN" sz="2400" b="1" dirty="0" smtClean="0">
              <a:solidFill>
                <a:srgbClr val="000000"/>
              </a:solidFill>
              <a:latin typeface="华文新魏" panose="02010800040101010101" pitchFamily="2" charset="-122"/>
              <a:ea typeface="华文新魏" panose="02010800040101010101" pitchFamily="2" charset="-122"/>
              <a:cs typeface="Arial" panose="020B0604020202020204"/>
            </a:endParaRPr>
          </a:p>
          <a:p>
            <a:pPr marL="457200" indent="-457200">
              <a:buFont typeface="Wingdings" panose="05000000000000000000" pitchFamily="2" charset="2"/>
              <a:buChar char="l"/>
            </a:pPr>
            <a:r>
              <a:rPr lang="zh-CN" altLang="en-US" sz="2400" b="1" dirty="0" smtClean="0">
                <a:solidFill>
                  <a:srgbClr val="000000"/>
                </a:solidFill>
                <a:latin typeface="华文新魏" panose="02010800040101010101" pitchFamily="2" charset="-122"/>
                <a:ea typeface="华文新魏" panose="02010800040101010101" pitchFamily="2" charset="-122"/>
                <a:cs typeface="Arial" panose="020B0604020202020204"/>
              </a:rPr>
              <a:t>输入阻抗高</a:t>
            </a:r>
            <a:endParaRPr lang="zh-CN" altLang="en-US" sz="2400" b="1" dirty="0">
              <a:solidFill>
                <a:srgbClr val="000000"/>
              </a:solidFill>
              <a:latin typeface="华文新魏" panose="02010800040101010101" pitchFamily="2" charset="-122"/>
              <a:ea typeface="华文新魏" panose="02010800040101010101" pitchFamily="2" charset="-122"/>
              <a:cs typeface="Arial" panose="020B0604020202020204"/>
            </a:endParaRPr>
          </a:p>
        </p:txBody>
      </p:sp>
      <p:graphicFrame>
        <p:nvGraphicFramePr>
          <p:cNvPr id="148" name="对象 147"/>
          <p:cNvGraphicFramePr>
            <a:graphicFrameLocks noChangeAspect="1"/>
          </p:cNvGraphicFramePr>
          <p:nvPr/>
        </p:nvGraphicFramePr>
        <p:xfrm>
          <a:off x="4623246" y="2012211"/>
          <a:ext cx="4217988" cy="765175"/>
        </p:xfrm>
        <a:graphic>
          <a:graphicData uri="http://schemas.openxmlformats.org/presentationml/2006/ole">
            <mc:AlternateContent xmlns:mc="http://schemas.openxmlformats.org/markup-compatibility/2006">
              <mc:Choice xmlns:v="urn:schemas-microsoft-com:vml" Requires="v">
                <p:oleObj spid="_x0000_s13449" name="" r:id="rId1" imgW="2444115" imgH="467360" progId="Equation.DSMT4">
                  <p:embed/>
                </p:oleObj>
              </mc:Choice>
              <mc:Fallback>
                <p:oleObj name="" r:id="rId1" imgW="2444115" imgH="467360" progId="Equation.DSMT4">
                  <p:embed/>
                  <p:pic>
                    <p:nvPicPr>
                      <p:cNvPr id="0" name="图片 134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3246" y="2012211"/>
                        <a:ext cx="42179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9" name="对象 148"/>
          <p:cNvGraphicFramePr>
            <a:graphicFrameLocks noChangeAspect="1"/>
          </p:cNvGraphicFramePr>
          <p:nvPr/>
        </p:nvGraphicFramePr>
        <p:xfrm>
          <a:off x="5076056" y="2954255"/>
          <a:ext cx="2720975" cy="757237"/>
        </p:xfrm>
        <a:graphic>
          <a:graphicData uri="http://schemas.openxmlformats.org/presentationml/2006/ole">
            <mc:AlternateContent xmlns:mc="http://schemas.openxmlformats.org/markup-compatibility/2006">
              <mc:Choice xmlns:v="urn:schemas-microsoft-com:vml" Requires="v">
                <p:oleObj spid="_x0000_s13450" name="" r:id="rId3" imgW="1613535" imgH="444500" progId="Equation.DSMT4">
                  <p:embed/>
                </p:oleObj>
              </mc:Choice>
              <mc:Fallback>
                <p:oleObj name="" r:id="rId3" imgW="1613535" imgH="444500" progId="Equation.DSMT4">
                  <p:embed/>
                  <p:pic>
                    <p:nvPicPr>
                      <p:cNvPr id="0" name="图片 134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2954255"/>
                        <a:ext cx="2720975"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0" name="对象 149"/>
          <p:cNvGraphicFramePr>
            <a:graphicFrameLocks noChangeAspect="1"/>
          </p:cNvGraphicFramePr>
          <p:nvPr/>
        </p:nvGraphicFramePr>
        <p:xfrm>
          <a:off x="5076056" y="3909273"/>
          <a:ext cx="2800350" cy="765175"/>
        </p:xfrm>
        <a:graphic>
          <a:graphicData uri="http://schemas.openxmlformats.org/presentationml/2006/ole">
            <mc:AlternateContent xmlns:mc="http://schemas.openxmlformats.org/markup-compatibility/2006">
              <mc:Choice xmlns:v="urn:schemas-microsoft-com:vml" Requires="v">
                <p:oleObj spid="_x0000_s13451" name="" r:id="rId5" imgW="1642745" imgH="445770" progId="Equation.DSMT4">
                  <p:embed/>
                </p:oleObj>
              </mc:Choice>
              <mc:Fallback>
                <p:oleObj name="" r:id="rId5" imgW="1642745" imgH="445770" progId="Equation.DSMT4">
                  <p:embed/>
                  <p:pic>
                    <p:nvPicPr>
                      <p:cNvPr id="0" name="图片 134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056" y="3909273"/>
                        <a:ext cx="28003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1" name="对象 150"/>
          <p:cNvGraphicFramePr>
            <a:graphicFrameLocks noChangeAspect="1"/>
          </p:cNvGraphicFramePr>
          <p:nvPr/>
        </p:nvGraphicFramePr>
        <p:xfrm>
          <a:off x="4499992" y="4657739"/>
          <a:ext cx="3940175" cy="815975"/>
        </p:xfrm>
        <a:graphic>
          <a:graphicData uri="http://schemas.openxmlformats.org/presentationml/2006/ole">
            <mc:AlternateContent xmlns:mc="http://schemas.openxmlformats.org/markup-compatibility/2006">
              <mc:Choice xmlns:v="urn:schemas-microsoft-com:vml" Requires="v">
                <p:oleObj spid="_x0000_s13452" name="" r:id="rId7" imgW="2177415" imgH="438150" progId="Equation.DSMT4">
                  <p:embed/>
                </p:oleObj>
              </mc:Choice>
              <mc:Fallback>
                <p:oleObj name="" r:id="rId7" imgW="2177415" imgH="438150" progId="Equation.DSMT4">
                  <p:embed/>
                  <p:pic>
                    <p:nvPicPr>
                      <p:cNvPr id="0" name="图片 134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9992" y="4657739"/>
                        <a:ext cx="3940175"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2" name="对象 151"/>
          <p:cNvGraphicFramePr>
            <a:graphicFrameLocks noChangeAspect="1"/>
          </p:cNvGraphicFramePr>
          <p:nvPr/>
        </p:nvGraphicFramePr>
        <p:xfrm>
          <a:off x="4788024" y="5685636"/>
          <a:ext cx="3506788" cy="844550"/>
        </p:xfrm>
        <a:graphic>
          <a:graphicData uri="http://schemas.openxmlformats.org/presentationml/2006/ole">
            <mc:AlternateContent xmlns:mc="http://schemas.openxmlformats.org/markup-compatibility/2006">
              <mc:Choice xmlns:v="urn:schemas-microsoft-com:vml" Requires="v">
                <p:oleObj spid="_x0000_s13453" name="" r:id="rId9" imgW="1827530" imgH="432435" progId="Equation.DSMT4">
                  <p:embed/>
                </p:oleObj>
              </mc:Choice>
              <mc:Fallback>
                <p:oleObj name="" r:id="rId9" imgW="1827530" imgH="432435" progId="Equation.DSMT4">
                  <p:embed/>
                  <p:pic>
                    <p:nvPicPr>
                      <p:cNvPr id="0" name="图片 134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8024" y="5685636"/>
                        <a:ext cx="350678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3" name="Group 13"/>
          <p:cNvGrpSpPr/>
          <p:nvPr/>
        </p:nvGrpSpPr>
        <p:grpSpPr bwMode="auto">
          <a:xfrm>
            <a:off x="251519" y="1941220"/>
            <a:ext cx="5328593" cy="2448272"/>
            <a:chOff x="0" y="0"/>
            <a:chExt cx="1896" cy="1149"/>
          </a:xfrm>
        </p:grpSpPr>
        <p:sp>
          <p:nvSpPr>
            <p:cNvPr id="154" name="Text Box 56"/>
            <p:cNvSpPr txBox="1">
              <a:spLocks noChangeArrowheads="1"/>
            </p:cNvSpPr>
            <p:nvPr/>
          </p:nvSpPr>
          <p:spPr bwMode="auto">
            <a:xfrm>
              <a:off x="1639" y="446"/>
              <a:ext cx="74"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en-US" altLang="zh-CN" dirty="0">
                <a:solidFill>
                  <a:srgbClr val="000000"/>
                </a:solidFill>
                <a:latin typeface="Times New Roman" panose="02020603050405020304" pitchFamily="18" charset="0"/>
                <a:cs typeface="Arial" panose="020B0604020202020204"/>
              </a:endParaRPr>
            </a:p>
          </p:txBody>
        </p:sp>
        <p:sp>
          <p:nvSpPr>
            <p:cNvPr id="155" name="Text Box 58"/>
            <p:cNvSpPr txBox="1">
              <a:spLocks noChangeArrowheads="1"/>
            </p:cNvSpPr>
            <p:nvPr/>
          </p:nvSpPr>
          <p:spPr bwMode="auto">
            <a:xfrm>
              <a:off x="1828" y="516"/>
              <a:ext cx="6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endParaRPr lang="en-US" altLang="zh-CN" dirty="0">
                <a:solidFill>
                  <a:srgbClr val="000000"/>
                </a:solidFill>
                <a:latin typeface="Times New Roman" panose="02020603050405020304" pitchFamily="18" charset="0"/>
                <a:cs typeface="Arial" panose="020B0604020202020204"/>
              </a:endParaRPr>
            </a:p>
          </p:txBody>
        </p:sp>
        <p:sp>
          <p:nvSpPr>
            <p:cNvPr id="156" name="Line 60"/>
            <p:cNvSpPr>
              <a:spLocks noChangeShapeType="1"/>
            </p:cNvSpPr>
            <p:nvPr/>
          </p:nvSpPr>
          <p:spPr bwMode="auto">
            <a:xfrm>
              <a:off x="718" y="214"/>
              <a:ext cx="461" cy="2"/>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57" name="Line 61"/>
            <p:cNvSpPr>
              <a:spLocks noChangeShapeType="1"/>
            </p:cNvSpPr>
            <p:nvPr/>
          </p:nvSpPr>
          <p:spPr bwMode="auto">
            <a:xfrm flipH="1" flipV="1">
              <a:off x="294" y="453"/>
              <a:ext cx="576" cy="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58" name="Line 62"/>
            <p:cNvSpPr>
              <a:spLocks noChangeShapeType="1"/>
            </p:cNvSpPr>
            <p:nvPr/>
          </p:nvSpPr>
          <p:spPr bwMode="auto">
            <a:xfrm>
              <a:off x="294" y="287"/>
              <a:ext cx="0" cy="17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59" name="Line 63"/>
            <p:cNvSpPr>
              <a:spLocks noChangeShapeType="1"/>
            </p:cNvSpPr>
            <p:nvPr/>
          </p:nvSpPr>
          <p:spPr bwMode="auto">
            <a:xfrm flipH="1" flipV="1">
              <a:off x="294" y="671"/>
              <a:ext cx="576" cy="1"/>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60" name="Line 64"/>
            <p:cNvSpPr>
              <a:spLocks noChangeShapeType="1"/>
            </p:cNvSpPr>
            <p:nvPr/>
          </p:nvSpPr>
          <p:spPr bwMode="auto">
            <a:xfrm flipH="1">
              <a:off x="62" y="143"/>
              <a:ext cx="390" cy="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61" name="Oval 65"/>
            <p:cNvSpPr>
              <a:spLocks noChangeArrowheads="1"/>
            </p:cNvSpPr>
            <p:nvPr/>
          </p:nvSpPr>
          <p:spPr bwMode="auto">
            <a:xfrm>
              <a:off x="38" y="131"/>
              <a:ext cx="24" cy="24"/>
            </a:xfrm>
            <a:prstGeom prst="ellipse">
              <a:avLst/>
            </a:prstGeom>
            <a:noFill/>
            <a:ln w="19050" cmpd="sng">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62" name="Text Box 66"/>
            <p:cNvSpPr txBox="1">
              <a:spLocks noChangeArrowheads="1"/>
            </p:cNvSpPr>
            <p:nvPr/>
          </p:nvSpPr>
          <p:spPr bwMode="auto">
            <a:xfrm>
              <a:off x="4" y="136"/>
              <a:ext cx="176"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1000" i="1" dirty="0">
                  <a:solidFill>
                    <a:srgbClr val="000000"/>
                  </a:solidFill>
                  <a:latin typeface="Times New Roman" panose="02020603050405020304" pitchFamily="18" charset="0"/>
                  <a:cs typeface="Arial" panose="020B0604020202020204"/>
                </a:rPr>
                <a:t>u</a:t>
              </a:r>
              <a:r>
                <a:rPr lang="en-US" altLang="zh-CN" sz="1000" baseline="-25000" dirty="0">
                  <a:solidFill>
                    <a:srgbClr val="000000"/>
                  </a:solidFill>
                  <a:latin typeface="Times New Roman" panose="02020603050405020304" pitchFamily="18" charset="0"/>
                  <a:cs typeface="Arial" panose="020B0604020202020204"/>
                </a:rPr>
                <a:t>i1</a:t>
              </a:r>
              <a:endParaRPr lang="en-US" altLang="zh-CN" dirty="0">
                <a:solidFill>
                  <a:srgbClr val="000000"/>
                </a:solidFill>
                <a:latin typeface="Times New Roman" panose="02020603050405020304" pitchFamily="18" charset="0"/>
                <a:cs typeface="Arial" panose="020B0604020202020204"/>
              </a:endParaRPr>
            </a:p>
          </p:txBody>
        </p:sp>
        <p:sp>
          <p:nvSpPr>
            <p:cNvPr id="163" name="Line 67"/>
            <p:cNvSpPr>
              <a:spLocks noChangeShapeType="1"/>
            </p:cNvSpPr>
            <p:nvPr/>
          </p:nvSpPr>
          <p:spPr bwMode="auto">
            <a:xfrm flipH="1">
              <a:off x="62" y="1027"/>
              <a:ext cx="336" cy="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64" name="Oval 68"/>
            <p:cNvSpPr>
              <a:spLocks noChangeArrowheads="1"/>
            </p:cNvSpPr>
            <p:nvPr/>
          </p:nvSpPr>
          <p:spPr bwMode="auto">
            <a:xfrm>
              <a:off x="38" y="1015"/>
              <a:ext cx="24" cy="24"/>
            </a:xfrm>
            <a:prstGeom prst="ellipse">
              <a:avLst/>
            </a:prstGeom>
            <a:noFill/>
            <a:ln w="19050" cmpd="sng">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65" name="Text Box 69"/>
            <p:cNvSpPr txBox="1">
              <a:spLocks noChangeArrowheads="1"/>
            </p:cNvSpPr>
            <p:nvPr/>
          </p:nvSpPr>
          <p:spPr bwMode="auto">
            <a:xfrm>
              <a:off x="0" y="1021"/>
              <a:ext cx="232"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1000" i="1" dirty="0">
                  <a:solidFill>
                    <a:srgbClr val="000000"/>
                  </a:solidFill>
                  <a:latin typeface="Times New Roman" panose="02020603050405020304" pitchFamily="18" charset="0"/>
                  <a:cs typeface="Arial" panose="020B0604020202020204"/>
                </a:rPr>
                <a:t>u</a:t>
              </a:r>
              <a:r>
                <a:rPr lang="en-US" altLang="zh-CN" sz="1000" baseline="-25000" dirty="0">
                  <a:solidFill>
                    <a:srgbClr val="000000"/>
                  </a:solidFill>
                  <a:latin typeface="Times New Roman" panose="02020603050405020304" pitchFamily="18" charset="0"/>
                  <a:cs typeface="Arial" panose="020B0604020202020204"/>
                </a:rPr>
                <a:t>i2</a:t>
              </a:r>
              <a:endParaRPr lang="en-US" altLang="zh-CN" dirty="0">
                <a:solidFill>
                  <a:srgbClr val="000000"/>
                </a:solidFill>
                <a:latin typeface="Times New Roman" panose="02020603050405020304" pitchFamily="18" charset="0"/>
                <a:cs typeface="Arial" panose="020B0604020202020204"/>
              </a:endParaRPr>
            </a:p>
          </p:txBody>
        </p:sp>
        <p:sp>
          <p:nvSpPr>
            <p:cNvPr id="166" name="Text Box 70"/>
            <p:cNvSpPr txBox="1">
              <a:spLocks noChangeArrowheads="1"/>
            </p:cNvSpPr>
            <p:nvPr/>
          </p:nvSpPr>
          <p:spPr bwMode="auto">
            <a:xfrm>
              <a:off x="795" y="75"/>
              <a:ext cx="125" cy="1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1000" i="1" dirty="0">
                  <a:solidFill>
                    <a:srgbClr val="000000"/>
                  </a:solidFill>
                  <a:latin typeface="Times New Roman" panose="02020603050405020304" pitchFamily="18" charset="0"/>
                  <a:cs typeface="Arial" panose="020B0604020202020204"/>
                </a:rPr>
                <a:t>u</a:t>
              </a:r>
              <a:r>
                <a:rPr lang="en-US" altLang="zh-CN" sz="1000" baseline="-25000" dirty="0">
                  <a:solidFill>
                    <a:srgbClr val="000000"/>
                  </a:solidFill>
                  <a:latin typeface="Times New Roman" panose="02020603050405020304" pitchFamily="18" charset="0"/>
                  <a:cs typeface="Arial" panose="020B0604020202020204"/>
                </a:rPr>
                <a:t>o1</a:t>
              </a:r>
              <a:endParaRPr lang="en-US" altLang="zh-CN" dirty="0">
                <a:solidFill>
                  <a:srgbClr val="000000"/>
                </a:solidFill>
                <a:latin typeface="Times New Roman" panose="02020603050405020304" pitchFamily="18" charset="0"/>
                <a:cs typeface="Arial" panose="020B0604020202020204"/>
              </a:endParaRPr>
            </a:p>
          </p:txBody>
        </p:sp>
        <p:sp>
          <p:nvSpPr>
            <p:cNvPr id="167" name="Text Box 71"/>
            <p:cNvSpPr txBox="1">
              <a:spLocks noChangeArrowheads="1"/>
            </p:cNvSpPr>
            <p:nvPr/>
          </p:nvSpPr>
          <p:spPr bwMode="auto">
            <a:xfrm>
              <a:off x="822" y="965"/>
              <a:ext cx="140"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1000" i="1">
                  <a:solidFill>
                    <a:srgbClr val="000000"/>
                  </a:solidFill>
                  <a:latin typeface="Times New Roman" panose="02020603050405020304" pitchFamily="18" charset="0"/>
                  <a:cs typeface="Arial" panose="020B0604020202020204"/>
                </a:rPr>
                <a:t>u</a:t>
              </a:r>
              <a:r>
                <a:rPr lang="en-US" altLang="zh-CN" sz="1000" baseline="-25000">
                  <a:solidFill>
                    <a:srgbClr val="000000"/>
                  </a:solidFill>
                  <a:latin typeface="Times New Roman" panose="02020603050405020304" pitchFamily="18" charset="0"/>
                  <a:cs typeface="Arial" panose="020B0604020202020204"/>
                </a:rPr>
                <a:t>o2</a:t>
              </a:r>
              <a:endParaRPr lang="en-US" altLang="zh-CN">
                <a:solidFill>
                  <a:srgbClr val="000000"/>
                </a:solidFill>
                <a:latin typeface="Times New Roman" panose="02020603050405020304" pitchFamily="18" charset="0"/>
                <a:cs typeface="Arial" panose="020B0604020202020204"/>
              </a:endParaRPr>
            </a:p>
          </p:txBody>
        </p:sp>
        <p:sp>
          <p:nvSpPr>
            <p:cNvPr id="168" name="Rectangle 72"/>
            <p:cNvSpPr>
              <a:spLocks noChangeArrowheads="1"/>
            </p:cNvSpPr>
            <p:nvPr/>
          </p:nvSpPr>
          <p:spPr bwMode="auto">
            <a:xfrm rot="5400000">
              <a:off x="798" y="307"/>
              <a:ext cx="144" cy="48"/>
            </a:xfrm>
            <a:prstGeom prst="rect">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169" name="Rectangle 73"/>
            <p:cNvSpPr>
              <a:spLocks noChangeArrowheads="1"/>
            </p:cNvSpPr>
            <p:nvPr/>
          </p:nvSpPr>
          <p:spPr bwMode="auto">
            <a:xfrm rot="5400000">
              <a:off x="798" y="535"/>
              <a:ext cx="144" cy="48"/>
            </a:xfrm>
            <a:prstGeom prst="rect">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170" name="Line 74"/>
            <p:cNvSpPr>
              <a:spLocks noChangeShapeType="1"/>
            </p:cNvSpPr>
            <p:nvPr/>
          </p:nvSpPr>
          <p:spPr bwMode="auto">
            <a:xfrm flipH="1">
              <a:off x="870" y="216"/>
              <a:ext cx="0" cy="41"/>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71" name="Line 75"/>
            <p:cNvSpPr>
              <a:spLocks noChangeShapeType="1"/>
            </p:cNvSpPr>
            <p:nvPr/>
          </p:nvSpPr>
          <p:spPr bwMode="auto">
            <a:xfrm>
              <a:off x="870" y="403"/>
              <a:ext cx="0" cy="80"/>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72" name="Line 76"/>
            <p:cNvSpPr>
              <a:spLocks noChangeShapeType="1"/>
            </p:cNvSpPr>
            <p:nvPr/>
          </p:nvSpPr>
          <p:spPr bwMode="auto">
            <a:xfrm>
              <a:off x="870" y="436"/>
              <a:ext cx="0" cy="48"/>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73" name="Rectangle 77"/>
            <p:cNvSpPr>
              <a:spLocks noChangeArrowheads="1"/>
            </p:cNvSpPr>
            <p:nvPr/>
          </p:nvSpPr>
          <p:spPr bwMode="auto">
            <a:xfrm rot="5400000">
              <a:off x="798" y="783"/>
              <a:ext cx="144" cy="48"/>
            </a:xfrm>
            <a:prstGeom prst="rect">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174" name="Line 78"/>
            <p:cNvSpPr>
              <a:spLocks noChangeShapeType="1"/>
            </p:cNvSpPr>
            <p:nvPr/>
          </p:nvSpPr>
          <p:spPr bwMode="auto">
            <a:xfrm>
              <a:off x="870" y="672"/>
              <a:ext cx="0" cy="55"/>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75" name="Line 79"/>
            <p:cNvSpPr>
              <a:spLocks noChangeShapeType="1"/>
            </p:cNvSpPr>
            <p:nvPr/>
          </p:nvSpPr>
          <p:spPr bwMode="auto">
            <a:xfrm>
              <a:off x="870" y="631"/>
              <a:ext cx="0" cy="104"/>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76" name="Text Box 80"/>
            <p:cNvSpPr txBox="1">
              <a:spLocks noChangeArrowheads="1"/>
            </p:cNvSpPr>
            <p:nvPr/>
          </p:nvSpPr>
          <p:spPr bwMode="auto">
            <a:xfrm>
              <a:off x="923" y="253"/>
              <a:ext cx="139"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1000" i="1">
                  <a:solidFill>
                    <a:srgbClr val="000000"/>
                  </a:solidFill>
                  <a:latin typeface="Times New Roman" panose="02020603050405020304" pitchFamily="18" charset="0"/>
                  <a:cs typeface="Arial" panose="020B0604020202020204"/>
                </a:rPr>
                <a:t>R</a:t>
              </a:r>
              <a:r>
                <a:rPr lang="en-US" altLang="zh-CN" sz="1000" baseline="-25000">
                  <a:solidFill>
                    <a:srgbClr val="000000"/>
                  </a:solidFill>
                  <a:latin typeface="Times New Roman" panose="02020603050405020304" pitchFamily="18" charset="0"/>
                  <a:cs typeface="Arial" panose="020B0604020202020204"/>
                </a:rPr>
                <a:t>1</a:t>
              </a:r>
              <a:endParaRPr lang="en-US" altLang="zh-CN">
                <a:solidFill>
                  <a:srgbClr val="000000"/>
                </a:solidFill>
                <a:latin typeface="Times New Roman" panose="02020603050405020304" pitchFamily="18" charset="0"/>
                <a:cs typeface="Arial" panose="020B0604020202020204"/>
              </a:endParaRPr>
            </a:p>
          </p:txBody>
        </p:sp>
        <p:sp>
          <p:nvSpPr>
            <p:cNvPr id="177" name="Text Box 81"/>
            <p:cNvSpPr txBox="1">
              <a:spLocks noChangeArrowheads="1"/>
            </p:cNvSpPr>
            <p:nvPr/>
          </p:nvSpPr>
          <p:spPr bwMode="auto">
            <a:xfrm>
              <a:off x="955" y="554"/>
              <a:ext cx="140"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1000" i="1" dirty="0">
                  <a:solidFill>
                    <a:srgbClr val="000000"/>
                  </a:solidFill>
                  <a:latin typeface="Times New Roman" panose="02020603050405020304" pitchFamily="18" charset="0"/>
                  <a:cs typeface="Arial" panose="020B0604020202020204"/>
                </a:rPr>
                <a:t>R</a:t>
              </a:r>
              <a:r>
                <a:rPr lang="en-US" altLang="zh-CN" sz="1000" baseline="-25000" dirty="0">
                  <a:solidFill>
                    <a:srgbClr val="000000"/>
                  </a:solidFill>
                  <a:latin typeface="Times New Roman" panose="02020603050405020304" pitchFamily="18" charset="0"/>
                  <a:cs typeface="Arial" panose="020B0604020202020204"/>
                </a:rPr>
                <a:t>0</a:t>
              </a:r>
              <a:endParaRPr lang="en-US" altLang="zh-CN" dirty="0">
                <a:solidFill>
                  <a:srgbClr val="000000"/>
                </a:solidFill>
                <a:latin typeface="Times New Roman" panose="02020603050405020304" pitchFamily="18" charset="0"/>
                <a:cs typeface="Arial" panose="020B0604020202020204"/>
              </a:endParaRPr>
            </a:p>
          </p:txBody>
        </p:sp>
        <p:sp>
          <p:nvSpPr>
            <p:cNvPr id="178" name="Text Box 82"/>
            <p:cNvSpPr txBox="1">
              <a:spLocks noChangeArrowheads="1"/>
            </p:cNvSpPr>
            <p:nvPr/>
          </p:nvSpPr>
          <p:spPr bwMode="auto">
            <a:xfrm>
              <a:off x="926" y="765"/>
              <a:ext cx="132"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1000" i="1">
                  <a:solidFill>
                    <a:srgbClr val="000000"/>
                  </a:solidFill>
                  <a:latin typeface="Times New Roman" panose="02020603050405020304" pitchFamily="18" charset="0"/>
                  <a:cs typeface="Arial" panose="020B0604020202020204"/>
                </a:rPr>
                <a:t>R</a:t>
              </a:r>
              <a:r>
                <a:rPr lang="en-US" altLang="zh-CN" sz="1000" baseline="-25000">
                  <a:solidFill>
                    <a:srgbClr val="000000"/>
                  </a:solidFill>
                  <a:latin typeface="Times New Roman" panose="02020603050405020304" pitchFamily="18" charset="0"/>
                  <a:cs typeface="Arial" panose="020B0604020202020204"/>
                </a:rPr>
                <a:t>2</a:t>
              </a:r>
              <a:endParaRPr lang="en-US" altLang="zh-CN">
                <a:solidFill>
                  <a:srgbClr val="000000"/>
                </a:solidFill>
                <a:latin typeface="Times New Roman" panose="02020603050405020304" pitchFamily="18" charset="0"/>
                <a:cs typeface="Arial" panose="020B0604020202020204"/>
              </a:endParaRPr>
            </a:p>
          </p:txBody>
        </p:sp>
        <p:sp>
          <p:nvSpPr>
            <p:cNvPr id="179" name="Line 85"/>
            <p:cNvSpPr>
              <a:spLocks noChangeShapeType="1"/>
            </p:cNvSpPr>
            <p:nvPr/>
          </p:nvSpPr>
          <p:spPr bwMode="auto">
            <a:xfrm flipV="1">
              <a:off x="717" y="948"/>
              <a:ext cx="462" cy="1"/>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80" name="Line 87"/>
            <p:cNvSpPr>
              <a:spLocks noChangeShapeType="1"/>
            </p:cNvSpPr>
            <p:nvPr/>
          </p:nvSpPr>
          <p:spPr bwMode="auto">
            <a:xfrm>
              <a:off x="938" y="378"/>
              <a:ext cx="0" cy="112"/>
            </a:xfrm>
            <a:prstGeom prst="line">
              <a:avLst/>
            </a:prstGeom>
            <a:noFill/>
            <a:ln w="19050" cmpd="sng">
              <a:solidFill>
                <a:srgbClr val="000000"/>
              </a:solidFill>
              <a:round/>
              <a:head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81" name="Line 88"/>
            <p:cNvSpPr>
              <a:spLocks noChangeShapeType="1"/>
            </p:cNvSpPr>
            <p:nvPr/>
          </p:nvSpPr>
          <p:spPr bwMode="auto">
            <a:xfrm>
              <a:off x="294" y="668"/>
              <a:ext cx="0" cy="209"/>
            </a:xfrm>
            <a:prstGeom prst="line">
              <a:avLst/>
            </a:prstGeom>
            <a:noFill/>
            <a:ln w="19050" cmpd="sng">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182" name="AutoShape 89"/>
            <p:cNvSpPr>
              <a:spLocks noChangeArrowheads="1"/>
            </p:cNvSpPr>
            <p:nvPr/>
          </p:nvSpPr>
          <p:spPr bwMode="auto">
            <a:xfrm rot="5400000">
              <a:off x="519" y="32"/>
              <a:ext cx="72" cy="74"/>
            </a:xfrm>
            <a:prstGeom prst="triangle">
              <a:avLst>
                <a:gd name="adj" fmla="val 50000"/>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183" name="Line 90"/>
            <p:cNvSpPr>
              <a:spLocks noChangeShapeType="1"/>
            </p:cNvSpPr>
            <p:nvPr/>
          </p:nvSpPr>
          <p:spPr bwMode="auto">
            <a:xfrm>
              <a:off x="451" y="3"/>
              <a:ext cx="266"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184" name="Line 91"/>
            <p:cNvSpPr>
              <a:spLocks noChangeShapeType="1"/>
            </p:cNvSpPr>
            <p:nvPr/>
          </p:nvSpPr>
          <p:spPr bwMode="auto">
            <a:xfrm rot="5400000">
              <a:off x="534" y="185"/>
              <a:ext cx="363"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185" name="Line 92"/>
            <p:cNvSpPr>
              <a:spLocks noChangeShapeType="1"/>
            </p:cNvSpPr>
            <p:nvPr/>
          </p:nvSpPr>
          <p:spPr bwMode="auto">
            <a:xfrm>
              <a:off x="451" y="367"/>
              <a:ext cx="270"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186" name="Line 93"/>
            <p:cNvSpPr>
              <a:spLocks noChangeShapeType="1"/>
            </p:cNvSpPr>
            <p:nvPr/>
          </p:nvSpPr>
          <p:spPr bwMode="auto">
            <a:xfrm rot="5400000">
              <a:off x="265" y="186"/>
              <a:ext cx="372"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187" name="Text Box 94"/>
            <p:cNvSpPr txBox="1">
              <a:spLocks noChangeArrowheads="1"/>
            </p:cNvSpPr>
            <p:nvPr/>
          </p:nvSpPr>
          <p:spPr bwMode="auto">
            <a:xfrm>
              <a:off x="608" y="11"/>
              <a:ext cx="80"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000">
                  <a:solidFill>
                    <a:srgbClr val="000000"/>
                  </a:solidFill>
                  <a:latin typeface="宋体" panose="02010600030101010101" pitchFamily="2" charset="-122"/>
                  <a:cs typeface="Arial" panose="020B0604020202020204"/>
                </a:rPr>
                <a:t>∞</a:t>
              </a:r>
              <a:endParaRPr lang="zh-CN" altLang="en-US">
                <a:solidFill>
                  <a:srgbClr val="000000"/>
                </a:solidFill>
                <a:latin typeface="Times New Roman" panose="02020603050405020304" pitchFamily="18" charset="0"/>
                <a:cs typeface="Arial" panose="020B0604020202020204"/>
              </a:endParaRPr>
            </a:p>
          </p:txBody>
        </p:sp>
        <p:sp>
          <p:nvSpPr>
            <p:cNvPr id="188" name="Line 95"/>
            <p:cNvSpPr>
              <a:spLocks noChangeShapeType="1"/>
            </p:cNvSpPr>
            <p:nvPr/>
          </p:nvSpPr>
          <p:spPr bwMode="auto">
            <a:xfrm>
              <a:off x="294" y="291"/>
              <a:ext cx="157"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189" name="Text Box 96"/>
            <p:cNvSpPr txBox="1">
              <a:spLocks noChangeArrowheads="1"/>
            </p:cNvSpPr>
            <p:nvPr/>
          </p:nvSpPr>
          <p:spPr bwMode="auto">
            <a:xfrm>
              <a:off x="468" y="83"/>
              <a:ext cx="74"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000">
                  <a:solidFill>
                    <a:srgbClr val="000000"/>
                  </a:solidFill>
                  <a:latin typeface="宋体" panose="02010600030101010101" pitchFamily="2" charset="-122"/>
                  <a:cs typeface="Arial" panose="020B0604020202020204"/>
                </a:rPr>
                <a:t>+</a:t>
              </a:r>
              <a:endParaRPr lang="en-US" altLang="zh-CN">
                <a:solidFill>
                  <a:srgbClr val="000000"/>
                </a:solidFill>
                <a:latin typeface="Times New Roman" panose="02020603050405020304" pitchFamily="18" charset="0"/>
                <a:cs typeface="Arial" panose="020B0604020202020204"/>
              </a:endParaRPr>
            </a:p>
          </p:txBody>
        </p:sp>
        <p:sp>
          <p:nvSpPr>
            <p:cNvPr id="190" name="Text Box 97"/>
            <p:cNvSpPr txBox="1">
              <a:spLocks noChangeArrowheads="1"/>
            </p:cNvSpPr>
            <p:nvPr/>
          </p:nvSpPr>
          <p:spPr bwMode="auto">
            <a:xfrm>
              <a:off x="468" y="229"/>
              <a:ext cx="73"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000">
                  <a:solidFill>
                    <a:srgbClr val="000000"/>
                  </a:solidFill>
                  <a:latin typeface="宋体" panose="02010600030101010101" pitchFamily="2" charset="-122"/>
                  <a:cs typeface="Arial" panose="020B0604020202020204"/>
                </a:rPr>
                <a:t>-</a:t>
              </a:r>
              <a:endParaRPr lang="en-US" altLang="zh-CN">
                <a:solidFill>
                  <a:srgbClr val="000000"/>
                </a:solidFill>
                <a:latin typeface="Times New Roman" panose="02020603050405020304" pitchFamily="18" charset="0"/>
                <a:cs typeface="Arial" panose="020B0604020202020204"/>
              </a:endParaRPr>
            </a:p>
          </p:txBody>
        </p:sp>
        <p:sp>
          <p:nvSpPr>
            <p:cNvPr id="191" name="Text Box 98"/>
            <p:cNvSpPr txBox="1">
              <a:spLocks noChangeArrowheads="1"/>
            </p:cNvSpPr>
            <p:nvPr/>
          </p:nvSpPr>
          <p:spPr bwMode="auto">
            <a:xfrm>
              <a:off x="657" y="156"/>
              <a:ext cx="6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000">
                  <a:solidFill>
                    <a:srgbClr val="000000"/>
                  </a:solidFill>
                  <a:latin typeface="宋体" panose="02010600030101010101" pitchFamily="2" charset="-122"/>
                  <a:cs typeface="Arial" panose="020B0604020202020204"/>
                </a:rPr>
                <a:t>+</a:t>
              </a:r>
              <a:endParaRPr lang="en-US" altLang="zh-CN">
                <a:solidFill>
                  <a:srgbClr val="000000"/>
                </a:solidFill>
                <a:latin typeface="Times New Roman" panose="02020603050405020304" pitchFamily="18" charset="0"/>
                <a:cs typeface="Arial" panose="020B0604020202020204"/>
              </a:endParaRPr>
            </a:p>
          </p:txBody>
        </p:sp>
        <p:sp>
          <p:nvSpPr>
            <p:cNvPr id="192" name="Text Box 99"/>
            <p:cNvSpPr txBox="1">
              <a:spLocks noChangeArrowheads="1"/>
            </p:cNvSpPr>
            <p:nvPr/>
          </p:nvSpPr>
          <p:spPr bwMode="auto">
            <a:xfrm>
              <a:off x="578" y="223"/>
              <a:ext cx="115"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000">
                  <a:solidFill>
                    <a:srgbClr val="000000"/>
                  </a:solidFill>
                  <a:latin typeface="Times New Roman" panose="02020603050405020304" pitchFamily="18" charset="0"/>
                  <a:cs typeface="Arial" panose="020B0604020202020204"/>
                </a:rPr>
                <a:t>N</a:t>
              </a:r>
              <a:r>
                <a:rPr lang="en-US" altLang="zh-CN" sz="1000" baseline="-25000">
                  <a:solidFill>
                    <a:srgbClr val="000000"/>
                  </a:solidFill>
                  <a:latin typeface="Times New Roman" panose="02020603050405020304" pitchFamily="18" charset="0"/>
                  <a:cs typeface="Arial" panose="020B0604020202020204"/>
                </a:rPr>
                <a:t>1</a:t>
              </a:r>
              <a:endParaRPr lang="en-US" altLang="zh-CN">
                <a:solidFill>
                  <a:srgbClr val="000000"/>
                </a:solidFill>
                <a:latin typeface="Times New Roman" panose="02020603050405020304" pitchFamily="18" charset="0"/>
                <a:cs typeface="Arial" panose="020B0604020202020204"/>
              </a:endParaRPr>
            </a:p>
          </p:txBody>
        </p:sp>
        <p:sp>
          <p:nvSpPr>
            <p:cNvPr id="193" name="Text Box 100"/>
            <p:cNvSpPr txBox="1">
              <a:spLocks noChangeArrowheads="1"/>
            </p:cNvSpPr>
            <p:nvPr/>
          </p:nvSpPr>
          <p:spPr bwMode="auto">
            <a:xfrm>
              <a:off x="968" y="382"/>
              <a:ext cx="16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000">
                  <a:solidFill>
                    <a:srgbClr val="000000"/>
                  </a:solidFill>
                  <a:latin typeface="Times New Roman" panose="02020603050405020304" pitchFamily="18" charset="0"/>
                  <a:cs typeface="Arial" panose="020B0604020202020204"/>
                </a:rPr>
                <a:t>I</a:t>
              </a:r>
              <a:r>
                <a:rPr lang="en-US" altLang="zh-CN" sz="1000" i="1" baseline="-25000">
                  <a:solidFill>
                    <a:srgbClr val="000000"/>
                  </a:solidFill>
                  <a:latin typeface="Times New Roman" panose="02020603050405020304" pitchFamily="18" charset="0"/>
                  <a:cs typeface="Arial" panose="020B0604020202020204"/>
                </a:rPr>
                <a:t>R</a:t>
              </a:r>
              <a:endParaRPr lang="en-US" altLang="zh-CN">
                <a:solidFill>
                  <a:srgbClr val="000000"/>
                </a:solidFill>
                <a:latin typeface="Times New Roman" panose="02020603050405020304" pitchFamily="18" charset="0"/>
                <a:cs typeface="Arial" panose="020B0604020202020204"/>
              </a:endParaRPr>
            </a:p>
          </p:txBody>
        </p:sp>
        <p:sp>
          <p:nvSpPr>
            <p:cNvPr id="194" name="AutoShape 101"/>
            <p:cNvSpPr>
              <a:spLocks noChangeArrowheads="1"/>
            </p:cNvSpPr>
            <p:nvPr/>
          </p:nvSpPr>
          <p:spPr bwMode="auto">
            <a:xfrm rot="5400000">
              <a:off x="517" y="765"/>
              <a:ext cx="73" cy="74"/>
            </a:xfrm>
            <a:prstGeom prst="triangle">
              <a:avLst>
                <a:gd name="adj" fmla="val 50000"/>
              </a:avLst>
            </a:pr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rgbClr val="000000"/>
                </a:solidFill>
                <a:cs typeface="Arial" panose="020B0604020202020204"/>
              </a:endParaRPr>
            </a:p>
          </p:txBody>
        </p:sp>
        <p:sp>
          <p:nvSpPr>
            <p:cNvPr id="195" name="Line 102"/>
            <p:cNvSpPr>
              <a:spLocks noChangeShapeType="1"/>
            </p:cNvSpPr>
            <p:nvPr/>
          </p:nvSpPr>
          <p:spPr bwMode="auto">
            <a:xfrm>
              <a:off x="451" y="737"/>
              <a:ext cx="270"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196" name="Line 103"/>
            <p:cNvSpPr>
              <a:spLocks noChangeShapeType="1"/>
            </p:cNvSpPr>
            <p:nvPr/>
          </p:nvSpPr>
          <p:spPr bwMode="auto">
            <a:xfrm rot="5400000">
              <a:off x="535" y="919"/>
              <a:ext cx="364"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197" name="Line 104"/>
            <p:cNvSpPr>
              <a:spLocks noChangeShapeType="1"/>
            </p:cNvSpPr>
            <p:nvPr/>
          </p:nvSpPr>
          <p:spPr bwMode="auto">
            <a:xfrm>
              <a:off x="451" y="1101"/>
              <a:ext cx="266"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198" name="Line 105"/>
            <p:cNvSpPr>
              <a:spLocks noChangeShapeType="1"/>
            </p:cNvSpPr>
            <p:nvPr/>
          </p:nvSpPr>
          <p:spPr bwMode="auto">
            <a:xfrm rot="5400000">
              <a:off x="264" y="918"/>
              <a:ext cx="374"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199" name="Text Box 106"/>
            <p:cNvSpPr txBox="1">
              <a:spLocks noChangeArrowheads="1"/>
            </p:cNvSpPr>
            <p:nvPr/>
          </p:nvSpPr>
          <p:spPr bwMode="auto">
            <a:xfrm>
              <a:off x="608" y="744"/>
              <a:ext cx="80"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sz="1000">
                  <a:solidFill>
                    <a:srgbClr val="000000"/>
                  </a:solidFill>
                  <a:latin typeface="宋体" panose="02010600030101010101" pitchFamily="2" charset="-122"/>
                  <a:cs typeface="Arial" panose="020B0604020202020204"/>
                </a:rPr>
                <a:t>∞</a:t>
              </a:r>
              <a:endParaRPr lang="zh-CN" altLang="en-US">
                <a:solidFill>
                  <a:srgbClr val="000000"/>
                </a:solidFill>
                <a:latin typeface="Times New Roman" panose="02020603050405020304" pitchFamily="18" charset="0"/>
                <a:cs typeface="Arial" panose="020B0604020202020204"/>
              </a:endParaRPr>
            </a:p>
          </p:txBody>
        </p:sp>
        <p:sp>
          <p:nvSpPr>
            <p:cNvPr id="200" name="Line 107"/>
            <p:cNvSpPr>
              <a:spLocks noChangeShapeType="1"/>
            </p:cNvSpPr>
            <p:nvPr/>
          </p:nvSpPr>
          <p:spPr bwMode="auto">
            <a:xfrm>
              <a:off x="337" y="1026"/>
              <a:ext cx="114"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01" name="Text Box 108"/>
            <p:cNvSpPr txBox="1">
              <a:spLocks noChangeArrowheads="1"/>
            </p:cNvSpPr>
            <p:nvPr/>
          </p:nvSpPr>
          <p:spPr bwMode="auto">
            <a:xfrm>
              <a:off x="470" y="811"/>
              <a:ext cx="75"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000">
                  <a:solidFill>
                    <a:srgbClr val="000000"/>
                  </a:solidFill>
                  <a:latin typeface="宋体" panose="02010600030101010101" pitchFamily="2" charset="-122"/>
                  <a:cs typeface="Arial" panose="020B0604020202020204"/>
                </a:rPr>
                <a:t>-</a:t>
              </a:r>
              <a:endParaRPr lang="en-US" altLang="zh-CN">
                <a:solidFill>
                  <a:srgbClr val="000000"/>
                </a:solidFill>
                <a:latin typeface="Times New Roman" panose="02020603050405020304" pitchFamily="18" charset="0"/>
                <a:cs typeface="Arial" panose="020B0604020202020204"/>
              </a:endParaRPr>
            </a:p>
          </p:txBody>
        </p:sp>
        <p:sp>
          <p:nvSpPr>
            <p:cNvPr id="202" name="Text Box 109"/>
            <p:cNvSpPr txBox="1">
              <a:spLocks noChangeArrowheads="1"/>
            </p:cNvSpPr>
            <p:nvPr/>
          </p:nvSpPr>
          <p:spPr bwMode="auto">
            <a:xfrm>
              <a:off x="469" y="965"/>
              <a:ext cx="7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000">
                  <a:solidFill>
                    <a:srgbClr val="000000"/>
                  </a:solidFill>
                  <a:latin typeface="宋体" panose="02010600030101010101" pitchFamily="2" charset="-122"/>
                  <a:cs typeface="Arial" panose="020B0604020202020204"/>
                </a:rPr>
                <a:t>+</a:t>
              </a:r>
              <a:endParaRPr lang="en-US" altLang="zh-CN">
                <a:solidFill>
                  <a:srgbClr val="000000"/>
                </a:solidFill>
                <a:latin typeface="Times New Roman" panose="02020603050405020304" pitchFamily="18" charset="0"/>
                <a:cs typeface="Arial" panose="020B0604020202020204"/>
              </a:endParaRPr>
            </a:p>
          </p:txBody>
        </p:sp>
        <p:sp>
          <p:nvSpPr>
            <p:cNvPr id="203" name="Text Box 110"/>
            <p:cNvSpPr txBox="1">
              <a:spLocks noChangeArrowheads="1"/>
            </p:cNvSpPr>
            <p:nvPr/>
          </p:nvSpPr>
          <p:spPr bwMode="auto">
            <a:xfrm>
              <a:off x="657" y="903"/>
              <a:ext cx="68"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000">
                  <a:solidFill>
                    <a:srgbClr val="000000"/>
                  </a:solidFill>
                  <a:latin typeface="宋体" panose="02010600030101010101" pitchFamily="2" charset="-122"/>
                  <a:cs typeface="Arial" panose="020B0604020202020204"/>
                </a:rPr>
                <a:t>+</a:t>
              </a:r>
              <a:endParaRPr lang="en-US" altLang="zh-CN">
                <a:solidFill>
                  <a:srgbClr val="000000"/>
                </a:solidFill>
                <a:latin typeface="Times New Roman" panose="02020603050405020304" pitchFamily="18" charset="0"/>
                <a:cs typeface="Arial" panose="020B0604020202020204"/>
              </a:endParaRPr>
            </a:p>
          </p:txBody>
        </p:sp>
        <p:sp>
          <p:nvSpPr>
            <p:cNvPr id="204" name="Text Box 111"/>
            <p:cNvSpPr txBox="1">
              <a:spLocks noChangeArrowheads="1"/>
            </p:cNvSpPr>
            <p:nvPr/>
          </p:nvSpPr>
          <p:spPr bwMode="auto">
            <a:xfrm>
              <a:off x="578" y="981"/>
              <a:ext cx="11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000">
                  <a:solidFill>
                    <a:srgbClr val="000000"/>
                  </a:solidFill>
                  <a:latin typeface="Times New Roman" panose="02020603050405020304" pitchFamily="18" charset="0"/>
                  <a:cs typeface="Arial" panose="020B0604020202020204"/>
                </a:rPr>
                <a:t>N</a:t>
              </a:r>
              <a:r>
                <a:rPr lang="en-US" altLang="zh-CN" sz="1000" baseline="-25000">
                  <a:solidFill>
                    <a:srgbClr val="000000"/>
                  </a:solidFill>
                  <a:latin typeface="Times New Roman" panose="02020603050405020304" pitchFamily="18" charset="0"/>
                  <a:cs typeface="Arial" panose="020B0604020202020204"/>
                </a:rPr>
                <a:t>2</a:t>
              </a:r>
              <a:endParaRPr lang="en-US" altLang="zh-CN">
                <a:solidFill>
                  <a:srgbClr val="000000"/>
                </a:solidFill>
                <a:latin typeface="Times New Roman" panose="02020603050405020304" pitchFamily="18" charset="0"/>
                <a:cs typeface="Arial" panose="020B0604020202020204"/>
              </a:endParaRPr>
            </a:p>
          </p:txBody>
        </p:sp>
        <p:sp>
          <p:nvSpPr>
            <p:cNvPr id="205" name="Line 112"/>
            <p:cNvSpPr>
              <a:spLocks noChangeShapeType="1"/>
            </p:cNvSpPr>
            <p:nvPr/>
          </p:nvSpPr>
          <p:spPr bwMode="auto">
            <a:xfrm flipH="1">
              <a:off x="294" y="870"/>
              <a:ext cx="157" cy="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06" name="Line 113"/>
            <p:cNvSpPr>
              <a:spLocks noChangeShapeType="1"/>
            </p:cNvSpPr>
            <p:nvPr/>
          </p:nvSpPr>
          <p:spPr bwMode="auto">
            <a:xfrm>
              <a:off x="870" y="879"/>
              <a:ext cx="0" cy="70"/>
            </a:xfrm>
            <a:prstGeom prst="line">
              <a:avLst/>
            </a:prstGeom>
            <a:noFill/>
            <a:ln w="19050" cmpd="sng">
              <a:solidFill>
                <a:srgbClr val="000000"/>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sp>
          <p:nvSpPr>
            <p:cNvPr id="207" name="Line 114"/>
            <p:cNvSpPr>
              <a:spLocks noChangeShapeType="1"/>
            </p:cNvSpPr>
            <p:nvPr/>
          </p:nvSpPr>
          <p:spPr bwMode="auto">
            <a:xfrm rot="16200000" flipH="1">
              <a:off x="796" y="461"/>
              <a:ext cx="110" cy="198"/>
            </a:xfrm>
            <a:prstGeom prst="line">
              <a:avLst/>
            </a:prstGeom>
            <a:noFill/>
            <a:ln w="19050" cmpd="sng">
              <a:solidFill>
                <a:srgbClr val="000000"/>
              </a:solidFill>
              <a:round/>
              <a:headEnd type="stealth" w="sm" len="lg"/>
            </a:ln>
            <a:extLst>
              <a:ext uri="{909E8E84-426E-40DD-AFC4-6F175D3DCCD1}">
                <a14:hiddenFill xmlns:a14="http://schemas.microsoft.com/office/drawing/2010/main">
                  <a:noFill/>
                </a14:hiddenFill>
              </a:ext>
            </a:extLst>
          </p:spPr>
          <p:txBody>
            <a:bodyPr/>
            <a:lstStyle/>
            <a:p>
              <a:endParaRPr lang="zh-CN" altLang="en-US">
                <a:solidFill>
                  <a:srgbClr val="000000"/>
                </a:solidFill>
                <a:cs typeface="Arial" panose="020B0604020202020204"/>
              </a:endParaRPr>
            </a:p>
          </p:txBody>
        </p:sp>
      </p:grpSp>
      <p:cxnSp>
        <p:nvCxnSpPr>
          <p:cNvPr id="208" name="直接连接符 207"/>
          <p:cNvCxnSpPr/>
          <p:nvPr/>
        </p:nvCxnSpPr>
        <p:spPr>
          <a:xfrm>
            <a:off x="3565027" y="2401470"/>
            <a:ext cx="0" cy="585965"/>
          </a:xfrm>
          <a:prstGeom prst="line">
            <a:avLst/>
          </a:prstGeom>
          <a:noFill/>
          <a:ln w="25400" cap="flat" cmpd="sng" algn="ctr">
            <a:solidFill>
              <a:srgbClr val="000000"/>
            </a:solidFill>
            <a:prstDash val="solid"/>
          </a:ln>
          <a:effectLst>
            <a:outerShdw blurRad="40000" dist="20000" dir="5400000" rotWithShape="0">
              <a:srgbClr val="000000">
                <a:alpha val="38000"/>
              </a:srgbClr>
            </a:outerShdw>
          </a:effectLst>
        </p:spPr>
      </p:cxnSp>
      <p:cxnSp>
        <p:nvCxnSpPr>
          <p:cNvPr id="209" name="直接连接符 208"/>
          <p:cNvCxnSpPr/>
          <p:nvPr/>
        </p:nvCxnSpPr>
        <p:spPr>
          <a:xfrm flipH="1">
            <a:off x="3556615" y="3431704"/>
            <a:ext cx="8412" cy="544415"/>
          </a:xfrm>
          <a:prstGeom prst="line">
            <a:avLst/>
          </a:prstGeom>
          <a:noFill/>
          <a:ln w="25400" cap="flat" cmpd="sng" algn="ctr">
            <a:solidFill>
              <a:srgbClr val="000000"/>
            </a:solidFill>
            <a:prstDash val="solid"/>
          </a:ln>
          <a:effectLst>
            <a:outerShdw blurRad="40000" dist="20000" dir="5400000" rotWithShape="0">
              <a:srgbClr val="000000">
                <a:alpha val="38000"/>
              </a:srgbClr>
            </a:outerShdw>
          </a:effectLst>
        </p:spPr>
      </p:cxnSp>
      <p:sp>
        <p:nvSpPr>
          <p:cNvPr id="210" name="Oval 68"/>
          <p:cNvSpPr>
            <a:spLocks noChangeArrowheads="1"/>
          </p:cNvSpPr>
          <p:nvPr/>
        </p:nvSpPr>
        <p:spPr bwMode="auto">
          <a:xfrm>
            <a:off x="3527095" y="3380565"/>
            <a:ext cx="67451" cy="51139"/>
          </a:xfrm>
          <a:prstGeom prst="ellipse">
            <a:avLst/>
          </a:prstGeom>
          <a:noFill/>
          <a:ln w="19050" cmpd="sng">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11" name="Oval 68"/>
          <p:cNvSpPr>
            <a:spLocks noChangeArrowheads="1"/>
          </p:cNvSpPr>
          <p:nvPr/>
        </p:nvSpPr>
        <p:spPr bwMode="auto">
          <a:xfrm>
            <a:off x="3531301" y="2978578"/>
            <a:ext cx="67451" cy="51139"/>
          </a:xfrm>
          <a:prstGeom prst="ellipse">
            <a:avLst/>
          </a:prstGeom>
          <a:noFill/>
          <a:ln w="19050" cmpd="sng">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cs typeface="Arial" panose="020B0604020202020204"/>
            </a:endParaRPr>
          </a:p>
        </p:txBody>
      </p:sp>
      <p:sp>
        <p:nvSpPr>
          <p:cNvPr id="212" name="Text Box 70"/>
          <p:cNvSpPr txBox="1">
            <a:spLocks noChangeArrowheads="1"/>
          </p:cNvSpPr>
          <p:nvPr/>
        </p:nvSpPr>
        <p:spPr bwMode="auto">
          <a:xfrm>
            <a:off x="3491880" y="3082768"/>
            <a:ext cx="351305" cy="2770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r>
              <a:rPr lang="en-US" altLang="zh-CN" sz="1000" i="1" dirty="0" err="1" smtClean="0">
                <a:solidFill>
                  <a:srgbClr val="000000"/>
                </a:solidFill>
                <a:latin typeface="Times New Roman" panose="02020603050405020304" pitchFamily="18" charset="0"/>
                <a:cs typeface="Arial" panose="020B0604020202020204"/>
              </a:rPr>
              <a:t>u</a:t>
            </a:r>
            <a:r>
              <a:rPr lang="en-US" altLang="zh-CN" sz="1000" baseline="-25000" dirty="0" err="1" smtClean="0">
                <a:solidFill>
                  <a:srgbClr val="000000"/>
                </a:solidFill>
                <a:latin typeface="Times New Roman" panose="02020603050405020304" pitchFamily="18" charset="0"/>
                <a:cs typeface="Arial" panose="020B0604020202020204"/>
              </a:rPr>
              <a:t>sc</a:t>
            </a:r>
            <a:endParaRPr lang="en-US" altLang="zh-CN" baseline="-25000" dirty="0">
              <a:solidFill>
                <a:srgbClr val="000000"/>
              </a:solidFill>
              <a:latin typeface="Times New Roman" panose="02020603050405020304" pitchFamily="18" charset="0"/>
              <a:cs typeface="Arial" panose="020B0604020202020204"/>
            </a:endParaRPr>
          </a:p>
        </p:txBody>
      </p:sp>
      <p:sp>
        <p:nvSpPr>
          <p:cNvPr id="213" name="Rectangle 3"/>
          <p:cNvSpPr txBox="1">
            <a:spLocks noChangeArrowheads="1"/>
          </p:cNvSpPr>
          <p:nvPr/>
        </p:nvSpPr>
        <p:spPr bwMode="auto">
          <a:xfrm>
            <a:off x="164312" y="1214684"/>
            <a:ext cx="856895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a:buClr>
                <a:srgbClr val="3333CC"/>
              </a:buClr>
              <a:buFont typeface="Wingdings" panose="05000000000000000000" pitchFamily="2" charset="2"/>
              <a:buNone/>
              <a:defRPr/>
            </a:pPr>
            <a:r>
              <a:rPr lang="zh-CN" altLang="zh-CN" sz="2800" b="1" kern="0" dirty="0" smtClean="0">
                <a:solidFill>
                  <a:srgbClr val="FF0000"/>
                </a:solidFill>
                <a:latin typeface="Tahoma" panose="020B0604030504040204"/>
                <a:ea typeface="华文新魏" panose="02010800040101010101" pitchFamily="2" charset="-122"/>
                <a:cs typeface="Arial" panose="020B0604020202020204"/>
              </a:rPr>
              <a:t>三运放高共模抑制比放大电路</a:t>
            </a:r>
            <a:r>
              <a:rPr lang="zh-CN" altLang="en-US" sz="2800" b="1" kern="0" dirty="0" smtClean="0">
                <a:solidFill>
                  <a:srgbClr val="FF0000"/>
                </a:solidFill>
                <a:latin typeface="Tahoma" panose="020B0604030504040204"/>
                <a:ea typeface="华文新魏" panose="02010800040101010101" pitchFamily="2" charset="-122"/>
                <a:cs typeface="Arial" panose="020B0604020202020204"/>
              </a:rPr>
              <a:t>（仪表放大电路）</a:t>
            </a:r>
            <a:endParaRPr lang="zh-CN" altLang="zh-CN" sz="2800" b="1" kern="0" dirty="0" smtClean="0">
              <a:solidFill>
                <a:srgbClr val="FF0000"/>
              </a:solidFill>
              <a:latin typeface="Tahoma" panose="020B0604030504040204"/>
              <a:ea typeface="华文新魏" panose="02010800040101010101" pitchFamily="2" charset="-122"/>
              <a:cs typeface="Arial" panose="020B0604020202020204"/>
            </a:endParaRPr>
          </a:p>
        </p:txBody>
      </p:sp>
      <p:sp>
        <p:nvSpPr>
          <p:cNvPr id="552966" name="Text Box 6"/>
          <p:cNvSpPr txBox="1">
            <a:spLocks noChangeArrowheads="1"/>
          </p:cNvSpPr>
          <p:nvPr/>
        </p:nvSpPr>
        <p:spPr bwMode="auto">
          <a:xfrm>
            <a:off x="538163" y="480378"/>
            <a:ext cx="36718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algn="l" fontAlgn="base">
              <a:spcBef>
                <a:spcPct val="50000"/>
              </a:spcBef>
              <a:spcAft>
                <a:spcPct val="0"/>
              </a:spcAft>
            </a:pPr>
            <a:r>
              <a:rPr lang="en-US" altLang="zh-CN" sz="2400" b="1" smtClean="0">
                <a:solidFill>
                  <a:srgbClr val="CC0000"/>
                </a:solidFill>
                <a:latin typeface="楷体_GB2312" pitchFamily="49" charset="-122"/>
                <a:ea typeface="楷体_GB2312" pitchFamily="49" charset="-122"/>
              </a:rPr>
              <a:t>1</a:t>
            </a:r>
            <a:r>
              <a:rPr lang="zh-CN" altLang="en-US" sz="2400" b="1" smtClean="0">
                <a:solidFill>
                  <a:srgbClr val="CC0000"/>
                </a:solidFill>
                <a:latin typeface="楷体_GB2312" pitchFamily="49" charset="-122"/>
                <a:ea typeface="楷体_GB2312" pitchFamily="49" charset="-122"/>
              </a:rPr>
              <a:t>．仪用放大器原理</a:t>
            </a:r>
            <a:endParaRPr lang="zh-CN" altLang="en-US" sz="2400" b="1" smtClean="0">
              <a:solidFill>
                <a:srgbClr val="CC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barn(inVertical)">
                                      <p:cBhvr>
                                        <p:cTn id="7" dur="500"/>
                                        <p:tgtEl>
                                          <p:spTgt spid="148"/>
                                        </p:tgtEl>
                                      </p:cBhvr>
                                    </p:animEffect>
                                  </p:childTnLst>
                                </p:cTn>
                              </p:par>
                              <p:par>
                                <p:cTn id="8" presetID="16" presetClass="entr" presetSubtype="21" fill="hold" nodeType="withEffect">
                                  <p:stCondLst>
                                    <p:cond delay="0"/>
                                  </p:stCondLst>
                                  <p:childTnLst>
                                    <p:set>
                                      <p:cBhvr>
                                        <p:cTn id="9" dur="1" fill="hold">
                                          <p:stCondLst>
                                            <p:cond delay="0"/>
                                          </p:stCondLst>
                                        </p:cTn>
                                        <p:tgtEl>
                                          <p:spTgt spid="149"/>
                                        </p:tgtEl>
                                        <p:attrNameLst>
                                          <p:attrName>style.visibility</p:attrName>
                                        </p:attrNameLst>
                                      </p:cBhvr>
                                      <p:to>
                                        <p:strVal val="visible"/>
                                      </p:to>
                                    </p:set>
                                    <p:animEffect transition="in" filter="barn(inVertical)">
                                      <p:cBhvr>
                                        <p:cTn id="10" dur="500"/>
                                        <p:tgtEl>
                                          <p:spTgt spid="149"/>
                                        </p:tgtEl>
                                      </p:cBhvr>
                                    </p:animEffect>
                                  </p:childTnLst>
                                </p:cTn>
                              </p:par>
                              <p:par>
                                <p:cTn id="11" presetID="16" presetClass="entr" presetSubtype="21" fill="hold" nodeType="withEffect">
                                  <p:stCondLst>
                                    <p:cond delay="0"/>
                                  </p:stCondLst>
                                  <p:childTnLst>
                                    <p:set>
                                      <p:cBhvr>
                                        <p:cTn id="12" dur="1" fill="hold">
                                          <p:stCondLst>
                                            <p:cond delay="0"/>
                                          </p:stCondLst>
                                        </p:cTn>
                                        <p:tgtEl>
                                          <p:spTgt spid="150"/>
                                        </p:tgtEl>
                                        <p:attrNameLst>
                                          <p:attrName>style.visibility</p:attrName>
                                        </p:attrNameLst>
                                      </p:cBhvr>
                                      <p:to>
                                        <p:strVal val="visible"/>
                                      </p:to>
                                    </p:set>
                                    <p:animEffect transition="in" filter="barn(inVertical)">
                                      <p:cBhvr>
                                        <p:cTn id="13" dur="500"/>
                                        <p:tgtEl>
                                          <p:spTgt spid="150"/>
                                        </p:tgtEl>
                                      </p:cBhvr>
                                    </p:animEffect>
                                  </p:childTnLst>
                                </p:cTn>
                              </p:par>
                              <p:par>
                                <p:cTn id="14" presetID="16" presetClass="entr" presetSubtype="21" fill="hold" nodeType="withEffect">
                                  <p:stCondLst>
                                    <p:cond delay="0"/>
                                  </p:stCondLst>
                                  <p:childTnLst>
                                    <p:set>
                                      <p:cBhvr>
                                        <p:cTn id="15" dur="1" fill="hold">
                                          <p:stCondLst>
                                            <p:cond delay="0"/>
                                          </p:stCondLst>
                                        </p:cTn>
                                        <p:tgtEl>
                                          <p:spTgt spid="151"/>
                                        </p:tgtEl>
                                        <p:attrNameLst>
                                          <p:attrName>style.visibility</p:attrName>
                                        </p:attrNameLst>
                                      </p:cBhvr>
                                      <p:to>
                                        <p:strVal val="visible"/>
                                      </p:to>
                                    </p:set>
                                    <p:animEffect transition="in" filter="barn(inVertical)">
                                      <p:cBhvr>
                                        <p:cTn id="16" dur="500"/>
                                        <p:tgtEl>
                                          <p:spTgt spid="151"/>
                                        </p:tgtEl>
                                      </p:cBhvr>
                                    </p:animEffect>
                                  </p:childTnLst>
                                </p:cTn>
                              </p:par>
                              <p:par>
                                <p:cTn id="17" presetID="16" presetClass="entr" presetSubtype="21" fill="hold" nodeType="withEffect">
                                  <p:stCondLst>
                                    <p:cond delay="0"/>
                                  </p:stCondLst>
                                  <p:childTnLst>
                                    <p:set>
                                      <p:cBhvr>
                                        <p:cTn id="18" dur="1" fill="hold">
                                          <p:stCondLst>
                                            <p:cond delay="0"/>
                                          </p:stCondLst>
                                        </p:cTn>
                                        <p:tgtEl>
                                          <p:spTgt spid="152"/>
                                        </p:tgtEl>
                                        <p:attrNameLst>
                                          <p:attrName>style.visibility</p:attrName>
                                        </p:attrNameLst>
                                      </p:cBhvr>
                                      <p:to>
                                        <p:strVal val="visible"/>
                                      </p:to>
                                    </p:set>
                                    <p:animEffect transition="in" filter="barn(inVertical)">
                                      <p:cBhvr>
                                        <p:cTn id="19" dur="500"/>
                                        <p:tgtEl>
                                          <p:spTgt spid="152"/>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47"/>
                                        </p:tgtEl>
                                        <p:attrNameLst>
                                          <p:attrName>style.visibility</p:attrName>
                                        </p:attrNameLst>
                                      </p:cBhvr>
                                      <p:to>
                                        <p:strVal val="visible"/>
                                      </p:to>
                                    </p:set>
                                    <p:animEffect transition="in" filter="barn(inVertical)">
                                      <p:cBhvr>
                                        <p:cTn id="24"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3991" name="Object 7"/>
          <p:cNvGraphicFramePr>
            <a:graphicFrameLocks noChangeAspect="1"/>
          </p:cNvGraphicFramePr>
          <p:nvPr/>
        </p:nvGraphicFramePr>
        <p:xfrm>
          <a:off x="732790" y="1536065"/>
          <a:ext cx="3282950" cy="704215"/>
        </p:xfrm>
        <a:graphic>
          <a:graphicData uri="http://schemas.openxmlformats.org/presentationml/2006/ole">
            <mc:AlternateContent xmlns:mc="http://schemas.openxmlformats.org/markup-compatibility/2006">
              <mc:Choice xmlns:v="urn:schemas-microsoft-com:vml" Requires="v">
                <p:oleObj spid="_x0000_s3213" name="" r:id="rId1" imgW="2159000" imgH="431800" progId="Equation.3">
                  <p:embed/>
                </p:oleObj>
              </mc:Choice>
              <mc:Fallback>
                <p:oleObj name="" r:id="rId1" imgW="2159000" imgH="431800" progId="Equation.3">
                  <p:embed/>
                  <p:pic>
                    <p:nvPicPr>
                      <p:cNvPr id="0" name="图片 32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790" y="1536065"/>
                        <a:ext cx="3282950" cy="704215"/>
                      </a:xfrm>
                      <a:prstGeom prst="rect">
                        <a:avLst/>
                      </a:prstGeom>
                      <a:solidFill>
                        <a:srgbClr val="FFCC00"/>
                      </a:solidFill>
                    </p:spPr>
                  </p:pic>
                </p:oleObj>
              </mc:Fallback>
            </mc:AlternateContent>
          </a:graphicData>
        </a:graphic>
      </p:graphicFrame>
      <p:pic>
        <p:nvPicPr>
          <p:cNvPr id="554002" name="Picture 18" descr="B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4905" y="480695"/>
            <a:ext cx="4034790" cy="2099945"/>
          </a:xfrm>
          <a:prstGeom prst="rect">
            <a:avLst/>
          </a:prstGeom>
          <a:noFill/>
          <a:extLst>
            <a:ext uri="{909E8E84-426E-40DD-AFC4-6F175D3DCCD1}">
              <a14:hiddenFill xmlns:a14="http://schemas.microsoft.com/office/drawing/2010/main">
                <a:solidFill>
                  <a:srgbClr val="FFFFFF"/>
                </a:solidFill>
              </a14:hiddenFill>
            </a:ext>
          </a:extLst>
        </p:spPr>
      </p:pic>
      <p:sp>
        <p:nvSpPr>
          <p:cNvPr id="552966" name="Text Box 6"/>
          <p:cNvSpPr txBox="1">
            <a:spLocks noChangeArrowheads="1"/>
          </p:cNvSpPr>
          <p:nvPr/>
        </p:nvSpPr>
        <p:spPr bwMode="auto">
          <a:xfrm>
            <a:off x="538163" y="343218"/>
            <a:ext cx="36718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algn="l" fontAlgn="base">
              <a:spcBef>
                <a:spcPct val="50000"/>
              </a:spcBef>
              <a:spcAft>
                <a:spcPct val="0"/>
              </a:spcAft>
            </a:pPr>
            <a:r>
              <a:rPr lang="en-US" altLang="zh-CN" sz="2400" b="1" smtClean="0">
                <a:solidFill>
                  <a:srgbClr val="CC0000"/>
                </a:solidFill>
                <a:latin typeface="楷体_GB2312" pitchFamily="49" charset="-122"/>
                <a:ea typeface="楷体_GB2312" pitchFamily="49" charset="-122"/>
              </a:rPr>
              <a:t>1</a:t>
            </a:r>
            <a:r>
              <a:rPr lang="zh-CN" altLang="en-US" sz="2400" b="1" smtClean="0">
                <a:solidFill>
                  <a:srgbClr val="CC0000"/>
                </a:solidFill>
                <a:latin typeface="楷体_GB2312" pitchFamily="49" charset="-122"/>
                <a:ea typeface="楷体_GB2312" pitchFamily="49" charset="-122"/>
              </a:rPr>
              <a:t>．仪用放大器原理</a:t>
            </a:r>
            <a:endParaRPr lang="zh-CN" altLang="en-US" sz="2400" b="1" smtClean="0">
              <a:solidFill>
                <a:srgbClr val="CC0000"/>
              </a:solidFill>
              <a:latin typeface="楷体_GB2312" pitchFamily="49" charset="-122"/>
              <a:ea typeface="楷体_GB2312" pitchFamily="49" charset="-122"/>
            </a:endParaRPr>
          </a:p>
        </p:txBody>
      </p:sp>
      <p:sp>
        <p:nvSpPr>
          <p:cNvPr id="2" name="Rectangle 6"/>
          <p:cNvSpPr>
            <a:spLocks noChangeArrowheads="1"/>
          </p:cNvSpPr>
          <p:nvPr/>
        </p:nvSpPr>
        <p:spPr bwMode="auto">
          <a:xfrm>
            <a:off x="444500" y="705803"/>
            <a:ext cx="3934460"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nchor="ctr">
            <a:spAutoFit/>
          </a:bodyPr>
          <a:p>
            <a:pPr algn="l" fontAlgn="base">
              <a:spcBef>
                <a:spcPct val="0"/>
              </a:spcBef>
              <a:spcAft>
                <a:spcPct val="0"/>
              </a:spcAft>
            </a:pPr>
            <a:r>
              <a:rPr lang="zh-CN" altLang="en-US" sz="2400" b="1" smtClean="0">
                <a:solidFill>
                  <a:srgbClr val="FFCC00"/>
                </a:solidFill>
                <a:ea typeface="楷体_GB2312" pitchFamily="49" charset="-122"/>
              </a:rPr>
              <a:t>取</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R</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1</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=R</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2</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R</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3</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=R</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4</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R</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5</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=R</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6</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zh-CN" altLang="en-US" sz="2400" b="1" smtClean="0">
                <a:solidFill>
                  <a:srgbClr val="FFCC00"/>
                </a:solidFill>
                <a:ea typeface="楷体_GB2312" pitchFamily="49" charset="-122"/>
              </a:rPr>
              <a:t>得到放大器的放大倍数</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55012" name="Text Box 4"/>
          <p:cNvSpPr txBox="1">
            <a:spLocks noChangeArrowheads="1"/>
          </p:cNvSpPr>
          <p:nvPr/>
        </p:nvSpPr>
        <p:spPr bwMode="auto">
          <a:xfrm>
            <a:off x="271780" y="4072890"/>
            <a:ext cx="4970145"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zh-CN" altLang="en-US" sz="2400" b="1" smtClean="0">
                <a:solidFill>
                  <a:srgbClr val="FFCC00"/>
                </a:solidFill>
                <a:ea typeface="楷体_GB2312" pitchFamily="49" charset="-122"/>
              </a:rPr>
              <a:t>将前述的可编程增益放大器</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PGA202/203</a:t>
            </a:r>
            <a:r>
              <a:rPr lang="zh-CN" altLang="en-US" sz="2400" b="1" smtClean="0">
                <a:solidFill>
                  <a:srgbClr val="FFCC00"/>
                </a:solidFill>
                <a:ea typeface="楷体_GB2312" pitchFamily="49" charset="-122"/>
              </a:rPr>
              <a:t>的输入端接上运放及电阻网络，可组成低噪声的差分仪用放大器，如图所示。</a:t>
            </a:r>
            <a:endParaRPr lang="zh-CN" altLang="en-US" sz="2400" b="1" smtClean="0">
              <a:solidFill>
                <a:srgbClr val="FFCC00"/>
              </a:solidFill>
              <a:ea typeface="楷体_GB2312" pitchFamily="49" charset="-122"/>
            </a:endParaRPr>
          </a:p>
        </p:txBody>
      </p:sp>
      <p:sp>
        <p:nvSpPr>
          <p:cNvPr id="555014" name="Text Box 6"/>
          <p:cNvSpPr txBox="1">
            <a:spLocks noChangeArrowheads="1"/>
          </p:cNvSpPr>
          <p:nvPr/>
        </p:nvSpPr>
        <p:spPr bwMode="auto">
          <a:xfrm>
            <a:off x="5873115" y="5188585"/>
            <a:ext cx="2751455" cy="3683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ctr" fontAlgn="base">
              <a:spcBef>
                <a:spcPct val="50000"/>
              </a:spcBef>
              <a:spcAft>
                <a:spcPct val="0"/>
              </a:spcAft>
            </a:pPr>
            <a:r>
              <a:rPr lang="zh-CN" altLang="en-US" b="1" smtClean="0">
                <a:solidFill>
                  <a:srgbClr val="FFFFFF"/>
                </a:solidFill>
                <a:ea typeface="楷体_GB2312" pitchFamily="49" charset="-122"/>
              </a:rPr>
              <a:t>可变增益仪用放大器</a:t>
            </a:r>
            <a:endParaRPr lang="zh-CN" altLang="en-US" b="1" smtClean="0">
              <a:solidFill>
                <a:srgbClr val="FFFFFF"/>
              </a:solidFill>
              <a:ea typeface="楷体_GB2312" pitchFamily="49" charset="-122"/>
            </a:endParaRPr>
          </a:p>
        </p:txBody>
      </p:sp>
      <p:pic>
        <p:nvPicPr>
          <p:cNvPr id="555027" name="Picture 19" descr="b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1290" y="2686050"/>
            <a:ext cx="3748405" cy="2520950"/>
          </a:xfrm>
          <a:prstGeom prst="rect">
            <a:avLst/>
          </a:prstGeom>
          <a:noFill/>
          <a:extLst>
            <a:ext uri="{909E8E84-426E-40DD-AFC4-6F175D3DCCD1}">
              <a14:hiddenFill xmlns:a14="http://schemas.microsoft.com/office/drawing/2010/main">
                <a:solidFill>
                  <a:srgbClr val="FFFFFF"/>
                </a:solidFill>
              </a14:hiddenFill>
            </a:ext>
          </a:extLst>
        </p:spPr>
      </p:pic>
      <p:sp>
        <p:nvSpPr>
          <p:cNvPr id="553990" name="Rectangle 6"/>
          <p:cNvSpPr>
            <a:spLocks noChangeArrowheads="1"/>
          </p:cNvSpPr>
          <p:nvPr/>
        </p:nvSpPr>
        <p:spPr bwMode="auto">
          <a:xfrm>
            <a:off x="362585" y="2244725"/>
            <a:ext cx="4826635" cy="193802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nchor="ctr">
            <a:spAutoFit/>
          </a:bodyPr>
          <a:lstStyle/>
          <a:p>
            <a:pPr algn="l" fontAlgn="base">
              <a:spcBef>
                <a:spcPct val="0"/>
              </a:spcBef>
              <a:spcAft>
                <a:spcPct val="0"/>
              </a:spcAft>
            </a:pPr>
            <a:r>
              <a:rPr lang="zh-CN" sz="2400" b="1" smtClean="0">
                <a:solidFill>
                  <a:srgbClr val="FFCC00"/>
                </a:solidFill>
                <a:ea typeface="楷体_GB2312" pitchFamily="49" charset="-122"/>
              </a:rPr>
              <a:t>在</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FFCC00"/>
                </a:solidFill>
                <a:ea typeface="楷体_GB2312" pitchFamily="49" charset="-122"/>
              </a:rPr>
              <a:t>和</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2</a:t>
            </a:r>
            <a:r>
              <a:rPr lang="zh-CN" altLang="en-US" sz="2400" b="1" smtClean="0">
                <a:solidFill>
                  <a:srgbClr val="FFCC00"/>
                </a:solidFill>
                <a:ea typeface="楷体_GB2312" pitchFamily="49" charset="-122"/>
              </a:rPr>
              <a:t>及外部元件参数一致的情况下，共模干扰信号在电阻</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R</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G</a:t>
            </a:r>
            <a:r>
              <a:rPr lang="zh-CN" altLang="en-US" sz="2400" b="1" smtClean="0">
                <a:solidFill>
                  <a:srgbClr val="FFCC00"/>
                </a:solidFill>
                <a:ea typeface="楷体_GB2312" pitchFamily="49" charset="-122"/>
              </a:rPr>
              <a:t>上不产生电流，输出信号不会出现共模干扰信号，即仪用放大器可抑制共模干扰。</a:t>
            </a:r>
            <a:endParaRPr lang="zh-CN" altLang="en-US" sz="2400" b="1" smtClean="0">
              <a:solidFill>
                <a:srgbClr val="FFCC00"/>
              </a:solidFill>
              <a:ea typeface="楷体_GB2312" pitchFamily="49" charset="-122"/>
            </a:endParaRPr>
          </a:p>
        </p:txBody>
      </p:sp>
      <p:sp>
        <p:nvSpPr>
          <p:cNvPr id="3" name="文本框 2"/>
          <p:cNvSpPr txBox="1"/>
          <p:nvPr/>
        </p:nvSpPr>
        <p:spPr>
          <a:xfrm>
            <a:off x="233045" y="5549265"/>
            <a:ext cx="8649335" cy="1198880"/>
          </a:xfrm>
          <a:prstGeom prst="rect">
            <a:avLst/>
          </a:prstGeom>
          <a:noFill/>
        </p:spPr>
        <p:txBody>
          <a:bodyPr wrap="square" rtlCol="0" anchor="t">
            <a:spAutoFit/>
          </a:bodyPr>
          <a:p>
            <a:pPr fontAlgn="base">
              <a:spcBef>
                <a:spcPct val="50000"/>
              </a:spcBef>
              <a:spcAft>
                <a:spcPct val="0"/>
              </a:spcAft>
            </a:pPr>
            <a:r>
              <a:rPr lang="zh-CN" altLang="en-US" sz="2400" b="1" smtClean="0">
                <a:solidFill>
                  <a:srgbClr val="FFCC00"/>
                </a:solidFill>
                <a:ea typeface="楷体_GB2312" pitchFamily="49" charset="-122"/>
                <a:sym typeface="+mn-ea"/>
              </a:rPr>
              <a:t>由于电阻网络的存在，所得到的放大倍数分别是</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100</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200</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400</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800</a:t>
            </a:r>
            <a:r>
              <a:rPr lang="zh-CN" altLang="en-US" sz="2400" b="1" smtClean="0">
                <a:solidFill>
                  <a:srgbClr val="FFCC00"/>
                </a:solidFill>
                <a:ea typeface="楷体_GB2312" pitchFamily="49" charset="-122"/>
                <a:sym typeface="+mn-ea"/>
              </a:rPr>
              <a:t>，即在原</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PGA203</a:t>
            </a:r>
            <a:r>
              <a:rPr lang="zh-CN" altLang="en-US" sz="2400" b="1" smtClean="0">
                <a:solidFill>
                  <a:srgbClr val="FFCC00"/>
                </a:solidFill>
                <a:ea typeface="楷体_GB2312" pitchFamily="49" charset="-122"/>
                <a:sym typeface="+mn-ea"/>
              </a:rPr>
              <a:t>增益的基础上增加了</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100</a:t>
            </a:r>
            <a:r>
              <a:rPr lang="zh-CN" altLang="en-US" sz="2400" b="1" smtClean="0">
                <a:solidFill>
                  <a:srgbClr val="FFCC00"/>
                </a:solidFill>
                <a:ea typeface="楷体_GB2312" pitchFamily="49" charset="-122"/>
                <a:sym typeface="+mn-ea"/>
              </a:rPr>
              <a:t>倍。适当改变</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200Ω</a:t>
            </a:r>
            <a:r>
              <a:rPr lang="zh-CN" altLang="en-US" sz="2400" b="1" smtClean="0">
                <a:solidFill>
                  <a:srgbClr val="FFCC00"/>
                </a:solidFill>
                <a:ea typeface="楷体_GB2312" pitchFamily="49" charset="-122"/>
                <a:sym typeface="+mn-ea"/>
              </a:rPr>
              <a:t>的电阻，还可得到其他放大倍数。</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3991"/>
                                        </p:tgtEl>
                                        <p:attrNameLst>
                                          <p:attrName>style.visibility</p:attrName>
                                        </p:attrNameLst>
                                      </p:cBhvr>
                                      <p:to>
                                        <p:strVal val="visible"/>
                                      </p:to>
                                    </p:set>
                                    <p:anim calcmode="lin" valueType="num">
                                      <p:cBhvr additive="base">
                                        <p:cTn id="13" dur="500" fill="hold"/>
                                        <p:tgtEl>
                                          <p:spTgt spid="553991"/>
                                        </p:tgtEl>
                                        <p:attrNameLst>
                                          <p:attrName>ppt_x</p:attrName>
                                        </p:attrNameLst>
                                      </p:cBhvr>
                                      <p:tavLst>
                                        <p:tav tm="0">
                                          <p:val>
                                            <p:strVal val="#ppt_x"/>
                                          </p:val>
                                        </p:tav>
                                        <p:tav tm="100000">
                                          <p:val>
                                            <p:strVal val="#ppt_x"/>
                                          </p:val>
                                        </p:tav>
                                      </p:tavLst>
                                    </p:anim>
                                    <p:anim calcmode="lin" valueType="num">
                                      <p:cBhvr additive="base">
                                        <p:cTn id="14" dur="500" fill="hold"/>
                                        <p:tgtEl>
                                          <p:spTgt spid="55399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53990"/>
                                        </p:tgtEl>
                                        <p:attrNameLst>
                                          <p:attrName>style.visibility</p:attrName>
                                        </p:attrNameLst>
                                      </p:cBhvr>
                                      <p:to>
                                        <p:strVal val="visible"/>
                                      </p:to>
                                    </p:set>
                                    <p:anim calcmode="lin" valueType="num">
                                      <p:cBhvr additive="base">
                                        <p:cTn id="19" dur="500" fill="hold"/>
                                        <p:tgtEl>
                                          <p:spTgt spid="553990"/>
                                        </p:tgtEl>
                                        <p:attrNameLst>
                                          <p:attrName>ppt_x</p:attrName>
                                        </p:attrNameLst>
                                      </p:cBhvr>
                                      <p:tavLst>
                                        <p:tav tm="0">
                                          <p:val>
                                            <p:strVal val="#ppt_x"/>
                                          </p:val>
                                        </p:tav>
                                        <p:tav tm="100000">
                                          <p:val>
                                            <p:strVal val="#ppt_x"/>
                                          </p:val>
                                        </p:tav>
                                      </p:tavLst>
                                    </p:anim>
                                    <p:anim calcmode="lin" valueType="num">
                                      <p:cBhvr additive="base">
                                        <p:cTn id="20" dur="500" fill="hold"/>
                                        <p:tgtEl>
                                          <p:spTgt spid="55399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55012"/>
                                        </p:tgtEl>
                                        <p:attrNameLst>
                                          <p:attrName>style.visibility</p:attrName>
                                        </p:attrNameLst>
                                      </p:cBhvr>
                                      <p:to>
                                        <p:strVal val="visible"/>
                                      </p:to>
                                    </p:set>
                                    <p:anim calcmode="lin" valueType="num">
                                      <p:cBhvr additive="base">
                                        <p:cTn id="25" dur="500" fill="hold"/>
                                        <p:tgtEl>
                                          <p:spTgt spid="555012"/>
                                        </p:tgtEl>
                                        <p:attrNameLst>
                                          <p:attrName>ppt_x</p:attrName>
                                        </p:attrNameLst>
                                      </p:cBhvr>
                                      <p:tavLst>
                                        <p:tav tm="0">
                                          <p:val>
                                            <p:strVal val="#ppt_x"/>
                                          </p:val>
                                        </p:tav>
                                        <p:tav tm="100000">
                                          <p:val>
                                            <p:strVal val="#ppt_x"/>
                                          </p:val>
                                        </p:tav>
                                      </p:tavLst>
                                    </p:anim>
                                    <p:anim calcmode="lin" valueType="num">
                                      <p:cBhvr additive="base">
                                        <p:cTn id="26" dur="500" fill="hold"/>
                                        <p:tgtEl>
                                          <p:spTgt spid="5550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55014"/>
                                        </p:tgtEl>
                                        <p:attrNameLst>
                                          <p:attrName>style.visibility</p:attrName>
                                        </p:attrNameLst>
                                      </p:cBhvr>
                                      <p:to>
                                        <p:strVal val="visible"/>
                                      </p:to>
                                    </p:set>
                                    <p:anim calcmode="lin" valueType="num">
                                      <p:cBhvr additive="base">
                                        <p:cTn id="31" dur="500" fill="hold"/>
                                        <p:tgtEl>
                                          <p:spTgt spid="555014"/>
                                        </p:tgtEl>
                                        <p:attrNameLst>
                                          <p:attrName>ppt_x</p:attrName>
                                        </p:attrNameLst>
                                      </p:cBhvr>
                                      <p:tavLst>
                                        <p:tav tm="0">
                                          <p:val>
                                            <p:strVal val="#ppt_x"/>
                                          </p:val>
                                        </p:tav>
                                        <p:tav tm="100000">
                                          <p:val>
                                            <p:strVal val="#ppt_x"/>
                                          </p:val>
                                        </p:tav>
                                      </p:tavLst>
                                    </p:anim>
                                    <p:anim calcmode="lin" valueType="num">
                                      <p:cBhvr additive="base">
                                        <p:cTn id="32" dur="500" fill="hold"/>
                                        <p:tgtEl>
                                          <p:spTgt spid="5550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55027"/>
                                        </p:tgtEl>
                                        <p:attrNameLst>
                                          <p:attrName>style.visibility</p:attrName>
                                        </p:attrNameLst>
                                      </p:cBhvr>
                                      <p:to>
                                        <p:strVal val="visible"/>
                                      </p:to>
                                    </p:set>
                                    <p:anim calcmode="lin" valueType="num">
                                      <p:cBhvr additive="base">
                                        <p:cTn id="35" dur="500" fill="hold"/>
                                        <p:tgtEl>
                                          <p:spTgt spid="555027"/>
                                        </p:tgtEl>
                                        <p:attrNameLst>
                                          <p:attrName>ppt_x</p:attrName>
                                        </p:attrNameLst>
                                      </p:cBhvr>
                                      <p:tavLst>
                                        <p:tav tm="0">
                                          <p:val>
                                            <p:strVal val="#ppt_x"/>
                                          </p:val>
                                        </p:tav>
                                        <p:tav tm="100000">
                                          <p:val>
                                            <p:strVal val="#ppt_x"/>
                                          </p:val>
                                        </p:tav>
                                      </p:tavLst>
                                    </p:anim>
                                    <p:anim calcmode="lin" valueType="num">
                                      <p:cBhvr additive="base">
                                        <p:cTn id="36" dur="500" fill="hold"/>
                                        <p:tgtEl>
                                          <p:spTgt spid="55502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ppt_x"/>
                                          </p:val>
                                        </p:tav>
                                        <p:tav tm="100000">
                                          <p:val>
                                            <p:strVal val="#ppt_x"/>
                                          </p:val>
                                        </p:tav>
                                      </p:tavLst>
                                    </p:anim>
                                    <p:anim calcmode="lin" valueType="num">
                                      <p:cBhvr additive="base">
                                        <p:cTn id="4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90" grpId="0" bldLvl="0" animBg="1"/>
      <p:bldP spid="2" grpId="0" bldLvl="0" animBg="1"/>
      <p:bldP spid="555012" grpId="0" bldLvl="0" animBg="1"/>
      <p:bldP spid="555014" grpId="0" bldLvl="0" animBg="1"/>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6" name="Text Box 4"/>
          <p:cNvSpPr txBox="1">
            <a:spLocks noChangeArrowheads="1"/>
          </p:cNvSpPr>
          <p:nvPr/>
        </p:nvSpPr>
        <p:spPr bwMode="auto">
          <a:xfrm>
            <a:off x="357505" y="445453"/>
            <a:ext cx="381635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l" fontAlgn="base">
              <a:spcBef>
                <a:spcPct val="50000"/>
              </a:spcBef>
              <a:spcAft>
                <a:spcPct val="0"/>
              </a:spcAft>
            </a:pPr>
            <a:r>
              <a:rPr lang="en-US" altLang="zh-CN" sz="2400" b="1" smtClean="0">
                <a:solidFill>
                  <a:srgbClr val="CC0000"/>
                </a:solidFill>
                <a:ea typeface="楷体_GB2312" pitchFamily="49" charset="-122"/>
              </a:rPr>
              <a:t>2 .</a:t>
            </a:r>
            <a:r>
              <a:rPr lang="zh-CN" altLang="en-US" sz="2400" b="1" smtClean="0">
                <a:solidFill>
                  <a:srgbClr val="CC0000"/>
                </a:solidFill>
                <a:ea typeface="楷体_GB2312" pitchFamily="49" charset="-122"/>
              </a:rPr>
              <a:t>集成仪用放大器</a:t>
            </a:r>
            <a:endParaRPr lang="zh-CN" altLang="en-US" sz="2400" b="1" smtClean="0">
              <a:solidFill>
                <a:srgbClr val="CC0000"/>
              </a:solidFill>
              <a:ea typeface="楷体_GB2312" pitchFamily="49" charset="-122"/>
            </a:endParaRPr>
          </a:p>
        </p:txBody>
      </p:sp>
      <p:sp>
        <p:nvSpPr>
          <p:cNvPr id="556037" name="Text Box 5"/>
          <p:cNvSpPr txBox="1">
            <a:spLocks noChangeArrowheads="1"/>
          </p:cNvSpPr>
          <p:nvPr/>
        </p:nvSpPr>
        <p:spPr bwMode="auto">
          <a:xfrm>
            <a:off x="293370" y="857250"/>
            <a:ext cx="8671560"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zh-CN" altLang="en-US" sz="2400" b="1" smtClean="0">
                <a:solidFill>
                  <a:srgbClr val="FFCC00"/>
                </a:solidFill>
                <a:ea typeface="楷体_GB2312" pitchFamily="49" charset="-122"/>
              </a:rPr>
              <a:t>集成仪用放大器有美国</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Analog Device </a:t>
            </a:r>
            <a:r>
              <a:rPr lang="zh-CN" altLang="en-US" sz="2400" b="1" smtClean="0">
                <a:solidFill>
                  <a:srgbClr val="FFCC00"/>
                </a:solidFill>
                <a:ea typeface="楷体_GB2312" pitchFamily="49" charset="-122"/>
              </a:rPr>
              <a:t>公司的</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522</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 </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AD512</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AD620</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AD623 </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AD8221</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BB</a:t>
            </a:r>
            <a:r>
              <a:rPr lang="zh-CN" altLang="en-US" sz="2400" b="1" smtClean="0">
                <a:solidFill>
                  <a:srgbClr val="FFCC00"/>
                </a:solidFill>
                <a:ea typeface="楷体_GB2312" pitchFamily="49" charset="-122"/>
              </a:rPr>
              <a:t>公司的</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INA114</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118</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MAXIM</a:t>
            </a:r>
            <a:r>
              <a:rPr lang="zh-CN" altLang="en-US" sz="2400" b="1" smtClean="0">
                <a:solidFill>
                  <a:srgbClr val="FFCC00"/>
                </a:solidFill>
                <a:ea typeface="楷体_GB2312" pitchFamily="49" charset="-122"/>
              </a:rPr>
              <a:t>公司的</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MAX4195</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4196</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4197</a:t>
            </a:r>
            <a:r>
              <a:rPr lang="zh-CN" altLang="en-US" sz="2400" b="1" smtClean="0">
                <a:solidFill>
                  <a:srgbClr val="FFCC00"/>
                </a:solidFill>
                <a:ea typeface="楷体_GB2312" pitchFamily="49" charset="-122"/>
              </a:rPr>
              <a:t>等。其中，</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INA114</a:t>
            </a:r>
            <a:r>
              <a:rPr lang="zh-CN" altLang="en-US" sz="2400" b="1" smtClean="0">
                <a:solidFill>
                  <a:srgbClr val="FFCC00"/>
                </a:solidFill>
                <a:ea typeface="楷体_GB2312" pitchFamily="49" charset="-122"/>
              </a:rPr>
              <a:t>是一种通用仪用放大器，尺寸小、精度高、价格低。主要性能如下：</a:t>
            </a:r>
            <a:endParaRPr lang="zh-CN" altLang="en-US" sz="2400" b="1" smtClean="0">
              <a:solidFill>
                <a:srgbClr val="FFCC00"/>
              </a:solidFill>
              <a:ea typeface="楷体_GB2312" pitchFamily="49" charset="-122"/>
            </a:endParaRPr>
          </a:p>
        </p:txBody>
      </p:sp>
      <p:sp>
        <p:nvSpPr>
          <p:cNvPr id="556040" name="Text Box 8"/>
          <p:cNvSpPr txBox="1">
            <a:spLocks noChangeArrowheads="1"/>
          </p:cNvSpPr>
          <p:nvPr/>
        </p:nvSpPr>
        <p:spPr bwMode="auto">
          <a:xfrm>
            <a:off x="239078" y="2345373"/>
            <a:ext cx="604837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0"/>
              </a:spcBef>
              <a:spcAft>
                <a:spcPct val="0"/>
              </a:spcAft>
            </a:pPr>
            <a:r>
              <a:rPr lang="en-US" altLang="zh-CN" sz="2400" b="1" smtClean="0">
                <a:solidFill>
                  <a:srgbClr val="FF99FF"/>
                </a:solidFill>
                <a:ea typeface="楷体_GB2312" pitchFamily="49" charset="-122"/>
              </a:rPr>
              <a:t>●</a:t>
            </a:r>
            <a:r>
              <a:rPr lang="zh-CN" altLang="zh-CN" sz="2400" b="1" smtClean="0">
                <a:solidFill>
                  <a:srgbClr val="FF99FF"/>
                </a:solidFill>
                <a:ea typeface="楷体_GB2312" pitchFamily="49" charset="-122"/>
              </a:rPr>
              <a:t>失调电压低（</a:t>
            </a:r>
            <a:r>
              <a:rPr lang="zh-CN" altLang="en-US" sz="2400" b="1" smtClean="0">
                <a:solidFill>
                  <a:srgbClr val="FF99FF"/>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99FF"/>
                </a:solidFill>
                <a:latin typeface="Times New Roman" panose="02020603050405020304" pitchFamily="18" charset="0"/>
                <a:ea typeface="楷体_GB2312" pitchFamily="49" charset="-122"/>
                <a:cs typeface="Times New Roman" panose="02020603050405020304" pitchFamily="18" charset="0"/>
              </a:rPr>
              <a:t>50μV</a:t>
            </a:r>
            <a:r>
              <a:rPr lang="zh-CN" altLang="en-US" sz="2400" b="1" smtClean="0">
                <a:solidFill>
                  <a:srgbClr val="FF99FF"/>
                </a:solidFill>
                <a:ea typeface="楷体_GB2312" pitchFamily="49" charset="-122"/>
              </a:rPr>
              <a:t>）</a:t>
            </a:r>
            <a:endParaRPr lang="zh-CN" altLang="en-US" sz="2400" b="1" smtClean="0">
              <a:solidFill>
                <a:srgbClr val="FF99FF"/>
              </a:solidFill>
              <a:ea typeface="楷体_GB2312" pitchFamily="49" charset="-122"/>
            </a:endParaRPr>
          </a:p>
        </p:txBody>
      </p:sp>
      <p:sp>
        <p:nvSpPr>
          <p:cNvPr id="556041" name="Text Box 9"/>
          <p:cNvSpPr txBox="1">
            <a:spLocks noChangeArrowheads="1"/>
          </p:cNvSpPr>
          <p:nvPr/>
        </p:nvSpPr>
        <p:spPr bwMode="auto">
          <a:xfrm>
            <a:off x="223520" y="2739390"/>
            <a:ext cx="469709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0"/>
              </a:spcBef>
              <a:spcAft>
                <a:spcPct val="0"/>
              </a:spcAft>
            </a:pPr>
            <a:r>
              <a:rPr lang="en-US" altLang="zh-CN" sz="2400" b="1" smtClean="0">
                <a:solidFill>
                  <a:srgbClr val="FF99FF"/>
                </a:solidFill>
                <a:ea typeface="楷体_GB2312" pitchFamily="49" charset="-122"/>
              </a:rPr>
              <a:t>●</a:t>
            </a:r>
            <a:r>
              <a:rPr lang="zh-CN" altLang="zh-CN" sz="2400" b="1" smtClean="0">
                <a:solidFill>
                  <a:srgbClr val="FF99FF"/>
                </a:solidFill>
                <a:ea typeface="楷体_GB2312" pitchFamily="49" charset="-122"/>
              </a:rPr>
              <a:t>漂移小（</a:t>
            </a:r>
            <a:r>
              <a:rPr lang="zh-CN" altLang="en-US" sz="2400" b="1" smtClean="0">
                <a:solidFill>
                  <a:srgbClr val="FF99FF"/>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99FF"/>
                </a:solidFill>
                <a:latin typeface="Times New Roman" panose="02020603050405020304" pitchFamily="18" charset="0"/>
                <a:ea typeface="楷体_GB2312" pitchFamily="49" charset="-122"/>
                <a:cs typeface="Times New Roman" panose="02020603050405020304" pitchFamily="18" charset="0"/>
              </a:rPr>
              <a:t>0.25μV/℃</a:t>
            </a:r>
            <a:r>
              <a:rPr lang="zh-CN" altLang="en-US" sz="2400" b="1" smtClean="0">
                <a:solidFill>
                  <a:srgbClr val="FF99FF"/>
                </a:solidFill>
                <a:ea typeface="楷体_GB2312" pitchFamily="49" charset="-122"/>
              </a:rPr>
              <a:t>）</a:t>
            </a:r>
            <a:endParaRPr lang="zh-CN" altLang="en-US" sz="2400" b="1" smtClean="0">
              <a:solidFill>
                <a:srgbClr val="FF99FF"/>
              </a:solidFill>
              <a:ea typeface="楷体_GB2312" pitchFamily="49" charset="-122"/>
            </a:endParaRPr>
          </a:p>
        </p:txBody>
      </p:sp>
      <p:sp>
        <p:nvSpPr>
          <p:cNvPr id="556042" name="Text Box 10"/>
          <p:cNvSpPr txBox="1">
            <a:spLocks noChangeArrowheads="1"/>
          </p:cNvSpPr>
          <p:nvPr/>
        </p:nvSpPr>
        <p:spPr bwMode="auto">
          <a:xfrm>
            <a:off x="223203" y="3108008"/>
            <a:ext cx="604837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0"/>
              </a:spcBef>
              <a:spcAft>
                <a:spcPct val="0"/>
              </a:spcAft>
            </a:pPr>
            <a:r>
              <a:rPr lang="en-US" altLang="zh-CN" sz="2400" b="1" smtClean="0">
                <a:solidFill>
                  <a:srgbClr val="FF99FF"/>
                </a:solidFill>
                <a:ea typeface="楷体_GB2312" pitchFamily="49" charset="-122"/>
              </a:rPr>
              <a:t>●</a:t>
            </a:r>
            <a:r>
              <a:rPr lang="zh-CN" altLang="zh-CN" sz="2400" b="1" smtClean="0">
                <a:solidFill>
                  <a:srgbClr val="FF99FF"/>
                </a:solidFill>
                <a:ea typeface="楷体_GB2312" pitchFamily="49" charset="-122"/>
              </a:rPr>
              <a:t>输入偏置电流低（</a:t>
            </a:r>
            <a:r>
              <a:rPr lang="zh-CN" altLang="en-US" sz="2400" b="1" smtClean="0">
                <a:solidFill>
                  <a:srgbClr val="FF99FF"/>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99FF"/>
                </a:solidFill>
                <a:latin typeface="Times New Roman" panose="02020603050405020304" pitchFamily="18" charset="0"/>
                <a:ea typeface="楷体_GB2312" pitchFamily="49" charset="-122"/>
                <a:cs typeface="Times New Roman" panose="02020603050405020304" pitchFamily="18" charset="0"/>
              </a:rPr>
              <a:t>2nA</a:t>
            </a:r>
            <a:r>
              <a:rPr lang="zh-CN" altLang="en-US" sz="2400" b="1" smtClean="0">
                <a:solidFill>
                  <a:srgbClr val="FF99FF"/>
                </a:solidFill>
                <a:ea typeface="楷体_GB2312" pitchFamily="49" charset="-122"/>
              </a:rPr>
              <a:t>）</a:t>
            </a:r>
            <a:endParaRPr lang="zh-CN" altLang="en-US" sz="2400" b="1" smtClean="0">
              <a:solidFill>
                <a:srgbClr val="FF99FF"/>
              </a:solidFill>
              <a:ea typeface="楷体_GB2312" pitchFamily="49" charset="-122"/>
            </a:endParaRPr>
          </a:p>
        </p:txBody>
      </p:sp>
      <p:sp>
        <p:nvSpPr>
          <p:cNvPr id="556043" name="Text Box 11"/>
          <p:cNvSpPr txBox="1">
            <a:spLocks noChangeArrowheads="1"/>
          </p:cNvSpPr>
          <p:nvPr/>
        </p:nvSpPr>
        <p:spPr bwMode="auto">
          <a:xfrm>
            <a:off x="216535" y="3484880"/>
            <a:ext cx="512826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0"/>
              </a:spcBef>
              <a:spcAft>
                <a:spcPct val="0"/>
              </a:spcAft>
            </a:pPr>
            <a:r>
              <a:rPr lang="en-US" altLang="zh-CN" sz="2400" b="1" smtClean="0">
                <a:solidFill>
                  <a:srgbClr val="FF99FF"/>
                </a:solidFill>
                <a:ea typeface="楷体_GB2312" pitchFamily="49" charset="-122"/>
              </a:rPr>
              <a:t>●</a:t>
            </a:r>
            <a:r>
              <a:rPr lang="zh-CN" altLang="zh-CN" sz="2400" b="1" smtClean="0">
                <a:solidFill>
                  <a:srgbClr val="FF99FF"/>
                </a:solidFill>
                <a:ea typeface="楷体_GB2312" pitchFamily="49" charset="-122"/>
              </a:rPr>
              <a:t>共模抑制比高（</a:t>
            </a:r>
            <a:r>
              <a:rPr lang="en-US" altLang="zh-CN" sz="2400" b="1" smtClean="0">
                <a:solidFill>
                  <a:srgbClr val="FF99FF"/>
                </a:solidFill>
                <a:latin typeface="Times New Roman" panose="02020603050405020304" pitchFamily="18" charset="0"/>
                <a:ea typeface="楷体_GB2312" pitchFamily="49" charset="-122"/>
                <a:cs typeface="Times New Roman" panose="02020603050405020304" pitchFamily="18" charset="0"/>
              </a:rPr>
              <a:t>G=1000</a:t>
            </a:r>
            <a:r>
              <a:rPr lang="zh-CN" altLang="en-US" sz="2400" b="1" smtClean="0">
                <a:solidFill>
                  <a:srgbClr val="FF99FF"/>
                </a:solidFill>
                <a:ea typeface="楷体_GB2312" pitchFamily="49" charset="-122"/>
              </a:rPr>
              <a:t>时≥</a:t>
            </a:r>
            <a:r>
              <a:rPr lang="en-US" altLang="zh-CN" sz="2400" b="1" smtClean="0">
                <a:solidFill>
                  <a:srgbClr val="FF99FF"/>
                </a:solidFill>
                <a:latin typeface="Times New Roman" panose="02020603050405020304" pitchFamily="18" charset="0"/>
                <a:ea typeface="楷体_GB2312" pitchFamily="49" charset="-122"/>
                <a:cs typeface="Times New Roman" panose="02020603050405020304" pitchFamily="18" charset="0"/>
              </a:rPr>
              <a:t>115dB</a:t>
            </a:r>
            <a:r>
              <a:rPr lang="zh-CN" altLang="en-US" sz="2400" b="1" smtClean="0">
                <a:solidFill>
                  <a:srgbClr val="FF99FF"/>
                </a:solidFill>
                <a:ea typeface="楷体_GB2312" pitchFamily="49" charset="-122"/>
              </a:rPr>
              <a:t>）</a:t>
            </a:r>
            <a:endParaRPr lang="zh-CN" altLang="en-US" sz="2400" b="1" smtClean="0">
              <a:solidFill>
                <a:srgbClr val="FF99FF"/>
              </a:solidFill>
              <a:ea typeface="楷体_GB2312" pitchFamily="49" charset="-122"/>
            </a:endParaRPr>
          </a:p>
        </p:txBody>
      </p:sp>
      <p:sp>
        <p:nvSpPr>
          <p:cNvPr id="557061" name="Text Box 5"/>
          <p:cNvSpPr txBox="1">
            <a:spLocks noChangeArrowheads="1"/>
          </p:cNvSpPr>
          <p:nvPr/>
        </p:nvSpPr>
        <p:spPr bwMode="auto">
          <a:xfrm>
            <a:off x="204788" y="5585460"/>
            <a:ext cx="604837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0"/>
              </a:spcBef>
              <a:spcAft>
                <a:spcPct val="0"/>
              </a:spcAft>
            </a:pPr>
            <a:r>
              <a:rPr lang="en-US" altLang="zh-CN" sz="2400" b="1" smtClean="0">
                <a:solidFill>
                  <a:srgbClr val="FF99FF"/>
                </a:solidFill>
                <a:ea typeface="楷体_GB2312" pitchFamily="49" charset="-122"/>
              </a:rPr>
              <a:t>●</a:t>
            </a:r>
            <a:r>
              <a:rPr lang="zh-CN" altLang="zh-CN" sz="2400" b="1" smtClean="0">
                <a:solidFill>
                  <a:srgbClr val="FF99FF"/>
                </a:solidFill>
                <a:ea typeface="楷体_GB2312" pitchFamily="49" charset="-122"/>
              </a:rPr>
              <a:t>工作温度</a:t>
            </a:r>
            <a:r>
              <a:rPr lang="zh-CN" altLang="en-US" sz="2400" b="1" smtClean="0">
                <a:solidFill>
                  <a:srgbClr val="FF99FF"/>
                </a:solidFill>
                <a:ea typeface="楷体_GB2312" pitchFamily="49" charset="-122"/>
              </a:rPr>
              <a:t>  </a:t>
            </a:r>
            <a:r>
              <a:rPr lang="en-US" altLang="zh-CN" sz="2400" b="1" smtClean="0">
                <a:solidFill>
                  <a:srgbClr val="FF99FF"/>
                </a:solidFill>
                <a:latin typeface="Times New Roman" panose="02020603050405020304" pitchFamily="18" charset="0"/>
                <a:ea typeface="楷体_GB2312" pitchFamily="49" charset="-122"/>
                <a:cs typeface="Times New Roman" panose="02020603050405020304" pitchFamily="18" charset="0"/>
              </a:rPr>
              <a:t>-40℃</a:t>
            </a:r>
            <a:r>
              <a:rPr lang="zh-CN" altLang="en-US" sz="2400" b="1" smtClean="0">
                <a:solidFill>
                  <a:srgbClr val="FF99FF"/>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99FF"/>
                </a:solidFill>
                <a:latin typeface="Times New Roman" panose="02020603050405020304" pitchFamily="18" charset="0"/>
                <a:ea typeface="楷体_GB2312" pitchFamily="49" charset="-122"/>
                <a:cs typeface="Times New Roman" panose="02020603050405020304" pitchFamily="18" charset="0"/>
              </a:rPr>
              <a:t>+125℃</a:t>
            </a:r>
            <a:endParaRPr lang="en-US" altLang="zh-CN" sz="2400" b="1" smtClean="0">
              <a:solidFill>
                <a:srgbClr val="FF99FF"/>
              </a:solidFill>
              <a:latin typeface="Times New Roman" panose="02020603050405020304" pitchFamily="18" charset="0"/>
              <a:ea typeface="楷体_GB2312" pitchFamily="49" charset="-122"/>
              <a:cs typeface="Times New Roman" panose="02020603050405020304" pitchFamily="18" charset="0"/>
            </a:endParaRPr>
          </a:p>
        </p:txBody>
      </p:sp>
      <p:sp>
        <p:nvSpPr>
          <p:cNvPr id="557062" name="Text Box 6"/>
          <p:cNvSpPr txBox="1">
            <a:spLocks noChangeArrowheads="1"/>
          </p:cNvSpPr>
          <p:nvPr/>
        </p:nvSpPr>
        <p:spPr bwMode="auto">
          <a:xfrm>
            <a:off x="206693" y="4151313"/>
            <a:ext cx="604837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0"/>
              </a:spcBef>
              <a:spcAft>
                <a:spcPct val="0"/>
              </a:spcAft>
            </a:pPr>
            <a:r>
              <a:rPr lang="en-US" altLang="zh-CN" sz="2400" b="1" smtClean="0">
                <a:solidFill>
                  <a:srgbClr val="FF99FF"/>
                </a:solidFill>
                <a:ea typeface="楷体_GB2312" pitchFamily="49" charset="-122"/>
              </a:rPr>
              <a:t>●</a:t>
            </a:r>
            <a:r>
              <a:rPr lang="zh-CN" altLang="zh-CN" sz="2400" b="1" smtClean="0">
                <a:solidFill>
                  <a:srgbClr val="FF99FF"/>
                </a:solidFill>
                <a:ea typeface="楷体_GB2312" pitchFamily="49" charset="-122"/>
              </a:rPr>
              <a:t>静态电流小（</a:t>
            </a:r>
            <a:r>
              <a:rPr lang="zh-CN" altLang="en-US" sz="2400" b="1" smtClean="0">
                <a:solidFill>
                  <a:srgbClr val="FF99FF"/>
                </a:solidFill>
                <a:ea typeface="楷体_GB2312" pitchFamily="49" charset="-122"/>
              </a:rPr>
              <a:t>≤</a:t>
            </a:r>
            <a:r>
              <a:rPr lang="en-US" altLang="zh-CN" sz="2400" b="1" smtClean="0">
                <a:solidFill>
                  <a:srgbClr val="FF99FF"/>
                </a:solidFill>
                <a:latin typeface="Times New Roman" panose="02020603050405020304" pitchFamily="18" charset="0"/>
                <a:ea typeface="楷体_GB2312" pitchFamily="49" charset="-122"/>
                <a:cs typeface="Times New Roman" panose="02020603050405020304" pitchFamily="18" charset="0"/>
              </a:rPr>
              <a:t>3mA</a:t>
            </a:r>
            <a:r>
              <a:rPr lang="zh-CN" altLang="en-US" sz="2400" b="1" smtClean="0">
                <a:solidFill>
                  <a:srgbClr val="FF99FF"/>
                </a:solidFill>
                <a:ea typeface="楷体_GB2312" pitchFamily="49" charset="-122"/>
              </a:rPr>
              <a:t>）</a:t>
            </a:r>
            <a:endParaRPr lang="zh-CN" altLang="en-US" sz="2400" b="1" smtClean="0">
              <a:solidFill>
                <a:srgbClr val="FF99FF"/>
              </a:solidFill>
              <a:ea typeface="楷体_GB2312" pitchFamily="49" charset="-122"/>
            </a:endParaRPr>
          </a:p>
        </p:txBody>
      </p:sp>
      <p:sp>
        <p:nvSpPr>
          <p:cNvPr id="557063" name="Text Box 7"/>
          <p:cNvSpPr txBox="1">
            <a:spLocks noChangeArrowheads="1"/>
          </p:cNvSpPr>
          <p:nvPr/>
        </p:nvSpPr>
        <p:spPr bwMode="auto">
          <a:xfrm>
            <a:off x="214630" y="3797935"/>
            <a:ext cx="575691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0"/>
              </a:spcBef>
              <a:spcAft>
                <a:spcPct val="0"/>
              </a:spcAft>
            </a:pPr>
            <a:r>
              <a:rPr lang="en-US" altLang="zh-CN" sz="2400" b="1" smtClean="0">
                <a:solidFill>
                  <a:srgbClr val="FF99FF"/>
                </a:solidFill>
                <a:ea typeface="楷体_GB2312" pitchFamily="49" charset="-122"/>
              </a:rPr>
              <a:t>●</a:t>
            </a:r>
            <a:r>
              <a:rPr lang="zh-CN" altLang="zh-CN" sz="2400" b="1" smtClean="0">
                <a:solidFill>
                  <a:srgbClr val="FF99FF"/>
                </a:solidFill>
                <a:ea typeface="楷体_GB2312" pitchFamily="49" charset="-122"/>
              </a:rPr>
              <a:t>内部输入保护能够长期耐受±</a:t>
            </a:r>
            <a:r>
              <a:rPr lang="en-US" altLang="zh-CN" sz="2400" b="1" smtClean="0">
                <a:solidFill>
                  <a:srgbClr val="FF99FF"/>
                </a:solidFill>
                <a:latin typeface="Times New Roman" panose="02020603050405020304" pitchFamily="18" charset="0"/>
                <a:ea typeface="楷体_GB2312" pitchFamily="49" charset="-122"/>
                <a:cs typeface="Times New Roman" panose="02020603050405020304" pitchFamily="18" charset="0"/>
              </a:rPr>
              <a:t>40V</a:t>
            </a:r>
            <a:endParaRPr lang="zh-CN" altLang="en-US" sz="2400" b="1" smtClean="0">
              <a:solidFill>
                <a:srgbClr val="FF99FF"/>
              </a:solidFill>
              <a:ea typeface="楷体_GB2312" pitchFamily="49" charset="-122"/>
            </a:endParaRPr>
          </a:p>
        </p:txBody>
      </p:sp>
      <p:sp>
        <p:nvSpPr>
          <p:cNvPr id="557064" name="Text Box 8"/>
          <p:cNvSpPr txBox="1">
            <a:spLocks noChangeArrowheads="1"/>
          </p:cNvSpPr>
          <p:nvPr/>
        </p:nvSpPr>
        <p:spPr bwMode="auto">
          <a:xfrm>
            <a:off x="216535" y="4500880"/>
            <a:ext cx="5779135"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l" fontAlgn="base">
              <a:spcBef>
                <a:spcPct val="0"/>
              </a:spcBef>
              <a:spcAft>
                <a:spcPct val="0"/>
              </a:spcAft>
            </a:pPr>
            <a:r>
              <a:rPr lang="en-US" altLang="zh-CN" sz="2400" b="1" smtClean="0">
                <a:solidFill>
                  <a:srgbClr val="FF99FF"/>
                </a:solidFill>
                <a:ea typeface="楷体_GB2312" pitchFamily="49" charset="-122"/>
              </a:rPr>
              <a:t>●</a:t>
            </a:r>
            <a:r>
              <a:rPr lang="zh-CN" altLang="en-US" sz="2400" b="1" smtClean="0">
                <a:solidFill>
                  <a:srgbClr val="FF99FF"/>
                </a:solidFill>
                <a:ea typeface="楷体_GB2312" pitchFamily="49" charset="-122"/>
              </a:rPr>
              <a:t>工作电压范围宽 （</a:t>
            </a:r>
            <a:r>
              <a:rPr lang="en-US" altLang="zh-CN" sz="2400" b="1" smtClean="0">
                <a:solidFill>
                  <a:srgbClr val="FF99FF"/>
                </a:solidFill>
                <a:ea typeface="楷体_GB2312" pitchFamily="49" charset="-122"/>
              </a:rPr>
              <a:t>±</a:t>
            </a:r>
            <a:r>
              <a:rPr lang="en-US" altLang="zh-CN" sz="2400" b="1" smtClean="0">
                <a:solidFill>
                  <a:srgbClr val="FF99FF"/>
                </a:solidFill>
                <a:latin typeface="Times New Roman" panose="02020603050405020304" pitchFamily="18" charset="0"/>
                <a:ea typeface="楷体_GB2312" pitchFamily="49" charset="-122"/>
                <a:cs typeface="Times New Roman" panose="02020603050405020304" pitchFamily="18" charset="0"/>
              </a:rPr>
              <a:t>2.25V</a:t>
            </a:r>
            <a:r>
              <a:rPr lang="zh-CN" altLang="en-US" sz="2400" b="1" smtClean="0">
                <a:solidFill>
                  <a:srgbClr val="FF99FF"/>
                </a:solidFill>
                <a:ea typeface="楷体_GB2312" pitchFamily="49" charset="-122"/>
              </a:rPr>
              <a:t>～</a:t>
            </a:r>
            <a:r>
              <a:rPr lang="en-US" altLang="zh-CN" sz="2400" b="1" smtClean="0">
                <a:solidFill>
                  <a:srgbClr val="FF99FF"/>
                </a:solidFill>
                <a:ea typeface="楷体_GB2312" pitchFamily="49" charset="-122"/>
              </a:rPr>
              <a:t>±</a:t>
            </a:r>
            <a:r>
              <a:rPr lang="en-US" altLang="zh-CN" sz="2400" b="1" smtClean="0">
                <a:solidFill>
                  <a:srgbClr val="FF99FF"/>
                </a:solidFill>
                <a:latin typeface="Times New Roman" panose="02020603050405020304" pitchFamily="18" charset="0"/>
                <a:ea typeface="楷体_GB2312" pitchFamily="49" charset="-122"/>
                <a:cs typeface="Times New Roman" panose="02020603050405020304" pitchFamily="18" charset="0"/>
              </a:rPr>
              <a:t>18V</a:t>
            </a:r>
            <a:r>
              <a:rPr lang="zh-CN" altLang="en-US" sz="2400" b="1" smtClean="0">
                <a:solidFill>
                  <a:srgbClr val="FF99FF"/>
                </a:solidFill>
                <a:latin typeface="Times New Roman" panose="02020603050405020304" pitchFamily="18" charset="0"/>
                <a:ea typeface="楷体_GB2312" pitchFamily="49" charset="-122"/>
                <a:cs typeface="Times New Roman" panose="02020603050405020304" pitchFamily="18" charset="0"/>
              </a:rPr>
              <a:t>）</a:t>
            </a:r>
            <a:r>
              <a:rPr lang="zh-CN" altLang="en-US" sz="2400" b="1" smtClean="0">
                <a:solidFill>
                  <a:srgbClr val="FF99FF"/>
                </a:solidFill>
                <a:ea typeface="楷体_GB2312" pitchFamily="49" charset="-122"/>
              </a:rPr>
              <a:t>只需一个外部电阻就可以设置</a:t>
            </a:r>
            <a:r>
              <a:rPr lang="en-US" altLang="zh-CN" sz="2400" b="1" smtClean="0">
                <a:solidFill>
                  <a:srgbClr val="FF99FF"/>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FF99FF"/>
                </a:solidFill>
                <a:ea typeface="楷体_GB2312" pitchFamily="49" charset="-122"/>
              </a:rPr>
              <a:t>至</a:t>
            </a:r>
            <a:r>
              <a:rPr lang="en-US" altLang="zh-CN" sz="2400" b="1" smtClean="0">
                <a:solidFill>
                  <a:srgbClr val="FF99FF"/>
                </a:solidFill>
                <a:latin typeface="Times New Roman" panose="02020603050405020304" pitchFamily="18" charset="0"/>
                <a:ea typeface="楷体_GB2312" pitchFamily="49" charset="-122"/>
                <a:cs typeface="Times New Roman" panose="02020603050405020304" pitchFamily="18" charset="0"/>
              </a:rPr>
              <a:t>10000</a:t>
            </a:r>
            <a:r>
              <a:rPr lang="zh-CN" altLang="en-US" sz="2400" b="1" smtClean="0">
                <a:solidFill>
                  <a:srgbClr val="FF99FF"/>
                </a:solidFill>
                <a:ea typeface="楷体_GB2312" pitchFamily="49" charset="-122"/>
              </a:rPr>
              <a:t>之间的任意增益值</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57065" name="Text Box 9"/>
          <p:cNvSpPr txBox="1">
            <a:spLocks noChangeArrowheads="1"/>
          </p:cNvSpPr>
          <p:nvPr/>
        </p:nvSpPr>
        <p:spPr bwMode="auto">
          <a:xfrm>
            <a:off x="239395" y="5982335"/>
            <a:ext cx="547243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rPr>
              <a:t>INA114</a:t>
            </a:r>
            <a:r>
              <a:rPr lang="zh-CN" altLang="en-US" sz="2000" b="1" smtClean="0">
                <a:solidFill>
                  <a:srgbClr val="FFCC00"/>
                </a:solidFill>
                <a:ea typeface="楷体_GB2312" pitchFamily="49" charset="-122"/>
              </a:rPr>
              <a:t>的内部结构和基本连接方法如图所示。</a:t>
            </a:r>
            <a:endParaRPr lang="zh-CN" altLang="en-US" sz="2000" b="1" smtClean="0">
              <a:solidFill>
                <a:srgbClr val="FFCC00"/>
              </a:solidFill>
              <a:ea typeface="楷体_GB2312" pitchFamily="49" charset="-122"/>
            </a:endParaRPr>
          </a:p>
        </p:txBody>
      </p:sp>
      <p:sp>
        <p:nvSpPr>
          <p:cNvPr id="558086" name="Text Box 6"/>
          <p:cNvSpPr txBox="1">
            <a:spLocks noChangeArrowheads="1"/>
          </p:cNvSpPr>
          <p:nvPr/>
        </p:nvSpPr>
        <p:spPr bwMode="auto">
          <a:xfrm>
            <a:off x="6062345" y="4262120"/>
            <a:ext cx="2216785" cy="3683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ctr" fontAlgn="base">
              <a:spcBef>
                <a:spcPct val="50000"/>
              </a:spcBef>
              <a:spcAft>
                <a:spcPct val="0"/>
              </a:spcAft>
            </a:pPr>
            <a:r>
              <a:rPr lang="en-US" altLang="zh-CN" b="1" smtClean="0">
                <a:solidFill>
                  <a:srgbClr val="FFFFFF"/>
                </a:solidFill>
                <a:ea typeface="楷体_GB2312" pitchFamily="49" charset="-122"/>
              </a:rPr>
              <a:t> </a:t>
            </a:r>
            <a:r>
              <a:rPr lang="en-US" altLang="zh-CN" b="1" smtClean="0">
                <a:solidFill>
                  <a:srgbClr val="FFFFFF"/>
                </a:solidFill>
                <a:latin typeface="Times New Roman" panose="02020603050405020304" pitchFamily="18" charset="0"/>
                <a:ea typeface="楷体_GB2312" pitchFamily="49" charset="-122"/>
                <a:cs typeface="Times New Roman" panose="02020603050405020304" pitchFamily="18" charset="0"/>
              </a:rPr>
              <a:t>INA114</a:t>
            </a:r>
            <a:r>
              <a:rPr lang="zh-CN" altLang="en-US" b="1" smtClean="0">
                <a:solidFill>
                  <a:srgbClr val="FFFFFF"/>
                </a:solidFill>
                <a:ea typeface="楷体_GB2312" pitchFamily="49" charset="-122"/>
              </a:rPr>
              <a:t>内部结构图</a:t>
            </a:r>
            <a:endParaRPr lang="zh-CN" altLang="en-US" b="1" smtClean="0">
              <a:solidFill>
                <a:srgbClr val="FFFFFF"/>
              </a:solidFill>
              <a:ea typeface="楷体_GB2312" pitchFamily="49" charset="-122"/>
            </a:endParaRPr>
          </a:p>
        </p:txBody>
      </p:sp>
      <p:sp>
        <p:nvSpPr>
          <p:cNvPr id="558087" name="Text Box 7"/>
          <p:cNvSpPr txBox="1">
            <a:spLocks noChangeArrowheads="1"/>
          </p:cNvSpPr>
          <p:nvPr/>
        </p:nvSpPr>
        <p:spPr bwMode="auto">
          <a:xfrm>
            <a:off x="5963920" y="6474460"/>
            <a:ext cx="3081655" cy="3683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ctr" fontAlgn="base">
              <a:spcBef>
                <a:spcPct val="50000"/>
              </a:spcBef>
              <a:spcAft>
                <a:spcPct val="0"/>
              </a:spcAft>
            </a:pPr>
            <a:r>
              <a:rPr lang="en-US" altLang="zh-CN" b="1" smtClean="0">
                <a:solidFill>
                  <a:srgbClr val="FFFFFF"/>
                </a:solidFill>
                <a:latin typeface="Times New Roman" panose="02020603050405020304" pitchFamily="18" charset="0"/>
                <a:ea typeface="楷体_GB2312" pitchFamily="49" charset="-122"/>
                <a:cs typeface="Times New Roman" panose="02020603050405020304" pitchFamily="18" charset="0"/>
              </a:rPr>
              <a:t>INA114</a:t>
            </a:r>
            <a:r>
              <a:rPr lang="zh-CN" altLang="en-US" b="1" smtClean="0">
                <a:solidFill>
                  <a:srgbClr val="FFFFFF"/>
                </a:solidFill>
                <a:ea typeface="楷体_GB2312" pitchFamily="49" charset="-122"/>
              </a:rPr>
              <a:t>的基本连接方法</a:t>
            </a:r>
            <a:endParaRPr lang="zh-CN" altLang="en-US" b="1" smtClean="0">
              <a:solidFill>
                <a:srgbClr val="FFFFFF"/>
              </a:solidFill>
              <a:ea typeface="楷体_GB2312" pitchFamily="49" charset="-122"/>
            </a:endParaRPr>
          </a:p>
        </p:txBody>
      </p:sp>
      <p:pic>
        <p:nvPicPr>
          <p:cNvPr id="558106" name="Picture 26" descr="B1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24170" y="2377440"/>
            <a:ext cx="3492500" cy="1922780"/>
          </a:xfrm>
          <a:prstGeom prst="rect">
            <a:avLst/>
          </a:prstGeom>
          <a:noFill/>
          <a:extLst>
            <a:ext uri="{909E8E84-426E-40DD-AFC4-6F175D3DCCD1}">
              <a14:hiddenFill xmlns:a14="http://schemas.microsoft.com/office/drawing/2010/main">
                <a:solidFill>
                  <a:srgbClr val="FFFFFF"/>
                </a:solidFill>
              </a14:hiddenFill>
            </a:ext>
          </a:extLst>
        </p:spPr>
      </p:pic>
      <p:pic>
        <p:nvPicPr>
          <p:cNvPr id="558107" name="Picture 27" descr="B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71540" y="4551045"/>
            <a:ext cx="2680335" cy="19786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6040"/>
                                        </p:tgtEl>
                                        <p:attrNameLst>
                                          <p:attrName>style.visibility</p:attrName>
                                        </p:attrNameLst>
                                      </p:cBhvr>
                                      <p:to>
                                        <p:strVal val="visible"/>
                                      </p:to>
                                    </p:set>
                                    <p:anim calcmode="lin" valueType="num">
                                      <p:cBhvr additive="base">
                                        <p:cTn id="7" dur="500" fill="hold"/>
                                        <p:tgtEl>
                                          <p:spTgt spid="556040"/>
                                        </p:tgtEl>
                                        <p:attrNameLst>
                                          <p:attrName>ppt_x</p:attrName>
                                        </p:attrNameLst>
                                      </p:cBhvr>
                                      <p:tavLst>
                                        <p:tav tm="0">
                                          <p:val>
                                            <p:strVal val="#ppt_x"/>
                                          </p:val>
                                        </p:tav>
                                        <p:tav tm="100000">
                                          <p:val>
                                            <p:strVal val="#ppt_x"/>
                                          </p:val>
                                        </p:tav>
                                      </p:tavLst>
                                    </p:anim>
                                    <p:anim calcmode="lin" valueType="num">
                                      <p:cBhvr additive="base">
                                        <p:cTn id="8" dur="500" fill="hold"/>
                                        <p:tgtEl>
                                          <p:spTgt spid="5560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6041"/>
                                        </p:tgtEl>
                                        <p:attrNameLst>
                                          <p:attrName>style.visibility</p:attrName>
                                        </p:attrNameLst>
                                      </p:cBhvr>
                                      <p:to>
                                        <p:strVal val="visible"/>
                                      </p:to>
                                    </p:set>
                                    <p:anim calcmode="lin" valueType="num">
                                      <p:cBhvr additive="base">
                                        <p:cTn id="13" dur="500" fill="hold"/>
                                        <p:tgtEl>
                                          <p:spTgt spid="556041"/>
                                        </p:tgtEl>
                                        <p:attrNameLst>
                                          <p:attrName>ppt_x</p:attrName>
                                        </p:attrNameLst>
                                      </p:cBhvr>
                                      <p:tavLst>
                                        <p:tav tm="0">
                                          <p:val>
                                            <p:strVal val="#ppt_x"/>
                                          </p:val>
                                        </p:tav>
                                        <p:tav tm="100000">
                                          <p:val>
                                            <p:strVal val="#ppt_x"/>
                                          </p:val>
                                        </p:tav>
                                      </p:tavLst>
                                    </p:anim>
                                    <p:anim calcmode="lin" valueType="num">
                                      <p:cBhvr additive="base">
                                        <p:cTn id="14" dur="500" fill="hold"/>
                                        <p:tgtEl>
                                          <p:spTgt spid="55604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56042"/>
                                        </p:tgtEl>
                                        <p:attrNameLst>
                                          <p:attrName>style.visibility</p:attrName>
                                        </p:attrNameLst>
                                      </p:cBhvr>
                                      <p:to>
                                        <p:strVal val="visible"/>
                                      </p:to>
                                    </p:set>
                                    <p:anim calcmode="lin" valueType="num">
                                      <p:cBhvr additive="base">
                                        <p:cTn id="19" dur="500" fill="hold"/>
                                        <p:tgtEl>
                                          <p:spTgt spid="556042"/>
                                        </p:tgtEl>
                                        <p:attrNameLst>
                                          <p:attrName>ppt_x</p:attrName>
                                        </p:attrNameLst>
                                      </p:cBhvr>
                                      <p:tavLst>
                                        <p:tav tm="0">
                                          <p:val>
                                            <p:strVal val="#ppt_x"/>
                                          </p:val>
                                        </p:tav>
                                        <p:tav tm="100000">
                                          <p:val>
                                            <p:strVal val="#ppt_x"/>
                                          </p:val>
                                        </p:tav>
                                      </p:tavLst>
                                    </p:anim>
                                    <p:anim calcmode="lin" valueType="num">
                                      <p:cBhvr additive="base">
                                        <p:cTn id="20" dur="500" fill="hold"/>
                                        <p:tgtEl>
                                          <p:spTgt spid="55604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57063"/>
                                        </p:tgtEl>
                                        <p:attrNameLst>
                                          <p:attrName>style.visibility</p:attrName>
                                        </p:attrNameLst>
                                      </p:cBhvr>
                                      <p:to>
                                        <p:strVal val="visible"/>
                                      </p:to>
                                    </p:set>
                                    <p:anim calcmode="lin" valueType="num">
                                      <p:cBhvr additive="base">
                                        <p:cTn id="25" dur="500" fill="hold"/>
                                        <p:tgtEl>
                                          <p:spTgt spid="557063"/>
                                        </p:tgtEl>
                                        <p:attrNameLst>
                                          <p:attrName>ppt_x</p:attrName>
                                        </p:attrNameLst>
                                      </p:cBhvr>
                                      <p:tavLst>
                                        <p:tav tm="0">
                                          <p:val>
                                            <p:strVal val="#ppt_x"/>
                                          </p:val>
                                        </p:tav>
                                        <p:tav tm="100000">
                                          <p:val>
                                            <p:strVal val="#ppt_x"/>
                                          </p:val>
                                        </p:tav>
                                      </p:tavLst>
                                    </p:anim>
                                    <p:anim calcmode="lin" valueType="num">
                                      <p:cBhvr additive="base">
                                        <p:cTn id="26" dur="500" fill="hold"/>
                                        <p:tgtEl>
                                          <p:spTgt spid="55706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57062"/>
                                        </p:tgtEl>
                                        <p:attrNameLst>
                                          <p:attrName>style.visibility</p:attrName>
                                        </p:attrNameLst>
                                      </p:cBhvr>
                                      <p:to>
                                        <p:strVal val="visible"/>
                                      </p:to>
                                    </p:set>
                                    <p:anim calcmode="lin" valueType="num">
                                      <p:cBhvr additive="base">
                                        <p:cTn id="31" dur="500" fill="hold"/>
                                        <p:tgtEl>
                                          <p:spTgt spid="557062"/>
                                        </p:tgtEl>
                                        <p:attrNameLst>
                                          <p:attrName>ppt_x</p:attrName>
                                        </p:attrNameLst>
                                      </p:cBhvr>
                                      <p:tavLst>
                                        <p:tav tm="0">
                                          <p:val>
                                            <p:strVal val="#ppt_x"/>
                                          </p:val>
                                        </p:tav>
                                        <p:tav tm="100000">
                                          <p:val>
                                            <p:strVal val="#ppt_x"/>
                                          </p:val>
                                        </p:tav>
                                      </p:tavLst>
                                    </p:anim>
                                    <p:anim calcmode="lin" valueType="num">
                                      <p:cBhvr additive="base">
                                        <p:cTn id="32" dur="500" fill="hold"/>
                                        <p:tgtEl>
                                          <p:spTgt spid="55706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57064"/>
                                        </p:tgtEl>
                                        <p:attrNameLst>
                                          <p:attrName>style.visibility</p:attrName>
                                        </p:attrNameLst>
                                      </p:cBhvr>
                                      <p:to>
                                        <p:strVal val="visible"/>
                                      </p:to>
                                    </p:set>
                                    <p:anim calcmode="lin" valueType="num">
                                      <p:cBhvr additive="base">
                                        <p:cTn id="37" dur="500" fill="hold"/>
                                        <p:tgtEl>
                                          <p:spTgt spid="557064"/>
                                        </p:tgtEl>
                                        <p:attrNameLst>
                                          <p:attrName>ppt_x</p:attrName>
                                        </p:attrNameLst>
                                      </p:cBhvr>
                                      <p:tavLst>
                                        <p:tav tm="0">
                                          <p:val>
                                            <p:strVal val="#ppt_x"/>
                                          </p:val>
                                        </p:tav>
                                        <p:tav tm="100000">
                                          <p:val>
                                            <p:strVal val="#ppt_x"/>
                                          </p:val>
                                        </p:tav>
                                      </p:tavLst>
                                    </p:anim>
                                    <p:anim calcmode="lin" valueType="num">
                                      <p:cBhvr additive="base">
                                        <p:cTn id="38" dur="500" fill="hold"/>
                                        <p:tgtEl>
                                          <p:spTgt spid="55706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57061"/>
                                        </p:tgtEl>
                                        <p:attrNameLst>
                                          <p:attrName>style.visibility</p:attrName>
                                        </p:attrNameLst>
                                      </p:cBhvr>
                                      <p:to>
                                        <p:strVal val="visible"/>
                                      </p:to>
                                    </p:set>
                                    <p:anim calcmode="lin" valueType="num">
                                      <p:cBhvr additive="base">
                                        <p:cTn id="43" dur="500" fill="hold"/>
                                        <p:tgtEl>
                                          <p:spTgt spid="557061"/>
                                        </p:tgtEl>
                                        <p:attrNameLst>
                                          <p:attrName>ppt_x</p:attrName>
                                        </p:attrNameLst>
                                      </p:cBhvr>
                                      <p:tavLst>
                                        <p:tav tm="0">
                                          <p:val>
                                            <p:strVal val="#ppt_x"/>
                                          </p:val>
                                        </p:tav>
                                        <p:tav tm="100000">
                                          <p:val>
                                            <p:strVal val="#ppt_x"/>
                                          </p:val>
                                        </p:tav>
                                      </p:tavLst>
                                    </p:anim>
                                    <p:anim calcmode="lin" valueType="num">
                                      <p:cBhvr additive="base">
                                        <p:cTn id="44" dur="500" fill="hold"/>
                                        <p:tgtEl>
                                          <p:spTgt spid="55706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57065"/>
                                        </p:tgtEl>
                                        <p:attrNameLst>
                                          <p:attrName>style.visibility</p:attrName>
                                        </p:attrNameLst>
                                      </p:cBhvr>
                                      <p:to>
                                        <p:strVal val="visible"/>
                                      </p:to>
                                    </p:set>
                                    <p:anim calcmode="lin" valueType="num">
                                      <p:cBhvr additive="base">
                                        <p:cTn id="49" dur="500" fill="hold"/>
                                        <p:tgtEl>
                                          <p:spTgt spid="557065"/>
                                        </p:tgtEl>
                                        <p:attrNameLst>
                                          <p:attrName>ppt_x</p:attrName>
                                        </p:attrNameLst>
                                      </p:cBhvr>
                                      <p:tavLst>
                                        <p:tav tm="0">
                                          <p:val>
                                            <p:strVal val="#ppt_x"/>
                                          </p:val>
                                        </p:tav>
                                        <p:tav tm="100000">
                                          <p:val>
                                            <p:strVal val="#ppt_x"/>
                                          </p:val>
                                        </p:tav>
                                      </p:tavLst>
                                    </p:anim>
                                    <p:anim calcmode="lin" valueType="num">
                                      <p:cBhvr additive="base">
                                        <p:cTn id="50" dur="500" fill="hold"/>
                                        <p:tgtEl>
                                          <p:spTgt spid="55706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58086"/>
                                        </p:tgtEl>
                                        <p:attrNameLst>
                                          <p:attrName>style.visibility</p:attrName>
                                        </p:attrNameLst>
                                      </p:cBhvr>
                                      <p:to>
                                        <p:strVal val="visible"/>
                                      </p:to>
                                    </p:set>
                                    <p:anim calcmode="lin" valueType="num">
                                      <p:cBhvr additive="base">
                                        <p:cTn id="55" dur="500" fill="hold"/>
                                        <p:tgtEl>
                                          <p:spTgt spid="558086"/>
                                        </p:tgtEl>
                                        <p:attrNameLst>
                                          <p:attrName>ppt_x</p:attrName>
                                        </p:attrNameLst>
                                      </p:cBhvr>
                                      <p:tavLst>
                                        <p:tav tm="0">
                                          <p:val>
                                            <p:strVal val="#ppt_x"/>
                                          </p:val>
                                        </p:tav>
                                        <p:tav tm="100000">
                                          <p:val>
                                            <p:strVal val="#ppt_x"/>
                                          </p:val>
                                        </p:tav>
                                      </p:tavLst>
                                    </p:anim>
                                    <p:anim calcmode="lin" valueType="num">
                                      <p:cBhvr additive="base">
                                        <p:cTn id="56" dur="500" fill="hold"/>
                                        <p:tgtEl>
                                          <p:spTgt spid="558086"/>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558106"/>
                                        </p:tgtEl>
                                        <p:attrNameLst>
                                          <p:attrName>style.visibility</p:attrName>
                                        </p:attrNameLst>
                                      </p:cBhvr>
                                      <p:to>
                                        <p:strVal val="visible"/>
                                      </p:to>
                                    </p:set>
                                    <p:anim calcmode="lin" valueType="num">
                                      <p:cBhvr additive="base">
                                        <p:cTn id="59" dur="500" fill="hold"/>
                                        <p:tgtEl>
                                          <p:spTgt spid="558106"/>
                                        </p:tgtEl>
                                        <p:attrNameLst>
                                          <p:attrName>ppt_x</p:attrName>
                                        </p:attrNameLst>
                                      </p:cBhvr>
                                      <p:tavLst>
                                        <p:tav tm="0">
                                          <p:val>
                                            <p:strVal val="#ppt_x"/>
                                          </p:val>
                                        </p:tav>
                                        <p:tav tm="100000">
                                          <p:val>
                                            <p:strVal val="#ppt_x"/>
                                          </p:val>
                                        </p:tav>
                                      </p:tavLst>
                                    </p:anim>
                                    <p:anim calcmode="lin" valueType="num">
                                      <p:cBhvr additive="base">
                                        <p:cTn id="60" dur="500" fill="hold"/>
                                        <p:tgtEl>
                                          <p:spTgt spid="55810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558087"/>
                                        </p:tgtEl>
                                        <p:attrNameLst>
                                          <p:attrName>style.visibility</p:attrName>
                                        </p:attrNameLst>
                                      </p:cBhvr>
                                      <p:to>
                                        <p:strVal val="visible"/>
                                      </p:to>
                                    </p:set>
                                    <p:anim calcmode="lin" valueType="num">
                                      <p:cBhvr additive="base">
                                        <p:cTn id="65" dur="500" fill="hold"/>
                                        <p:tgtEl>
                                          <p:spTgt spid="558087"/>
                                        </p:tgtEl>
                                        <p:attrNameLst>
                                          <p:attrName>ppt_x</p:attrName>
                                        </p:attrNameLst>
                                      </p:cBhvr>
                                      <p:tavLst>
                                        <p:tav tm="0">
                                          <p:val>
                                            <p:strVal val="#ppt_x"/>
                                          </p:val>
                                        </p:tav>
                                        <p:tav tm="100000">
                                          <p:val>
                                            <p:strVal val="#ppt_x"/>
                                          </p:val>
                                        </p:tav>
                                      </p:tavLst>
                                    </p:anim>
                                    <p:anim calcmode="lin" valueType="num">
                                      <p:cBhvr additive="base">
                                        <p:cTn id="66" dur="500" fill="hold"/>
                                        <p:tgtEl>
                                          <p:spTgt spid="55808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558107"/>
                                        </p:tgtEl>
                                        <p:attrNameLst>
                                          <p:attrName>style.visibility</p:attrName>
                                        </p:attrNameLst>
                                      </p:cBhvr>
                                      <p:to>
                                        <p:strVal val="visible"/>
                                      </p:to>
                                    </p:set>
                                    <p:anim calcmode="lin" valueType="num">
                                      <p:cBhvr additive="base">
                                        <p:cTn id="69" dur="500" fill="hold"/>
                                        <p:tgtEl>
                                          <p:spTgt spid="558107"/>
                                        </p:tgtEl>
                                        <p:attrNameLst>
                                          <p:attrName>ppt_x</p:attrName>
                                        </p:attrNameLst>
                                      </p:cBhvr>
                                      <p:tavLst>
                                        <p:tav tm="0">
                                          <p:val>
                                            <p:strVal val="#ppt_x"/>
                                          </p:val>
                                        </p:tav>
                                        <p:tav tm="100000">
                                          <p:val>
                                            <p:strVal val="#ppt_x"/>
                                          </p:val>
                                        </p:tav>
                                      </p:tavLst>
                                    </p:anim>
                                    <p:anim calcmode="lin" valueType="num">
                                      <p:cBhvr additive="base">
                                        <p:cTn id="70" dur="500" fill="hold"/>
                                        <p:tgtEl>
                                          <p:spTgt spid="558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40" grpId="0" bldLvl="0" animBg="1"/>
      <p:bldP spid="556041" grpId="0" bldLvl="0" animBg="1"/>
      <p:bldP spid="556042" grpId="0" bldLvl="0" animBg="1"/>
      <p:bldP spid="557063" grpId="0" bldLvl="0" animBg="1"/>
      <p:bldP spid="557062" grpId="0" bldLvl="0" animBg="1"/>
      <p:bldP spid="557064" grpId="0" bldLvl="0" animBg="1"/>
      <p:bldP spid="557061" grpId="0" bldLvl="0" animBg="1"/>
      <p:bldP spid="557065" grpId="0" bldLvl="0" animBg="1"/>
      <p:bldP spid="558086" grpId="0" bldLvl="0" animBg="1"/>
      <p:bldP spid="558087"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8" name="Text Box 4"/>
          <p:cNvSpPr txBox="1">
            <a:spLocks noChangeArrowheads="1"/>
          </p:cNvSpPr>
          <p:nvPr/>
        </p:nvSpPr>
        <p:spPr bwMode="auto">
          <a:xfrm>
            <a:off x="468313" y="986155"/>
            <a:ext cx="8135937"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smtClean="0">
                <a:solidFill>
                  <a:srgbClr val="FFFFFF"/>
                </a:solidFill>
                <a:ea typeface="楷体_GB2312" pitchFamily="49" charset="-122"/>
              </a:rPr>
              <a:t>    </a:t>
            </a:r>
            <a:r>
              <a:rPr lang="zh-CN" altLang="en-US" sz="2400" b="1" smtClean="0">
                <a:solidFill>
                  <a:srgbClr val="FFCC00"/>
                </a:solidFill>
                <a:ea typeface="楷体_GB2312" pitchFamily="49" charset="-122"/>
              </a:rPr>
              <a:t>在靠近电源引脚处连接的去耦合电容主要用于噪声或高阻电源场合，其输出</a:t>
            </a:r>
            <a:r>
              <a:rPr lang="en-US" altLang="zh-CN" sz="2400" b="1" smtClean="0">
                <a:solidFill>
                  <a:srgbClr val="FFCC00"/>
                </a:solidFill>
                <a:ea typeface="楷体_GB2312" pitchFamily="49" charset="-122"/>
              </a:rPr>
              <a:t>     </a:t>
            </a:r>
            <a:r>
              <a:rPr lang="zh-CN" altLang="en-US" sz="2400" b="1" smtClean="0">
                <a:solidFill>
                  <a:srgbClr val="FFCC00"/>
                </a:solidFill>
                <a:ea typeface="楷体_GB2312" pitchFamily="49" charset="-122"/>
              </a:rPr>
              <a:t>              其中</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G</a:t>
            </a:r>
            <a:r>
              <a:rPr lang="zh-CN" altLang="en-US" sz="2400" b="1" smtClean="0">
                <a:solidFill>
                  <a:srgbClr val="FFCC00"/>
                </a:solidFill>
                <a:ea typeface="楷体_GB2312" pitchFamily="49" charset="-122"/>
              </a:rPr>
              <a:t>为增益</a:t>
            </a:r>
            <a:endParaRPr lang="zh-CN" altLang="en-US" sz="2400" b="1" smtClean="0">
              <a:solidFill>
                <a:srgbClr val="FFFFFF"/>
              </a:solidFill>
              <a:ea typeface="楷体_GB2312" pitchFamily="49" charset="-122"/>
            </a:endParaRPr>
          </a:p>
        </p:txBody>
      </p:sp>
      <p:graphicFrame>
        <p:nvGraphicFramePr>
          <p:cNvPr id="559109" name="Object 5"/>
          <p:cNvGraphicFramePr>
            <a:graphicFrameLocks noChangeAspect="1"/>
          </p:cNvGraphicFramePr>
          <p:nvPr/>
        </p:nvGraphicFramePr>
        <p:xfrm>
          <a:off x="3419475" y="2065655"/>
          <a:ext cx="2089150" cy="979488"/>
        </p:xfrm>
        <a:graphic>
          <a:graphicData uri="http://schemas.openxmlformats.org/presentationml/2006/ole">
            <mc:AlternateContent xmlns:mc="http://schemas.openxmlformats.org/markup-compatibility/2006">
              <mc:Choice xmlns:v="urn:schemas-microsoft-com:vml" Requires="v">
                <p:oleObj spid="_x0000_s4376" name="" r:id="rId1" imgW="914400" imgH="431800" progId="Equation.3">
                  <p:embed/>
                </p:oleObj>
              </mc:Choice>
              <mc:Fallback>
                <p:oleObj name="" r:id="rId1" imgW="914400" imgH="431800" progId="Equation.3">
                  <p:embed/>
                  <p:pic>
                    <p:nvPicPr>
                      <p:cNvPr id="0" name="图片 43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2065655"/>
                        <a:ext cx="2089150" cy="979488"/>
                      </a:xfrm>
                      <a:prstGeom prst="rect">
                        <a:avLst/>
                      </a:prstGeom>
                      <a:solidFill>
                        <a:srgbClr val="FF99FF"/>
                      </a:solidFill>
                    </p:spPr>
                  </p:pic>
                </p:oleObj>
              </mc:Fallback>
            </mc:AlternateContent>
          </a:graphicData>
        </a:graphic>
      </p:graphicFrame>
      <p:sp>
        <p:nvSpPr>
          <p:cNvPr id="559111" name="Text Box 7"/>
          <p:cNvSpPr txBox="1">
            <a:spLocks noChangeArrowheads="1"/>
          </p:cNvSpPr>
          <p:nvPr/>
        </p:nvSpPr>
        <p:spPr bwMode="auto">
          <a:xfrm>
            <a:off x="323850" y="3218180"/>
            <a:ext cx="8424863" cy="230695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smtClean="0">
                <a:solidFill>
                  <a:srgbClr val="FFCC00"/>
                </a:solidFill>
                <a:ea typeface="楷体_GB2312" pitchFamily="49" charset="-122"/>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50kΩ</a:t>
            </a:r>
            <a:r>
              <a:rPr lang="en-US" altLang="zh-CN" sz="2400" b="1" smtClean="0">
                <a:solidFill>
                  <a:srgbClr val="FFCC00"/>
                </a:solidFill>
                <a:ea typeface="楷体_GB2312" pitchFamily="49" charset="-122"/>
              </a:rPr>
              <a:t>”</a:t>
            </a:r>
            <a:r>
              <a:rPr lang="zh-CN" altLang="en-US" sz="2400" b="1" smtClean="0">
                <a:solidFill>
                  <a:srgbClr val="FFCC00"/>
                </a:solidFill>
                <a:ea typeface="楷体_GB2312" pitchFamily="49" charset="-122"/>
              </a:rPr>
              <a:t>是两个内部反馈电阻之和，这两个电阻为金属膜电阻，已用激光调整到精确的值。增益的精确度和漂移额定值中包含了这两个电阻的精确度和温度系数；为外部电阻，其稳定性和温漂也对增益有影响。从</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G</a:t>
            </a:r>
            <a:r>
              <a:rPr lang="zh-CN" altLang="en-US" sz="2400" b="1" smtClean="0">
                <a:solidFill>
                  <a:srgbClr val="FFCC00"/>
                </a:solidFill>
                <a:ea typeface="楷体_GB2312" pitchFamily="49" charset="-122"/>
              </a:rPr>
              <a:t>的表达式可见，增益越高，需要的阻值越低，所以接线电阻也很重要，线路上增加的插座会使增益误差额外地增加，并且很可能是不稳定的误差。</a:t>
            </a:r>
            <a:endParaRPr lang="zh-CN" altLang="en-US" sz="2400" b="1" smtClean="0">
              <a:solidFill>
                <a:srgbClr val="FFCC00"/>
              </a:solidFill>
              <a:ea typeface="楷体_GB2312" pitchFamily="49" charset="-122"/>
            </a:endParaRPr>
          </a:p>
        </p:txBody>
      </p:sp>
      <p:graphicFrame>
        <p:nvGraphicFramePr>
          <p:cNvPr id="559121" name="Object 17"/>
          <p:cNvGraphicFramePr>
            <a:graphicFrameLocks noChangeAspect="1"/>
          </p:cNvGraphicFramePr>
          <p:nvPr/>
        </p:nvGraphicFramePr>
        <p:xfrm>
          <a:off x="3288665" y="1418590"/>
          <a:ext cx="1620520" cy="358775"/>
        </p:xfrm>
        <a:graphic>
          <a:graphicData uri="http://schemas.openxmlformats.org/presentationml/2006/ole">
            <mc:AlternateContent xmlns:mc="http://schemas.openxmlformats.org/markup-compatibility/2006">
              <mc:Choice xmlns:v="urn:schemas-microsoft-com:vml" Requires="v">
                <p:oleObj spid="_x0000_s4377" name="" r:id="rId3" imgW="1028700" imgH="228600" progId="Equation.3">
                  <p:embed/>
                </p:oleObj>
              </mc:Choice>
              <mc:Fallback>
                <p:oleObj name="" r:id="rId3" imgW="1028700" imgH="228600" progId="Equation.3">
                  <p:embed/>
                  <p:pic>
                    <p:nvPicPr>
                      <p:cNvPr id="0" name="图片 43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8665" y="1418590"/>
                        <a:ext cx="1620520" cy="358775"/>
                      </a:xfrm>
                      <a:prstGeom prst="rect">
                        <a:avLst/>
                      </a:prstGeom>
                      <a:solidFill>
                        <a:srgbClr val="FF99FF"/>
                      </a:solidFill>
                    </p:spPr>
                  </p:pic>
                </p:oleObj>
              </mc:Fallback>
            </mc:AlternateContent>
          </a:graphicData>
        </a:graphic>
      </p:graphicFrame>
      <p:sp>
        <p:nvSpPr>
          <p:cNvPr id="556036" name="Text Box 4"/>
          <p:cNvSpPr txBox="1">
            <a:spLocks noChangeArrowheads="1"/>
          </p:cNvSpPr>
          <p:nvPr/>
        </p:nvSpPr>
        <p:spPr bwMode="auto">
          <a:xfrm>
            <a:off x="357505" y="445453"/>
            <a:ext cx="381635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algn="l" fontAlgn="base">
              <a:spcBef>
                <a:spcPct val="50000"/>
              </a:spcBef>
              <a:spcAft>
                <a:spcPct val="0"/>
              </a:spcAft>
            </a:pPr>
            <a:r>
              <a:rPr lang="en-US" altLang="zh-CN" sz="2400" b="1" smtClean="0">
                <a:solidFill>
                  <a:srgbClr val="CC0000"/>
                </a:solidFill>
                <a:ea typeface="楷体_GB2312" pitchFamily="49" charset="-122"/>
              </a:rPr>
              <a:t>2 .</a:t>
            </a:r>
            <a:r>
              <a:rPr lang="zh-CN" altLang="en-US" sz="2400" b="1" smtClean="0">
                <a:solidFill>
                  <a:srgbClr val="CC0000"/>
                </a:solidFill>
                <a:ea typeface="楷体_GB2312" pitchFamily="49" charset="-122"/>
              </a:rPr>
              <a:t>集成仪用放大器</a:t>
            </a:r>
            <a:endParaRPr lang="zh-CN" altLang="en-US" sz="2400" b="1" smtClean="0">
              <a:solidFill>
                <a:srgbClr val="CC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9108"/>
                                        </p:tgtEl>
                                        <p:attrNameLst>
                                          <p:attrName>style.visibility</p:attrName>
                                        </p:attrNameLst>
                                      </p:cBhvr>
                                      <p:to>
                                        <p:strVal val="visible"/>
                                      </p:to>
                                    </p:set>
                                    <p:anim calcmode="lin" valueType="num">
                                      <p:cBhvr additive="base">
                                        <p:cTn id="7" dur="500" fill="hold"/>
                                        <p:tgtEl>
                                          <p:spTgt spid="559108"/>
                                        </p:tgtEl>
                                        <p:attrNameLst>
                                          <p:attrName>ppt_x</p:attrName>
                                        </p:attrNameLst>
                                      </p:cBhvr>
                                      <p:tavLst>
                                        <p:tav tm="0">
                                          <p:val>
                                            <p:strVal val="#ppt_x"/>
                                          </p:val>
                                        </p:tav>
                                        <p:tav tm="100000">
                                          <p:val>
                                            <p:strVal val="#ppt_x"/>
                                          </p:val>
                                        </p:tav>
                                      </p:tavLst>
                                    </p:anim>
                                    <p:anim calcmode="lin" valueType="num">
                                      <p:cBhvr additive="base">
                                        <p:cTn id="8" dur="500" fill="hold"/>
                                        <p:tgtEl>
                                          <p:spTgt spid="55910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9121"/>
                                        </p:tgtEl>
                                        <p:attrNameLst>
                                          <p:attrName>style.visibility</p:attrName>
                                        </p:attrNameLst>
                                      </p:cBhvr>
                                      <p:to>
                                        <p:strVal val="visible"/>
                                      </p:to>
                                    </p:set>
                                    <p:anim calcmode="lin" valueType="num">
                                      <p:cBhvr additive="base">
                                        <p:cTn id="11" dur="500" fill="hold"/>
                                        <p:tgtEl>
                                          <p:spTgt spid="559121"/>
                                        </p:tgtEl>
                                        <p:attrNameLst>
                                          <p:attrName>ppt_x</p:attrName>
                                        </p:attrNameLst>
                                      </p:cBhvr>
                                      <p:tavLst>
                                        <p:tav tm="0">
                                          <p:val>
                                            <p:strVal val="#ppt_x"/>
                                          </p:val>
                                        </p:tav>
                                        <p:tav tm="100000">
                                          <p:val>
                                            <p:strVal val="#ppt_x"/>
                                          </p:val>
                                        </p:tav>
                                      </p:tavLst>
                                    </p:anim>
                                    <p:anim calcmode="lin" valueType="num">
                                      <p:cBhvr additive="base">
                                        <p:cTn id="12" dur="500" fill="hold"/>
                                        <p:tgtEl>
                                          <p:spTgt spid="5591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59109"/>
                                        </p:tgtEl>
                                        <p:attrNameLst>
                                          <p:attrName>style.visibility</p:attrName>
                                        </p:attrNameLst>
                                      </p:cBhvr>
                                      <p:to>
                                        <p:strVal val="visible"/>
                                      </p:to>
                                    </p:set>
                                    <p:anim calcmode="lin" valueType="num">
                                      <p:cBhvr additive="base">
                                        <p:cTn id="17" dur="500" fill="hold"/>
                                        <p:tgtEl>
                                          <p:spTgt spid="559109"/>
                                        </p:tgtEl>
                                        <p:attrNameLst>
                                          <p:attrName>ppt_x</p:attrName>
                                        </p:attrNameLst>
                                      </p:cBhvr>
                                      <p:tavLst>
                                        <p:tav tm="0">
                                          <p:val>
                                            <p:strVal val="#ppt_x"/>
                                          </p:val>
                                        </p:tav>
                                        <p:tav tm="100000">
                                          <p:val>
                                            <p:strVal val="#ppt_x"/>
                                          </p:val>
                                        </p:tav>
                                      </p:tavLst>
                                    </p:anim>
                                    <p:anim calcmode="lin" valueType="num">
                                      <p:cBhvr additive="base">
                                        <p:cTn id="18" dur="500" fill="hold"/>
                                        <p:tgtEl>
                                          <p:spTgt spid="55910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59111"/>
                                        </p:tgtEl>
                                        <p:attrNameLst>
                                          <p:attrName>style.visibility</p:attrName>
                                        </p:attrNameLst>
                                      </p:cBhvr>
                                      <p:to>
                                        <p:strVal val="visible"/>
                                      </p:to>
                                    </p:set>
                                    <p:anim calcmode="lin" valueType="num">
                                      <p:cBhvr additive="base">
                                        <p:cTn id="23" dur="500" fill="hold"/>
                                        <p:tgtEl>
                                          <p:spTgt spid="559111"/>
                                        </p:tgtEl>
                                        <p:attrNameLst>
                                          <p:attrName>ppt_x</p:attrName>
                                        </p:attrNameLst>
                                      </p:cBhvr>
                                      <p:tavLst>
                                        <p:tav tm="0">
                                          <p:val>
                                            <p:strVal val="#ppt_x"/>
                                          </p:val>
                                        </p:tav>
                                        <p:tav tm="100000">
                                          <p:val>
                                            <p:strVal val="#ppt_x"/>
                                          </p:val>
                                        </p:tav>
                                      </p:tavLst>
                                    </p:anim>
                                    <p:anim calcmode="lin" valueType="num">
                                      <p:cBhvr additive="base">
                                        <p:cTn id="24" dur="500" fill="hold"/>
                                        <p:tgtEl>
                                          <p:spTgt spid="5591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8" grpId="0" bldLvl="0" animBg="1"/>
      <p:bldP spid="559111"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2" name="Text Box 4"/>
          <p:cNvSpPr txBox="1">
            <a:spLocks noChangeArrowheads="1"/>
          </p:cNvSpPr>
          <p:nvPr/>
        </p:nvSpPr>
        <p:spPr bwMode="auto">
          <a:xfrm>
            <a:off x="548005" y="492443"/>
            <a:ext cx="3097213"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smtClean="0">
                <a:solidFill>
                  <a:srgbClr val="FFFFFF"/>
                </a:solidFill>
                <a:latin typeface="Times New Roman" panose="02020603050405020304" pitchFamily="18" charset="0"/>
                <a:ea typeface="楷体_GB2312" pitchFamily="49" charset="-122"/>
                <a:cs typeface="Times New Roman" panose="02020603050405020304" pitchFamily="18" charset="0"/>
              </a:rPr>
              <a:t>2.3.3</a:t>
            </a:r>
            <a:r>
              <a:rPr lang="en-US" altLang="zh-CN" sz="2400" b="1" smtClean="0">
                <a:solidFill>
                  <a:srgbClr val="FFFFFF"/>
                </a:solidFill>
                <a:ea typeface="楷体_GB2312" pitchFamily="49" charset="-122"/>
              </a:rPr>
              <a:t>  </a:t>
            </a:r>
            <a:r>
              <a:rPr lang="zh-CN" altLang="en-US" sz="2400" b="1" smtClean="0">
                <a:solidFill>
                  <a:srgbClr val="FFFFFF"/>
                </a:solidFill>
                <a:ea typeface="楷体_GB2312" pitchFamily="49" charset="-122"/>
              </a:rPr>
              <a:t>隔离放大器</a:t>
            </a:r>
            <a:endParaRPr lang="zh-CN" altLang="en-US" sz="2400" b="1" smtClean="0">
              <a:solidFill>
                <a:srgbClr val="FFFFFF"/>
              </a:solidFill>
              <a:ea typeface="楷体_GB2312" pitchFamily="49" charset="-122"/>
            </a:endParaRPr>
          </a:p>
        </p:txBody>
      </p:sp>
      <p:sp>
        <p:nvSpPr>
          <p:cNvPr id="560133" name="Text Box 5"/>
          <p:cNvSpPr txBox="1">
            <a:spLocks noChangeArrowheads="1"/>
          </p:cNvSpPr>
          <p:nvPr/>
        </p:nvSpPr>
        <p:spPr bwMode="auto">
          <a:xfrm>
            <a:off x="422910" y="953135"/>
            <a:ext cx="8473440" cy="304609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en-US" altLang="zh-CN" sz="2400" b="1" smtClean="0">
                <a:solidFill>
                  <a:srgbClr val="FFFFFF"/>
                </a:solidFill>
                <a:ea typeface="楷体_GB2312" pitchFamily="49" charset="-122"/>
              </a:rPr>
              <a:t>        </a:t>
            </a:r>
            <a:r>
              <a:rPr lang="zh-CN" altLang="en-US" sz="2400" b="1" smtClean="0">
                <a:solidFill>
                  <a:srgbClr val="FFCC00"/>
                </a:solidFill>
                <a:ea typeface="楷体_GB2312" pitchFamily="49" charset="-122"/>
              </a:rPr>
              <a:t>隔离放大器</a:t>
            </a:r>
            <a:r>
              <a:rPr lang="en-US" altLang="zh-CN" sz="2400" b="1" smtClean="0">
                <a:solidFill>
                  <a:srgbClr val="C00000"/>
                </a:solidFill>
                <a:latin typeface="Times New Roman" panose="02020603050405020304" pitchFamily="18" charset="0"/>
                <a:ea typeface="楷体_GB2312" pitchFamily="49" charset="-122"/>
                <a:cs typeface="Times New Roman" panose="02020603050405020304" pitchFamily="18" charset="0"/>
              </a:rPr>
              <a:t>(Isolation Amplifier)</a:t>
            </a:r>
            <a:r>
              <a:rPr lang="zh-CN" altLang="en-US" sz="2400" b="1" smtClean="0">
                <a:solidFill>
                  <a:srgbClr val="FFCC00"/>
                </a:solidFill>
                <a:ea typeface="楷体_GB2312" pitchFamily="49" charset="-122"/>
              </a:rPr>
              <a:t>输出端和输入端各自具有不同的电位参考点、即输入端和输出端没有直接的电耦合，而是通过光、变压器或电容等耦合元件耦合。输入端和输出端的绝缘电压一般达</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1000V</a:t>
            </a:r>
            <a:r>
              <a:rPr lang="zh-CN" altLang="en-US" sz="2400" b="1" smtClean="0">
                <a:solidFill>
                  <a:srgbClr val="FFCC00"/>
                </a:solidFill>
                <a:ea typeface="楷体_GB2312" pitchFamily="49" charset="-122"/>
              </a:rPr>
              <a:t>以上，绝缘电阻达数十</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ΜΩ</a:t>
            </a:r>
            <a:r>
              <a:rPr lang="zh-CN" altLang="en-US" sz="2400" b="1" smtClean="0">
                <a:solidFill>
                  <a:srgbClr val="FFCC00"/>
                </a:solidFill>
                <a:ea typeface="楷体_GB2312" pitchFamily="49" charset="-122"/>
              </a:rPr>
              <a:t>。因此输入端的干扰不会直接到达输出端，多路通道使用隔离放大器时相互之间不会影响。当仪器工作环境噪声较大而信号较小时，采用隔离放大器可保护电子仪器设备和人身安全，提高共模抑制比，获得较精确的测量结果。</a:t>
            </a:r>
            <a:endParaRPr lang="zh-CN" altLang="en-US" sz="2400" b="1" smtClean="0">
              <a:solidFill>
                <a:srgbClr val="FFCC00"/>
              </a:solidFill>
              <a:ea typeface="楷体_GB2312" pitchFamily="49" charset="-122"/>
            </a:endParaRPr>
          </a:p>
        </p:txBody>
      </p:sp>
      <p:sp>
        <p:nvSpPr>
          <p:cNvPr id="561156" name="Text Box 4"/>
          <p:cNvSpPr txBox="1">
            <a:spLocks noChangeArrowheads="1"/>
          </p:cNvSpPr>
          <p:nvPr/>
        </p:nvSpPr>
        <p:spPr bwMode="auto">
          <a:xfrm>
            <a:off x="556260" y="3936365"/>
            <a:ext cx="403542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l" fontAlgn="base">
              <a:spcBef>
                <a:spcPct val="50000"/>
              </a:spcBef>
              <a:spcAft>
                <a:spcPct val="0"/>
              </a:spcAft>
            </a:pPr>
            <a:r>
              <a:rPr lang="zh-CN" altLang="en-US" sz="2400" b="1" smtClean="0">
                <a:solidFill>
                  <a:srgbClr val="FFCC00"/>
                </a:solidFill>
                <a:ea typeface="楷体_GB2312" pitchFamily="49" charset="-122"/>
              </a:rPr>
              <a:t>隔离放大器的符号如图所示</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pic>
        <p:nvPicPr>
          <p:cNvPr id="561160" name="Picture 8"/>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5006658" y="3716973"/>
            <a:ext cx="3024187" cy="2032000"/>
          </a:xfrm>
          <a:prstGeom prst="rect">
            <a:avLst/>
          </a:prstGeom>
          <a:noFill/>
          <a:extLst>
            <a:ext uri="{909E8E84-426E-40DD-AFC4-6F175D3DCCD1}">
              <a14:hiddenFill xmlns:a14="http://schemas.microsoft.com/office/drawing/2010/main">
                <a:solidFill>
                  <a:srgbClr val="FFFFFF"/>
                </a:solidFill>
              </a14:hiddenFill>
            </a:ext>
          </a:extLst>
        </p:spPr>
      </p:pic>
      <p:sp>
        <p:nvSpPr>
          <p:cNvPr id="561161" name="Text Box 9"/>
          <p:cNvSpPr txBox="1">
            <a:spLocks noChangeArrowheads="1"/>
          </p:cNvSpPr>
          <p:nvPr/>
        </p:nvSpPr>
        <p:spPr bwMode="auto">
          <a:xfrm>
            <a:off x="5659755" y="5749290"/>
            <a:ext cx="2116455" cy="3683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ctr" fontAlgn="base">
              <a:spcBef>
                <a:spcPct val="50000"/>
              </a:spcBef>
              <a:spcAft>
                <a:spcPct val="0"/>
              </a:spcAft>
            </a:pPr>
            <a:r>
              <a:rPr lang="en-US" altLang="zh-CN" b="1" smtClean="0">
                <a:solidFill>
                  <a:srgbClr val="FFFFFF"/>
                </a:solidFill>
                <a:ea typeface="楷体_GB2312" pitchFamily="49" charset="-122"/>
              </a:rPr>
              <a:t> </a:t>
            </a:r>
            <a:r>
              <a:rPr lang="zh-CN" altLang="en-US" b="1" smtClean="0">
                <a:solidFill>
                  <a:srgbClr val="FFFFFF"/>
                </a:solidFill>
                <a:ea typeface="楷体_GB2312" pitchFamily="49" charset="-122"/>
              </a:rPr>
              <a:t>隔离放大器的符号</a:t>
            </a:r>
            <a:endParaRPr lang="zh-CN" altLang="en-US" b="1" smtClean="0">
              <a:solidFill>
                <a:srgbClr val="FFFFFF"/>
              </a:solidFill>
              <a:ea typeface="楷体_GB2312" pitchFamily="49" charset="-122"/>
            </a:endParaRPr>
          </a:p>
        </p:txBody>
      </p:sp>
      <p:sp>
        <p:nvSpPr>
          <p:cNvPr id="561162" name="Text Box 10"/>
          <p:cNvSpPr txBox="1">
            <a:spLocks noChangeArrowheads="1"/>
          </p:cNvSpPr>
          <p:nvPr/>
        </p:nvSpPr>
        <p:spPr bwMode="auto">
          <a:xfrm>
            <a:off x="433705" y="4435475"/>
            <a:ext cx="4175125"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zh-CN" altLang="en-US" sz="2400" b="1" smtClean="0">
                <a:solidFill>
                  <a:srgbClr val="FFCC00"/>
                </a:solidFill>
                <a:ea typeface="楷体_GB2312" pitchFamily="49" charset="-122"/>
              </a:rPr>
              <a:t>按耦合器件的不同，可分为：</a:t>
            </a:r>
            <a:r>
              <a:rPr lang="zh-CN" altLang="en-US" sz="2400" b="1" smtClean="0">
                <a:solidFill>
                  <a:srgbClr val="CC0000"/>
                </a:solidFill>
                <a:ea typeface="楷体_GB2312" pitchFamily="49" charset="-122"/>
              </a:rPr>
              <a:t>光电耦合、变压器耦合和电容耦合</a:t>
            </a:r>
            <a:r>
              <a:rPr lang="zh-CN" altLang="en-US" sz="2400" b="1" smtClean="0">
                <a:solidFill>
                  <a:srgbClr val="FFCC00"/>
                </a:solidFill>
                <a:ea typeface="楷体_GB2312" pitchFamily="49" charset="-122"/>
              </a:rPr>
              <a:t>三种。 </a:t>
            </a:r>
            <a:endParaRPr lang="zh-CN" altLang="en-US" sz="2400" b="1" smtClean="0">
              <a:solidFill>
                <a:srgbClr val="FFCC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1156"/>
                                        </p:tgtEl>
                                        <p:attrNameLst>
                                          <p:attrName>style.visibility</p:attrName>
                                        </p:attrNameLst>
                                      </p:cBhvr>
                                      <p:to>
                                        <p:strVal val="visible"/>
                                      </p:to>
                                    </p:set>
                                    <p:anim calcmode="lin" valueType="num">
                                      <p:cBhvr additive="base">
                                        <p:cTn id="7" dur="500" fill="hold"/>
                                        <p:tgtEl>
                                          <p:spTgt spid="561156"/>
                                        </p:tgtEl>
                                        <p:attrNameLst>
                                          <p:attrName>ppt_x</p:attrName>
                                        </p:attrNameLst>
                                      </p:cBhvr>
                                      <p:tavLst>
                                        <p:tav tm="0">
                                          <p:val>
                                            <p:strVal val="#ppt_x"/>
                                          </p:val>
                                        </p:tav>
                                        <p:tav tm="100000">
                                          <p:val>
                                            <p:strVal val="#ppt_x"/>
                                          </p:val>
                                        </p:tav>
                                      </p:tavLst>
                                    </p:anim>
                                    <p:anim calcmode="lin" valueType="num">
                                      <p:cBhvr additive="base">
                                        <p:cTn id="8" dur="500" fill="hold"/>
                                        <p:tgtEl>
                                          <p:spTgt spid="561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1160"/>
                                        </p:tgtEl>
                                        <p:attrNameLst>
                                          <p:attrName>style.visibility</p:attrName>
                                        </p:attrNameLst>
                                      </p:cBhvr>
                                      <p:to>
                                        <p:strVal val="visible"/>
                                      </p:to>
                                    </p:set>
                                    <p:anim calcmode="lin" valueType="num">
                                      <p:cBhvr additive="base">
                                        <p:cTn id="13" dur="500" fill="hold"/>
                                        <p:tgtEl>
                                          <p:spTgt spid="561160"/>
                                        </p:tgtEl>
                                        <p:attrNameLst>
                                          <p:attrName>ppt_x</p:attrName>
                                        </p:attrNameLst>
                                      </p:cBhvr>
                                      <p:tavLst>
                                        <p:tav tm="0">
                                          <p:val>
                                            <p:strVal val="#ppt_x"/>
                                          </p:val>
                                        </p:tav>
                                        <p:tav tm="100000">
                                          <p:val>
                                            <p:strVal val="#ppt_x"/>
                                          </p:val>
                                        </p:tav>
                                      </p:tavLst>
                                    </p:anim>
                                    <p:anim calcmode="lin" valueType="num">
                                      <p:cBhvr additive="base">
                                        <p:cTn id="14" dur="500" fill="hold"/>
                                        <p:tgtEl>
                                          <p:spTgt spid="56116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61161"/>
                                        </p:tgtEl>
                                        <p:attrNameLst>
                                          <p:attrName>style.visibility</p:attrName>
                                        </p:attrNameLst>
                                      </p:cBhvr>
                                      <p:to>
                                        <p:strVal val="visible"/>
                                      </p:to>
                                    </p:set>
                                    <p:anim calcmode="lin" valueType="num">
                                      <p:cBhvr additive="base">
                                        <p:cTn id="17" dur="500" fill="hold"/>
                                        <p:tgtEl>
                                          <p:spTgt spid="561161"/>
                                        </p:tgtEl>
                                        <p:attrNameLst>
                                          <p:attrName>ppt_x</p:attrName>
                                        </p:attrNameLst>
                                      </p:cBhvr>
                                      <p:tavLst>
                                        <p:tav tm="0">
                                          <p:val>
                                            <p:strVal val="#ppt_x"/>
                                          </p:val>
                                        </p:tav>
                                        <p:tav tm="100000">
                                          <p:val>
                                            <p:strVal val="#ppt_x"/>
                                          </p:val>
                                        </p:tav>
                                      </p:tavLst>
                                    </p:anim>
                                    <p:anim calcmode="lin" valueType="num">
                                      <p:cBhvr additive="base">
                                        <p:cTn id="18" dur="500" fill="hold"/>
                                        <p:tgtEl>
                                          <p:spTgt spid="56116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61162"/>
                                        </p:tgtEl>
                                        <p:attrNameLst>
                                          <p:attrName>style.visibility</p:attrName>
                                        </p:attrNameLst>
                                      </p:cBhvr>
                                      <p:to>
                                        <p:strVal val="visible"/>
                                      </p:to>
                                    </p:set>
                                    <p:anim calcmode="lin" valueType="num">
                                      <p:cBhvr additive="base">
                                        <p:cTn id="23" dur="500" fill="hold"/>
                                        <p:tgtEl>
                                          <p:spTgt spid="561162"/>
                                        </p:tgtEl>
                                        <p:attrNameLst>
                                          <p:attrName>ppt_x</p:attrName>
                                        </p:attrNameLst>
                                      </p:cBhvr>
                                      <p:tavLst>
                                        <p:tav tm="0">
                                          <p:val>
                                            <p:strVal val="#ppt_x"/>
                                          </p:val>
                                        </p:tav>
                                        <p:tav tm="100000">
                                          <p:val>
                                            <p:strVal val="#ppt_x"/>
                                          </p:val>
                                        </p:tav>
                                      </p:tavLst>
                                    </p:anim>
                                    <p:anim calcmode="lin" valueType="num">
                                      <p:cBhvr additive="base">
                                        <p:cTn id="24" dur="500" fill="hold"/>
                                        <p:tgtEl>
                                          <p:spTgt spid="5611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6" grpId="0" bldLvl="0" animBg="1"/>
      <p:bldP spid="561161" grpId="0" bldLvl="0" animBg="1"/>
      <p:bldP spid="56116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Text Box 2"/>
          <p:cNvSpPr txBox="1">
            <a:spLocks noChangeArrowheads="1"/>
          </p:cNvSpPr>
          <p:nvPr/>
        </p:nvSpPr>
        <p:spPr bwMode="auto">
          <a:xfrm>
            <a:off x="1041400" y="1774825"/>
            <a:ext cx="6321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en-US" altLang="zh-CN" sz="3600" b="1" smtClean="0">
                <a:solidFill>
                  <a:srgbClr val="FFFF00"/>
                </a:solidFill>
                <a:latin typeface="楷体_GB2312" pitchFamily="49" charset="-122"/>
                <a:ea typeface="楷体_GB2312" pitchFamily="49" charset="-122"/>
              </a:rPr>
              <a:t>1. </a:t>
            </a:r>
            <a:r>
              <a:rPr kumimoji="1" lang="zh-CN" altLang="en-US" sz="3600" b="1" smtClean="0">
                <a:solidFill>
                  <a:srgbClr val="FFFF00"/>
                </a:solidFill>
                <a:latin typeface="楷体_GB2312" pitchFamily="49" charset="-122"/>
                <a:ea typeface="楷体_GB2312" pitchFamily="49" charset="-122"/>
              </a:rPr>
              <a:t>模拟量输入通道</a:t>
            </a:r>
            <a:endParaRPr kumimoji="1" lang="zh-CN" altLang="en-US" sz="2400" b="1" smtClean="0">
              <a:solidFill>
                <a:srgbClr val="FFFF00"/>
              </a:solidFill>
              <a:latin typeface="楷体_GB2312" pitchFamily="49" charset="-122"/>
              <a:ea typeface="楷体_GB2312" pitchFamily="49" charset="-122"/>
            </a:endParaRPr>
          </a:p>
        </p:txBody>
      </p:sp>
      <p:sp>
        <p:nvSpPr>
          <p:cNvPr id="507907" name="Text Box 3"/>
          <p:cNvSpPr txBox="1">
            <a:spLocks noChangeArrowheads="1"/>
          </p:cNvSpPr>
          <p:nvPr/>
        </p:nvSpPr>
        <p:spPr bwMode="auto">
          <a:xfrm>
            <a:off x="1042988" y="3508375"/>
            <a:ext cx="41322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en-US" altLang="zh-CN" sz="3600" b="1" smtClean="0">
                <a:solidFill>
                  <a:srgbClr val="FFFF00"/>
                </a:solidFill>
                <a:latin typeface="楷体_GB2312" pitchFamily="49" charset="-122"/>
                <a:ea typeface="楷体_GB2312" pitchFamily="49" charset="-122"/>
              </a:rPr>
              <a:t>3. A/D</a:t>
            </a:r>
            <a:r>
              <a:rPr kumimoji="1" lang="zh-CN" altLang="en-US" sz="3600" b="1" smtClean="0">
                <a:solidFill>
                  <a:srgbClr val="FFFF00"/>
                </a:solidFill>
                <a:latin typeface="楷体_GB2312" pitchFamily="49" charset="-122"/>
                <a:ea typeface="楷体_GB2312" pitchFamily="49" charset="-122"/>
              </a:rPr>
              <a:t>和</a:t>
            </a:r>
            <a:r>
              <a:rPr kumimoji="1" lang="en-US" altLang="zh-CN" sz="3600" b="1" smtClean="0">
                <a:solidFill>
                  <a:srgbClr val="FFFF00"/>
                </a:solidFill>
                <a:latin typeface="楷体_GB2312" pitchFamily="49" charset="-122"/>
                <a:ea typeface="楷体_GB2312" pitchFamily="49" charset="-122"/>
              </a:rPr>
              <a:t>D/A</a:t>
            </a:r>
            <a:endParaRPr kumimoji="1" lang="en-US" altLang="zh-CN" sz="2400" b="1" smtClean="0">
              <a:solidFill>
                <a:srgbClr val="FFFF00"/>
              </a:solidFill>
              <a:latin typeface="楷体_GB2312" pitchFamily="49" charset="-122"/>
              <a:ea typeface="楷体_GB2312" pitchFamily="49" charset="-122"/>
            </a:endParaRPr>
          </a:p>
        </p:txBody>
      </p:sp>
      <p:sp>
        <p:nvSpPr>
          <p:cNvPr id="507908" name="Rectangle 4"/>
          <p:cNvSpPr>
            <a:spLocks noChangeArrowheads="1"/>
          </p:cNvSpPr>
          <p:nvPr/>
        </p:nvSpPr>
        <p:spPr bwMode="auto">
          <a:xfrm>
            <a:off x="1042988" y="692150"/>
            <a:ext cx="2125662" cy="641350"/>
          </a:xfrm>
          <a:prstGeom prst="rect">
            <a:avLst/>
          </a:prstGeom>
          <a:solidFill>
            <a:srgbClr val="FF3300"/>
          </a:solidFill>
          <a:ln>
            <a:noFill/>
          </a:ln>
          <a:effectLst>
            <a:outerShdw dist="107763" dir="18900000" algn="ctr" rotWithShape="0">
              <a:schemeClr val="bg2">
                <a:alpha val="50000"/>
              </a:schemeClr>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spAutoFit/>
          </a:bodyPr>
          <a:lstStyle/>
          <a:p>
            <a:pPr eaLnBrk="0" fontAlgn="base" hangingPunct="0">
              <a:spcBef>
                <a:spcPct val="0"/>
              </a:spcBef>
              <a:spcAft>
                <a:spcPct val="0"/>
              </a:spcAft>
              <a:buClr>
                <a:srgbClr val="FFFFFF"/>
              </a:buClr>
              <a:buFont typeface="Wingdings" panose="05000000000000000000" pitchFamily="2" charset="2"/>
              <a:buChar char="l"/>
            </a:pPr>
            <a:r>
              <a:rPr kumimoji="1" lang="en-US" altLang="zh-CN" sz="3600" b="1" smtClean="0">
                <a:solidFill>
                  <a:srgbClr val="FFFF00"/>
                </a:solidFill>
                <a:latin typeface="楷体_GB2312" pitchFamily="49" charset="-122"/>
                <a:ea typeface="楷体_GB2312" pitchFamily="49" charset="-122"/>
                <a:sym typeface="Monotype Sorts" pitchFamily="2" charset="2"/>
              </a:rPr>
              <a:t> </a:t>
            </a:r>
            <a:r>
              <a:rPr kumimoji="1" lang="zh-CN" altLang="en-US" sz="3600" b="1" smtClean="0">
                <a:solidFill>
                  <a:srgbClr val="FFFFFF"/>
                </a:solidFill>
                <a:latin typeface="楷体_GB2312" pitchFamily="49" charset="-122"/>
                <a:ea typeface="楷体_GB2312" pitchFamily="49" charset="-122"/>
              </a:rPr>
              <a:t>重点：</a:t>
            </a:r>
            <a:endParaRPr kumimoji="1" lang="zh-CN" altLang="en-US" sz="3200" b="1" smtClean="0">
              <a:solidFill>
                <a:srgbClr val="FFFFFF"/>
              </a:solidFill>
              <a:latin typeface="楷体_GB2312" pitchFamily="49" charset="-122"/>
              <a:ea typeface="楷体_GB2312" pitchFamily="49" charset="-122"/>
            </a:endParaRPr>
          </a:p>
        </p:txBody>
      </p:sp>
      <p:sp>
        <p:nvSpPr>
          <p:cNvPr id="507910" name="Text Box 6"/>
          <p:cNvSpPr txBox="1">
            <a:spLocks noChangeArrowheads="1"/>
          </p:cNvSpPr>
          <p:nvPr/>
        </p:nvSpPr>
        <p:spPr bwMode="auto">
          <a:xfrm>
            <a:off x="1041400" y="2638425"/>
            <a:ext cx="72024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en-US" altLang="zh-CN" sz="3600" b="1" smtClean="0">
                <a:solidFill>
                  <a:srgbClr val="FFFF00"/>
                </a:solidFill>
                <a:latin typeface="楷体_GB2312" pitchFamily="49" charset="-122"/>
                <a:ea typeface="楷体_GB2312" pitchFamily="49" charset="-122"/>
              </a:rPr>
              <a:t>2. </a:t>
            </a:r>
            <a:r>
              <a:rPr kumimoji="1" lang="zh-CN" altLang="en-US" sz="3600" b="1" smtClean="0">
                <a:solidFill>
                  <a:srgbClr val="FFFF00"/>
                </a:solidFill>
                <a:latin typeface="楷体_GB2312" pitchFamily="49" charset="-122"/>
                <a:ea typeface="楷体_GB2312" pitchFamily="49" charset="-122"/>
              </a:rPr>
              <a:t>传感器，放大器</a:t>
            </a:r>
            <a:endParaRPr kumimoji="1" lang="zh-CN" altLang="en-US" sz="2400" b="1" smtClean="0">
              <a:solidFill>
                <a:srgbClr val="FFFF0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63" name="Text Box 11"/>
          <p:cNvSpPr txBox="1">
            <a:spLocks noChangeArrowheads="1"/>
          </p:cNvSpPr>
          <p:nvPr/>
        </p:nvSpPr>
        <p:spPr bwMode="auto">
          <a:xfrm>
            <a:off x="326708" y="914718"/>
            <a:ext cx="421163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l" fontAlgn="base">
              <a:spcBef>
                <a:spcPct val="50000"/>
              </a:spcBef>
              <a:spcAft>
                <a:spcPct val="0"/>
              </a:spcAft>
            </a:pPr>
            <a:r>
              <a:rPr lang="en-US" altLang="zh-CN" sz="2400" b="1" smtClean="0">
                <a:solidFill>
                  <a:srgbClr val="CC0000"/>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CC0000"/>
                </a:solidFill>
                <a:ea typeface="楷体_GB2312" pitchFamily="49" charset="-122"/>
              </a:rPr>
              <a:t>、光电耦合隔离放大器</a:t>
            </a:r>
            <a:endParaRPr lang="zh-CN" altLang="en-US" sz="2400" b="1" smtClean="0">
              <a:solidFill>
                <a:srgbClr val="CC0000"/>
              </a:solidFill>
              <a:ea typeface="楷体_GB2312" pitchFamily="49" charset="-122"/>
            </a:endParaRPr>
          </a:p>
        </p:txBody>
      </p:sp>
      <p:sp>
        <p:nvSpPr>
          <p:cNvPr id="561164" name="Text Box 12"/>
          <p:cNvSpPr txBox="1">
            <a:spLocks noChangeArrowheads="1"/>
          </p:cNvSpPr>
          <p:nvPr/>
        </p:nvSpPr>
        <p:spPr bwMode="auto">
          <a:xfrm>
            <a:off x="235585" y="1278255"/>
            <a:ext cx="8658860"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en-US" altLang="zh-CN" sz="2400" b="1" smtClean="0">
                <a:solidFill>
                  <a:srgbClr val="FFCC00"/>
                </a:solidFill>
                <a:ea typeface="楷体_GB2312" pitchFamily="49" charset="-122"/>
              </a:rPr>
              <a:t>      </a:t>
            </a:r>
            <a:r>
              <a:rPr lang="zh-CN" altLang="en-US" sz="2400" b="1" smtClean="0">
                <a:solidFill>
                  <a:srgbClr val="FFCC00"/>
                </a:solidFill>
                <a:ea typeface="楷体_GB2312" pitchFamily="49" charset="-122"/>
              </a:rPr>
              <a:t>光电耦合隔离放大器以光为耦合媒介，输入与输出在电气上完全隔离，通过光信号的传递实现电信号的传递。</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60132" name="Text Box 4"/>
          <p:cNvSpPr txBox="1">
            <a:spLocks noChangeArrowheads="1"/>
          </p:cNvSpPr>
          <p:nvPr/>
        </p:nvSpPr>
        <p:spPr bwMode="auto">
          <a:xfrm>
            <a:off x="548005" y="492443"/>
            <a:ext cx="3097213"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en-US" altLang="zh-CN" sz="2400" b="1" smtClean="0">
                <a:solidFill>
                  <a:srgbClr val="FFFFFF"/>
                </a:solidFill>
                <a:latin typeface="Times New Roman" panose="02020603050405020304" pitchFamily="18" charset="0"/>
                <a:ea typeface="楷体_GB2312" pitchFamily="49" charset="-122"/>
                <a:cs typeface="Times New Roman" panose="02020603050405020304" pitchFamily="18" charset="0"/>
              </a:rPr>
              <a:t>2.3.3</a:t>
            </a:r>
            <a:r>
              <a:rPr lang="en-US" altLang="zh-CN" sz="2400" b="1" smtClean="0">
                <a:solidFill>
                  <a:srgbClr val="FFFFFF"/>
                </a:solidFill>
                <a:ea typeface="楷体_GB2312" pitchFamily="49" charset="-122"/>
              </a:rPr>
              <a:t>  </a:t>
            </a:r>
            <a:r>
              <a:rPr lang="zh-CN" altLang="en-US" sz="2400" b="1" smtClean="0">
                <a:solidFill>
                  <a:srgbClr val="FFFFFF"/>
                </a:solidFill>
                <a:ea typeface="楷体_GB2312" pitchFamily="49" charset="-122"/>
              </a:rPr>
              <a:t>隔离放大器</a:t>
            </a:r>
            <a:endParaRPr lang="zh-CN" altLang="en-US" sz="2400" b="1" smtClean="0">
              <a:solidFill>
                <a:srgbClr val="FFFFFF"/>
              </a:solidFill>
              <a:ea typeface="楷体_GB2312" pitchFamily="49" charset="-122"/>
            </a:endParaRPr>
          </a:p>
        </p:txBody>
      </p:sp>
      <p:sp>
        <p:nvSpPr>
          <p:cNvPr id="562180" name="Text Box 4"/>
          <p:cNvSpPr txBox="1">
            <a:spLocks noChangeArrowheads="1"/>
          </p:cNvSpPr>
          <p:nvPr/>
        </p:nvSpPr>
        <p:spPr bwMode="auto">
          <a:xfrm>
            <a:off x="296545" y="2100580"/>
            <a:ext cx="5437505" cy="163004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zh-CN" altLang="en-US" sz="2000" b="1" smtClean="0">
                <a:solidFill>
                  <a:srgbClr val="FFCC00"/>
                </a:solidFill>
                <a:ea typeface="楷体_GB2312" pitchFamily="49" charset="-122"/>
              </a:rPr>
              <a:t>图为光电隔离放大器基本原理，输入级激励发光管，由光电管将光信号耦合到输出级，实现信号的传输，保证了输入和输出间的电气隔离。其输入、输出级之间不能有电的连接，即前、后级不能共用电源和地线。</a:t>
            </a:r>
            <a:endParaRPr lang="zh-CN" altLang="en-US" sz="2000" b="1" smtClean="0">
              <a:solidFill>
                <a:srgbClr val="FFCC00"/>
              </a:solidFill>
              <a:ea typeface="楷体_GB2312" pitchFamily="49" charset="-122"/>
            </a:endParaRPr>
          </a:p>
        </p:txBody>
      </p:sp>
      <p:sp>
        <p:nvSpPr>
          <p:cNvPr id="562182" name="Text Box 6"/>
          <p:cNvSpPr txBox="1">
            <a:spLocks noChangeArrowheads="1"/>
          </p:cNvSpPr>
          <p:nvPr/>
        </p:nvSpPr>
        <p:spPr bwMode="auto">
          <a:xfrm>
            <a:off x="5906135" y="3596005"/>
            <a:ext cx="2985770" cy="3683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ctr" fontAlgn="base">
              <a:spcBef>
                <a:spcPct val="50000"/>
              </a:spcBef>
              <a:spcAft>
                <a:spcPct val="0"/>
              </a:spcAft>
            </a:pPr>
            <a:r>
              <a:rPr lang="zh-CN" altLang="en-US" b="1" smtClean="0">
                <a:solidFill>
                  <a:srgbClr val="FFFFFF"/>
                </a:solidFill>
                <a:ea typeface="楷体_GB2312" pitchFamily="49" charset="-122"/>
              </a:rPr>
              <a:t>光电隔离放大器基本原理</a:t>
            </a:r>
            <a:endParaRPr lang="zh-CN" altLang="en-US" b="1" smtClean="0">
              <a:solidFill>
                <a:srgbClr val="FFFFFF"/>
              </a:solidFill>
              <a:ea typeface="楷体_GB2312" pitchFamily="49" charset="-122"/>
            </a:endParaRPr>
          </a:p>
        </p:txBody>
      </p:sp>
      <p:pic>
        <p:nvPicPr>
          <p:cNvPr id="562192" name="Picture 16" descr="B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76290" y="2089150"/>
            <a:ext cx="3147060" cy="1550670"/>
          </a:xfrm>
          <a:prstGeom prst="rect">
            <a:avLst/>
          </a:prstGeom>
          <a:noFill/>
          <a:extLst>
            <a:ext uri="{909E8E84-426E-40DD-AFC4-6F175D3DCCD1}">
              <a14:hiddenFill xmlns:a14="http://schemas.microsoft.com/office/drawing/2010/main">
                <a:solidFill>
                  <a:srgbClr val="FFFFFF"/>
                </a:solidFill>
              </a14:hiddenFill>
            </a:ext>
          </a:extLst>
        </p:spPr>
      </p:pic>
      <p:sp>
        <p:nvSpPr>
          <p:cNvPr id="563204" name="Text Box 4"/>
          <p:cNvSpPr txBox="1">
            <a:spLocks noChangeArrowheads="1"/>
          </p:cNvSpPr>
          <p:nvPr/>
        </p:nvSpPr>
        <p:spPr bwMode="auto">
          <a:xfrm>
            <a:off x="178435" y="3877945"/>
            <a:ext cx="9034780" cy="286131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en-US" altLang="zh-CN" sz="2400" b="1" smtClean="0">
                <a:solidFill>
                  <a:srgbClr val="FFFFFF"/>
                </a:solidFill>
                <a:ea typeface="楷体_GB2312" pitchFamily="49" charset="-122"/>
              </a:rPr>
              <a:t> </a:t>
            </a:r>
            <a:r>
              <a:rPr lang="zh-CN" altLang="en-US" sz="2400" b="1" smtClean="0">
                <a:solidFill>
                  <a:srgbClr val="FFCC00"/>
                </a:solidFill>
                <a:ea typeface="楷体_GB2312" pitchFamily="49" charset="-122"/>
              </a:rPr>
              <a:t>采用光电耦合原理的隔离放大器有</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BURR-BROWN</a:t>
            </a:r>
            <a:r>
              <a:rPr lang="zh-CN" altLang="en-US" sz="2400" b="1" smtClean="0">
                <a:solidFill>
                  <a:srgbClr val="FFCC00"/>
                </a:solidFill>
                <a:ea typeface="楷体_GB2312" pitchFamily="49" charset="-122"/>
              </a:rPr>
              <a:t>公司（简称</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BB</a:t>
            </a:r>
            <a:r>
              <a:rPr lang="zh-CN" altLang="en-US" sz="2400" b="1" smtClean="0">
                <a:solidFill>
                  <a:srgbClr val="FFCC00"/>
                </a:solidFill>
                <a:ea typeface="楷体_GB2312" pitchFamily="49" charset="-122"/>
              </a:rPr>
              <a:t>公司）的</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ISO100</a:t>
            </a:r>
            <a:r>
              <a:rPr lang="zh-CN" altLang="en-US" sz="2400" b="1" smtClean="0">
                <a:solidFill>
                  <a:srgbClr val="FFCC00"/>
                </a:solidFill>
                <a:ea typeface="楷体_GB2312" pitchFamily="49" charset="-122"/>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ISO130</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3650</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3652</a:t>
            </a:r>
            <a:r>
              <a:rPr lang="zh-CN" altLang="en-US" sz="2400" b="1" smtClean="0">
                <a:solidFill>
                  <a:srgbClr val="FFCC00"/>
                </a:solidFill>
                <a:ea typeface="楷体_GB2312" pitchFamily="49" charset="-122"/>
              </a:rPr>
              <a:t>、惠普公司</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(HP)</a:t>
            </a:r>
            <a:r>
              <a:rPr lang="zh-CN" altLang="en-US" sz="2400" b="1" smtClean="0">
                <a:solidFill>
                  <a:srgbClr val="FFCC00"/>
                </a:solidFill>
                <a:ea typeface="楷体_GB2312" pitchFamily="49" charset="-122"/>
              </a:rPr>
              <a:t>的</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HCPL7800/7800A/7800B</a:t>
            </a:r>
            <a:r>
              <a:rPr lang="zh-CN" altLang="en-US" sz="2400" b="1" smtClean="0">
                <a:solidFill>
                  <a:srgbClr val="FFCC00"/>
                </a:solidFill>
                <a:ea typeface="楷体_GB2312" pitchFamily="49" charset="-122"/>
              </a:rPr>
              <a:t>等。为简化电路、节省空间、降低成本、提高性能，有一些隔离放大器提供了内置</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DC/DC</a:t>
            </a:r>
            <a:r>
              <a:rPr lang="zh-CN" altLang="en-US" sz="2400" b="1" smtClean="0">
                <a:solidFill>
                  <a:srgbClr val="FFCC00"/>
                </a:solidFill>
                <a:ea typeface="楷体_GB2312" pitchFamily="49" charset="-122"/>
              </a:rPr>
              <a:t>变换器，如</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BB</a:t>
            </a:r>
            <a:r>
              <a:rPr lang="zh-CN" altLang="en-US" sz="2400" b="1" smtClean="0">
                <a:solidFill>
                  <a:srgbClr val="FFCC00"/>
                </a:solidFill>
                <a:ea typeface="楷体_GB2312" pitchFamily="49" charset="-122"/>
              </a:rPr>
              <a:t>公司的 </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IS0212</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ISO213</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Analog Devices</a:t>
            </a:r>
            <a:r>
              <a:rPr lang="zh-CN" altLang="en-US" sz="2400" b="1" smtClean="0">
                <a:solidFill>
                  <a:srgbClr val="FFCC00"/>
                </a:solidFill>
                <a:ea typeface="楷体_GB2312" pitchFamily="49" charset="-122"/>
              </a:rPr>
              <a:t>公司（简称</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AD</a:t>
            </a:r>
            <a:r>
              <a:rPr lang="zh-CN" altLang="en-US" sz="2400" b="1" smtClean="0">
                <a:solidFill>
                  <a:srgbClr val="FFCC00"/>
                </a:solidFill>
                <a:ea typeface="楷体_GB2312" pitchFamily="49" charset="-122"/>
              </a:rPr>
              <a:t>公司）的</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AD202</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AD204</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AD210</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AD215</a:t>
            </a:r>
            <a:r>
              <a:rPr lang="zh-CN" altLang="en-US" sz="2400" b="1" smtClean="0">
                <a:solidFill>
                  <a:srgbClr val="FFCC00"/>
                </a:solidFill>
                <a:ea typeface="楷体_GB2312" pitchFamily="49" charset="-122"/>
              </a:rPr>
              <a:t>等。</a:t>
            </a:r>
            <a:endParaRPr lang="zh-CN" altLang="en-US" sz="2400" b="1" smtClean="0">
              <a:solidFill>
                <a:srgbClr val="FFCC00"/>
              </a:solidFill>
              <a:ea typeface="楷体_GB2312" pitchFamily="49" charset="-122"/>
            </a:endParaRPr>
          </a:p>
          <a:p>
            <a:pPr fontAlgn="base">
              <a:spcBef>
                <a:spcPct val="50000"/>
              </a:spcBef>
              <a:spcAft>
                <a:spcPct val="0"/>
              </a:spcAft>
            </a:pPr>
            <a:r>
              <a:rPr lang="zh-CN" altLang="en-US" sz="2400" b="1" smtClean="0">
                <a:solidFill>
                  <a:srgbClr val="FFCC00"/>
                </a:solidFill>
                <a:ea typeface="楷体_GB2312" pitchFamily="49" charset="-122"/>
              </a:rPr>
              <a:t>本节介绍</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BB</a:t>
            </a:r>
            <a:r>
              <a:rPr lang="zh-CN" altLang="en-US" sz="2400" b="1" smtClean="0">
                <a:solidFill>
                  <a:srgbClr val="FFCC00"/>
                </a:solidFill>
                <a:ea typeface="楷体_GB2312" pitchFamily="49" charset="-122"/>
              </a:rPr>
              <a:t>公司生产的光电隔离放大器</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3650</a:t>
            </a:r>
            <a:r>
              <a:rPr lang="zh-CN" altLang="en-US" sz="2400" b="1" smtClean="0">
                <a:solidFill>
                  <a:srgbClr val="FFCC00"/>
                </a:solidFill>
                <a:ea typeface="楷体_GB2312" pitchFamily="49" charset="-122"/>
              </a:rPr>
              <a:t>。</a:t>
            </a:r>
            <a:endParaRPr lang="zh-CN" altLang="en-US" sz="2400" b="1" smtClean="0">
              <a:solidFill>
                <a:srgbClr val="FFFFFF"/>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1164"/>
                                        </p:tgtEl>
                                        <p:attrNameLst>
                                          <p:attrName>style.visibility</p:attrName>
                                        </p:attrNameLst>
                                      </p:cBhvr>
                                      <p:to>
                                        <p:strVal val="visible"/>
                                      </p:to>
                                    </p:set>
                                    <p:anim calcmode="lin" valueType="num">
                                      <p:cBhvr additive="base">
                                        <p:cTn id="7" dur="500" fill="hold"/>
                                        <p:tgtEl>
                                          <p:spTgt spid="561164"/>
                                        </p:tgtEl>
                                        <p:attrNameLst>
                                          <p:attrName>ppt_x</p:attrName>
                                        </p:attrNameLst>
                                      </p:cBhvr>
                                      <p:tavLst>
                                        <p:tav tm="0">
                                          <p:val>
                                            <p:strVal val="#ppt_x"/>
                                          </p:val>
                                        </p:tav>
                                        <p:tav tm="100000">
                                          <p:val>
                                            <p:strVal val="#ppt_x"/>
                                          </p:val>
                                        </p:tav>
                                      </p:tavLst>
                                    </p:anim>
                                    <p:anim calcmode="lin" valueType="num">
                                      <p:cBhvr additive="base">
                                        <p:cTn id="8" dur="500" fill="hold"/>
                                        <p:tgtEl>
                                          <p:spTgt spid="5611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2180"/>
                                        </p:tgtEl>
                                        <p:attrNameLst>
                                          <p:attrName>style.visibility</p:attrName>
                                        </p:attrNameLst>
                                      </p:cBhvr>
                                      <p:to>
                                        <p:strVal val="visible"/>
                                      </p:to>
                                    </p:set>
                                    <p:anim calcmode="lin" valueType="num">
                                      <p:cBhvr additive="base">
                                        <p:cTn id="13" dur="500" fill="hold"/>
                                        <p:tgtEl>
                                          <p:spTgt spid="562180"/>
                                        </p:tgtEl>
                                        <p:attrNameLst>
                                          <p:attrName>ppt_x</p:attrName>
                                        </p:attrNameLst>
                                      </p:cBhvr>
                                      <p:tavLst>
                                        <p:tav tm="0">
                                          <p:val>
                                            <p:strVal val="#ppt_x"/>
                                          </p:val>
                                        </p:tav>
                                        <p:tav tm="100000">
                                          <p:val>
                                            <p:strVal val="#ppt_x"/>
                                          </p:val>
                                        </p:tav>
                                      </p:tavLst>
                                    </p:anim>
                                    <p:anim calcmode="lin" valueType="num">
                                      <p:cBhvr additive="base">
                                        <p:cTn id="14" dur="500" fill="hold"/>
                                        <p:tgtEl>
                                          <p:spTgt spid="56218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62182"/>
                                        </p:tgtEl>
                                        <p:attrNameLst>
                                          <p:attrName>style.visibility</p:attrName>
                                        </p:attrNameLst>
                                      </p:cBhvr>
                                      <p:to>
                                        <p:strVal val="visible"/>
                                      </p:to>
                                    </p:set>
                                    <p:anim calcmode="lin" valueType="num">
                                      <p:cBhvr additive="base">
                                        <p:cTn id="19" dur="500" fill="hold"/>
                                        <p:tgtEl>
                                          <p:spTgt spid="562182"/>
                                        </p:tgtEl>
                                        <p:attrNameLst>
                                          <p:attrName>ppt_x</p:attrName>
                                        </p:attrNameLst>
                                      </p:cBhvr>
                                      <p:tavLst>
                                        <p:tav tm="0">
                                          <p:val>
                                            <p:strVal val="#ppt_x"/>
                                          </p:val>
                                        </p:tav>
                                        <p:tav tm="100000">
                                          <p:val>
                                            <p:strVal val="#ppt_x"/>
                                          </p:val>
                                        </p:tav>
                                      </p:tavLst>
                                    </p:anim>
                                    <p:anim calcmode="lin" valueType="num">
                                      <p:cBhvr additive="base">
                                        <p:cTn id="20" dur="500" fill="hold"/>
                                        <p:tgtEl>
                                          <p:spTgt spid="56218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62192"/>
                                        </p:tgtEl>
                                        <p:attrNameLst>
                                          <p:attrName>style.visibility</p:attrName>
                                        </p:attrNameLst>
                                      </p:cBhvr>
                                      <p:to>
                                        <p:strVal val="visible"/>
                                      </p:to>
                                    </p:set>
                                    <p:anim calcmode="lin" valueType="num">
                                      <p:cBhvr additive="base">
                                        <p:cTn id="23" dur="500" fill="hold"/>
                                        <p:tgtEl>
                                          <p:spTgt spid="562192"/>
                                        </p:tgtEl>
                                        <p:attrNameLst>
                                          <p:attrName>ppt_x</p:attrName>
                                        </p:attrNameLst>
                                      </p:cBhvr>
                                      <p:tavLst>
                                        <p:tav tm="0">
                                          <p:val>
                                            <p:strVal val="#ppt_x"/>
                                          </p:val>
                                        </p:tav>
                                        <p:tav tm="100000">
                                          <p:val>
                                            <p:strVal val="#ppt_x"/>
                                          </p:val>
                                        </p:tav>
                                      </p:tavLst>
                                    </p:anim>
                                    <p:anim calcmode="lin" valueType="num">
                                      <p:cBhvr additive="base">
                                        <p:cTn id="24" dur="500" fill="hold"/>
                                        <p:tgtEl>
                                          <p:spTgt spid="56219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63204"/>
                                        </p:tgtEl>
                                        <p:attrNameLst>
                                          <p:attrName>style.visibility</p:attrName>
                                        </p:attrNameLst>
                                      </p:cBhvr>
                                      <p:to>
                                        <p:strVal val="visible"/>
                                      </p:to>
                                    </p:set>
                                    <p:anim calcmode="lin" valueType="num">
                                      <p:cBhvr additive="base">
                                        <p:cTn id="29" dur="500" fill="hold"/>
                                        <p:tgtEl>
                                          <p:spTgt spid="563204"/>
                                        </p:tgtEl>
                                        <p:attrNameLst>
                                          <p:attrName>ppt_x</p:attrName>
                                        </p:attrNameLst>
                                      </p:cBhvr>
                                      <p:tavLst>
                                        <p:tav tm="0">
                                          <p:val>
                                            <p:strVal val="#ppt_x"/>
                                          </p:val>
                                        </p:tav>
                                        <p:tav tm="100000">
                                          <p:val>
                                            <p:strVal val="#ppt_x"/>
                                          </p:val>
                                        </p:tav>
                                      </p:tavLst>
                                    </p:anim>
                                    <p:anim calcmode="lin" valueType="num">
                                      <p:cBhvr additive="base">
                                        <p:cTn id="30" dur="500" fill="hold"/>
                                        <p:tgtEl>
                                          <p:spTgt spid="563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64" grpId="0" bldLvl="0" animBg="1"/>
      <p:bldP spid="562180" grpId="0" bldLvl="0" animBg="1"/>
      <p:bldP spid="562182" grpId="0" bldLvl="0" animBg="1"/>
      <p:bldP spid="563204"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9" name="Text Box 5"/>
          <p:cNvSpPr txBox="1">
            <a:spLocks noChangeArrowheads="1"/>
          </p:cNvSpPr>
          <p:nvPr/>
        </p:nvSpPr>
        <p:spPr bwMode="auto">
          <a:xfrm>
            <a:off x="5097145" y="3146425"/>
            <a:ext cx="3731260" cy="3683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lgn="ctr" fontAlgn="base">
              <a:spcBef>
                <a:spcPct val="50000"/>
              </a:spcBef>
              <a:spcAft>
                <a:spcPct val="0"/>
              </a:spcAft>
            </a:pPr>
            <a:r>
              <a:rPr lang="zh-CN" altLang="en-US" b="1" smtClean="0">
                <a:solidFill>
                  <a:srgbClr val="FFFFFF"/>
                </a:solidFill>
                <a:ea typeface="楷体_GB2312" pitchFamily="49" charset="-122"/>
              </a:rPr>
              <a:t>光电隔离放大器</a:t>
            </a:r>
            <a:r>
              <a:rPr lang="en-US" altLang="zh-CN" b="1" smtClean="0">
                <a:solidFill>
                  <a:srgbClr val="FFFFFF"/>
                </a:solidFill>
                <a:latin typeface="Times New Roman" panose="02020603050405020304" pitchFamily="18" charset="0"/>
                <a:ea typeface="楷体_GB2312" pitchFamily="49" charset="-122"/>
                <a:cs typeface="Times New Roman" panose="02020603050405020304" pitchFamily="18" charset="0"/>
              </a:rPr>
              <a:t>3650</a:t>
            </a:r>
            <a:r>
              <a:rPr lang="zh-CN" altLang="en-US" b="1" smtClean="0">
                <a:solidFill>
                  <a:srgbClr val="FFFFFF"/>
                </a:solidFill>
                <a:ea typeface="楷体_GB2312" pitchFamily="49" charset="-122"/>
              </a:rPr>
              <a:t>的电路原理图 </a:t>
            </a:r>
            <a:endParaRPr lang="zh-CN" altLang="en-US" b="1" smtClean="0">
              <a:solidFill>
                <a:srgbClr val="FFFFFF"/>
              </a:solidFill>
              <a:ea typeface="楷体_GB2312" pitchFamily="49" charset="-122"/>
            </a:endParaRPr>
          </a:p>
        </p:txBody>
      </p:sp>
      <p:sp>
        <p:nvSpPr>
          <p:cNvPr id="564230" name="Text Box 6"/>
          <p:cNvSpPr txBox="1">
            <a:spLocks noChangeArrowheads="1"/>
          </p:cNvSpPr>
          <p:nvPr/>
        </p:nvSpPr>
        <p:spPr bwMode="auto">
          <a:xfrm>
            <a:off x="394970" y="1301750"/>
            <a:ext cx="4535805" cy="230695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zh-CN" altLang="en-US" sz="2400" b="1" smtClean="0">
                <a:solidFill>
                  <a:srgbClr val="FFCC00"/>
                </a:solidFill>
                <a:ea typeface="楷体_GB2312" pitchFamily="49" charset="-122"/>
              </a:rPr>
              <a:t>理想运算放大器</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FFCC00"/>
                </a:solidFill>
                <a:ea typeface="楷体_GB2312" pitchFamily="49" charset="-122"/>
              </a:rPr>
              <a:t>和光电二极管、发光二极管构成负反馈回路，用于减小非线性和时间温度的不稳定性。</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VD</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VD</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3</a:t>
            </a:r>
            <a:r>
              <a:rPr lang="zh-CN" altLang="en-US" sz="2400" b="1" smtClean="0">
                <a:solidFill>
                  <a:srgbClr val="FFCC00"/>
                </a:solidFill>
                <a:ea typeface="楷体_GB2312" pitchFamily="49" charset="-122"/>
              </a:rPr>
              <a:t>分别为输入端和输出端的两个性能匹配的光电二极管。</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pic>
        <p:nvPicPr>
          <p:cNvPr id="564240" name="Picture 16" descr="B1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30775" y="905510"/>
            <a:ext cx="4098290" cy="2240915"/>
          </a:xfrm>
          <a:prstGeom prst="rect">
            <a:avLst/>
          </a:prstGeom>
          <a:noFill/>
          <a:extLst>
            <a:ext uri="{909E8E84-426E-40DD-AFC4-6F175D3DCCD1}">
              <a14:hiddenFill xmlns:a14="http://schemas.microsoft.com/office/drawing/2010/main">
                <a:solidFill>
                  <a:srgbClr val="FFFFFF"/>
                </a:solidFill>
              </a14:hiddenFill>
            </a:ext>
          </a:extLst>
        </p:spPr>
      </p:pic>
      <p:sp>
        <p:nvSpPr>
          <p:cNvPr id="561163" name="Text Box 11"/>
          <p:cNvSpPr txBox="1">
            <a:spLocks noChangeArrowheads="1"/>
          </p:cNvSpPr>
          <p:nvPr/>
        </p:nvSpPr>
        <p:spPr bwMode="auto">
          <a:xfrm>
            <a:off x="326708" y="914718"/>
            <a:ext cx="421163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algn="l" fontAlgn="base">
              <a:spcBef>
                <a:spcPct val="50000"/>
              </a:spcBef>
              <a:spcAft>
                <a:spcPct val="0"/>
              </a:spcAft>
            </a:pPr>
            <a:r>
              <a:rPr lang="en-US" altLang="zh-CN" sz="2400" b="1" smtClean="0">
                <a:solidFill>
                  <a:srgbClr val="CC0000"/>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CC0000"/>
                </a:solidFill>
                <a:ea typeface="楷体_GB2312" pitchFamily="49" charset="-122"/>
              </a:rPr>
              <a:t>、光电耦合隔离放大器</a:t>
            </a:r>
            <a:endParaRPr lang="zh-CN" altLang="en-US" sz="2400" b="1" smtClean="0">
              <a:solidFill>
                <a:srgbClr val="CC0000"/>
              </a:solidFill>
              <a:ea typeface="楷体_GB2312" pitchFamily="49" charset="-122"/>
            </a:endParaRPr>
          </a:p>
        </p:txBody>
      </p:sp>
      <p:sp>
        <p:nvSpPr>
          <p:cNvPr id="560132" name="Text Box 4"/>
          <p:cNvSpPr txBox="1">
            <a:spLocks noChangeArrowheads="1"/>
          </p:cNvSpPr>
          <p:nvPr/>
        </p:nvSpPr>
        <p:spPr bwMode="auto">
          <a:xfrm>
            <a:off x="548005" y="492443"/>
            <a:ext cx="3097213"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en-US" altLang="zh-CN" sz="2400" b="1" smtClean="0">
                <a:solidFill>
                  <a:srgbClr val="FFFFFF"/>
                </a:solidFill>
                <a:latin typeface="Times New Roman" panose="02020603050405020304" pitchFamily="18" charset="0"/>
                <a:ea typeface="楷体_GB2312" pitchFamily="49" charset="-122"/>
                <a:cs typeface="Times New Roman" panose="02020603050405020304" pitchFamily="18" charset="0"/>
              </a:rPr>
              <a:t>2.3.3</a:t>
            </a:r>
            <a:r>
              <a:rPr lang="en-US" altLang="zh-CN" sz="2400" b="1" smtClean="0">
                <a:solidFill>
                  <a:srgbClr val="FFFFFF"/>
                </a:solidFill>
                <a:ea typeface="楷体_GB2312" pitchFamily="49" charset="-122"/>
              </a:rPr>
              <a:t>  </a:t>
            </a:r>
            <a:r>
              <a:rPr lang="zh-CN" altLang="en-US" sz="2400" b="1" smtClean="0">
                <a:solidFill>
                  <a:srgbClr val="FFFFFF"/>
                </a:solidFill>
                <a:ea typeface="楷体_GB2312" pitchFamily="49" charset="-122"/>
              </a:rPr>
              <a:t>隔离放大器</a:t>
            </a:r>
            <a:endParaRPr lang="zh-CN" altLang="en-US" sz="2400" b="1" smtClean="0">
              <a:solidFill>
                <a:srgbClr val="FFFFFF"/>
              </a:solidFill>
              <a:ea typeface="楷体_GB2312" pitchFamily="49" charset="-122"/>
            </a:endParaRPr>
          </a:p>
        </p:txBody>
      </p:sp>
      <p:sp>
        <p:nvSpPr>
          <p:cNvPr id="565252" name="Text Box 4"/>
          <p:cNvSpPr txBox="1">
            <a:spLocks noChangeArrowheads="1"/>
          </p:cNvSpPr>
          <p:nvPr/>
        </p:nvSpPr>
        <p:spPr bwMode="auto">
          <a:xfrm>
            <a:off x="431165" y="3698240"/>
            <a:ext cx="738378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CR2</a:t>
            </a:r>
            <a:r>
              <a:rPr lang="zh-CN" altLang="en-US" sz="2400" b="1" smtClean="0">
                <a:solidFill>
                  <a:srgbClr val="FFCC00"/>
                </a:solidFill>
                <a:ea typeface="楷体_GB2312" pitchFamily="49" charset="-122"/>
              </a:rPr>
              <a:t>接收到的光量相等，即，       有</a:t>
            </a:r>
            <a:r>
              <a:rPr lang="en-US" altLang="zh-CN" sz="2400" b="1" smtClean="0">
                <a:solidFill>
                  <a:srgbClr val="FFCC00"/>
                </a:solidFill>
                <a:ea typeface="楷体_GB2312" pitchFamily="49" charset="-122"/>
              </a:rPr>
              <a:t>          </a:t>
            </a:r>
            <a:r>
              <a:rPr lang="zh-CN" altLang="en-US" sz="2400" b="1" smtClean="0">
                <a:solidFill>
                  <a:srgbClr val="FFCC00"/>
                </a:solidFill>
                <a:ea typeface="楷体_GB2312" pitchFamily="49" charset="-122"/>
              </a:rPr>
              <a:t>，则  </a:t>
            </a:r>
            <a:endParaRPr lang="zh-CN" altLang="en-US" sz="2400" b="1" smtClean="0">
              <a:solidFill>
                <a:srgbClr val="FFCC00"/>
              </a:solidFill>
              <a:ea typeface="楷体_GB2312" pitchFamily="49" charset="-122"/>
            </a:endParaRPr>
          </a:p>
        </p:txBody>
      </p:sp>
      <p:graphicFrame>
        <p:nvGraphicFramePr>
          <p:cNvPr id="565253" name="Object 5"/>
          <p:cNvGraphicFramePr>
            <a:graphicFrameLocks noChangeAspect="1"/>
          </p:cNvGraphicFramePr>
          <p:nvPr/>
        </p:nvGraphicFramePr>
        <p:xfrm>
          <a:off x="4285615" y="3750310"/>
          <a:ext cx="664210" cy="356870"/>
        </p:xfrm>
        <a:graphic>
          <a:graphicData uri="http://schemas.openxmlformats.org/presentationml/2006/ole">
            <mc:AlternateContent xmlns:mc="http://schemas.openxmlformats.org/markup-compatibility/2006">
              <mc:Choice xmlns:v="urn:schemas-microsoft-com:vml" Requires="v">
                <p:oleObj spid="_x0000_s5956" name="" r:id="rId2" imgW="481965" imgH="215900" progId="Equation.3">
                  <p:embed/>
                </p:oleObj>
              </mc:Choice>
              <mc:Fallback>
                <p:oleObj name="" r:id="rId2" imgW="481965" imgH="215900" progId="Equation.3">
                  <p:embed/>
                  <p:pic>
                    <p:nvPicPr>
                      <p:cNvPr id="0" name="图片 59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615" y="3750310"/>
                        <a:ext cx="664210" cy="356870"/>
                      </a:xfrm>
                      <a:prstGeom prst="rect">
                        <a:avLst/>
                      </a:prstGeom>
                      <a:solidFill>
                        <a:srgbClr val="FF99FF"/>
                      </a:solidFill>
                    </p:spPr>
                  </p:pic>
                </p:oleObj>
              </mc:Fallback>
            </mc:AlternateContent>
          </a:graphicData>
        </a:graphic>
      </p:graphicFrame>
      <p:graphicFrame>
        <p:nvGraphicFramePr>
          <p:cNvPr id="565255" name="Object 7"/>
          <p:cNvGraphicFramePr>
            <a:graphicFrameLocks noChangeAspect="1"/>
          </p:cNvGraphicFramePr>
          <p:nvPr/>
        </p:nvGraphicFramePr>
        <p:xfrm>
          <a:off x="5454650" y="3750310"/>
          <a:ext cx="664210" cy="360045"/>
        </p:xfrm>
        <a:graphic>
          <a:graphicData uri="http://schemas.openxmlformats.org/presentationml/2006/ole">
            <mc:AlternateContent xmlns:mc="http://schemas.openxmlformats.org/markup-compatibility/2006">
              <mc:Choice xmlns:v="urn:schemas-microsoft-com:vml" Requires="v">
                <p:oleObj spid="_x0000_s5957" name="" r:id="rId4" imgW="393065" imgH="215900" progId="Equation.3">
                  <p:embed/>
                </p:oleObj>
              </mc:Choice>
              <mc:Fallback>
                <p:oleObj name="" r:id="rId4" imgW="393065" imgH="215900" progId="Equation.3">
                  <p:embed/>
                  <p:pic>
                    <p:nvPicPr>
                      <p:cNvPr id="0" name="图片 59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4650" y="3750310"/>
                        <a:ext cx="664210" cy="360045"/>
                      </a:xfrm>
                      <a:prstGeom prst="rect">
                        <a:avLst/>
                      </a:prstGeom>
                      <a:solidFill>
                        <a:srgbClr val="FF99FF"/>
                      </a:solidFill>
                    </p:spPr>
                  </p:pic>
                </p:oleObj>
              </mc:Fallback>
            </mc:AlternateContent>
          </a:graphicData>
        </a:graphic>
      </p:graphicFrame>
      <p:graphicFrame>
        <p:nvGraphicFramePr>
          <p:cNvPr id="565257" name="Object 9"/>
          <p:cNvGraphicFramePr>
            <a:graphicFrameLocks noChangeAspect="1"/>
          </p:cNvGraphicFramePr>
          <p:nvPr/>
        </p:nvGraphicFramePr>
        <p:xfrm>
          <a:off x="6907530" y="3476625"/>
          <a:ext cx="2015490" cy="975360"/>
        </p:xfrm>
        <a:graphic>
          <a:graphicData uri="http://schemas.openxmlformats.org/presentationml/2006/ole">
            <mc:AlternateContent xmlns:mc="http://schemas.openxmlformats.org/markup-compatibility/2006">
              <mc:Choice xmlns:v="urn:schemas-microsoft-com:vml" Requires="v">
                <p:oleObj spid="_x0000_s5958" name="" r:id="rId6" imgW="723900" imgH="444500" progId="Equation.3">
                  <p:embed/>
                </p:oleObj>
              </mc:Choice>
              <mc:Fallback>
                <p:oleObj name="" r:id="rId6" imgW="723900" imgH="444500" progId="Equation.3">
                  <p:embed/>
                  <p:pic>
                    <p:nvPicPr>
                      <p:cNvPr id="0" name="图片 5957"/>
                      <p:cNvPicPr>
                        <a:picLocks noChangeAspect="1" noChangeArrowheads="1"/>
                      </p:cNvPicPr>
                      <p:nvPr/>
                    </p:nvPicPr>
                    <p:blipFill>
                      <a:blip r:embed="rId7"/>
                      <a:srcRect/>
                      <a:stretch>
                        <a:fillRect/>
                      </a:stretch>
                    </p:blipFill>
                    <p:spPr bwMode="auto">
                      <a:xfrm>
                        <a:off x="6907530" y="3476625"/>
                        <a:ext cx="2015490" cy="975360"/>
                      </a:xfrm>
                      <a:prstGeom prst="rect">
                        <a:avLst/>
                      </a:prstGeom>
                      <a:solidFill>
                        <a:srgbClr val="FF99FF"/>
                      </a:solidFill>
                    </p:spPr>
                  </p:pic>
                </p:oleObj>
              </mc:Fallback>
            </mc:AlternateContent>
          </a:graphicData>
        </a:graphic>
      </p:graphicFrame>
      <p:sp>
        <p:nvSpPr>
          <p:cNvPr id="565259" name="Text Box 11"/>
          <p:cNvSpPr txBox="1">
            <a:spLocks noChangeArrowheads="1"/>
          </p:cNvSpPr>
          <p:nvPr/>
        </p:nvSpPr>
        <p:spPr bwMode="auto">
          <a:xfrm>
            <a:off x="441325" y="4457700"/>
            <a:ext cx="8511540"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zh-CN" altLang="en-US" sz="2400" b="1" smtClean="0">
                <a:solidFill>
                  <a:srgbClr val="FFCC00"/>
                </a:solidFill>
                <a:ea typeface="楷体_GB2312" pitchFamily="49" charset="-122"/>
              </a:rPr>
              <a:t>输出回路中，放大器</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2</a:t>
            </a:r>
            <a:r>
              <a:rPr lang="zh-CN" altLang="en-US" sz="2400" b="1" smtClean="0">
                <a:solidFill>
                  <a:srgbClr val="FFCC00"/>
                </a:solidFill>
                <a:ea typeface="楷体_GB2312" pitchFamily="49" charset="-122"/>
              </a:rPr>
              <a:t>与内置电阻  （</a:t>
            </a:r>
            <a:r>
              <a:rPr lang="en-US" altLang="zh-CN" sz="2400" b="1" smtClean="0">
                <a:solidFill>
                  <a:srgbClr val="FFCC00"/>
                </a:solidFill>
                <a:ea typeface="楷体_GB2312" pitchFamily="49" charset="-122"/>
              </a:rPr>
              <a:t> </a:t>
            </a:r>
            <a:r>
              <a:rPr lang="zh-CN" altLang="en-US" sz="2400" b="1" smtClean="0">
                <a:solidFill>
                  <a:srgbClr val="FFCC00"/>
                </a:solidFill>
                <a:ea typeface="楷体_GB2312" pitchFamily="49" charset="-122"/>
              </a:rPr>
              <a:t>        ）构成</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I/V</a:t>
            </a:r>
            <a:r>
              <a:rPr lang="zh-CN" altLang="en-US" sz="2400" b="1" smtClean="0">
                <a:solidFill>
                  <a:srgbClr val="FFCC00"/>
                </a:solidFill>
                <a:ea typeface="楷体_GB2312" pitchFamily="49" charset="-122"/>
              </a:rPr>
              <a:t>转换电路，有 </a:t>
            </a:r>
            <a:endParaRPr lang="zh-CN" altLang="en-US" sz="2400" b="1" smtClean="0">
              <a:solidFill>
                <a:srgbClr val="FFCC00"/>
              </a:solidFill>
              <a:ea typeface="楷体_GB2312" pitchFamily="49" charset="-122"/>
            </a:endParaRPr>
          </a:p>
        </p:txBody>
      </p:sp>
      <p:graphicFrame>
        <p:nvGraphicFramePr>
          <p:cNvPr id="565260" name="Object 12"/>
          <p:cNvGraphicFramePr>
            <a:graphicFrameLocks noChangeAspect="1"/>
          </p:cNvGraphicFramePr>
          <p:nvPr/>
        </p:nvGraphicFramePr>
        <p:xfrm>
          <a:off x="1853883" y="4924108"/>
          <a:ext cx="4537075" cy="900112"/>
        </p:xfrm>
        <a:graphic>
          <a:graphicData uri="http://schemas.openxmlformats.org/presentationml/2006/ole">
            <mc:AlternateContent xmlns:mc="http://schemas.openxmlformats.org/markup-compatibility/2006">
              <mc:Choice xmlns:v="urn:schemas-microsoft-com:vml" Requires="v">
                <p:oleObj spid="_x0000_s5959" name="" r:id="rId8" imgW="2260600" imgH="444500" progId="Equation.3">
                  <p:embed/>
                </p:oleObj>
              </mc:Choice>
              <mc:Fallback>
                <p:oleObj name="" r:id="rId8" imgW="2260600" imgH="444500" progId="Equation.3">
                  <p:embed/>
                  <p:pic>
                    <p:nvPicPr>
                      <p:cNvPr id="0" name="图片 595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3883" y="4924108"/>
                        <a:ext cx="4537075" cy="900112"/>
                      </a:xfrm>
                      <a:prstGeom prst="rect">
                        <a:avLst/>
                      </a:prstGeom>
                      <a:solidFill>
                        <a:srgbClr val="FF99FF"/>
                      </a:solidFill>
                    </p:spPr>
                  </p:pic>
                </p:oleObj>
              </mc:Fallback>
            </mc:AlternateContent>
          </a:graphicData>
        </a:graphic>
      </p:graphicFrame>
      <p:sp>
        <p:nvSpPr>
          <p:cNvPr id="565262" name="Text Box 14"/>
          <p:cNvSpPr txBox="1">
            <a:spLocks noChangeArrowheads="1"/>
          </p:cNvSpPr>
          <p:nvPr/>
        </p:nvSpPr>
        <p:spPr bwMode="auto">
          <a:xfrm>
            <a:off x="299085" y="5965508"/>
            <a:ext cx="8424863"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0"/>
              </a:spcBef>
              <a:spcAft>
                <a:spcPct val="0"/>
              </a:spcAft>
            </a:pPr>
            <a:r>
              <a:rPr lang="zh-CN" altLang="en-US" sz="2400" b="1" smtClean="0">
                <a:solidFill>
                  <a:srgbClr val="FFCC00"/>
                </a:solidFill>
                <a:ea typeface="楷体_GB2312" pitchFamily="49" charset="-122"/>
              </a:rPr>
              <a:t>可见，输出与输入成线性关系。只要</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VD</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VD</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3</a:t>
            </a:r>
            <a:r>
              <a:rPr lang="zh-CN" altLang="en-US" sz="2400" b="1" smtClean="0">
                <a:solidFill>
                  <a:srgbClr val="FFCC00"/>
                </a:solidFill>
                <a:ea typeface="楷体_GB2312" pitchFamily="49" charset="-122"/>
              </a:rPr>
              <a:t>一致性得到保证，信号的耦合就不会受光电器件的影响。</a:t>
            </a:r>
            <a:endParaRPr lang="zh-CN" altLang="en-US" sz="2400" b="1" smtClean="0">
              <a:solidFill>
                <a:srgbClr val="FFCC00"/>
              </a:solidFill>
              <a:ea typeface="楷体_GB2312" pitchFamily="49" charset="-122"/>
            </a:endParaRPr>
          </a:p>
        </p:txBody>
      </p:sp>
      <p:graphicFrame>
        <p:nvGraphicFramePr>
          <p:cNvPr id="565263" name="Object 15"/>
          <p:cNvGraphicFramePr>
            <a:graphicFrameLocks noChangeAspect="1"/>
          </p:cNvGraphicFramePr>
          <p:nvPr/>
        </p:nvGraphicFramePr>
        <p:xfrm>
          <a:off x="5117465" y="4545330"/>
          <a:ext cx="360363" cy="342900"/>
        </p:xfrm>
        <a:graphic>
          <a:graphicData uri="http://schemas.openxmlformats.org/presentationml/2006/ole">
            <mc:AlternateContent xmlns:mc="http://schemas.openxmlformats.org/markup-compatibility/2006">
              <mc:Choice xmlns:v="urn:schemas-microsoft-com:vml" Requires="v">
                <p:oleObj spid="_x0000_s5960" name="" r:id="rId10" imgW="203200" imgH="190500" progId="Equation.3">
                  <p:embed/>
                </p:oleObj>
              </mc:Choice>
              <mc:Fallback>
                <p:oleObj name="" r:id="rId10" imgW="203200" imgH="190500" progId="Equation.3">
                  <p:embed/>
                  <p:pic>
                    <p:nvPicPr>
                      <p:cNvPr id="0" name="图片 595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17465" y="4545330"/>
                        <a:ext cx="360363" cy="342900"/>
                      </a:xfrm>
                      <a:prstGeom prst="rect">
                        <a:avLst/>
                      </a:prstGeom>
                      <a:solidFill>
                        <a:srgbClr val="FF99FF"/>
                      </a:solidFill>
                    </p:spPr>
                  </p:pic>
                </p:oleObj>
              </mc:Fallback>
            </mc:AlternateContent>
          </a:graphicData>
        </a:graphic>
      </p:graphicFrame>
      <p:graphicFrame>
        <p:nvGraphicFramePr>
          <p:cNvPr id="565265" name="Object 17"/>
          <p:cNvGraphicFramePr>
            <a:graphicFrameLocks noChangeAspect="1"/>
          </p:cNvGraphicFramePr>
          <p:nvPr/>
        </p:nvGraphicFramePr>
        <p:xfrm>
          <a:off x="5619750" y="4545013"/>
          <a:ext cx="790575" cy="247650"/>
        </p:xfrm>
        <a:graphic>
          <a:graphicData uri="http://schemas.openxmlformats.org/presentationml/2006/ole">
            <mc:AlternateContent xmlns:mc="http://schemas.openxmlformats.org/markup-compatibility/2006">
              <mc:Choice xmlns:v="urn:schemas-microsoft-com:vml" Requires="v">
                <p:oleObj spid="_x0000_s5961" name="" r:id="rId12" imgW="609600" imgH="190500" progId="Equation.3">
                  <p:embed/>
                </p:oleObj>
              </mc:Choice>
              <mc:Fallback>
                <p:oleObj name="" r:id="rId12" imgW="609600" imgH="190500" progId="Equation.3">
                  <p:embed/>
                  <p:pic>
                    <p:nvPicPr>
                      <p:cNvPr id="0" name="图片 596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19750" y="4545013"/>
                        <a:ext cx="790575" cy="247650"/>
                      </a:xfrm>
                      <a:prstGeom prst="rect">
                        <a:avLst/>
                      </a:prstGeom>
                      <a:solidFill>
                        <a:srgbClr val="FF99FF"/>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5253"/>
                                        </p:tgtEl>
                                        <p:attrNameLst>
                                          <p:attrName>style.visibility</p:attrName>
                                        </p:attrNameLst>
                                      </p:cBhvr>
                                      <p:to>
                                        <p:strVal val="visible"/>
                                      </p:to>
                                    </p:set>
                                    <p:anim calcmode="lin" valueType="num">
                                      <p:cBhvr additive="base">
                                        <p:cTn id="7" dur="500" fill="hold"/>
                                        <p:tgtEl>
                                          <p:spTgt spid="565253"/>
                                        </p:tgtEl>
                                        <p:attrNameLst>
                                          <p:attrName>ppt_x</p:attrName>
                                        </p:attrNameLst>
                                      </p:cBhvr>
                                      <p:tavLst>
                                        <p:tav tm="0">
                                          <p:val>
                                            <p:strVal val="#ppt_x"/>
                                          </p:val>
                                        </p:tav>
                                        <p:tav tm="100000">
                                          <p:val>
                                            <p:strVal val="#ppt_x"/>
                                          </p:val>
                                        </p:tav>
                                      </p:tavLst>
                                    </p:anim>
                                    <p:anim calcmode="lin" valueType="num">
                                      <p:cBhvr additive="base">
                                        <p:cTn id="8" dur="500" fill="hold"/>
                                        <p:tgtEl>
                                          <p:spTgt spid="56525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5255"/>
                                        </p:tgtEl>
                                        <p:attrNameLst>
                                          <p:attrName>style.visibility</p:attrName>
                                        </p:attrNameLst>
                                      </p:cBhvr>
                                      <p:to>
                                        <p:strVal val="visible"/>
                                      </p:to>
                                    </p:set>
                                    <p:anim calcmode="lin" valueType="num">
                                      <p:cBhvr additive="base">
                                        <p:cTn id="11" dur="500" fill="hold"/>
                                        <p:tgtEl>
                                          <p:spTgt spid="565255"/>
                                        </p:tgtEl>
                                        <p:attrNameLst>
                                          <p:attrName>ppt_x</p:attrName>
                                        </p:attrNameLst>
                                      </p:cBhvr>
                                      <p:tavLst>
                                        <p:tav tm="0">
                                          <p:val>
                                            <p:strVal val="#ppt_x"/>
                                          </p:val>
                                        </p:tav>
                                        <p:tav tm="100000">
                                          <p:val>
                                            <p:strVal val="#ppt_x"/>
                                          </p:val>
                                        </p:tav>
                                      </p:tavLst>
                                    </p:anim>
                                    <p:anim calcmode="lin" valueType="num">
                                      <p:cBhvr additive="base">
                                        <p:cTn id="12" dur="500" fill="hold"/>
                                        <p:tgtEl>
                                          <p:spTgt spid="56525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65252"/>
                                        </p:tgtEl>
                                        <p:attrNameLst>
                                          <p:attrName>style.visibility</p:attrName>
                                        </p:attrNameLst>
                                      </p:cBhvr>
                                      <p:to>
                                        <p:strVal val="visible"/>
                                      </p:to>
                                    </p:set>
                                    <p:anim calcmode="lin" valueType="num">
                                      <p:cBhvr additive="base">
                                        <p:cTn id="15" dur="500" fill="hold"/>
                                        <p:tgtEl>
                                          <p:spTgt spid="565252"/>
                                        </p:tgtEl>
                                        <p:attrNameLst>
                                          <p:attrName>ppt_x</p:attrName>
                                        </p:attrNameLst>
                                      </p:cBhvr>
                                      <p:tavLst>
                                        <p:tav tm="0">
                                          <p:val>
                                            <p:strVal val="#ppt_x"/>
                                          </p:val>
                                        </p:tav>
                                        <p:tav tm="100000">
                                          <p:val>
                                            <p:strVal val="#ppt_x"/>
                                          </p:val>
                                        </p:tav>
                                      </p:tavLst>
                                    </p:anim>
                                    <p:anim calcmode="lin" valueType="num">
                                      <p:cBhvr additive="base">
                                        <p:cTn id="16" dur="500" fill="hold"/>
                                        <p:tgtEl>
                                          <p:spTgt spid="56525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65257"/>
                                        </p:tgtEl>
                                        <p:attrNameLst>
                                          <p:attrName>style.visibility</p:attrName>
                                        </p:attrNameLst>
                                      </p:cBhvr>
                                      <p:to>
                                        <p:strVal val="visible"/>
                                      </p:to>
                                    </p:set>
                                    <p:anim calcmode="lin" valueType="num">
                                      <p:cBhvr additive="base">
                                        <p:cTn id="21" dur="500" fill="hold"/>
                                        <p:tgtEl>
                                          <p:spTgt spid="565257"/>
                                        </p:tgtEl>
                                        <p:attrNameLst>
                                          <p:attrName>ppt_x</p:attrName>
                                        </p:attrNameLst>
                                      </p:cBhvr>
                                      <p:tavLst>
                                        <p:tav tm="0">
                                          <p:val>
                                            <p:strVal val="#ppt_x"/>
                                          </p:val>
                                        </p:tav>
                                        <p:tav tm="100000">
                                          <p:val>
                                            <p:strVal val="#ppt_x"/>
                                          </p:val>
                                        </p:tav>
                                      </p:tavLst>
                                    </p:anim>
                                    <p:anim calcmode="lin" valueType="num">
                                      <p:cBhvr additive="base">
                                        <p:cTn id="22" dur="500" fill="hold"/>
                                        <p:tgtEl>
                                          <p:spTgt spid="56525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65259"/>
                                        </p:tgtEl>
                                        <p:attrNameLst>
                                          <p:attrName>style.visibility</p:attrName>
                                        </p:attrNameLst>
                                      </p:cBhvr>
                                      <p:to>
                                        <p:strVal val="visible"/>
                                      </p:to>
                                    </p:set>
                                    <p:anim calcmode="lin" valueType="num">
                                      <p:cBhvr additive="base">
                                        <p:cTn id="27" dur="500" fill="hold"/>
                                        <p:tgtEl>
                                          <p:spTgt spid="565259"/>
                                        </p:tgtEl>
                                        <p:attrNameLst>
                                          <p:attrName>ppt_x</p:attrName>
                                        </p:attrNameLst>
                                      </p:cBhvr>
                                      <p:tavLst>
                                        <p:tav tm="0">
                                          <p:val>
                                            <p:strVal val="#ppt_x"/>
                                          </p:val>
                                        </p:tav>
                                        <p:tav tm="100000">
                                          <p:val>
                                            <p:strVal val="#ppt_x"/>
                                          </p:val>
                                        </p:tav>
                                      </p:tavLst>
                                    </p:anim>
                                    <p:anim calcmode="lin" valueType="num">
                                      <p:cBhvr additive="base">
                                        <p:cTn id="28" dur="500" fill="hold"/>
                                        <p:tgtEl>
                                          <p:spTgt spid="56525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65263"/>
                                        </p:tgtEl>
                                        <p:attrNameLst>
                                          <p:attrName>style.visibility</p:attrName>
                                        </p:attrNameLst>
                                      </p:cBhvr>
                                      <p:to>
                                        <p:strVal val="visible"/>
                                      </p:to>
                                    </p:set>
                                    <p:anim calcmode="lin" valueType="num">
                                      <p:cBhvr additive="base">
                                        <p:cTn id="31" dur="500" fill="hold"/>
                                        <p:tgtEl>
                                          <p:spTgt spid="565263"/>
                                        </p:tgtEl>
                                        <p:attrNameLst>
                                          <p:attrName>ppt_x</p:attrName>
                                        </p:attrNameLst>
                                      </p:cBhvr>
                                      <p:tavLst>
                                        <p:tav tm="0">
                                          <p:val>
                                            <p:strVal val="#ppt_x"/>
                                          </p:val>
                                        </p:tav>
                                        <p:tav tm="100000">
                                          <p:val>
                                            <p:strVal val="#ppt_x"/>
                                          </p:val>
                                        </p:tav>
                                      </p:tavLst>
                                    </p:anim>
                                    <p:anim calcmode="lin" valueType="num">
                                      <p:cBhvr additive="base">
                                        <p:cTn id="32" dur="500" fill="hold"/>
                                        <p:tgtEl>
                                          <p:spTgt spid="56526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65265"/>
                                        </p:tgtEl>
                                        <p:attrNameLst>
                                          <p:attrName>style.visibility</p:attrName>
                                        </p:attrNameLst>
                                      </p:cBhvr>
                                      <p:to>
                                        <p:strVal val="visible"/>
                                      </p:to>
                                    </p:set>
                                    <p:anim calcmode="lin" valueType="num">
                                      <p:cBhvr additive="base">
                                        <p:cTn id="35" dur="500" fill="hold"/>
                                        <p:tgtEl>
                                          <p:spTgt spid="565265"/>
                                        </p:tgtEl>
                                        <p:attrNameLst>
                                          <p:attrName>ppt_x</p:attrName>
                                        </p:attrNameLst>
                                      </p:cBhvr>
                                      <p:tavLst>
                                        <p:tav tm="0">
                                          <p:val>
                                            <p:strVal val="#ppt_x"/>
                                          </p:val>
                                        </p:tav>
                                        <p:tav tm="100000">
                                          <p:val>
                                            <p:strVal val="#ppt_x"/>
                                          </p:val>
                                        </p:tav>
                                      </p:tavLst>
                                    </p:anim>
                                    <p:anim calcmode="lin" valueType="num">
                                      <p:cBhvr additive="base">
                                        <p:cTn id="36" dur="500" fill="hold"/>
                                        <p:tgtEl>
                                          <p:spTgt spid="56526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65260"/>
                                        </p:tgtEl>
                                        <p:attrNameLst>
                                          <p:attrName>style.visibility</p:attrName>
                                        </p:attrNameLst>
                                      </p:cBhvr>
                                      <p:to>
                                        <p:strVal val="visible"/>
                                      </p:to>
                                    </p:set>
                                    <p:anim calcmode="lin" valueType="num">
                                      <p:cBhvr additive="base">
                                        <p:cTn id="41" dur="500" fill="hold"/>
                                        <p:tgtEl>
                                          <p:spTgt spid="565260"/>
                                        </p:tgtEl>
                                        <p:attrNameLst>
                                          <p:attrName>ppt_x</p:attrName>
                                        </p:attrNameLst>
                                      </p:cBhvr>
                                      <p:tavLst>
                                        <p:tav tm="0">
                                          <p:val>
                                            <p:strVal val="#ppt_x"/>
                                          </p:val>
                                        </p:tav>
                                        <p:tav tm="100000">
                                          <p:val>
                                            <p:strVal val="#ppt_x"/>
                                          </p:val>
                                        </p:tav>
                                      </p:tavLst>
                                    </p:anim>
                                    <p:anim calcmode="lin" valueType="num">
                                      <p:cBhvr additive="base">
                                        <p:cTn id="42" dur="500" fill="hold"/>
                                        <p:tgtEl>
                                          <p:spTgt spid="56526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65262"/>
                                        </p:tgtEl>
                                        <p:attrNameLst>
                                          <p:attrName>style.visibility</p:attrName>
                                        </p:attrNameLst>
                                      </p:cBhvr>
                                      <p:to>
                                        <p:strVal val="visible"/>
                                      </p:to>
                                    </p:set>
                                    <p:anim calcmode="lin" valueType="num">
                                      <p:cBhvr additive="base">
                                        <p:cTn id="47" dur="500" fill="hold"/>
                                        <p:tgtEl>
                                          <p:spTgt spid="565262"/>
                                        </p:tgtEl>
                                        <p:attrNameLst>
                                          <p:attrName>ppt_x</p:attrName>
                                        </p:attrNameLst>
                                      </p:cBhvr>
                                      <p:tavLst>
                                        <p:tav tm="0">
                                          <p:val>
                                            <p:strVal val="#ppt_x"/>
                                          </p:val>
                                        </p:tav>
                                        <p:tav tm="100000">
                                          <p:val>
                                            <p:strVal val="#ppt_x"/>
                                          </p:val>
                                        </p:tav>
                                      </p:tavLst>
                                    </p:anim>
                                    <p:anim calcmode="lin" valueType="num">
                                      <p:cBhvr additive="base">
                                        <p:cTn id="48" dur="500" fill="hold"/>
                                        <p:tgtEl>
                                          <p:spTgt spid="5652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2" grpId="0" bldLvl="0" animBg="1"/>
      <p:bldP spid="565259" grpId="0" bldLvl="0" animBg="1"/>
      <p:bldP spid="565262"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6" name="Text Box 4"/>
          <p:cNvSpPr txBox="1">
            <a:spLocks noChangeArrowheads="1"/>
          </p:cNvSpPr>
          <p:nvPr/>
        </p:nvSpPr>
        <p:spPr bwMode="auto">
          <a:xfrm>
            <a:off x="622617" y="837565"/>
            <a:ext cx="5472113"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l" fontAlgn="base">
              <a:spcBef>
                <a:spcPct val="50000"/>
              </a:spcBef>
              <a:spcAft>
                <a:spcPct val="0"/>
              </a:spcAft>
            </a:pPr>
            <a:r>
              <a:rPr lang="en-US" altLang="zh-CN" sz="2400" b="1" smtClean="0">
                <a:solidFill>
                  <a:srgbClr val="CC0000"/>
                </a:solidFill>
                <a:ea typeface="楷体_GB2312" pitchFamily="49" charset="-122"/>
              </a:rPr>
              <a:t>2</a:t>
            </a:r>
            <a:r>
              <a:rPr lang="zh-CN" altLang="en-US" sz="2400" b="1" smtClean="0">
                <a:solidFill>
                  <a:srgbClr val="CC0000"/>
                </a:solidFill>
                <a:ea typeface="楷体_GB2312" pitchFamily="49" charset="-122"/>
              </a:rPr>
              <a:t>、变压器耦合隔离放大器</a:t>
            </a:r>
            <a:endParaRPr lang="zh-CN" altLang="en-US" sz="2400" b="1" smtClean="0">
              <a:solidFill>
                <a:srgbClr val="CC0000"/>
              </a:solidFill>
              <a:ea typeface="楷体_GB2312" pitchFamily="49" charset="-122"/>
            </a:endParaRPr>
          </a:p>
        </p:txBody>
      </p:sp>
      <p:sp>
        <p:nvSpPr>
          <p:cNvPr id="566277" name="Text Box 5"/>
          <p:cNvSpPr txBox="1">
            <a:spLocks noChangeArrowheads="1"/>
          </p:cNvSpPr>
          <p:nvPr/>
        </p:nvSpPr>
        <p:spPr bwMode="auto">
          <a:xfrm>
            <a:off x="289560" y="1252855"/>
            <a:ext cx="8603615"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en-US" altLang="zh-CN" sz="2400" b="1" smtClean="0">
                <a:solidFill>
                  <a:srgbClr val="FFFFFF"/>
                </a:solidFill>
                <a:ea typeface="楷体_GB2312" pitchFamily="49" charset="-122"/>
              </a:rPr>
              <a:t>     </a:t>
            </a:r>
            <a:r>
              <a:rPr lang="zh-CN" altLang="en-US" sz="2400" b="1" smtClean="0">
                <a:solidFill>
                  <a:srgbClr val="FFCC00"/>
                </a:solidFill>
                <a:ea typeface="楷体_GB2312" pitchFamily="49" charset="-122"/>
              </a:rPr>
              <a:t>变压器耦合隔离放大器的输入部分和输出部分采用变压器耦合，信息传送通过磁路实现。典型的隔离放大器原理如图所示 </a:t>
            </a:r>
            <a:endParaRPr lang="zh-CN" altLang="en-US" sz="2400" b="1" smtClean="0">
              <a:solidFill>
                <a:srgbClr val="FFCC00"/>
              </a:solidFill>
              <a:ea typeface="楷体_GB2312" pitchFamily="49" charset="-122"/>
            </a:endParaRPr>
          </a:p>
        </p:txBody>
      </p:sp>
      <p:sp>
        <p:nvSpPr>
          <p:cNvPr id="566279" name="Text Box 7"/>
          <p:cNvSpPr txBox="1">
            <a:spLocks noChangeArrowheads="1"/>
          </p:cNvSpPr>
          <p:nvPr/>
        </p:nvSpPr>
        <p:spPr bwMode="auto">
          <a:xfrm>
            <a:off x="5767070" y="4547870"/>
            <a:ext cx="2433955" cy="3683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lgn="ctr" fontAlgn="base">
              <a:spcBef>
                <a:spcPct val="50000"/>
              </a:spcBef>
              <a:spcAft>
                <a:spcPct val="0"/>
              </a:spcAft>
            </a:pPr>
            <a:r>
              <a:rPr lang="zh-CN" altLang="en-US" b="1" smtClean="0">
                <a:solidFill>
                  <a:srgbClr val="FFFFFF"/>
                </a:solidFill>
                <a:ea typeface="楷体_GB2312" pitchFamily="49" charset="-122"/>
              </a:rPr>
              <a:t>隔离放大器原理图</a:t>
            </a:r>
            <a:endParaRPr lang="zh-CN" altLang="en-US" b="1" smtClean="0">
              <a:solidFill>
                <a:srgbClr val="FFFFFF"/>
              </a:solidFill>
              <a:ea typeface="楷体_GB2312" pitchFamily="49" charset="-122"/>
            </a:endParaRPr>
          </a:p>
        </p:txBody>
      </p:sp>
      <p:pic>
        <p:nvPicPr>
          <p:cNvPr id="566289" name="Picture 17" descr="B2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825365" y="2310130"/>
            <a:ext cx="4067810" cy="2237740"/>
          </a:xfrm>
          <a:prstGeom prst="rect">
            <a:avLst/>
          </a:prstGeom>
          <a:noFill/>
          <a:extLst>
            <a:ext uri="{909E8E84-426E-40DD-AFC4-6F175D3DCCD1}">
              <a14:hiddenFill xmlns:a14="http://schemas.microsoft.com/office/drawing/2010/main">
                <a:solidFill>
                  <a:srgbClr val="FFFFFF"/>
                </a:solidFill>
              </a14:hiddenFill>
            </a:ext>
          </a:extLst>
        </p:spPr>
      </p:pic>
      <p:sp>
        <p:nvSpPr>
          <p:cNvPr id="560132" name="Text Box 4"/>
          <p:cNvSpPr txBox="1">
            <a:spLocks noChangeArrowheads="1"/>
          </p:cNvSpPr>
          <p:nvPr/>
        </p:nvSpPr>
        <p:spPr bwMode="auto">
          <a:xfrm>
            <a:off x="548005" y="492443"/>
            <a:ext cx="3097213"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en-US" altLang="zh-CN" sz="2400" b="1" smtClean="0">
                <a:solidFill>
                  <a:srgbClr val="FFFFFF"/>
                </a:solidFill>
                <a:latin typeface="Times New Roman" panose="02020603050405020304" pitchFamily="18" charset="0"/>
                <a:ea typeface="楷体_GB2312" pitchFamily="49" charset="-122"/>
                <a:cs typeface="Times New Roman" panose="02020603050405020304" pitchFamily="18" charset="0"/>
              </a:rPr>
              <a:t>2.3.3</a:t>
            </a:r>
            <a:r>
              <a:rPr lang="en-US" altLang="zh-CN" sz="2400" b="1" smtClean="0">
                <a:solidFill>
                  <a:srgbClr val="FFFFFF"/>
                </a:solidFill>
                <a:ea typeface="楷体_GB2312" pitchFamily="49" charset="-122"/>
              </a:rPr>
              <a:t>  </a:t>
            </a:r>
            <a:r>
              <a:rPr lang="zh-CN" altLang="en-US" sz="2400" b="1" smtClean="0">
                <a:solidFill>
                  <a:srgbClr val="FFFFFF"/>
                </a:solidFill>
                <a:ea typeface="楷体_GB2312" pitchFamily="49" charset="-122"/>
              </a:rPr>
              <a:t>隔离放大器</a:t>
            </a:r>
            <a:endParaRPr lang="zh-CN" altLang="en-US" sz="2400" b="1" smtClean="0">
              <a:solidFill>
                <a:srgbClr val="FFFFFF"/>
              </a:solidFill>
              <a:ea typeface="楷体_GB2312" pitchFamily="49" charset="-122"/>
            </a:endParaRPr>
          </a:p>
        </p:txBody>
      </p:sp>
      <p:sp>
        <p:nvSpPr>
          <p:cNvPr id="567300" name="Text Box 4"/>
          <p:cNvSpPr txBox="1">
            <a:spLocks noChangeArrowheads="1"/>
          </p:cNvSpPr>
          <p:nvPr/>
        </p:nvSpPr>
        <p:spPr bwMode="auto">
          <a:xfrm>
            <a:off x="266700" y="2016125"/>
            <a:ext cx="4558030" cy="304609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en-US" altLang="zh-CN" sz="2400" b="1" smtClean="0">
                <a:solidFill>
                  <a:srgbClr val="FFFFFF"/>
                </a:solidFill>
                <a:ea typeface="楷体_GB2312" pitchFamily="49" charset="-122"/>
              </a:rPr>
              <a:t>     </a:t>
            </a:r>
            <a:r>
              <a:rPr lang="zh-CN" altLang="en-US" sz="2400" b="1" smtClean="0">
                <a:solidFill>
                  <a:srgbClr val="FFCC00"/>
                </a:solidFill>
                <a:ea typeface="楷体_GB2312" pitchFamily="49" charset="-122"/>
              </a:rPr>
              <a:t>输入级将传感器送来的信号滤波和放大，并调制成交  流信号，通过隔离变压器耦合到输出级；输出级把 交流信号解调成直流信号，再经滤波和放大，输出直流电压。放大器的两个输入端浮空，能够有效地 起测量放大器的作用。</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67301" name="Text Box 5"/>
          <p:cNvSpPr txBox="1">
            <a:spLocks noChangeArrowheads="1"/>
          </p:cNvSpPr>
          <p:nvPr/>
        </p:nvSpPr>
        <p:spPr bwMode="auto">
          <a:xfrm>
            <a:off x="266700" y="4964748"/>
            <a:ext cx="8569325"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0"/>
              </a:spcBef>
              <a:spcAft>
                <a:spcPct val="0"/>
              </a:spcAft>
            </a:pPr>
            <a:r>
              <a:rPr lang="en-US" altLang="zh-CN" sz="2400" b="1" smtClean="0">
                <a:solidFill>
                  <a:srgbClr val="FFFFFF"/>
                </a:solidFill>
                <a:ea typeface="楷体_GB2312" pitchFamily="49" charset="-122"/>
              </a:rPr>
              <a:t>     </a:t>
            </a:r>
            <a:r>
              <a:rPr lang="zh-CN" altLang="en-US" sz="2400" b="1" smtClean="0">
                <a:solidFill>
                  <a:srgbClr val="FFCC00"/>
                </a:solidFill>
                <a:ea typeface="楷体_GB2312" pitchFamily="49" charset="-122"/>
              </a:rPr>
              <a:t>变压器耦合的隔离放大器有</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BB</a:t>
            </a:r>
            <a:r>
              <a:rPr lang="zh-CN" altLang="en-US" sz="2400" b="1" smtClean="0">
                <a:solidFill>
                  <a:srgbClr val="FFCC00"/>
                </a:solidFill>
                <a:ea typeface="楷体_GB2312" pitchFamily="49" charset="-122"/>
              </a:rPr>
              <a:t>公司的</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ISO212</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3656</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AD</a:t>
            </a:r>
            <a:r>
              <a:rPr lang="zh-CN" altLang="en-US" sz="2400" b="1" smtClean="0">
                <a:solidFill>
                  <a:srgbClr val="FFCC00"/>
                </a:solidFill>
                <a:ea typeface="楷体_GB2312" pitchFamily="49" charset="-122"/>
              </a:rPr>
              <a:t>公司的</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AD202</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AD204</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AD210</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AD215</a:t>
            </a:r>
            <a:r>
              <a:rPr lang="zh-CN" altLang="en-US" sz="2400" b="1" smtClean="0">
                <a:solidFill>
                  <a:srgbClr val="FFCC00"/>
                </a:solidFill>
                <a:ea typeface="楷体_GB2312" pitchFamily="49" charset="-122"/>
              </a:rPr>
              <a:t>等。其中</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AD202/AD204</a:t>
            </a:r>
            <a:r>
              <a:rPr lang="zh-CN" altLang="en-US" sz="2400" b="1" smtClean="0">
                <a:solidFill>
                  <a:srgbClr val="FFCC00"/>
                </a:solidFill>
                <a:ea typeface="楷体_GB2312" pitchFamily="49" charset="-122"/>
              </a:rPr>
              <a:t>是一种微型封装的精密隔离放大器，具有精度高、功耗低、共模性能好、体积小和价格低等特点。</a:t>
            </a:r>
            <a:endParaRPr lang="zh-CN" altLang="en-US" sz="2400" b="1" smtClean="0">
              <a:solidFill>
                <a:srgbClr val="FFCC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6279"/>
                                        </p:tgtEl>
                                        <p:attrNameLst>
                                          <p:attrName>style.visibility</p:attrName>
                                        </p:attrNameLst>
                                      </p:cBhvr>
                                      <p:to>
                                        <p:strVal val="visible"/>
                                      </p:to>
                                    </p:set>
                                    <p:anim calcmode="lin" valueType="num">
                                      <p:cBhvr additive="base">
                                        <p:cTn id="7" dur="500" fill="hold"/>
                                        <p:tgtEl>
                                          <p:spTgt spid="566279"/>
                                        </p:tgtEl>
                                        <p:attrNameLst>
                                          <p:attrName>ppt_x</p:attrName>
                                        </p:attrNameLst>
                                      </p:cBhvr>
                                      <p:tavLst>
                                        <p:tav tm="0">
                                          <p:val>
                                            <p:strVal val="#ppt_x"/>
                                          </p:val>
                                        </p:tav>
                                        <p:tav tm="100000">
                                          <p:val>
                                            <p:strVal val="#ppt_x"/>
                                          </p:val>
                                        </p:tav>
                                      </p:tavLst>
                                    </p:anim>
                                    <p:anim calcmode="lin" valueType="num">
                                      <p:cBhvr additive="base">
                                        <p:cTn id="8" dur="500" fill="hold"/>
                                        <p:tgtEl>
                                          <p:spTgt spid="56627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6289"/>
                                        </p:tgtEl>
                                        <p:attrNameLst>
                                          <p:attrName>style.visibility</p:attrName>
                                        </p:attrNameLst>
                                      </p:cBhvr>
                                      <p:to>
                                        <p:strVal val="visible"/>
                                      </p:to>
                                    </p:set>
                                    <p:anim calcmode="lin" valueType="num">
                                      <p:cBhvr additive="base">
                                        <p:cTn id="11" dur="500" fill="hold"/>
                                        <p:tgtEl>
                                          <p:spTgt spid="566289"/>
                                        </p:tgtEl>
                                        <p:attrNameLst>
                                          <p:attrName>ppt_x</p:attrName>
                                        </p:attrNameLst>
                                      </p:cBhvr>
                                      <p:tavLst>
                                        <p:tav tm="0">
                                          <p:val>
                                            <p:strVal val="#ppt_x"/>
                                          </p:val>
                                        </p:tav>
                                        <p:tav tm="100000">
                                          <p:val>
                                            <p:strVal val="#ppt_x"/>
                                          </p:val>
                                        </p:tav>
                                      </p:tavLst>
                                    </p:anim>
                                    <p:anim calcmode="lin" valueType="num">
                                      <p:cBhvr additive="base">
                                        <p:cTn id="12" dur="500" fill="hold"/>
                                        <p:tgtEl>
                                          <p:spTgt spid="56628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67300"/>
                                        </p:tgtEl>
                                        <p:attrNameLst>
                                          <p:attrName>style.visibility</p:attrName>
                                        </p:attrNameLst>
                                      </p:cBhvr>
                                      <p:to>
                                        <p:strVal val="visible"/>
                                      </p:to>
                                    </p:set>
                                    <p:anim calcmode="lin" valueType="num">
                                      <p:cBhvr additive="base">
                                        <p:cTn id="17" dur="500" fill="hold"/>
                                        <p:tgtEl>
                                          <p:spTgt spid="567300"/>
                                        </p:tgtEl>
                                        <p:attrNameLst>
                                          <p:attrName>ppt_x</p:attrName>
                                        </p:attrNameLst>
                                      </p:cBhvr>
                                      <p:tavLst>
                                        <p:tav tm="0">
                                          <p:val>
                                            <p:strVal val="#ppt_x"/>
                                          </p:val>
                                        </p:tav>
                                        <p:tav tm="100000">
                                          <p:val>
                                            <p:strVal val="#ppt_x"/>
                                          </p:val>
                                        </p:tav>
                                      </p:tavLst>
                                    </p:anim>
                                    <p:anim calcmode="lin" valueType="num">
                                      <p:cBhvr additive="base">
                                        <p:cTn id="18" dur="500" fill="hold"/>
                                        <p:tgtEl>
                                          <p:spTgt spid="56730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67301"/>
                                        </p:tgtEl>
                                        <p:attrNameLst>
                                          <p:attrName>style.visibility</p:attrName>
                                        </p:attrNameLst>
                                      </p:cBhvr>
                                      <p:to>
                                        <p:strVal val="visible"/>
                                      </p:to>
                                    </p:set>
                                    <p:anim calcmode="lin" valueType="num">
                                      <p:cBhvr additive="base">
                                        <p:cTn id="23" dur="500" fill="hold"/>
                                        <p:tgtEl>
                                          <p:spTgt spid="567301"/>
                                        </p:tgtEl>
                                        <p:attrNameLst>
                                          <p:attrName>ppt_x</p:attrName>
                                        </p:attrNameLst>
                                      </p:cBhvr>
                                      <p:tavLst>
                                        <p:tav tm="0">
                                          <p:val>
                                            <p:strVal val="#ppt_x"/>
                                          </p:val>
                                        </p:tav>
                                        <p:tav tm="100000">
                                          <p:val>
                                            <p:strVal val="#ppt_x"/>
                                          </p:val>
                                        </p:tav>
                                      </p:tavLst>
                                    </p:anim>
                                    <p:anim calcmode="lin" valueType="num">
                                      <p:cBhvr additive="base">
                                        <p:cTn id="24" dur="500" fill="hold"/>
                                        <p:tgtEl>
                                          <p:spTgt spid="5673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9" grpId="0" animBg="1"/>
      <p:bldP spid="567300" grpId="0" bldLvl="0" animBg="1"/>
      <p:bldP spid="567301"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4" name="Text Box 4"/>
          <p:cNvSpPr txBox="1">
            <a:spLocks noChangeArrowheads="1"/>
          </p:cNvSpPr>
          <p:nvPr/>
        </p:nvSpPr>
        <p:spPr bwMode="auto">
          <a:xfrm>
            <a:off x="323850" y="782955"/>
            <a:ext cx="8135938"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l" fontAlgn="base">
              <a:spcBef>
                <a:spcPct val="50000"/>
              </a:spcBef>
              <a:spcAft>
                <a:spcPct val="0"/>
              </a:spcAft>
            </a:pP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AD202</a:t>
            </a:r>
            <a:r>
              <a:rPr lang="zh-CN" altLang="en-US" sz="2400" b="1" smtClean="0">
                <a:solidFill>
                  <a:srgbClr val="FFCC00"/>
                </a:solidFill>
                <a:ea typeface="楷体_GB2312" pitchFamily="49" charset="-122"/>
              </a:rPr>
              <a:t>功能框图如图所示，芯片由放大器、调制器、解调器、整流和滤波、电源变换器等组成。</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68326" name="Text Box 6"/>
          <p:cNvSpPr txBox="1">
            <a:spLocks noChangeArrowheads="1"/>
          </p:cNvSpPr>
          <p:nvPr/>
        </p:nvSpPr>
        <p:spPr bwMode="auto">
          <a:xfrm>
            <a:off x="3161030" y="4620260"/>
            <a:ext cx="2067560" cy="3683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lgn="ctr" fontAlgn="base">
              <a:spcBef>
                <a:spcPct val="50000"/>
              </a:spcBef>
              <a:spcAft>
                <a:spcPct val="0"/>
              </a:spcAft>
            </a:pPr>
            <a:r>
              <a:rPr lang="en-US" altLang="zh-CN" b="1" smtClean="0">
                <a:solidFill>
                  <a:srgbClr val="FFFFFF"/>
                </a:solidFill>
                <a:latin typeface="Times New Roman" panose="02020603050405020304" pitchFamily="18" charset="0"/>
                <a:ea typeface="楷体_GB2312" pitchFamily="49" charset="-122"/>
                <a:cs typeface="Times New Roman" panose="02020603050405020304" pitchFamily="18" charset="0"/>
              </a:rPr>
              <a:t>AD202</a:t>
            </a:r>
            <a:r>
              <a:rPr lang="zh-CN" altLang="en-US" b="1" smtClean="0">
                <a:solidFill>
                  <a:srgbClr val="FFFFFF"/>
                </a:solidFill>
                <a:ea typeface="楷体_GB2312" pitchFamily="49" charset="-122"/>
              </a:rPr>
              <a:t>内部结构图</a:t>
            </a:r>
            <a:endParaRPr lang="zh-CN" altLang="en-US" b="1" smtClean="0">
              <a:solidFill>
                <a:srgbClr val="FFFFFF"/>
              </a:solidFill>
              <a:ea typeface="楷体_GB2312" pitchFamily="49" charset="-122"/>
            </a:endParaRPr>
          </a:p>
        </p:txBody>
      </p:sp>
      <p:pic>
        <p:nvPicPr>
          <p:cNvPr id="568336" name="Picture 16" descr="B2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87195" y="1783715"/>
            <a:ext cx="5204460" cy="2740025"/>
          </a:xfrm>
          <a:prstGeom prst="rect">
            <a:avLst/>
          </a:prstGeom>
          <a:noFill/>
          <a:extLst>
            <a:ext uri="{909E8E84-426E-40DD-AFC4-6F175D3DCCD1}">
              <a14:hiddenFill xmlns:a14="http://schemas.microsoft.com/office/drawing/2010/main">
                <a:solidFill>
                  <a:srgbClr val="FFFFFF"/>
                </a:solidFill>
              </a14:hiddenFill>
            </a:ext>
          </a:extLst>
        </p:spPr>
      </p:pic>
      <p:sp>
        <p:nvSpPr>
          <p:cNvPr id="566276" name="Text Box 4"/>
          <p:cNvSpPr txBox="1">
            <a:spLocks noChangeArrowheads="1"/>
          </p:cNvSpPr>
          <p:nvPr/>
        </p:nvSpPr>
        <p:spPr bwMode="auto">
          <a:xfrm>
            <a:off x="462597" y="426085"/>
            <a:ext cx="5472113"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algn="l" fontAlgn="base">
              <a:spcBef>
                <a:spcPct val="50000"/>
              </a:spcBef>
              <a:spcAft>
                <a:spcPct val="0"/>
              </a:spcAft>
            </a:pPr>
            <a:r>
              <a:rPr lang="en-US" altLang="zh-CN" sz="2400" b="1" smtClean="0">
                <a:solidFill>
                  <a:srgbClr val="CC0000"/>
                </a:solidFill>
                <a:ea typeface="楷体_GB2312" pitchFamily="49" charset="-122"/>
              </a:rPr>
              <a:t>2</a:t>
            </a:r>
            <a:r>
              <a:rPr lang="zh-CN" altLang="en-US" sz="2400" b="1" smtClean="0">
                <a:solidFill>
                  <a:srgbClr val="CC0000"/>
                </a:solidFill>
                <a:ea typeface="楷体_GB2312" pitchFamily="49" charset="-122"/>
              </a:rPr>
              <a:t>、变压器耦合隔离放大器</a:t>
            </a:r>
            <a:endParaRPr lang="zh-CN" altLang="en-US" sz="2400" b="1" smtClean="0">
              <a:solidFill>
                <a:srgbClr val="CC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8326"/>
                                        </p:tgtEl>
                                        <p:attrNameLst>
                                          <p:attrName>style.visibility</p:attrName>
                                        </p:attrNameLst>
                                      </p:cBhvr>
                                      <p:to>
                                        <p:strVal val="visible"/>
                                      </p:to>
                                    </p:set>
                                    <p:anim calcmode="lin" valueType="num">
                                      <p:cBhvr additive="base">
                                        <p:cTn id="7" dur="500" fill="hold"/>
                                        <p:tgtEl>
                                          <p:spTgt spid="568326"/>
                                        </p:tgtEl>
                                        <p:attrNameLst>
                                          <p:attrName>ppt_x</p:attrName>
                                        </p:attrNameLst>
                                      </p:cBhvr>
                                      <p:tavLst>
                                        <p:tav tm="0">
                                          <p:val>
                                            <p:strVal val="#ppt_x"/>
                                          </p:val>
                                        </p:tav>
                                        <p:tav tm="100000">
                                          <p:val>
                                            <p:strVal val="#ppt_x"/>
                                          </p:val>
                                        </p:tav>
                                      </p:tavLst>
                                    </p:anim>
                                    <p:anim calcmode="lin" valueType="num">
                                      <p:cBhvr additive="base">
                                        <p:cTn id="8" dur="500" fill="hold"/>
                                        <p:tgtEl>
                                          <p:spTgt spid="5683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68336"/>
                                        </p:tgtEl>
                                        <p:attrNameLst>
                                          <p:attrName>style.visibility</p:attrName>
                                        </p:attrNameLst>
                                      </p:cBhvr>
                                      <p:to>
                                        <p:strVal val="visible"/>
                                      </p:to>
                                    </p:set>
                                    <p:anim calcmode="lin" valueType="num">
                                      <p:cBhvr additive="base">
                                        <p:cTn id="11" dur="500" fill="hold"/>
                                        <p:tgtEl>
                                          <p:spTgt spid="568336"/>
                                        </p:tgtEl>
                                        <p:attrNameLst>
                                          <p:attrName>ppt_x</p:attrName>
                                        </p:attrNameLst>
                                      </p:cBhvr>
                                      <p:tavLst>
                                        <p:tav tm="0">
                                          <p:val>
                                            <p:strVal val="#ppt_x"/>
                                          </p:val>
                                        </p:tav>
                                        <p:tav tm="100000">
                                          <p:val>
                                            <p:strVal val="#ppt_x"/>
                                          </p:val>
                                        </p:tav>
                                      </p:tavLst>
                                    </p:anim>
                                    <p:anim calcmode="lin" valueType="num">
                                      <p:cBhvr additive="base">
                                        <p:cTn id="12" dur="500" fill="hold"/>
                                        <p:tgtEl>
                                          <p:spTgt spid="5683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6"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9348" name="Picture 4"/>
          <p:cNvPicPr>
            <a:picLocks noChangeAspect="1" noChangeArrowheads="1"/>
          </p:cNvPicPr>
          <p:nvPr/>
        </p:nvPicPr>
        <p:blipFill>
          <a:blip r:embed="rId1">
            <a:extLst>
              <a:ext uri="{28A0092B-C50C-407E-A947-70E740481C1C}">
                <a14:useLocalDpi xmlns:a14="http://schemas.microsoft.com/office/drawing/2010/main" val="0"/>
              </a:ext>
            </a:extLst>
          </a:blip>
          <a:srcRect l="10803" r="9543" b="5185"/>
          <a:stretch>
            <a:fillRect/>
          </a:stretch>
        </p:blipFill>
        <p:spPr bwMode="auto">
          <a:xfrm>
            <a:off x="1461135" y="886460"/>
            <a:ext cx="6222365" cy="4795520"/>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69349" name="Text Box 5"/>
          <p:cNvSpPr txBox="1">
            <a:spLocks noChangeArrowheads="1"/>
          </p:cNvSpPr>
          <p:nvPr/>
        </p:nvSpPr>
        <p:spPr bwMode="auto">
          <a:xfrm>
            <a:off x="3723005" y="5681980"/>
            <a:ext cx="1865630" cy="3683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lgn="ctr" fontAlgn="base">
              <a:spcBef>
                <a:spcPct val="50000"/>
              </a:spcBef>
              <a:spcAft>
                <a:spcPct val="0"/>
              </a:spcAft>
            </a:pPr>
            <a:r>
              <a:rPr lang="en-US" altLang="zh-CN" b="1" smtClean="0">
                <a:solidFill>
                  <a:srgbClr val="FFFFFF"/>
                </a:solidFill>
                <a:latin typeface="Times New Roman" panose="02020603050405020304" pitchFamily="18" charset="0"/>
                <a:ea typeface="楷体_GB2312" pitchFamily="49" charset="-122"/>
                <a:cs typeface="Times New Roman" panose="02020603050405020304" pitchFamily="18" charset="0"/>
              </a:rPr>
              <a:t>AD202</a:t>
            </a:r>
            <a:r>
              <a:rPr lang="zh-CN" altLang="en-US" b="1" smtClean="0">
                <a:solidFill>
                  <a:srgbClr val="FFFFFF"/>
                </a:solidFill>
                <a:ea typeface="楷体_GB2312" pitchFamily="49" charset="-122"/>
              </a:rPr>
              <a:t>引脚功能</a:t>
            </a:r>
            <a:endParaRPr lang="zh-CN" altLang="en-US" b="1" smtClean="0">
              <a:solidFill>
                <a:srgbClr val="FFFFFF"/>
              </a:solidFill>
              <a:ea typeface="楷体_GB2312" pitchFamily="49" charset="-122"/>
            </a:endParaRPr>
          </a:p>
        </p:txBody>
      </p:sp>
      <p:sp>
        <p:nvSpPr>
          <p:cNvPr id="566276" name="Text Box 4"/>
          <p:cNvSpPr txBox="1">
            <a:spLocks noChangeArrowheads="1"/>
          </p:cNvSpPr>
          <p:nvPr/>
        </p:nvSpPr>
        <p:spPr bwMode="auto">
          <a:xfrm>
            <a:off x="462597" y="426085"/>
            <a:ext cx="5472113"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algn="l" fontAlgn="base">
              <a:spcBef>
                <a:spcPct val="50000"/>
              </a:spcBef>
              <a:spcAft>
                <a:spcPct val="0"/>
              </a:spcAft>
            </a:pPr>
            <a:r>
              <a:rPr lang="en-US" altLang="zh-CN" sz="2400" b="1" smtClean="0">
                <a:solidFill>
                  <a:srgbClr val="CC0000"/>
                </a:solidFill>
                <a:ea typeface="楷体_GB2312" pitchFamily="49" charset="-122"/>
              </a:rPr>
              <a:t>2</a:t>
            </a:r>
            <a:r>
              <a:rPr lang="zh-CN" altLang="en-US" sz="2400" b="1" smtClean="0">
                <a:solidFill>
                  <a:srgbClr val="CC0000"/>
                </a:solidFill>
                <a:ea typeface="楷体_GB2312" pitchFamily="49" charset="-122"/>
              </a:rPr>
              <a:t>、变压器耦合隔离放大器</a:t>
            </a:r>
            <a:endParaRPr lang="zh-CN" altLang="en-US" sz="2400" b="1" smtClean="0">
              <a:solidFill>
                <a:srgbClr val="CC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9348"/>
                                        </p:tgtEl>
                                        <p:attrNameLst>
                                          <p:attrName>style.visibility</p:attrName>
                                        </p:attrNameLst>
                                      </p:cBhvr>
                                      <p:to>
                                        <p:strVal val="visible"/>
                                      </p:to>
                                    </p:set>
                                    <p:anim calcmode="lin" valueType="num">
                                      <p:cBhvr additive="base">
                                        <p:cTn id="7" dur="500" fill="hold"/>
                                        <p:tgtEl>
                                          <p:spTgt spid="569348"/>
                                        </p:tgtEl>
                                        <p:attrNameLst>
                                          <p:attrName>ppt_x</p:attrName>
                                        </p:attrNameLst>
                                      </p:cBhvr>
                                      <p:tavLst>
                                        <p:tav tm="0">
                                          <p:val>
                                            <p:strVal val="#ppt_x"/>
                                          </p:val>
                                        </p:tav>
                                        <p:tav tm="100000">
                                          <p:val>
                                            <p:strVal val="#ppt_x"/>
                                          </p:val>
                                        </p:tav>
                                      </p:tavLst>
                                    </p:anim>
                                    <p:anim calcmode="lin" valueType="num">
                                      <p:cBhvr additive="base">
                                        <p:cTn id="8" dur="500" fill="hold"/>
                                        <p:tgtEl>
                                          <p:spTgt spid="56934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69349"/>
                                        </p:tgtEl>
                                        <p:attrNameLst>
                                          <p:attrName>style.visibility</p:attrName>
                                        </p:attrNameLst>
                                      </p:cBhvr>
                                      <p:to>
                                        <p:strVal val="visible"/>
                                      </p:to>
                                    </p:set>
                                    <p:anim calcmode="lin" valueType="num">
                                      <p:cBhvr additive="base">
                                        <p:cTn id="11" dur="500" fill="hold"/>
                                        <p:tgtEl>
                                          <p:spTgt spid="569349"/>
                                        </p:tgtEl>
                                        <p:attrNameLst>
                                          <p:attrName>ppt_x</p:attrName>
                                        </p:attrNameLst>
                                      </p:cBhvr>
                                      <p:tavLst>
                                        <p:tav tm="0">
                                          <p:val>
                                            <p:strVal val="#ppt_x"/>
                                          </p:val>
                                        </p:tav>
                                        <p:tav tm="100000">
                                          <p:val>
                                            <p:strVal val="#ppt_x"/>
                                          </p:val>
                                        </p:tav>
                                      </p:tavLst>
                                    </p:anim>
                                    <p:anim calcmode="lin" valueType="num">
                                      <p:cBhvr additive="base">
                                        <p:cTn id="12" dur="500" fill="hold"/>
                                        <p:tgtEl>
                                          <p:spTgt spid="5693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9"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2" name="Text Box 4"/>
          <p:cNvSpPr txBox="1">
            <a:spLocks noChangeArrowheads="1"/>
          </p:cNvSpPr>
          <p:nvPr/>
        </p:nvSpPr>
        <p:spPr bwMode="auto">
          <a:xfrm>
            <a:off x="586423" y="503555"/>
            <a:ext cx="4392612"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smtClean="0">
                <a:solidFill>
                  <a:srgbClr val="CC0000"/>
                </a:solidFill>
                <a:ea typeface="楷体_GB2312" pitchFamily="49" charset="-122"/>
              </a:rPr>
              <a:t>3</a:t>
            </a:r>
            <a:r>
              <a:rPr lang="zh-CN" altLang="en-US" sz="2400" b="1" smtClean="0">
                <a:solidFill>
                  <a:srgbClr val="CC0000"/>
                </a:solidFill>
                <a:ea typeface="楷体_GB2312" pitchFamily="49" charset="-122"/>
              </a:rPr>
              <a:t>、电容耦合隔离放大器</a:t>
            </a:r>
            <a:endParaRPr lang="zh-CN" altLang="en-US" sz="2400" b="1" smtClean="0">
              <a:solidFill>
                <a:srgbClr val="CC0000"/>
              </a:solidFill>
              <a:ea typeface="楷体_GB2312" pitchFamily="49" charset="-122"/>
            </a:endParaRPr>
          </a:p>
        </p:txBody>
      </p:sp>
      <p:sp>
        <p:nvSpPr>
          <p:cNvPr id="570373" name="Text Box 5"/>
          <p:cNvSpPr txBox="1">
            <a:spLocks noChangeArrowheads="1"/>
          </p:cNvSpPr>
          <p:nvPr/>
        </p:nvSpPr>
        <p:spPr bwMode="auto">
          <a:xfrm>
            <a:off x="395288" y="889000"/>
            <a:ext cx="8424862"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smtClean="0">
                <a:solidFill>
                  <a:srgbClr val="FFFFFF"/>
                </a:solidFill>
                <a:ea typeface="楷体_GB2312" pitchFamily="49" charset="-122"/>
              </a:rPr>
              <a:t>    </a:t>
            </a:r>
            <a:r>
              <a:rPr lang="zh-CN" altLang="en-US" sz="2400" b="1" smtClean="0">
                <a:solidFill>
                  <a:srgbClr val="FFCC00"/>
                </a:solidFill>
                <a:ea typeface="楷体_GB2312" pitchFamily="49" charset="-122"/>
              </a:rPr>
              <a:t>采用电容耦合的隔离放大器如</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BB</a:t>
            </a:r>
            <a:r>
              <a:rPr lang="zh-CN" altLang="en-US" sz="2400" b="1" smtClean="0">
                <a:solidFill>
                  <a:srgbClr val="FFCC00"/>
                </a:solidFill>
                <a:ea typeface="楷体_GB2312" pitchFamily="49" charset="-122"/>
              </a:rPr>
              <a:t>公司的</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ISO102</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ISO103</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ISO106</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ISO107</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ISO113</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ISO120</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ISO121</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ISO122</a:t>
            </a:r>
            <a:r>
              <a:rPr lang="zh-CN" altLang="en-US" sz="2400" b="1" smtClean="0">
                <a:solidFill>
                  <a:srgbClr val="FFCC00"/>
                </a:solidFill>
                <a:ea typeface="楷体_GB2312" pitchFamily="49" charset="-122"/>
              </a:rPr>
              <a:t>等。其中，</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1SO122</a:t>
            </a:r>
            <a:r>
              <a:rPr lang="zh-CN" altLang="en-US" sz="2400" b="1" smtClean="0">
                <a:solidFill>
                  <a:srgbClr val="FFCC00"/>
                </a:solidFill>
                <a:ea typeface="楷体_GB2312" pitchFamily="49" charset="-122"/>
              </a:rPr>
              <a:t>采用常规的双列式封装，价格便宜、使用方便。主要技术指标如下：</a:t>
            </a:r>
            <a:endParaRPr lang="zh-CN" altLang="en-US" sz="2400" b="1" smtClean="0">
              <a:solidFill>
                <a:srgbClr val="FFCC00"/>
              </a:solidFill>
              <a:ea typeface="楷体_GB2312" pitchFamily="49" charset="-122"/>
            </a:endParaRPr>
          </a:p>
        </p:txBody>
      </p:sp>
      <p:sp>
        <p:nvSpPr>
          <p:cNvPr id="570374" name="Text Box 6"/>
          <p:cNvSpPr txBox="1">
            <a:spLocks noChangeArrowheads="1"/>
          </p:cNvSpPr>
          <p:nvPr/>
        </p:nvSpPr>
        <p:spPr bwMode="auto">
          <a:xfrm>
            <a:off x="517525" y="2400300"/>
            <a:ext cx="3975100"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0"/>
              </a:spcBef>
              <a:spcAft>
                <a:spcPct val="0"/>
              </a:spcAft>
            </a:pPr>
            <a:r>
              <a:rPr lang="en-US" altLang="zh-CN" sz="2400" b="1" smtClean="0">
                <a:solidFill>
                  <a:srgbClr val="FF99FF"/>
                </a:solidFill>
                <a:ea typeface="楷体_GB2312" pitchFamily="49" charset="-122"/>
              </a:rPr>
              <a:t>●</a:t>
            </a:r>
            <a:r>
              <a:rPr lang="zh-CN" altLang="en-US" sz="2400" b="1" smtClean="0">
                <a:solidFill>
                  <a:srgbClr val="FF99FF"/>
                </a:solidFill>
                <a:ea typeface="楷体_GB2312" pitchFamily="49" charset="-122"/>
              </a:rPr>
              <a:t>额定隔离电压≥</a:t>
            </a:r>
            <a:r>
              <a:rPr lang="en-US" altLang="zh-CN" sz="2400" b="1" smtClean="0">
                <a:solidFill>
                  <a:srgbClr val="FF99FF"/>
                </a:solidFill>
                <a:latin typeface="Times New Roman" panose="02020603050405020304" pitchFamily="18" charset="0"/>
                <a:ea typeface="楷体_GB2312" pitchFamily="49" charset="-122"/>
                <a:cs typeface="Times New Roman" panose="02020603050405020304" pitchFamily="18" charset="0"/>
              </a:rPr>
              <a:t>1500V</a:t>
            </a:r>
            <a:endParaRPr lang="en-US" altLang="zh-CN" sz="2400" b="1" smtClean="0">
              <a:solidFill>
                <a:srgbClr val="FF99FF"/>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400" b="1" smtClean="0">
                <a:solidFill>
                  <a:srgbClr val="FF99FF"/>
                </a:solidFill>
                <a:latin typeface="Times New Roman" panose="02020603050405020304" pitchFamily="18" charset="0"/>
                <a:ea typeface="楷体_GB2312" pitchFamily="49" charset="-122"/>
                <a:cs typeface="Times New Roman" panose="02020603050405020304" pitchFamily="18" charset="0"/>
              </a:rPr>
              <a:t>  </a:t>
            </a:r>
            <a:r>
              <a:rPr lang="zh-CN" altLang="en-US" sz="2400" b="1" smtClean="0">
                <a:solidFill>
                  <a:srgbClr val="FF99FF"/>
                </a:solidFill>
                <a:ea typeface="楷体_GB2312" pitchFamily="49" charset="-122"/>
              </a:rPr>
              <a:t>（交流</a:t>
            </a:r>
            <a:r>
              <a:rPr lang="en-US" altLang="zh-CN" sz="2400" b="1" smtClean="0">
                <a:solidFill>
                  <a:srgbClr val="FF99FF"/>
                </a:solidFill>
                <a:latin typeface="Times New Roman" panose="02020603050405020304" pitchFamily="18" charset="0"/>
                <a:ea typeface="楷体_GB2312" pitchFamily="49" charset="-122"/>
                <a:cs typeface="Times New Roman" panose="02020603050405020304" pitchFamily="18" charset="0"/>
              </a:rPr>
              <a:t>60Hz</a:t>
            </a:r>
            <a:r>
              <a:rPr lang="zh-CN" altLang="en-US" sz="2400" b="1" smtClean="0">
                <a:solidFill>
                  <a:srgbClr val="FF99FF"/>
                </a:solidFill>
                <a:ea typeface="楷体_GB2312" pitchFamily="49" charset="-122"/>
              </a:rPr>
              <a:t>连续）</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70375" name="Text Box 7"/>
          <p:cNvSpPr txBox="1">
            <a:spLocks noChangeArrowheads="1"/>
          </p:cNvSpPr>
          <p:nvPr/>
        </p:nvSpPr>
        <p:spPr bwMode="auto">
          <a:xfrm>
            <a:off x="511810" y="3116263"/>
            <a:ext cx="252095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l" fontAlgn="base">
              <a:spcBef>
                <a:spcPct val="0"/>
              </a:spcBef>
              <a:spcAft>
                <a:spcPct val="0"/>
              </a:spcAft>
            </a:pPr>
            <a:r>
              <a:rPr lang="en-US" altLang="zh-CN" sz="2400" b="1" smtClean="0">
                <a:solidFill>
                  <a:srgbClr val="FF99FF"/>
                </a:solidFill>
                <a:ea typeface="楷体_GB2312" pitchFamily="49" charset="-122"/>
              </a:rPr>
              <a:t>●</a:t>
            </a:r>
            <a:r>
              <a:rPr lang="zh-CN" altLang="zh-CN" sz="2400" b="1" smtClean="0">
                <a:solidFill>
                  <a:srgbClr val="FF99FF"/>
                </a:solidFill>
                <a:ea typeface="楷体_GB2312" pitchFamily="49" charset="-122"/>
              </a:rPr>
              <a:t>隔离阻抗</a:t>
            </a:r>
            <a:endParaRPr lang="zh-CN" altLang="en-US" sz="2400" b="1" smtClean="0">
              <a:solidFill>
                <a:srgbClr val="FF99FF"/>
              </a:solidFill>
              <a:ea typeface="楷体_GB2312" pitchFamily="49" charset="-122"/>
            </a:endParaRPr>
          </a:p>
        </p:txBody>
      </p:sp>
      <p:sp>
        <p:nvSpPr>
          <p:cNvPr id="570376" name="Text Box 8"/>
          <p:cNvSpPr txBox="1">
            <a:spLocks noChangeArrowheads="1"/>
          </p:cNvSpPr>
          <p:nvPr/>
        </p:nvSpPr>
        <p:spPr bwMode="auto">
          <a:xfrm>
            <a:off x="509905" y="3543300"/>
            <a:ext cx="354139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0"/>
              </a:spcBef>
              <a:spcAft>
                <a:spcPct val="0"/>
              </a:spcAft>
            </a:pPr>
            <a:r>
              <a:rPr lang="en-US" altLang="zh-CN" sz="2400" b="1" smtClean="0">
                <a:solidFill>
                  <a:srgbClr val="FF99FF"/>
                </a:solidFill>
                <a:ea typeface="楷体_GB2312" pitchFamily="49" charset="-122"/>
              </a:rPr>
              <a:t>●</a:t>
            </a:r>
            <a:r>
              <a:rPr lang="zh-CN" altLang="zh-CN" sz="2400" b="1" smtClean="0">
                <a:solidFill>
                  <a:srgbClr val="FF99FF"/>
                </a:solidFill>
                <a:ea typeface="楷体_GB2312" pitchFamily="49" charset="-122"/>
              </a:rPr>
              <a:t>输入电压范围±</a:t>
            </a:r>
            <a:r>
              <a:rPr lang="en-US" altLang="zh-CN" sz="2400" b="1" smtClean="0">
                <a:solidFill>
                  <a:srgbClr val="FF99FF"/>
                </a:solidFill>
                <a:latin typeface="Times New Roman" panose="02020603050405020304" pitchFamily="18" charset="0"/>
                <a:ea typeface="楷体_GB2312" pitchFamily="49" charset="-122"/>
                <a:cs typeface="Times New Roman" panose="02020603050405020304" pitchFamily="18" charset="0"/>
              </a:rPr>
              <a:t>12. 5V</a:t>
            </a:r>
            <a:endParaRPr lang="en-US" altLang="zh-CN" sz="2400" b="1" smtClean="0">
              <a:solidFill>
                <a:srgbClr val="FF99FF"/>
              </a:solidFill>
              <a:latin typeface="Times New Roman" panose="02020603050405020304" pitchFamily="18" charset="0"/>
              <a:ea typeface="楷体_GB2312" pitchFamily="49" charset="-122"/>
              <a:cs typeface="Times New Roman" panose="02020603050405020304" pitchFamily="18" charset="0"/>
            </a:endParaRPr>
          </a:p>
        </p:txBody>
      </p:sp>
      <p:sp>
        <p:nvSpPr>
          <p:cNvPr id="570377" name="Text Box 9"/>
          <p:cNvSpPr txBox="1">
            <a:spLocks noChangeArrowheads="1"/>
          </p:cNvSpPr>
          <p:nvPr/>
        </p:nvSpPr>
        <p:spPr bwMode="auto">
          <a:xfrm>
            <a:off x="509905" y="3913505"/>
            <a:ext cx="27305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0"/>
              </a:spcBef>
              <a:spcAft>
                <a:spcPct val="0"/>
              </a:spcAft>
            </a:pPr>
            <a:r>
              <a:rPr lang="en-US" altLang="zh-CN" sz="2400" b="1" smtClean="0">
                <a:solidFill>
                  <a:srgbClr val="FF99FF"/>
                </a:solidFill>
                <a:ea typeface="楷体_GB2312" pitchFamily="49" charset="-122"/>
              </a:rPr>
              <a:t>●</a:t>
            </a:r>
            <a:r>
              <a:rPr lang="zh-CN" altLang="zh-CN" sz="2400" b="1" smtClean="0">
                <a:solidFill>
                  <a:srgbClr val="FF99FF"/>
                </a:solidFill>
                <a:ea typeface="楷体_GB2312" pitchFamily="49" charset="-122"/>
              </a:rPr>
              <a:t>输入电阻</a:t>
            </a:r>
            <a:r>
              <a:rPr lang="en-US" altLang="zh-CN" sz="2400" b="1" smtClean="0">
                <a:solidFill>
                  <a:srgbClr val="FF99FF"/>
                </a:solidFill>
                <a:latin typeface="Times New Roman" panose="02020603050405020304" pitchFamily="18" charset="0"/>
                <a:ea typeface="楷体_GB2312" pitchFamily="49" charset="-122"/>
                <a:cs typeface="Times New Roman" panose="02020603050405020304" pitchFamily="18" charset="0"/>
              </a:rPr>
              <a:t>200kΩ</a:t>
            </a:r>
            <a:endParaRPr lang="en-US" altLang="zh-CN" sz="2400" b="1" smtClean="0">
              <a:solidFill>
                <a:srgbClr val="FF99FF"/>
              </a:solidFill>
              <a:latin typeface="Times New Roman" panose="02020603050405020304" pitchFamily="18" charset="0"/>
              <a:ea typeface="楷体_GB2312" pitchFamily="49" charset="-122"/>
              <a:cs typeface="Times New Roman" panose="02020603050405020304" pitchFamily="18" charset="0"/>
            </a:endParaRPr>
          </a:p>
        </p:txBody>
      </p:sp>
      <p:sp>
        <p:nvSpPr>
          <p:cNvPr id="570379" name="Rectangle 11"/>
          <p:cNvSpPr>
            <a:spLocks noChangeArrowheads="1"/>
          </p:cNvSpPr>
          <p:nvPr/>
        </p:nvSpPr>
        <p:spPr bwMode="auto">
          <a:xfrm>
            <a:off x="0" y="3314700"/>
            <a:ext cx="9144000" cy="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none" anchor="ctr">
            <a:spAutoFit/>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graphicFrame>
        <p:nvGraphicFramePr>
          <p:cNvPr id="570378" name="Object 10"/>
          <p:cNvGraphicFramePr>
            <a:graphicFrameLocks noChangeAspect="1"/>
          </p:cNvGraphicFramePr>
          <p:nvPr/>
        </p:nvGraphicFramePr>
        <p:xfrm>
          <a:off x="2205355" y="3169285"/>
          <a:ext cx="1152525" cy="333375"/>
        </p:xfrm>
        <a:graphic>
          <a:graphicData uri="http://schemas.openxmlformats.org/presentationml/2006/ole">
            <mc:AlternateContent xmlns:mc="http://schemas.openxmlformats.org/markup-compatibility/2006">
              <mc:Choice xmlns:v="urn:schemas-microsoft-com:vml" Requires="v">
                <p:oleObj spid="_x0000_s6285" name="" r:id="rId1" imgW="787400" imgH="228600" progId="Equation.3">
                  <p:embed/>
                </p:oleObj>
              </mc:Choice>
              <mc:Fallback>
                <p:oleObj name="" r:id="rId1" imgW="787400" imgH="228600" progId="Equation.3">
                  <p:embed/>
                  <p:pic>
                    <p:nvPicPr>
                      <p:cNvPr id="0" name="图片 62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355" y="3169285"/>
                        <a:ext cx="1152525" cy="333375"/>
                      </a:xfrm>
                      <a:prstGeom prst="rect">
                        <a:avLst/>
                      </a:prstGeom>
                      <a:solidFill>
                        <a:srgbClr val="FF99FF"/>
                      </a:solidFill>
                    </p:spPr>
                  </p:pic>
                </p:oleObj>
              </mc:Fallback>
            </mc:AlternateContent>
          </a:graphicData>
        </a:graphic>
      </p:graphicFrame>
      <p:sp>
        <p:nvSpPr>
          <p:cNvPr id="570380" name="Text Box 12"/>
          <p:cNvSpPr txBox="1">
            <a:spLocks noChangeArrowheads="1"/>
          </p:cNvSpPr>
          <p:nvPr/>
        </p:nvSpPr>
        <p:spPr bwMode="auto">
          <a:xfrm>
            <a:off x="509905" y="4271645"/>
            <a:ext cx="354139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0"/>
              </a:spcBef>
              <a:spcAft>
                <a:spcPct val="0"/>
              </a:spcAft>
            </a:pPr>
            <a:r>
              <a:rPr lang="en-US" altLang="zh-CN" sz="2400" b="1" smtClean="0">
                <a:solidFill>
                  <a:srgbClr val="FF99FF"/>
                </a:solidFill>
                <a:ea typeface="楷体_GB2312" pitchFamily="49" charset="-122"/>
              </a:rPr>
              <a:t>●</a:t>
            </a:r>
            <a:r>
              <a:rPr lang="zh-CN" altLang="zh-CN" sz="2400" b="1" smtClean="0">
                <a:solidFill>
                  <a:srgbClr val="FF99FF"/>
                </a:solidFill>
                <a:ea typeface="楷体_GB2312" pitchFamily="49" charset="-122"/>
              </a:rPr>
              <a:t>输出电源范围±</a:t>
            </a:r>
            <a:r>
              <a:rPr lang="en-US" altLang="zh-CN" sz="2400" b="1" smtClean="0">
                <a:solidFill>
                  <a:srgbClr val="FF99FF"/>
                </a:solidFill>
                <a:latin typeface="Times New Roman" panose="02020603050405020304" pitchFamily="18" charset="0"/>
                <a:ea typeface="楷体_GB2312" pitchFamily="49" charset="-122"/>
                <a:cs typeface="Times New Roman" panose="02020603050405020304" pitchFamily="18" charset="0"/>
              </a:rPr>
              <a:t>12. 5V</a:t>
            </a:r>
            <a:endParaRPr lang="en-US" altLang="zh-CN" sz="2400" b="1" smtClean="0">
              <a:solidFill>
                <a:srgbClr val="FF99FF"/>
              </a:solidFill>
              <a:latin typeface="Times New Roman" panose="02020603050405020304" pitchFamily="18" charset="0"/>
              <a:ea typeface="楷体_GB2312" pitchFamily="49" charset="-122"/>
              <a:cs typeface="Times New Roman" panose="02020603050405020304" pitchFamily="18" charset="0"/>
            </a:endParaRPr>
          </a:p>
        </p:txBody>
      </p:sp>
      <p:sp>
        <p:nvSpPr>
          <p:cNvPr id="571396" name="Text Box 4"/>
          <p:cNvSpPr txBox="1">
            <a:spLocks noChangeArrowheads="1"/>
          </p:cNvSpPr>
          <p:nvPr/>
        </p:nvSpPr>
        <p:spPr bwMode="auto">
          <a:xfrm>
            <a:off x="243205" y="4822825"/>
            <a:ext cx="8901430"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en-US" altLang="zh-CN" sz="2400" b="1" smtClean="0">
                <a:solidFill>
                  <a:srgbClr val="FFFFFF"/>
                </a:solidFill>
                <a:ea typeface="楷体_GB2312" pitchFamily="49" charset="-122"/>
              </a:rPr>
              <a:t>       </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ISO122</a:t>
            </a:r>
            <a:r>
              <a:rPr lang="zh-CN" altLang="en-US" sz="2400" b="1" smtClean="0">
                <a:solidFill>
                  <a:srgbClr val="FFCC00"/>
                </a:solidFill>
                <a:ea typeface="楷体_GB2312" pitchFamily="49" charset="-122"/>
              </a:rPr>
              <a:t>的原理框图如图所示。输入和输出电路对称，由基本积分电路（分别由</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2</a:t>
            </a:r>
            <a:r>
              <a:rPr lang="zh-CN" altLang="en-US" sz="2400" b="1" smtClean="0">
                <a:solidFill>
                  <a:srgbClr val="FFCC00"/>
                </a:solidFill>
                <a:ea typeface="楷体_GB2312" pitchFamily="49" charset="-122"/>
              </a:rPr>
              <a:t>组成）、检测放大器、滞回比较器及电流开关</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K</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K</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2</a:t>
            </a:r>
            <a:r>
              <a:rPr lang="zh-CN" altLang="en-US" sz="2400" b="1" smtClean="0">
                <a:solidFill>
                  <a:srgbClr val="FFCC00"/>
                </a:solidFill>
                <a:ea typeface="楷体_GB2312" pitchFamily="49" charset="-122"/>
              </a:rPr>
              <a:t>组成。输入和输出部分通过两个匹配的</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1pF</a:t>
            </a:r>
            <a:r>
              <a:rPr lang="zh-CN" altLang="en-US" sz="2400" b="1" smtClean="0">
                <a:solidFill>
                  <a:srgbClr val="FFCC00"/>
                </a:solidFill>
                <a:ea typeface="楷体_GB2312" pitchFamily="49" charset="-122"/>
              </a:rPr>
              <a:t>电容耦合形成模拟信号的电气隔离。 </a:t>
            </a:r>
            <a:endParaRPr lang="zh-CN" altLang="en-US" sz="2400" b="1" smtClean="0">
              <a:solidFill>
                <a:srgbClr val="FFCC00"/>
              </a:solidFill>
              <a:ea typeface="楷体_GB2312" pitchFamily="49" charset="-122"/>
            </a:endParaRPr>
          </a:p>
        </p:txBody>
      </p:sp>
      <p:sp>
        <p:nvSpPr>
          <p:cNvPr id="571398" name="Text Box 6"/>
          <p:cNvSpPr txBox="1">
            <a:spLocks noChangeArrowheads="1"/>
          </p:cNvSpPr>
          <p:nvPr/>
        </p:nvSpPr>
        <p:spPr bwMode="auto">
          <a:xfrm>
            <a:off x="5928360" y="4528185"/>
            <a:ext cx="2280285" cy="3683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ctr" fontAlgn="base">
              <a:spcBef>
                <a:spcPct val="50000"/>
              </a:spcBef>
              <a:spcAft>
                <a:spcPct val="0"/>
              </a:spcAft>
            </a:pPr>
            <a:r>
              <a:rPr lang="en-US" altLang="zh-CN" b="1" smtClean="0">
                <a:solidFill>
                  <a:srgbClr val="FFFFFF"/>
                </a:solidFill>
                <a:ea typeface="楷体_GB2312" pitchFamily="49" charset="-122"/>
              </a:rPr>
              <a:t> </a:t>
            </a:r>
            <a:r>
              <a:rPr lang="en-US" altLang="zh-CN" b="1" smtClean="0">
                <a:solidFill>
                  <a:srgbClr val="FFFFFF"/>
                </a:solidFill>
                <a:latin typeface="Times New Roman" panose="02020603050405020304" pitchFamily="18" charset="0"/>
                <a:ea typeface="楷体_GB2312" pitchFamily="49" charset="-122"/>
                <a:cs typeface="Times New Roman" panose="02020603050405020304" pitchFamily="18" charset="0"/>
              </a:rPr>
              <a:t>ISO122</a:t>
            </a:r>
            <a:r>
              <a:rPr lang="zh-CN" altLang="en-US" b="1" smtClean="0">
                <a:solidFill>
                  <a:srgbClr val="FFFFFF"/>
                </a:solidFill>
                <a:ea typeface="楷体_GB2312" pitchFamily="49" charset="-122"/>
              </a:rPr>
              <a:t>的原理框图</a:t>
            </a:r>
            <a:endParaRPr lang="zh-CN" altLang="en-US" b="1" smtClean="0">
              <a:solidFill>
                <a:srgbClr val="FFFFFF"/>
              </a:solidFill>
              <a:ea typeface="楷体_GB2312" pitchFamily="49" charset="-122"/>
            </a:endParaRPr>
          </a:p>
        </p:txBody>
      </p:sp>
      <p:pic>
        <p:nvPicPr>
          <p:cNvPr id="571411" name="Picture 19" descr="B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9335" y="2100580"/>
            <a:ext cx="4236085" cy="24276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0374"/>
                                        </p:tgtEl>
                                        <p:attrNameLst>
                                          <p:attrName>style.visibility</p:attrName>
                                        </p:attrNameLst>
                                      </p:cBhvr>
                                      <p:to>
                                        <p:strVal val="visible"/>
                                      </p:to>
                                    </p:set>
                                    <p:anim calcmode="lin" valueType="num">
                                      <p:cBhvr additive="base">
                                        <p:cTn id="7" dur="500" fill="hold"/>
                                        <p:tgtEl>
                                          <p:spTgt spid="570374"/>
                                        </p:tgtEl>
                                        <p:attrNameLst>
                                          <p:attrName>ppt_x</p:attrName>
                                        </p:attrNameLst>
                                      </p:cBhvr>
                                      <p:tavLst>
                                        <p:tav tm="0">
                                          <p:val>
                                            <p:strVal val="#ppt_x"/>
                                          </p:val>
                                        </p:tav>
                                        <p:tav tm="100000">
                                          <p:val>
                                            <p:strVal val="#ppt_x"/>
                                          </p:val>
                                        </p:tav>
                                      </p:tavLst>
                                    </p:anim>
                                    <p:anim calcmode="lin" valueType="num">
                                      <p:cBhvr additive="base">
                                        <p:cTn id="8" dur="500" fill="hold"/>
                                        <p:tgtEl>
                                          <p:spTgt spid="5703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0375"/>
                                        </p:tgtEl>
                                        <p:attrNameLst>
                                          <p:attrName>style.visibility</p:attrName>
                                        </p:attrNameLst>
                                      </p:cBhvr>
                                      <p:to>
                                        <p:strVal val="visible"/>
                                      </p:to>
                                    </p:set>
                                    <p:anim calcmode="lin" valueType="num">
                                      <p:cBhvr additive="base">
                                        <p:cTn id="13" dur="500" fill="hold"/>
                                        <p:tgtEl>
                                          <p:spTgt spid="570375"/>
                                        </p:tgtEl>
                                        <p:attrNameLst>
                                          <p:attrName>ppt_x</p:attrName>
                                        </p:attrNameLst>
                                      </p:cBhvr>
                                      <p:tavLst>
                                        <p:tav tm="0">
                                          <p:val>
                                            <p:strVal val="#ppt_x"/>
                                          </p:val>
                                        </p:tav>
                                        <p:tav tm="100000">
                                          <p:val>
                                            <p:strVal val="#ppt_x"/>
                                          </p:val>
                                        </p:tav>
                                      </p:tavLst>
                                    </p:anim>
                                    <p:anim calcmode="lin" valueType="num">
                                      <p:cBhvr additive="base">
                                        <p:cTn id="14" dur="500" fill="hold"/>
                                        <p:tgtEl>
                                          <p:spTgt spid="57037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70378"/>
                                        </p:tgtEl>
                                        <p:attrNameLst>
                                          <p:attrName>style.visibility</p:attrName>
                                        </p:attrNameLst>
                                      </p:cBhvr>
                                      <p:to>
                                        <p:strVal val="visible"/>
                                      </p:to>
                                    </p:set>
                                    <p:anim calcmode="lin" valueType="num">
                                      <p:cBhvr additive="base">
                                        <p:cTn id="17" dur="500" fill="hold"/>
                                        <p:tgtEl>
                                          <p:spTgt spid="570378"/>
                                        </p:tgtEl>
                                        <p:attrNameLst>
                                          <p:attrName>ppt_x</p:attrName>
                                        </p:attrNameLst>
                                      </p:cBhvr>
                                      <p:tavLst>
                                        <p:tav tm="0">
                                          <p:val>
                                            <p:strVal val="#ppt_x"/>
                                          </p:val>
                                        </p:tav>
                                        <p:tav tm="100000">
                                          <p:val>
                                            <p:strVal val="#ppt_x"/>
                                          </p:val>
                                        </p:tav>
                                      </p:tavLst>
                                    </p:anim>
                                    <p:anim calcmode="lin" valueType="num">
                                      <p:cBhvr additive="base">
                                        <p:cTn id="18" dur="500" fill="hold"/>
                                        <p:tgtEl>
                                          <p:spTgt spid="57037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70376"/>
                                        </p:tgtEl>
                                        <p:attrNameLst>
                                          <p:attrName>style.visibility</p:attrName>
                                        </p:attrNameLst>
                                      </p:cBhvr>
                                      <p:to>
                                        <p:strVal val="visible"/>
                                      </p:to>
                                    </p:set>
                                    <p:anim calcmode="lin" valueType="num">
                                      <p:cBhvr additive="base">
                                        <p:cTn id="23" dur="500" fill="hold"/>
                                        <p:tgtEl>
                                          <p:spTgt spid="570376"/>
                                        </p:tgtEl>
                                        <p:attrNameLst>
                                          <p:attrName>ppt_x</p:attrName>
                                        </p:attrNameLst>
                                      </p:cBhvr>
                                      <p:tavLst>
                                        <p:tav tm="0">
                                          <p:val>
                                            <p:strVal val="#ppt_x"/>
                                          </p:val>
                                        </p:tav>
                                        <p:tav tm="100000">
                                          <p:val>
                                            <p:strVal val="#ppt_x"/>
                                          </p:val>
                                        </p:tav>
                                      </p:tavLst>
                                    </p:anim>
                                    <p:anim calcmode="lin" valueType="num">
                                      <p:cBhvr additive="base">
                                        <p:cTn id="24" dur="500" fill="hold"/>
                                        <p:tgtEl>
                                          <p:spTgt spid="57037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70377"/>
                                        </p:tgtEl>
                                        <p:attrNameLst>
                                          <p:attrName>style.visibility</p:attrName>
                                        </p:attrNameLst>
                                      </p:cBhvr>
                                      <p:to>
                                        <p:strVal val="visible"/>
                                      </p:to>
                                    </p:set>
                                    <p:anim calcmode="lin" valueType="num">
                                      <p:cBhvr additive="base">
                                        <p:cTn id="29" dur="500" fill="hold"/>
                                        <p:tgtEl>
                                          <p:spTgt spid="570377"/>
                                        </p:tgtEl>
                                        <p:attrNameLst>
                                          <p:attrName>ppt_x</p:attrName>
                                        </p:attrNameLst>
                                      </p:cBhvr>
                                      <p:tavLst>
                                        <p:tav tm="0">
                                          <p:val>
                                            <p:strVal val="#ppt_x"/>
                                          </p:val>
                                        </p:tav>
                                        <p:tav tm="100000">
                                          <p:val>
                                            <p:strVal val="#ppt_x"/>
                                          </p:val>
                                        </p:tav>
                                      </p:tavLst>
                                    </p:anim>
                                    <p:anim calcmode="lin" valueType="num">
                                      <p:cBhvr additive="base">
                                        <p:cTn id="30" dur="500" fill="hold"/>
                                        <p:tgtEl>
                                          <p:spTgt spid="57037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70380"/>
                                        </p:tgtEl>
                                        <p:attrNameLst>
                                          <p:attrName>style.visibility</p:attrName>
                                        </p:attrNameLst>
                                      </p:cBhvr>
                                      <p:to>
                                        <p:strVal val="visible"/>
                                      </p:to>
                                    </p:set>
                                    <p:anim calcmode="lin" valueType="num">
                                      <p:cBhvr additive="base">
                                        <p:cTn id="35" dur="500" fill="hold"/>
                                        <p:tgtEl>
                                          <p:spTgt spid="570380"/>
                                        </p:tgtEl>
                                        <p:attrNameLst>
                                          <p:attrName>ppt_x</p:attrName>
                                        </p:attrNameLst>
                                      </p:cBhvr>
                                      <p:tavLst>
                                        <p:tav tm="0">
                                          <p:val>
                                            <p:strVal val="#ppt_x"/>
                                          </p:val>
                                        </p:tav>
                                        <p:tav tm="100000">
                                          <p:val>
                                            <p:strVal val="#ppt_x"/>
                                          </p:val>
                                        </p:tav>
                                      </p:tavLst>
                                    </p:anim>
                                    <p:anim calcmode="lin" valueType="num">
                                      <p:cBhvr additive="base">
                                        <p:cTn id="36" dur="500" fill="hold"/>
                                        <p:tgtEl>
                                          <p:spTgt spid="57038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71396"/>
                                        </p:tgtEl>
                                        <p:attrNameLst>
                                          <p:attrName>style.visibility</p:attrName>
                                        </p:attrNameLst>
                                      </p:cBhvr>
                                      <p:to>
                                        <p:strVal val="visible"/>
                                      </p:to>
                                    </p:set>
                                    <p:anim calcmode="lin" valueType="num">
                                      <p:cBhvr additive="base">
                                        <p:cTn id="41" dur="500" fill="hold"/>
                                        <p:tgtEl>
                                          <p:spTgt spid="571396"/>
                                        </p:tgtEl>
                                        <p:attrNameLst>
                                          <p:attrName>ppt_x</p:attrName>
                                        </p:attrNameLst>
                                      </p:cBhvr>
                                      <p:tavLst>
                                        <p:tav tm="0">
                                          <p:val>
                                            <p:strVal val="#ppt_x"/>
                                          </p:val>
                                        </p:tav>
                                        <p:tav tm="100000">
                                          <p:val>
                                            <p:strVal val="#ppt_x"/>
                                          </p:val>
                                        </p:tav>
                                      </p:tavLst>
                                    </p:anim>
                                    <p:anim calcmode="lin" valueType="num">
                                      <p:cBhvr additive="base">
                                        <p:cTn id="42" dur="500" fill="hold"/>
                                        <p:tgtEl>
                                          <p:spTgt spid="57139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71411"/>
                                        </p:tgtEl>
                                        <p:attrNameLst>
                                          <p:attrName>style.visibility</p:attrName>
                                        </p:attrNameLst>
                                      </p:cBhvr>
                                      <p:to>
                                        <p:strVal val="visible"/>
                                      </p:to>
                                    </p:set>
                                    <p:anim calcmode="lin" valueType="num">
                                      <p:cBhvr additive="base">
                                        <p:cTn id="47" dur="500" fill="hold"/>
                                        <p:tgtEl>
                                          <p:spTgt spid="571411"/>
                                        </p:tgtEl>
                                        <p:attrNameLst>
                                          <p:attrName>ppt_x</p:attrName>
                                        </p:attrNameLst>
                                      </p:cBhvr>
                                      <p:tavLst>
                                        <p:tav tm="0">
                                          <p:val>
                                            <p:strVal val="#ppt_x"/>
                                          </p:val>
                                        </p:tav>
                                        <p:tav tm="100000">
                                          <p:val>
                                            <p:strVal val="#ppt_x"/>
                                          </p:val>
                                        </p:tav>
                                      </p:tavLst>
                                    </p:anim>
                                    <p:anim calcmode="lin" valueType="num">
                                      <p:cBhvr additive="base">
                                        <p:cTn id="48" dur="500" fill="hold"/>
                                        <p:tgtEl>
                                          <p:spTgt spid="57141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71398"/>
                                        </p:tgtEl>
                                        <p:attrNameLst>
                                          <p:attrName>style.visibility</p:attrName>
                                        </p:attrNameLst>
                                      </p:cBhvr>
                                      <p:to>
                                        <p:strVal val="visible"/>
                                      </p:to>
                                    </p:set>
                                    <p:anim calcmode="lin" valueType="num">
                                      <p:cBhvr additive="base">
                                        <p:cTn id="51" dur="500" fill="hold"/>
                                        <p:tgtEl>
                                          <p:spTgt spid="571398"/>
                                        </p:tgtEl>
                                        <p:attrNameLst>
                                          <p:attrName>ppt_x</p:attrName>
                                        </p:attrNameLst>
                                      </p:cBhvr>
                                      <p:tavLst>
                                        <p:tav tm="0">
                                          <p:val>
                                            <p:strVal val="#ppt_x"/>
                                          </p:val>
                                        </p:tav>
                                        <p:tav tm="100000">
                                          <p:val>
                                            <p:strVal val="#ppt_x"/>
                                          </p:val>
                                        </p:tav>
                                      </p:tavLst>
                                    </p:anim>
                                    <p:anim calcmode="lin" valueType="num">
                                      <p:cBhvr additive="base">
                                        <p:cTn id="52" dur="500" fill="hold"/>
                                        <p:tgtEl>
                                          <p:spTgt spid="5713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4" grpId="0" bldLvl="0" animBg="1"/>
      <p:bldP spid="570375" grpId="0" bldLvl="0" animBg="1"/>
      <p:bldP spid="570376" grpId="0" bldLvl="0" animBg="1"/>
      <p:bldP spid="570377" grpId="0" bldLvl="0" animBg="1"/>
      <p:bldP spid="570380" grpId="0" bldLvl="0" animBg="1"/>
      <p:bldP spid="571396" grpId="0" bldLvl="0" animBg="1"/>
      <p:bldP spid="571398"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20" name="Text Box 4"/>
          <p:cNvSpPr txBox="1">
            <a:spLocks noChangeArrowheads="1"/>
          </p:cNvSpPr>
          <p:nvPr/>
        </p:nvSpPr>
        <p:spPr bwMode="auto">
          <a:xfrm>
            <a:off x="395288" y="922655"/>
            <a:ext cx="8424862"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smtClean="0">
                <a:solidFill>
                  <a:srgbClr val="FFFFFF"/>
                </a:solidFill>
                <a:ea typeface="楷体_GB2312" pitchFamily="49" charset="-122"/>
              </a:rPr>
              <a:t>    </a:t>
            </a:r>
            <a:r>
              <a:rPr lang="zh-CN" altLang="en-US" sz="2400" b="1" smtClean="0">
                <a:solidFill>
                  <a:srgbClr val="FFCC00"/>
                </a:solidFill>
                <a:ea typeface="楷体_GB2312" pitchFamily="49" charset="-122"/>
              </a:rPr>
              <a:t>当检测放大器控制开关</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K</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FFCC00"/>
                </a:solidFill>
                <a:ea typeface="楷体_GB2312" pitchFamily="49" charset="-122"/>
              </a:rPr>
              <a:t>接通时，恒流源电流流入</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A</a:t>
            </a:r>
            <a:r>
              <a:rPr lang="en-US" altLang="zh-CN" sz="24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FFCC00"/>
                </a:solidFill>
                <a:ea typeface="楷体_GB2312" pitchFamily="49" charset="-122"/>
              </a:rPr>
              <a:t>反相输入端节点，恒流源电流流出该节点。使通过</a:t>
            </a:r>
            <a:r>
              <a:rPr lang="en-US" altLang="zh-CN" sz="2400" b="1" smtClean="0">
                <a:solidFill>
                  <a:srgbClr val="FFCC00"/>
                </a:solidFill>
                <a:latin typeface="Times New Roman" panose="02020603050405020304" pitchFamily="18" charset="0"/>
                <a:ea typeface="楷体_GB2312" pitchFamily="49" charset="-122"/>
                <a:cs typeface="Times New Roman" panose="02020603050405020304" pitchFamily="18" charset="0"/>
              </a:rPr>
              <a:t>150pF</a:t>
            </a:r>
            <a:r>
              <a:rPr lang="zh-CN" altLang="en-US" sz="2400" b="1" smtClean="0">
                <a:solidFill>
                  <a:srgbClr val="FFCC00"/>
                </a:solidFill>
                <a:ea typeface="楷体_GB2312" pitchFamily="49" charset="-122"/>
              </a:rPr>
              <a:t>积分电容的电流为 </a:t>
            </a:r>
            <a:endParaRPr lang="zh-CN" altLang="en-US" sz="2400" b="1" smtClean="0">
              <a:solidFill>
                <a:srgbClr val="FFCC00"/>
              </a:solidFill>
              <a:ea typeface="楷体_GB2312" pitchFamily="49" charset="-122"/>
            </a:endParaRPr>
          </a:p>
        </p:txBody>
      </p:sp>
      <p:sp>
        <p:nvSpPr>
          <p:cNvPr id="572422" name="Rectangle 6"/>
          <p:cNvSpPr>
            <a:spLocks noChangeArrowheads="1"/>
          </p:cNvSpPr>
          <p:nvPr/>
        </p:nvSpPr>
        <p:spPr bwMode="auto">
          <a:xfrm>
            <a:off x="0" y="3224213"/>
            <a:ext cx="9144000" cy="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none" anchor="ctr">
            <a:spAutoFit/>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graphicFrame>
        <p:nvGraphicFramePr>
          <p:cNvPr id="572421" name="Object 5"/>
          <p:cNvGraphicFramePr>
            <a:graphicFrameLocks noChangeAspect="1"/>
          </p:cNvGraphicFramePr>
          <p:nvPr/>
        </p:nvGraphicFramePr>
        <p:xfrm>
          <a:off x="1889760" y="1753870"/>
          <a:ext cx="3762375" cy="568325"/>
        </p:xfrm>
        <a:graphic>
          <a:graphicData uri="http://schemas.openxmlformats.org/presentationml/2006/ole">
            <mc:AlternateContent xmlns:mc="http://schemas.openxmlformats.org/markup-compatibility/2006">
              <mc:Choice xmlns:v="urn:schemas-microsoft-com:vml" Requires="v">
                <p:oleObj spid="_x0000_s8143" name="" r:id="rId1" imgW="2768600" imgH="393700" progId="Equation.3">
                  <p:embed/>
                </p:oleObj>
              </mc:Choice>
              <mc:Fallback>
                <p:oleObj name="" r:id="rId1" imgW="2768600" imgH="393700" progId="Equation.3">
                  <p:embed/>
                  <p:pic>
                    <p:nvPicPr>
                      <p:cNvPr id="0" name="图片 8142"/>
                      <p:cNvPicPr>
                        <a:picLocks noChangeAspect="1" noChangeArrowheads="1"/>
                      </p:cNvPicPr>
                      <p:nvPr/>
                    </p:nvPicPr>
                    <p:blipFill>
                      <a:blip r:embed="rId2"/>
                      <a:srcRect/>
                      <a:stretch>
                        <a:fillRect/>
                      </a:stretch>
                    </p:blipFill>
                    <p:spPr bwMode="auto">
                      <a:xfrm>
                        <a:off x="1889760" y="1753870"/>
                        <a:ext cx="3762375" cy="568325"/>
                      </a:xfrm>
                      <a:prstGeom prst="rect">
                        <a:avLst/>
                      </a:prstGeom>
                      <a:solidFill>
                        <a:srgbClr val="FF99FF"/>
                      </a:solidFill>
                    </p:spPr>
                  </p:pic>
                </p:oleObj>
              </mc:Fallback>
            </mc:AlternateContent>
          </a:graphicData>
        </a:graphic>
      </p:graphicFrame>
      <p:sp>
        <p:nvSpPr>
          <p:cNvPr id="572423" name="Text Box 7"/>
          <p:cNvSpPr txBox="1">
            <a:spLocks noChangeArrowheads="1"/>
          </p:cNvSpPr>
          <p:nvPr/>
        </p:nvSpPr>
        <p:spPr bwMode="auto">
          <a:xfrm>
            <a:off x="250825" y="2393950"/>
            <a:ext cx="5400675"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en-US" altLang="zh-CN" sz="2400" b="1" smtClean="0">
                <a:solidFill>
                  <a:srgbClr val="FFFFFF"/>
                </a:solidFill>
                <a:ea typeface="楷体_GB2312" pitchFamily="49" charset="-122"/>
              </a:rPr>
              <a:t>     </a:t>
            </a:r>
            <a:r>
              <a:rPr lang="zh-CN" altLang="en-US" sz="2400" b="1" smtClean="0">
                <a:solidFill>
                  <a:srgbClr val="FFFFFF"/>
                </a:solidFill>
                <a:ea typeface="楷体_GB2312" pitchFamily="49" charset="-122"/>
              </a:rPr>
              <a:t>当检测放大器</a:t>
            </a:r>
            <a:r>
              <a:rPr lang="en-US" altLang="zh-CN" sz="2400" b="1" smtClean="0">
                <a:solidFill>
                  <a:srgbClr val="FFFFFF"/>
                </a:solidFill>
                <a:latin typeface="Times New Roman" panose="02020603050405020304" pitchFamily="18" charset="0"/>
                <a:ea typeface="楷体_GB2312" pitchFamily="49" charset="-122"/>
                <a:cs typeface="Times New Roman" panose="02020603050405020304" pitchFamily="18" charset="0"/>
              </a:rPr>
              <a:t>A</a:t>
            </a:r>
            <a:r>
              <a:rPr lang="en-US" altLang="zh-CN" sz="2400" b="1" baseline="-25000" smtClean="0">
                <a:solidFill>
                  <a:srgbClr val="FFFFFF"/>
                </a:solidFill>
                <a:latin typeface="Times New Roman" panose="02020603050405020304" pitchFamily="18" charset="0"/>
                <a:ea typeface="楷体_GB2312" pitchFamily="49" charset="-122"/>
                <a:cs typeface="Times New Roman" panose="02020603050405020304" pitchFamily="18" charset="0"/>
              </a:rPr>
              <a:t>3</a:t>
            </a:r>
            <a:r>
              <a:rPr lang="zh-CN" altLang="en-US" sz="2400" b="1" smtClean="0">
                <a:solidFill>
                  <a:srgbClr val="FFFFFF"/>
                </a:solidFill>
                <a:ea typeface="楷体_GB2312" pitchFamily="49" charset="-122"/>
              </a:rPr>
              <a:t>控制开关</a:t>
            </a:r>
            <a:r>
              <a:rPr lang="en-US" altLang="zh-CN" sz="2400" b="1" smtClean="0">
                <a:solidFill>
                  <a:srgbClr val="FFFFFF"/>
                </a:solidFill>
                <a:latin typeface="Times New Roman" panose="02020603050405020304" pitchFamily="18" charset="0"/>
                <a:ea typeface="楷体_GB2312" pitchFamily="49" charset="-122"/>
                <a:cs typeface="Times New Roman" panose="02020603050405020304" pitchFamily="18" charset="0"/>
              </a:rPr>
              <a:t>K</a:t>
            </a:r>
            <a:r>
              <a:rPr lang="en-US" altLang="zh-CN" sz="2400" b="1" baseline="-25000" smtClean="0">
                <a:solidFill>
                  <a:srgbClr val="FFFFFF"/>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FFFFFF"/>
                </a:solidFill>
                <a:ea typeface="楷体_GB2312" pitchFamily="49" charset="-122"/>
              </a:rPr>
              <a:t>断开时，电流不流入</a:t>
            </a:r>
            <a:r>
              <a:rPr lang="en-US" altLang="zh-CN" sz="2400" b="1" smtClean="0">
                <a:solidFill>
                  <a:srgbClr val="FFFFFF"/>
                </a:solidFill>
                <a:latin typeface="Times New Roman" panose="02020603050405020304" pitchFamily="18" charset="0"/>
                <a:ea typeface="楷体_GB2312" pitchFamily="49" charset="-122"/>
                <a:cs typeface="Times New Roman" panose="02020603050405020304" pitchFamily="18" charset="0"/>
              </a:rPr>
              <a:t>A</a:t>
            </a:r>
            <a:r>
              <a:rPr lang="en-US" altLang="zh-CN" sz="2400" b="1" baseline="-25000" smtClean="0">
                <a:solidFill>
                  <a:srgbClr val="FFFFFF"/>
                </a:solidFill>
                <a:latin typeface="Times New Roman" panose="02020603050405020304" pitchFamily="18" charset="0"/>
                <a:ea typeface="楷体_GB2312" pitchFamily="49" charset="-122"/>
                <a:cs typeface="Times New Roman" panose="02020603050405020304" pitchFamily="18" charset="0"/>
              </a:rPr>
              <a:t>1</a:t>
            </a:r>
            <a:r>
              <a:rPr lang="zh-CN" altLang="en-US" sz="2400" b="1" smtClean="0">
                <a:solidFill>
                  <a:srgbClr val="FFFFFF"/>
                </a:solidFill>
                <a:ea typeface="楷体_GB2312" pitchFamily="49" charset="-122"/>
              </a:rPr>
              <a:t>反相输入端节点，只有电流流出该节点，积分电流为</a:t>
            </a:r>
            <a:endParaRPr lang="zh-CN" altLang="en-US" sz="2400" b="1" smtClean="0">
              <a:solidFill>
                <a:srgbClr val="FFFFFF"/>
              </a:solidFill>
              <a:ea typeface="楷体_GB2312" pitchFamily="49" charset="-122"/>
            </a:endParaRPr>
          </a:p>
        </p:txBody>
      </p:sp>
      <p:graphicFrame>
        <p:nvGraphicFramePr>
          <p:cNvPr id="572424" name="Object 8"/>
          <p:cNvGraphicFramePr>
            <a:graphicFrameLocks noChangeAspect="1"/>
          </p:cNvGraphicFramePr>
          <p:nvPr/>
        </p:nvGraphicFramePr>
        <p:xfrm>
          <a:off x="5686108" y="2506980"/>
          <a:ext cx="1798637" cy="717550"/>
        </p:xfrm>
        <a:graphic>
          <a:graphicData uri="http://schemas.openxmlformats.org/presentationml/2006/ole">
            <mc:AlternateContent xmlns:mc="http://schemas.openxmlformats.org/markup-compatibility/2006">
              <mc:Choice xmlns:v="urn:schemas-microsoft-com:vml" Requires="v">
                <p:oleObj spid="_x0000_s8144" name="" r:id="rId3" imgW="1028065" imgH="406400" progId="Equation.3">
                  <p:embed/>
                </p:oleObj>
              </mc:Choice>
              <mc:Fallback>
                <p:oleObj name="" r:id="rId3" imgW="1028065" imgH="406400" progId="Equation.3">
                  <p:embed/>
                  <p:pic>
                    <p:nvPicPr>
                      <p:cNvPr id="0" name="图片 81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6108" y="2506980"/>
                        <a:ext cx="1798637" cy="717550"/>
                      </a:xfrm>
                      <a:prstGeom prst="rect">
                        <a:avLst/>
                      </a:prstGeom>
                      <a:solidFill>
                        <a:srgbClr val="FF99FF"/>
                      </a:solidFill>
                    </p:spPr>
                  </p:pic>
                </p:oleObj>
              </mc:Fallback>
            </mc:AlternateContent>
          </a:graphicData>
        </a:graphic>
      </p:graphicFrame>
      <p:sp>
        <p:nvSpPr>
          <p:cNvPr id="572426" name="Text Box 10"/>
          <p:cNvSpPr txBox="1">
            <a:spLocks noChangeArrowheads="1"/>
          </p:cNvSpPr>
          <p:nvPr/>
        </p:nvSpPr>
        <p:spPr bwMode="auto">
          <a:xfrm>
            <a:off x="5744210" y="1807845"/>
            <a:ext cx="142494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lgn="ctr" fontAlgn="base">
              <a:spcBef>
                <a:spcPct val="50000"/>
              </a:spcBef>
              <a:spcAft>
                <a:spcPct val="0"/>
              </a:spcAft>
            </a:pPr>
            <a:r>
              <a:rPr lang="zh-CN" altLang="en-US" sz="2400" b="1" smtClean="0">
                <a:solidFill>
                  <a:srgbClr val="FFFFFF"/>
                </a:solidFill>
                <a:ea typeface="楷体_GB2312" pitchFamily="49" charset="-122"/>
              </a:rPr>
              <a:t>（式</a:t>
            </a:r>
            <a:r>
              <a:rPr lang="en-US" altLang="zh-CN" sz="2400" b="1" smtClean="0">
                <a:solidFill>
                  <a:srgbClr val="FFFFFF"/>
                </a:solidFill>
                <a:latin typeface="Times New Roman" panose="02020603050405020304" pitchFamily="18" charset="0"/>
                <a:ea typeface="楷体_GB2312" pitchFamily="49" charset="-122"/>
                <a:cs typeface="Times New Roman" panose="02020603050405020304" pitchFamily="18" charset="0"/>
              </a:rPr>
              <a:t>2-8</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72427" name="Text Box 11"/>
          <p:cNvSpPr txBox="1">
            <a:spLocks noChangeArrowheads="1"/>
          </p:cNvSpPr>
          <p:nvPr/>
        </p:nvSpPr>
        <p:spPr bwMode="auto">
          <a:xfrm>
            <a:off x="7183755" y="2635885"/>
            <a:ext cx="173545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lgn="ctr" fontAlgn="base">
              <a:spcBef>
                <a:spcPct val="50000"/>
              </a:spcBef>
              <a:spcAft>
                <a:spcPct val="0"/>
              </a:spcAft>
            </a:pPr>
            <a:r>
              <a:rPr lang="zh-CN" altLang="en-US" sz="2400" b="1" smtClean="0">
                <a:solidFill>
                  <a:srgbClr val="FFFFFF"/>
                </a:solidFill>
                <a:ea typeface="楷体_GB2312" pitchFamily="49" charset="-122"/>
              </a:rPr>
              <a:t>（式</a:t>
            </a:r>
            <a:r>
              <a:rPr lang="en-US" altLang="zh-CN" sz="2400" b="1" smtClean="0">
                <a:solidFill>
                  <a:srgbClr val="FFFFFF"/>
                </a:solidFill>
                <a:latin typeface="Times New Roman" panose="02020603050405020304" pitchFamily="18" charset="0"/>
                <a:ea typeface="楷体_GB2312" pitchFamily="49" charset="-122"/>
                <a:cs typeface="Times New Roman" panose="02020603050405020304" pitchFamily="18" charset="0"/>
              </a:rPr>
              <a:t>2-9</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72428" name="Text Box 12"/>
          <p:cNvSpPr txBox="1">
            <a:spLocks noChangeArrowheads="1"/>
          </p:cNvSpPr>
          <p:nvPr/>
        </p:nvSpPr>
        <p:spPr bwMode="auto">
          <a:xfrm>
            <a:off x="250825" y="3556000"/>
            <a:ext cx="8669020" cy="255333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en-US" altLang="zh-CN" sz="2000" b="1" smtClean="0">
                <a:solidFill>
                  <a:srgbClr val="FFFFFF"/>
                </a:solidFill>
                <a:ea typeface="楷体_GB2312" pitchFamily="49" charset="-122"/>
              </a:rPr>
              <a:t>      </a:t>
            </a:r>
            <a:r>
              <a:rPr lang="zh-CN" altLang="en-US" sz="2000" b="1" smtClean="0">
                <a:solidFill>
                  <a:srgbClr val="FFCC00"/>
                </a:solidFill>
                <a:ea typeface="楷体_GB2312" pitchFamily="49" charset="-122"/>
              </a:rPr>
              <a:t>由（式</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rPr>
              <a:t>2-8</a:t>
            </a:r>
            <a:r>
              <a:rPr lang="zh-CN" altLang="en-US" sz="2000" b="1" smtClean="0">
                <a:solidFill>
                  <a:srgbClr val="FFCC00"/>
                </a:solidFill>
                <a:ea typeface="楷体_GB2312" pitchFamily="49" charset="-122"/>
              </a:rPr>
              <a:t>）和（式</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rPr>
              <a:t>2-9</a:t>
            </a:r>
            <a:r>
              <a:rPr lang="zh-CN" altLang="en-US" sz="2000" b="1" smtClean="0">
                <a:solidFill>
                  <a:srgbClr val="FFCC00"/>
                </a:solidFill>
                <a:ea typeface="楷体_GB2312" pitchFamily="49" charset="-122"/>
              </a:rPr>
              <a:t>）可知，当</a:t>
            </a:r>
            <a:r>
              <a:rPr lang="en-US" altLang="zh-CN" sz="2000" b="1" smtClean="0">
                <a:solidFill>
                  <a:srgbClr val="FFCC00"/>
                </a:solidFill>
                <a:ea typeface="楷体_GB2312" pitchFamily="49" charset="-122"/>
              </a:rPr>
              <a:t>  </a:t>
            </a:r>
            <a:r>
              <a:rPr lang="zh-CN" altLang="en-US" sz="2000" b="1" smtClean="0">
                <a:solidFill>
                  <a:srgbClr val="FFCC00"/>
                </a:solidFill>
                <a:ea typeface="楷体_GB2312" pitchFamily="49" charset="-122"/>
              </a:rPr>
              <a:t>       时，积分器</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rPr>
              <a:t>A</a:t>
            </a:r>
            <a:r>
              <a:rPr lang="en-US" altLang="zh-CN" sz="20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rPr>
              <a:t>1</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rPr>
              <a:t> </a:t>
            </a:r>
            <a:r>
              <a:rPr lang="zh-CN" altLang="en-US" sz="2000" b="1" smtClean="0">
                <a:solidFill>
                  <a:srgbClr val="FFCC00"/>
                </a:solidFill>
                <a:ea typeface="楷体_GB2312" pitchFamily="49" charset="-122"/>
              </a:rPr>
              <a:t>对</a:t>
            </a:r>
            <a:r>
              <a:rPr lang="en-US" altLang="zh-CN" sz="2000" b="1" smtClean="0">
                <a:solidFill>
                  <a:srgbClr val="FFCC00"/>
                </a:solidFill>
                <a:ea typeface="楷体_GB2312" pitchFamily="49" charset="-122"/>
              </a:rPr>
              <a:t>       </a:t>
            </a:r>
            <a:r>
              <a:rPr lang="zh-CN" altLang="en-US" sz="2000" b="1" smtClean="0">
                <a:solidFill>
                  <a:srgbClr val="FFCC00"/>
                </a:solidFill>
                <a:ea typeface="楷体_GB2312" pitchFamily="49" charset="-122"/>
              </a:rPr>
              <a:t>（或</a:t>
            </a:r>
            <a:r>
              <a:rPr lang="en-US" altLang="zh-CN" sz="2000" b="1" smtClean="0">
                <a:solidFill>
                  <a:srgbClr val="FFCC00"/>
                </a:solidFill>
                <a:ea typeface="楷体_GB2312" pitchFamily="49" charset="-122"/>
              </a:rPr>
              <a:t>  </a:t>
            </a:r>
            <a:r>
              <a:rPr lang="zh-CN" altLang="en-US" sz="2000" b="1" smtClean="0">
                <a:solidFill>
                  <a:srgbClr val="FFCC00"/>
                </a:solidFill>
                <a:ea typeface="楷体_GB2312" pitchFamily="49" charset="-122"/>
              </a:rPr>
              <a:t>     </a:t>
            </a:r>
            <a:r>
              <a:rPr lang="en-US" altLang="zh-CN" sz="2000" b="1" smtClean="0">
                <a:solidFill>
                  <a:srgbClr val="FFCC00"/>
                </a:solidFill>
                <a:ea typeface="楷体_GB2312" pitchFamily="49" charset="-122"/>
              </a:rPr>
              <a:t> </a:t>
            </a:r>
            <a:r>
              <a:rPr lang="zh-CN" altLang="en-US" sz="2000" b="1" smtClean="0">
                <a:solidFill>
                  <a:srgbClr val="FFCC00"/>
                </a:solidFill>
                <a:ea typeface="楷体_GB2312" pitchFamily="49" charset="-122"/>
              </a:rPr>
              <a:t>）电流积分，输出</a:t>
            </a:r>
            <a:r>
              <a:rPr lang="en-US" altLang="zh-CN" sz="2000" b="1" smtClean="0">
                <a:solidFill>
                  <a:srgbClr val="FFCC00"/>
                </a:solidFill>
                <a:ea typeface="楷体_GB2312" pitchFamily="49" charset="-122"/>
              </a:rPr>
              <a:t> </a:t>
            </a:r>
            <a:r>
              <a:rPr lang="zh-CN" altLang="en-US" sz="2000" b="1" smtClean="0">
                <a:solidFill>
                  <a:srgbClr val="FFCC00"/>
                </a:solidFill>
                <a:ea typeface="楷体_GB2312" pitchFamily="49" charset="-122"/>
              </a:rPr>
              <a:t>    （或</a:t>
            </a:r>
            <a:r>
              <a:rPr lang="en-US" altLang="zh-CN" sz="2000" b="1" smtClean="0">
                <a:solidFill>
                  <a:srgbClr val="FFCC00"/>
                </a:solidFill>
                <a:ea typeface="楷体_GB2312" pitchFamily="49" charset="-122"/>
              </a:rPr>
              <a:t>        </a:t>
            </a:r>
            <a:r>
              <a:rPr lang="zh-CN" altLang="en-US" sz="2000" b="1" smtClean="0">
                <a:solidFill>
                  <a:srgbClr val="FFCC00"/>
                </a:solidFill>
                <a:ea typeface="楷体_GB2312" pitchFamily="49" charset="-122"/>
              </a:rPr>
              <a:t>）恒流对</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rPr>
              <a:t>150pF</a:t>
            </a:r>
            <a:r>
              <a:rPr lang="zh-CN" altLang="en-US" sz="2000" b="1" smtClean="0">
                <a:solidFill>
                  <a:srgbClr val="FFCC00"/>
                </a:solidFill>
                <a:ea typeface="楷体_GB2312" pitchFamily="49" charset="-122"/>
              </a:rPr>
              <a:t>电容充电所形成的线性斜坡电压信号，当信号达到滞回比较器的阈值电压时 ，滞回比较器输出翻转</a:t>
            </a:r>
            <a:r>
              <a:rPr lang="zh-CN" altLang="en-US" sz="2000" b="1" smtClean="0">
                <a:solidFill>
                  <a:srgbClr val="FFCC00"/>
                </a:solidFill>
                <a:ea typeface="楷体_GB2312" pitchFamily="49" charset="-122"/>
                <a:sym typeface="+mn-ea"/>
              </a:rPr>
              <a:t>，通过两个匹配的</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1pF</a:t>
            </a:r>
            <a:r>
              <a:rPr lang="zh-CN" altLang="en-US" sz="2000" b="1" smtClean="0">
                <a:solidFill>
                  <a:srgbClr val="FFCC00"/>
                </a:solidFill>
                <a:ea typeface="楷体_GB2312" pitchFamily="49" charset="-122"/>
                <a:sym typeface="+mn-ea"/>
              </a:rPr>
              <a:t>电容耦合至检测放大器</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20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3</a:t>
            </a:r>
            <a:r>
              <a:rPr lang="zh-CN" altLang="en-US" sz="2000" b="1" smtClean="0">
                <a:solidFill>
                  <a:srgbClr val="FFCC00"/>
                </a:solidFill>
                <a:ea typeface="楷体_GB2312" pitchFamily="49" charset="-122"/>
                <a:sym typeface="+mn-ea"/>
              </a:rPr>
              <a:t>输入端，</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20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3</a:t>
            </a:r>
            <a:r>
              <a:rPr lang="zh-CN" altLang="en-US" sz="2000" b="1" smtClean="0">
                <a:solidFill>
                  <a:srgbClr val="FFCC00"/>
                </a:solidFill>
                <a:ea typeface="楷体_GB2312" pitchFamily="49" charset="-122"/>
                <a:sym typeface="+mn-ea"/>
              </a:rPr>
              <a:t>输出控制电流开关</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K</a:t>
            </a:r>
            <a:r>
              <a:rPr lang="en-US" altLang="zh-CN" sz="20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1</a:t>
            </a:r>
            <a:r>
              <a:rPr lang="zh-CN" altLang="en-US" sz="2000" b="1" smtClean="0">
                <a:solidFill>
                  <a:srgbClr val="FFCC00"/>
                </a:solidFill>
                <a:ea typeface="楷体_GB2312" pitchFamily="49" charset="-122"/>
                <a:sym typeface="+mn-ea"/>
              </a:rPr>
              <a:t>断（或通），从而将送入积分器</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20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1</a:t>
            </a:r>
            <a:r>
              <a:rPr lang="zh-CN" altLang="en-US" sz="2000" b="1" smtClean="0">
                <a:solidFill>
                  <a:srgbClr val="FFCC00"/>
                </a:solidFill>
                <a:ea typeface="楷体_GB2312" pitchFamily="49" charset="-122"/>
                <a:sym typeface="+mn-ea"/>
              </a:rPr>
              <a:t>的电流由       改变为</a:t>
            </a:r>
            <a:r>
              <a:rPr lang="en-US" altLang="zh-CN" sz="2000" b="1" smtClean="0">
                <a:solidFill>
                  <a:srgbClr val="FFCC00"/>
                </a:solidFill>
                <a:ea typeface="楷体_GB2312" pitchFamily="49" charset="-122"/>
                <a:sym typeface="+mn-ea"/>
              </a:rPr>
              <a:t> </a:t>
            </a:r>
            <a:r>
              <a:rPr lang="zh-CN" altLang="en-US" sz="2000" b="1" smtClean="0">
                <a:solidFill>
                  <a:srgbClr val="FFCC00"/>
                </a:solidFill>
                <a:ea typeface="楷体_GB2312" pitchFamily="49" charset="-122"/>
                <a:sym typeface="+mn-ea"/>
              </a:rPr>
              <a:t>     （或由</a:t>
            </a:r>
            <a:r>
              <a:rPr lang="en-US" altLang="zh-CN" sz="2000" b="1" smtClean="0">
                <a:solidFill>
                  <a:srgbClr val="FFCC00"/>
                </a:solidFill>
                <a:ea typeface="楷体_GB2312" pitchFamily="49" charset="-122"/>
                <a:sym typeface="+mn-ea"/>
              </a:rPr>
              <a:t>    </a:t>
            </a:r>
            <a:r>
              <a:rPr lang="zh-CN" altLang="en-US" sz="2000" b="1" smtClean="0">
                <a:solidFill>
                  <a:srgbClr val="FFCC00"/>
                </a:solidFill>
                <a:ea typeface="楷体_GB2312" pitchFamily="49" charset="-122"/>
                <a:sym typeface="+mn-ea"/>
              </a:rPr>
              <a:t>    改变为 </a:t>
            </a:r>
            <a:r>
              <a:rPr lang="en-US" altLang="zh-CN" sz="2000" b="1" smtClean="0">
                <a:solidFill>
                  <a:srgbClr val="FFCC00"/>
                </a:solidFill>
                <a:ea typeface="楷体_GB2312" pitchFamily="49" charset="-122"/>
                <a:sym typeface="+mn-ea"/>
              </a:rPr>
              <a:t> </a:t>
            </a:r>
            <a:r>
              <a:rPr lang="zh-CN" altLang="en-US" sz="2000" b="1" smtClean="0">
                <a:solidFill>
                  <a:srgbClr val="FFCC00"/>
                </a:solidFill>
                <a:ea typeface="楷体_GB2312" pitchFamily="49" charset="-122"/>
                <a:sym typeface="+mn-ea"/>
              </a:rPr>
              <a:t>    ）。重复上述过程。</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A</a:t>
            </a:r>
            <a:r>
              <a:rPr lang="en-US" altLang="zh-CN" sz="2000" b="1" baseline="-25000"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1</a:t>
            </a:r>
            <a:r>
              <a:rPr lang="zh-CN" altLang="en-US" sz="2000" b="1" smtClean="0">
                <a:solidFill>
                  <a:srgbClr val="FFCC00"/>
                </a:solidFill>
                <a:ea typeface="楷体_GB2312" pitchFamily="49" charset="-122"/>
                <a:sym typeface="+mn-ea"/>
              </a:rPr>
              <a:t>将输出对称的三角波，滞回比较器（振荡频率由内部振荡器控制为</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500kHz</a:t>
            </a:r>
            <a:r>
              <a:rPr lang="zh-CN" altLang="en-US" sz="2000" b="1" smtClean="0">
                <a:solidFill>
                  <a:srgbClr val="FFCC00"/>
                </a:solidFill>
                <a:ea typeface="楷体_GB2312" pitchFamily="49" charset="-122"/>
                <a:sym typeface="+mn-ea"/>
              </a:rPr>
              <a:t>）和检测放大器输出占空比为</a:t>
            </a:r>
            <a:r>
              <a:rPr lang="en-US" altLang="zh-CN" sz="2000" b="1"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0.5</a:t>
            </a:r>
            <a:r>
              <a:rPr lang="zh-CN" altLang="en-US" sz="2000" b="1" smtClean="0">
                <a:solidFill>
                  <a:srgbClr val="FFCC00"/>
                </a:solidFill>
                <a:ea typeface="楷体_GB2312" pitchFamily="49" charset="-122"/>
                <a:sym typeface="+mn-ea"/>
              </a:rPr>
              <a:t>的对称方波，使电流开关的通、断时间完全相等。</a:t>
            </a:r>
            <a:endParaRPr lang="zh-CN" altLang="en-US" sz="2000" b="1" smtClean="0">
              <a:solidFill>
                <a:srgbClr val="FFCC00"/>
              </a:solidFill>
              <a:ea typeface="楷体_GB2312" pitchFamily="49" charset="-122"/>
            </a:endParaRPr>
          </a:p>
        </p:txBody>
      </p:sp>
      <p:graphicFrame>
        <p:nvGraphicFramePr>
          <p:cNvPr id="572429" name="Object 13"/>
          <p:cNvGraphicFramePr>
            <a:graphicFrameLocks noChangeAspect="1"/>
          </p:cNvGraphicFramePr>
          <p:nvPr/>
        </p:nvGraphicFramePr>
        <p:xfrm>
          <a:off x="4483100" y="3623945"/>
          <a:ext cx="606425" cy="267335"/>
        </p:xfrm>
        <a:graphic>
          <a:graphicData uri="http://schemas.openxmlformats.org/presentationml/2006/ole">
            <mc:AlternateContent xmlns:mc="http://schemas.openxmlformats.org/markup-compatibility/2006">
              <mc:Choice xmlns:v="urn:schemas-microsoft-com:vml" Requires="v">
                <p:oleObj spid="_x0000_s8145" name="" r:id="rId5" imgW="495300" imgH="228600" progId="Equation.3">
                  <p:embed/>
                </p:oleObj>
              </mc:Choice>
              <mc:Fallback>
                <p:oleObj name="" r:id="rId5" imgW="495300" imgH="228600" progId="Equation.3">
                  <p:embed/>
                  <p:pic>
                    <p:nvPicPr>
                      <p:cNvPr id="0" name="图片 81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3100" y="3623945"/>
                        <a:ext cx="606425" cy="267335"/>
                      </a:xfrm>
                      <a:prstGeom prst="rect">
                        <a:avLst/>
                      </a:prstGeom>
                      <a:solidFill>
                        <a:srgbClr val="FF99FF"/>
                      </a:solidFill>
                    </p:spPr>
                  </p:pic>
                </p:oleObj>
              </mc:Fallback>
            </mc:AlternateContent>
          </a:graphicData>
        </a:graphic>
      </p:graphicFrame>
      <p:graphicFrame>
        <p:nvGraphicFramePr>
          <p:cNvPr id="572431" name="Object 15"/>
          <p:cNvGraphicFramePr>
            <a:graphicFrameLocks noChangeAspect="1"/>
          </p:cNvGraphicFramePr>
          <p:nvPr/>
        </p:nvGraphicFramePr>
        <p:xfrm>
          <a:off x="7041515" y="3610610"/>
          <a:ext cx="576263" cy="252413"/>
        </p:xfrm>
        <a:graphic>
          <a:graphicData uri="http://schemas.openxmlformats.org/presentationml/2006/ole">
            <mc:AlternateContent xmlns:mc="http://schemas.openxmlformats.org/markup-compatibility/2006">
              <mc:Choice xmlns:v="urn:schemas-microsoft-com:vml" Requires="v">
                <p:oleObj spid="_x0000_s8146" name="" r:id="rId7" imgW="457200" imgH="203200" progId="Equation.3">
                  <p:embed/>
                </p:oleObj>
              </mc:Choice>
              <mc:Fallback>
                <p:oleObj name="" r:id="rId7" imgW="457200" imgH="203200" progId="Equation.3">
                  <p:embed/>
                  <p:pic>
                    <p:nvPicPr>
                      <p:cNvPr id="0" name="图片 81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1515" y="3610610"/>
                        <a:ext cx="576263" cy="252413"/>
                      </a:xfrm>
                      <a:prstGeom prst="rect">
                        <a:avLst/>
                      </a:prstGeom>
                      <a:solidFill>
                        <a:srgbClr val="FF99FF"/>
                      </a:solidFill>
                    </p:spPr>
                  </p:pic>
                </p:oleObj>
              </mc:Fallback>
            </mc:AlternateContent>
          </a:graphicData>
        </a:graphic>
      </p:graphicFrame>
      <p:graphicFrame>
        <p:nvGraphicFramePr>
          <p:cNvPr id="572433" name="Object 17"/>
          <p:cNvGraphicFramePr>
            <a:graphicFrameLocks noChangeAspect="1"/>
          </p:cNvGraphicFramePr>
          <p:nvPr/>
        </p:nvGraphicFramePr>
        <p:xfrm>
          <a:off x="8012748" y="3648710"/>
          <a:ext cx="571500" cy="200025"/>
        </p:xfrm>
        <a:graphic>
          <a:graphicData uri="http://schemas.openxmlformats.org/presentationml/2006/ole">
            <mc:AlternateContent xmlns:mc="http://schemas.openxmlformats.org/markup-compatibility/2006">
              <mc:Choice xmlns:v="urn:schemas-microsoft-com:vml" Requires="v">
                <p:oleObj spid="_x0000_s8147" name="" r:id="rId9" imgW="571500" imgH="203200" progId="Equation.3">
                  <p:embed/>
                </p:oleObj>
              </mc:Choice>
              <mc:Fallback>
                <p:oleObj name="" r:id="rId9" imgW="571500" imgH="203200" progId="Equation.3">
                  <p:embed/>
                  <p:pic>
                    <p:nvPicPr>
                      <p:cNvPr id="0" name="图片 81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12748" y="3648710"/>
                        <a:ext cx="571500" cy="200025"/>
                      </a:xfrm>
                      <a:prstGeom prst="rect">
                        <a:avLst/>
                      </a:prstGeom>
                      <a:solidFill>
                        <a:srgbClr val="FF99FF"/>
                      </a:solidFill>
                    </p:spPr>
                  </p:pic>
                </p:oleObj>
              </mc:Fallback>
            </mc:AlternateContent>
          </a:graphicData>
        </a:graphic>
      </p:graphicFrame>
      <p:graphicFrame>
        <p:nvGraphicFramePr>
          <p:cNvPr id="572435" name="Object 19"/>
          <p:cNvGraphicFramePr>
            <a:graphicFrameLocks noChangeAspect="1"/>
          </p:cNvGraphicFramePr>
          <p:nvPr/>
        </p:nvGraphicFramePr>
        <p:xfrm>
          <a:off x="2123123" y="3962718"/>
          <a:ext cx="457200" cy="200025"/>
        </p:xfrm>
        <a:graphic>
          <a:graphicData uri="http://schemas.openxmlformats.org/presentationml/2006/ole">
            <mc:AlternateContent xmlns:mc="http://schemas.openxmlformats.org/markup-compatibility/2006">
              <mc:Choice xmlns:v="urn:schemas-microsoft-com:vml" Requires="v">
                <p:oleObj spid="_x0000_s8148" name="" r:id="rId11" imgW="457200" imgH="203200" progId="Equation.3">
                  <p:embed/>
                </p:oleObj>
              </mc:Choice>
              <mc:Fallback>
                <p:oleObj name="" r:id="rId11" imgW="457200" imgH="203200" progId="Equation.3">
                  <p:embed/>
                  <p:pic>
                    <p:nvPicPr>
                      <p:cNvPr id="0" name="图片 81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3123" y="3962718"/>
                        <a:ext cx="457200" cy="200025"/>
                      </a:xfrm>
                      <a:prstGeom prst="rect">
                        <a:avLst/>
                      </a:prstGeom>
                      <a:solidFill>
                        <a:srgbClr val="FF99FF"/>
                      </a:solidFill>
                    </p:spPr>
                  </p:pic>
                </p:oleObj>
              </mc:Fallback>
            </mc:AlternateContent>
          </a:graphicData>
        </a:graphic>
      </p:graphicFrame>
      <p:graphicFrame>
        <p:nvGraphicFramePr>
          <p:cNvPr id="572437" name="Object 21"/>
          <p:cNvGraphicFramePr>
            <a:graphicFrameLocks noChangeAspect="1"/>
          </p:cNvGraphicFramePr>
          <p:nvPr/>
        </p:nvGraphicFramePr>
        <p:xfrm>
          <a:off x="3025140" y="3962718"/>
          <a:ext cx="571500" cy="200025"/>
        </p:xfrm>
        <a:graphic>
          <a:graphicData uri="http://schemas.openxmlformats.org/presentationml/2006/ole">
            <mc:AlternateContent xmlns:mc="http://schemas.openxmlformats.org/markup-compatibility/2006">
              <mc:Choice xmlns:v="urn:schemas-microsoft-com:vml" Requires="v">
                <p:oleObj spid="_x0000_s8149" name="" r:id="rId13" imgW="571500" imgH="203200" progId="Equation.3">
                  <p:embed/>
                </p:oleObj>
              </mc:Choice>
              <mc:Fallback>
                <p:oleObj name="" r:id="rId13" imgW="571500" imgH="203200" progId="Equation.3">
                  <p:embed/>
                  <p:pic>
                    <p:nvPicPr>
                      <p:cNvPr id="0" name="图片 81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5140" y="3962718"/>
                        <a:ext cx="571500" cy="200025"/>
                      </a:xfrm>
                      <a:prstGeom prst="rect">
                        <a:avLst/>
                      </a:prstGeom>
                      <a:solidFill>
                        <a:srgbClr val="FF99FF"/>
                      </a:solidFill>
                    </p:spPr>
                  </p:pic>
                </p:oleObj>
              </mc:Fallback>
            </mc:AlternateContent>
          </a:graphicData>
        </a:graphic>
      </p:graphicFrame>
      <p:sp>
        <p:nvSpPr>
          <p:cNvPr id="570372" name="Text Box 4"/>
          <p:cNvSpPr txBox="1">
            <a:spLocks noChangeArrowheads="1"/>
          </p:cNvSpPr>
          <p:nvPr/>
        </p:nvSpPr>
        <p:spPr bwMode="auto">
          <a:xfrm>
            <a:off x="586423" y="503555"/>
            <a:ext cx="4392612"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en-US" altLang="zh-CN" sz="2400" b="1" smtClean="0">
                <a:solidFill>
                  <a:srgbClr val="CC0000"/>
                </a:solidFill>
                <a:ea typeface="楷体_GB2312" pitchFamily="49" charset="-122"/>
              </a:rPr>
              <a:t>3</a:t>
            </a:r>
            <a:r>
              <a:rPr lang="zh-CN" altLang="en-US" sz="2400" b="1" smtClean="0">
                <a:solidFill>
                  <a:srgbClr val="CC0000"/>
                </a:solidFill>
                <a:ea typeface="楷体_GB2312" pitchFamily="49" charset="-122"/>
              </a:rPr>
              <a:t>、电容耦合隔离放大器</a:t>
            </a:r>
            <a:endParaRPr lang="zh-CN" altLang="en-US" sz="2400" b="1" smtClean="0">
              <a:solidFill>
                <a:srgbClr val="CC0000"/>
              </a:solidFill>
              <a:ea typeface="楷体_GB2312" pitchFamily="49" charset="-122"/>
            </a:endParaRPr>
          </a:p>
        </p:txBody>
      </p:sp>
      <p:graphicFrame>
        <p:nvGraphicFramePr>
          <p:cNvPr id="573445" name="Object 5"/>
          <p:cNvGraphicFramePr>
            <a:graphicFrameLocks noChangeAspect="1"/>
          </p:cNvGraphicFramePr>
          <p:nvPr/>
        </p:nvGraphicFramePr>
        <p:xfrm>
          <a:off x="7372033" y="4894263"/>
          <a:ext cx="571500" cy="200025"/>
        </p:xfrm>
        <a:graphic>
          <a:graphicData uri="http://schemas.openxmlformats.org/presentationml/2006/ole">
            <mc:AlternateContent xmlns:mc="http://schemas.openxmlformats.org/markup-compatibility/2006">
              <mc:Choice xmlns:v="urn:schemas-microsoft-com:vml" Requires="v">
                <p:oleObj spid="_x0000_s9028" name="" r:id="rId14" imgW="571500" imgH="203200" progId="Equation.3">
                  <p:embed/>
                </p:oleObj>
              </mc:Choice>
              <mc:Fallback>
                <p:oleObj name="" r:id="rId14" imgW="571500" imgH="203200" progId="Equation.3">
                  <p:embed/>
                  <p:pic>
                    <p:nvPicPr>
                      <p:cNvPr id="0" name="图片 90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72033" y="4894263"/>
                        <a:ext cx="571500" cy="200025"/>
                      </a:xfrm>
                      <a:prstGeom prst="rect">
                        <a:avLst/>
                      </a:prstGeom>
                      <a:solidFill>
                        <a:schemeClr val="tx1"/>
                      </a:solidFill>
                    </p:spPr>
                  </p:pic>
                </p:oleObj>
              </mc:Fallback>
            </mc:AlternateContent>
          </a:graphicData>
        </a:graphic>
      </p:graphicFrame>
      <p:graphicFrame>
        <p:nvGraphicFramePr>
          <p:cNvPr id="573449" name="Object 9"/>
          <p:cNvGraphicFramePr>
            <a:graphicFrameLocks noChangeAspect="1"/>
          </p:cNvGraphicFramePr>
          <p:nvPr/>
        </p:nvGraphicFramePr>
        <p:xfrm>
          <a:off x="6170613" y="4894580"/>
          <a:ext cx="571500" cy="200025"/>
        </p:xfrm>
        <a:graphic>
          <a:graphicData uri="http://schemas.openxmlformats.org/presentationml/2006/ole">
            <mc:AlternateContent xmlns:mc="http://schemas.openxmlformats.org/markup-compatibility/2006">
              <mc:Choice xmlns:v="urn:schemas-microsoft-com:vml" Requires="v">
                <p:oleObj spid="_x0000_s9029" name="" r:id="rId16" imgW="571500" imgH="203200" progId="Equation.3">
                  <p:embed/>
                </p:oleObj>
              </mc:Choice>
              <mc:Fallback>
                <p:oleObj name="" r:id="rId16" imgW="571500" imgH="203200" progId="Equation.3">
                  <p:embed/>
                  <p:pic>
                    <p:nvPicPr>
                      <p:cNvPr id="0" name="图片 90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70613" y="4894580"/>
                        <a:ext cx="571500" cy="200025"/>
                      </a:xfrm>
                      <a:prstGeom prst="rect">
                        <a:avLst/>
                      </a:prstGeom>
                      <a:solidFill>
                        <a:schemeClr val="tx1"/>
                      </a:solidFill>
                    </p:spPr>
                  </p:pic>
                </p:oleObj>
              </mc:Fallback>
            </mc:AlternateContent>
          </a:graphicData>
        </a:graphic>
      </p:graphicFrame>
      <p:graphicFrame>
        <p:nvGraphicFramePr>
          <p:cNvPr id="573450" name="Object 10"/>
          <p:cNvGraphicFramePr>
            <a:graphicFrameLocks noChangeAspect="1"/>
          </p:cNvGraphicFramePr>
          <p:nvPr/>
        </p:nvGraphicFramePr>
        <p:xfrm>
          <a:off x="4978718" y="4894580"/>
          <a:ext cx="457200" cy="200025"/>
        </p:xfrm>
        <a:graphic>
          <a:graphicData uri="http://schemas.openxmlformats.org/presentationml/2006/ole">
            <mc:AlternateContent xmlns:mc="http://schemas.openxmlformats.org/markup-compatibility/2006">
              <mc:Choice xmlns:v="urn:schemas-microsoft-com:vml" Requires="v">
                <p:oleObj spid="_x0000_s9030" name="" r:id="rId17" imgW="457200" imgH="203200" progId="Equation.3">
                  <p:embed/>
                </p:oleObj>
              </mc:Choice>
              <mc:Fallback>
                <p:oleObj name="" r:id="rId17" imgW="457200" imgH="203200" progId="Equation.3">
                  <p:embed/>
                  <p:pic>
                    <p:nvPicPr>
                      <p:cNvPr id="0" name="图片 90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78718" y="4894580"/>
                        <a:ext cx="457200" cy="200025"/>
                      </a:xfrm>
                      <a:prstGeom prst="rect">
                        <a:avLst/>
                      </a:prstGeom>
                      <a:solidFill>
                        <a:schemeClr val="tx1"/>
                      </a:solidFill>
                    </p:spPr>
                  </p:pic>
                </p:oleObj>
              </mc:Fallback>
            </mc:AlternateContent>
          </a:graphicData>
        </a:graphic>
      </p:graphicFrame>
      <p:graphicFrame>
        <p:nvGraphicFramePr>
          <p:cNvPr id="573452" name="Object 12"/>
          <p:cNvGraphicFramePr>
            <a:graphicFrameLocks noChangeAspect="1"/>
          </p:cNvGraphicFramePr>
          <p:nvPr/>
        </p:nvGraphicFramePr>
        <p:xfrm>
          <a:off x="586740" y="5172710"/>
          <a:ext cx="457200" cy="200025"/>
        </p:xfrm>
        <a:graphic>
          <a:graphicData uri="http://schemas.openxmlformats.org/presentationml/2006/ole">
            <mc:AlternateContent xmlns:mc="http://schemas.openxmlformats.org/markup-compatibility/2006">
              <mc:Choice xmlns:v="urn:schemas-microsoft-com:vml" Requires="v">
                <p:oleObj spid="_x0000_s9031" name="" r:id="rId18" imgW="457200" imgH="203200" progId="Equation.3">
                  <p:embed/>
                </p:oleObj>
              </mc:Choice>
              <mc:Fallback>
                <p:oleObj name="" r:id="rId18" imgW="457200" imgH="203200" progId="Equation.3">
                  <p:embed/>
                  <p:pic>
                    <p:nvPicPr>
                      <p:cNvPr id="0" name="图片 90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 y="5172710"/>
                        <a:ext cx="457200" cy="200025"/>
                      </a:xfrm>
                      <a:prstGeom prst="rect">
                        <a:avLst/>
                      </a:prstGeom>
                      <a:solidFill>
                        <a:schemeClr val="tx1"/>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2420"/>
                                        </p:tgtEl>
                                        <p:attrNameLst>
                                          <p:attrName>style.visibility</p:attrName>
                                        </p:attrNameLst>
                                      </p:cBhvr>
                                      <p:to>
                                        <p:strVal val="visible"/>
                                      </p:to>
                                    </p:set>
                                    <p:anim calcmode="lin" valueType="num">
                                      <p:cBhvr additive="base">
                                        <p:cTn id="7" dur="500" fill="hold"/>
                                        <p:tgtEl>
                                          <p:spTgt spid="572420"/>
                                        </p:tgtEl>
                                        <p:attrNameLst>
                                          <p:attrName>ppt_x</p:attrName>
                                        </p:attrNameLst>
                                      </p:cBhvr>
                                      <p:tavLst>
                                        <p:tav tm="0">
                                          <p:val>
                                            <p:strVal val="#ppt_x"/>
                                          </p:val>
                                        </p:tav>
                                        <p:tav tm="100000">
                                          <p:val>
                                            <p:strVal val="#ppt_x"/>
                                          </p:val>
                                        </p:tav>
                                      </p:tavLst>
                                    </p:anim>
                                    <p:anim calcmode="lin" valueType="num">
                                      <p:cBhvr additive="base">
                                        <p:cTn id="8" dur="500" fill="hold"/>
                                        <p:tgtEl>
                                          <p:spTgt spid="5724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2421"/>
                                        </p:tgtEl>
                                        <p:attrNameLst>
                                          <p:attrName>style.visibility</p:attrName>
                                        </p:attrNameLst>
                                      </p:cBhvr>
                                      <p:to>
                                        <p:strVal val="visible"/>
                                      </p:to>
                                    </p:set>
                                    <p:anim calcmode="lin" valueType="num">
                                      <p:cBhvr additive="base">
                                        <p:cTn id="13" dur="500" fill="hold"/>
                                        <p:tgtEl>
                                          <p:spTgt spid="572421"/>
                                        </p:tgtEl>
                                        <p:attrNameLst>
                                          <p:attrName>ppt_x</p:attrName>
                                        </p:attrNameLst>
                                      </p:cBhvr>
                                      <p:tavLst>
                                        <p:tav tm="0">
                                          <p:val>
                                            <p:strVal val="#ppt_x"/>
                                          </p:val>
                                        </p:tav>
                                        <p:tav tm="100000">
                                          <p:val>
                                            <p:strVal val="#ppt_x"/>
                                          </p:val>
                                        </p:tav>
                                      </p:tavLst>
                                    </p:anim>
                                    <p:anim calcmode="lin" valueType="num">
                                      <p:cBhvr additive="base">
                                        <p:cTn id="14" dur="500" fill="hold"/>
                                        <p:tgtEl>
                                          <p:spTgt spid="57242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72426"/>
                                        </p:tgtEl>
                                        <p:attrNameLst>
                                          <p:attrName>style.visibility</p:attrName>
                                        </p:attrNameLst>
                                      </p:cBhvr>
                                      <p:to>
                                        <p:strVal val="visible"/>
                                      </p:to>
                                    </p:set>
                                    <p:anim calcmode="lin" valueType="num">
                                      <p:cBhvr additive="base">
                                        <p:cTn id="17" dur="500" fill="hold"/>
                                        <p:tgtEl>
                                          <p:spTgt spid="572426"/>
                                        </p:tgtEl>
                                        <p:attrNameLst>
                                          <p:attrName>ppt_x</p:attrName>
                                        </p:attrNameLst>
                                      </p:cBhvr>
                                      <p:tavLst>
                                        <p:tav tm="0">
                                          <p:val>
                                            <p:strVal val="#ppt_x"/>
                                          </p:val>
                                        </p:tav>
                                        <p:tav tm="100000">
                                          <p:val>
                                            <p:strVal val="#ppt_x"/>
                                          </p:val>
                                        </p:tav>
                                      </p:tavLst>
                                    </p:anim>
                                    <p:anim calcmode="lin" valueType="num">
                                      <p:cBhvr additive="base">
                                        <p:cTn id="18" dur="500" fill="hold"/>
                                        <p:tgtEl>
                                          <p:spTgt spid="57242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72423"/>
                                        </p:tgtEl>
                                        <p:attrNameLst>
                                          <p:attrName>style.visibility</p:attrName>
                                        </p:attrNameLst>
                                      </p:cBhvr>
                                      <p:to>
                                        <p:strVal val="visible"/>
                                      </p:to>
                                    </p:set>
                                    <p:anim calcmode="lin" valueType="num">
                                      <p:cBhvr additive="base">
                                        <p:cTn id="23" dur="500" fill="hold"/>
                                        <p:tgtEl>
                                          <p:spTgt spid="572423"/>
                                        </p:tgtEl>
                                        <p:attrNameLst>
                                          <p:attrName>ppt_x</p:attrName>
                                        </p:attrNameLst>
                                      </p:cBhvr>
                                      <p:tavLst>
                                        <p:tav tm="0">
                                          <p:val>
                                            <p:strVal val="#ppt_x"/>
                                          </p:val>
                                        </p:tav>
                                        <p:tav tm="100000">
                                          <p:val>
                                            <p:strVal val="#ppt_x"/>
                                          </p:val>
                                        </p:tav>
                                      </p:tavLst>
                                    </p:anim>
                                    <p:anim calcmode="lin" valueType="num">
                                      <p:cBhvr additive="base">
                                        <p:cTn id="24" dur="500" fill="hold"/>
                                        <p:tgtEl>
                                          <p:spTgt spid="57242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72424"/>
                                        </p:tgtEl>
                                        <p:attrNameLst>
                                          <p:attrName>style.visibility</p:attrName>
                                        </p:attrNameLst>
                                      </p:cBhvr>
                                      <p:to>
                                        <p:strVal val="visible"/>
                                      </p:to>
                                    </p:set>
                                    <p:anim calcmode="lin" valueType="num">
                                      <p:cBhvr additive="base">
                                        <p:cTn id="29" dur="500" fill="hold"/>
                                        <p:tgtEl>
                                          <p:spTgt spid="572424"/>
                                        </p:tgtEl>
                                        <p:attrNameLst>
                                          <p:attrName>ppt_x</p:attrName>
                                        </p:attrNameLst>
                                      </p:cBhvr>
                                      <p:tavLst>
                                        <p:tav tm="0">
                                          <p:val>
                                            <p:strVal val="#ppt_x"/>
                                          </p:val>
                                        </p:tav>
                                        <p:tav tm="100000">
                                          <p:val>
                                            <p:strVal val="#ppt_x"/>
                                          </p:val>
                                        </p:tav>
                                      </p:tavLst>
                                    </p:anim>
                                    <p:anim calcmode="lin" valueType="num">
                                      <p:cBhvr additive="base">
                                        <p:cTn id="30" dur="500" fill="hold"/>
                                        <p:tgtEl>
                                          <p:spTgt spid="57242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72427"/>
                                        </p:tgtEl>
                                        <p:attrNameLst>
                                          <p:attrName>style.visibility</p:attrName>
                                        </p:attrNameLst>
                                      </p:cBhvr>
                                      <p:to>
                                        <p:strVal val="visible"/>
                                      </p:to>
                                    </p:set>
                                    <p:anim calcmode="lin" valueType="num">
                                      <p:cBhvr additive="base">
                                        <p:cTn id="33" dur="500" fill="hold"/>
                                        <p:tgtEl>
                                          <p:spTgt spid="572427"/>
                                        </p:tgtEl>
                                        <p:attrNameLst>
                                          <p:attrName>ppt_x</p:attrName>
                                        </p:attrNameLst>
                                      </p:cBhvr>
                                      <p:tavLst>
                                        <p:tav tm="0">
                                          <p:val>
                                            <p:strVal val="#ppt_x"/>
                                          </p:val>
                                        </p:tav>
                                        <p:tav tm="100000">
                                          <p:val>
                                            <p:strVal val="#ppt_x"/>
                                          </p:val>
                                        </p:tav>
                                      </p:tavLst>
                                    </p:anim>
                                    <p:anim calcmode="lin" valueType="num">
                                      <p:cBhvr additive="base">
                                        <p:cTn id="34" dur="500" fill="hold"/>
                                        <p:tgtEl>
                                          <p:spTgt spid="57242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72428"/>
                                        </p:tgtEl>
                                        <p:attrNameLst>
                                          <p:attrName>style.visibility</p:attrName>
                                        </p:attrNameLst>
                                      </p:cBhvr>
                                      <p:to>
                                        <p:strVal val="visible"/>
                                      </p:to>
                                    </p:set>
                                    <p:anim calcmode="lin" valueType="num">
                                      <p:cBhvr additive="base">
                                        <p:cTn id="39" dur="500" fill="hold"/>
                                        <p:tgtEl>
                                          <p:spTgt spid="572428"/>
                                        </p:tgtEl>
                                        <p:attrNameLst>
                                          <p:attrName>ppt_x</p:attrName>
                                        </p:attrNameLst>
                                      </p:cBhvr>
                                      <p:tavLst>
                                        <p:tav tm="0">
                                          <p:val>
                                            <p:strVal val="#ppt_x"/>
                                          </p:val>
                                        </p:tav>
                                        <p:tav tm="100000">
                                          <p:val>
                                            <p:strVal val="#ppt_x"/>
                                          </p:val>
                                        </p:tav>
                                      </p:tavLst>
                                    </p:anim>
                                    <p:anim calcmode="lin" valueType="num">
                                      <p:cBhvr additive="base">
                                        <p:cTn id="40" dur="500" fill="hold"/>
                                        <p:tgtEl>
                                          <p:spTgt spid="57242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72429"/>
                                        </p:tgtEl>
                                        <p:attrNameLst>
                                          <p:attrName>style.visibility</p:attrName>
                                        </p:attrNameLst>
                                      </p:cBhvr>
                                      <p:to>
                                        <p:strVal val="visible"/>
                                      </p:to>
                                    </p:set>
                                    <p:anim calcmode="lin" valueType="num">
                                      <p:cBhvr additive="base">
                                        <p:cTn id="43" dur="500" fill="hold"/>
                                        <p:tgtEl>
                                          <p:spTgt spid="572429"/>
                                        </p:tgtEl>
                                        <p:attrNameLst>
                                          <p:attrName>ppt_x</p:attrName>
                                        </p:attrNameLst>
                                      </p:cBhvr>
                                      <p:tavLst>
                                        <p:tav tm="0">
                                          <p:val>
                                            <p:strVal val="#ppt_x"/>
                                          </p:val>
                                        </p:tav>
                                        <p:tav tm="100000">
                                          <p:val>
                                            <p:strVal val="#ppt_x"/>
                                          </p:val>
                                        </p:tav>
                                      </p:tavLst>
                                    </p:anim>
                                    <p:anim calcmode="lin" valueType="num">
                                      <p:cBhvr additive="base">
                                        <p:cTn id="44" dur="500" fill="hold"/>
                                        <p:tgtEl>
                                          <p:spTgt spid="57242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72431"/>
                                        </p:tgtEl>
                                        <p:attrNameLst>
                                          <p:attrName>style.visibility</p:attrName>
                                        </p:attrNameLst>
                                      </p:cBhvr>
                                      <p:to>
                                        <p:strVal val="visible"/>
                                      </p:to>
                                    </p:set>
                                    <p:anim calcmode="lin" valueType="num">
                                      <p:cBhvr additive="base">
                                        <p:cTn id="47" dur="500" fill="hold"/>
                                        <p:tgtEl>
                                          <p:spTgt spid="572431"/>
                                        </p:tgtEl>
                                        <p:attrNameLst>
                                          <p:attrName>ppt_x</p:attrName>
                                        </p:attrNameLst>
                                      </p:cBhvr>
                                      <p:tavLst>
                                        <p:tav tm="0">
                                          <p:val>
                                            <p:strVal val="#ppt_x"/>
                                          </p:val>
                                        </p:tav>
                                        <p:tav tm="100000">
                                          <p:val>
                                            <p:strVal val="#ppt_x"/>
                                          </p:val>
                                        </p:tav>
                                      </p:tavLst>
                                    </p:anim>
                                    <p:anim calcmode="lin" valueType="num">
                                      <p:cBhvr additive="base">
                                        <p:cTn id="48" dur="500" fill="hold"/>
                                        <p:tgtEl>
                                          <p:spTgt spid="57243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72433"/>
                                        </p:tgtEl>
                                        <p:attrNameLst>
                                          <p:attrName>style.visibility</p:attrName>
                                        </p:attrNameLst>
                                      </p:cBhvr>
                                      <p:to>
                                        <p:strVal val="visible"/>
                                      </p:to>
                                    </p:set>
                                    <p:anim calcmode="lin" valueType="num">
                                      <p:cBhvr additive="base">
                                        <p:cTn id="51" dur="500" fill="hold"/>
                                        <p:tgtEl>
                                          <p:spTgt spid="572433"/>
                                        </p:tgtEl>
                                        <p:attrNameLst>
                                          <p:attrName>ppt_x</p:attrName>
                                        </p:attrNameLst>
                                      </p:cBhvr>
                                      <p:tavLst>
                                        <p:tav tm="0">
                                          <p:val>
                                            <p:strVal val="#ppt_x"/>
                                          </p:val>
                                        </p:tav>
                                        <p:tav tm="100000">
                                          <p:val>
                                            <p:strVal val="#ppt_x"/>
                                          </p:val>
                                        </p:tav>
                                      </p:tavLst>
                                    </p:anim>
                                    <p:anim calcmode="lin" valueType="num">
                                      <p:cBhvr additive="base">
                                        <p:cTn id="52" dur="500" fill="hold"/>
                                        <p:tgtEl>
                                          <p:spTgt spid="5724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72435"/>
                                        </p:tgtEl>
                                        <p:attrNameLst>
                                          <p:attrName>style.visibility</p:attrName>
                                        </p:attrNameLst>
                                      </p:cBhvr>
                                      <p:to>
                                        <p:strVal val="visible"/>
                                      </p:to>
                                    </p:set>
                                    <p:anim calcmode="lin" valueType="num">
                                      <p:cBhvr additive="base">
                                        <p:cTn id="55" dur="500" fill="hold"/>
                                        <p:tgtEl>
                                          <p:spTgt spid="572435"/>
                                        </p:tgtEl>
                                        <p:attrNameLst>
                                          <p:attrName>ppt_x</p:attrName>
                                        </p:attrNameLst>
                                      </p:cBhvr>
                                      <p:tavLst>
                                        <p:tav tm="0">
                                          <p:val>
                                            <p:strVal val="#ppt_x"/>
                                          </p:val>
                                        </p:tav>
                                        <p:tav tm="100000">
                                          <p:val>
                                            <p:strVal val="#ppt_x"/>
                                          </p:val>
                                        </p:tav>
                                      </p:tavLst>
                                    </p:anim>
                                    <p:anim calcmode="lin" valueType="num">
                                      <p:cBhvr additive="base">
                                        <p:cTn id="56" dur="500" fill="hold"/>
                                        <p:tgtEl>
                                          <p:spTgt spid="572435"/>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572437"/>
                                        </p:tgtEl>
                                        <p:attrNameLst>
                                          <p:attrName>style.visibility</p:attrName>
                                        </p:attrNameLst>
                                      </p:cBhvr>
                                      <p:to>
                                        <p:strVal val="visible"/>
                                      </p:to>
                                    </p:set>
                                    <p:anim calcmode="lin" valueType="num">
                                      <p:cBhvr additive="base">
                                        <p:cTn id="59" dur="500" fill="hold"/>
                                        <p:tgtEl>
                                          <p:spTgt spid="572437"/>
                                        </p:tgtEl>
                                        <p:attrNameLst>
                                          <p:attrName>ppt_x</p:attrName>
                                        </p:attrNameLst>
                                      </p:cBhvr>
                                      <p:tavLst>
                                        <p:tav tm="0">
                                          <p:val>
                                            <p:strVal val="#ppt_x"/>
                                          </p:val>
                                        </p:tav>
                                        <p:tav tm="100000">
                                          <p:val>
                                            <p:strVal val="#ppt_x"/>
                                          </p:val>
                                        </p:tav>
                                      </p:tavLst>
                                    </p:anim>
                                    <p:anim calcmode="lin" valueType="num">
                                      <p:cBhvr additive="base">
                                        <p:cTn id="60" dur="500" fill="hold"/>
                                        <p:tgtEl>
                                          <p:spTgt spid="572437"/>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73445"/>
                                        </p:tgtEl>
                                        <p:attrNameLst>
                                          <p:attrName>style.visibility</p:attrName>
                                        </p:attrNameLst>
                                      </p:cBhvr>
                                      <p:to>
                                        <p:strVal val="visible"/>
                                      </p:to>
                                    </p:set>
                                    <p:anim calcmode="lin" valueType="num">
                                      <p:cBhvr additive="base">
                                        <p:cTn id="63" dur="500" fill="hold"/>
                                        <p:tgtEl>
                                          <p:spTgt spid="573445"/>
                                        </p:tgtEl>
                                        <p:attrNameLst>
                                          <p:attrName>ppt_x</p:attrName>
                                        </p:attrNameLst>
                                      </p:cBhvr>
                                      <p:tavLst>
                                        <p:tav tm="0">
                                          <p:val>
                                            <p:strVal val="#ppt_x"/>
                                          </p:val>
                                        </p:tav>
                                        <p:tav tm="100000">
                                          <p:val>
                                            <p:strVal val="#ppt_x"/>
                                          </p:val>
                                        </p:tav>
                                      </p:tavLst>
                                    </p:anim>
                                    <p:anim calcmode="lin" valueType="num">
                                      <p:cBhvr additive="base">
                                        <p:cTn id="64" dur="500" fill="hold"/>
                                        <p:tgtEl>
                                          <p:spTgt spid="57344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73449"/>
                                        </p:tgtEl>
                                        <p:attrNameLst>
                                          <p:attrName>style.visibility</p:attrName>
                                        </p:attrNameLst>
                                      </p:cBhvr>
                                      <p:to>
                                        <p:strVal val="visible"/>
                                      </p:to>
                                    </p:set>
                                    <p:anim calcmode="lin" valueType="num">
                                      <p:cBhvr additive="base">
                                        <p:cTn id="67" dur="500" fill="hold"/>
                                        <p:tgtEl>
                                          <p:spTgt spid="573449"/>
                                        </p:tgtEl>
                                        <p:attrNameLst>
                                          <p:attrName>ppt_x</p:attrName>
                                        </p:attrNameLst>
                                      </p:cBhvr>
                                      <p:tavLst>
                                        <p:tav tm="0">
                                          <p:val>
                                            <p:strVal val="#ppt_x"/>
                                          </p:val>
                                        </p:tav>
                                        <p:tav tm="100000">
                                          <p:val>
                                            <p:strVal val="#ppt_x"/>
                                          </p:val>
                                        </p:tav>
                                      </p:tavLst>
                                    </p:anim>
                                    <p:anim calcmode="lin" valueType="num">
                                      <p:cBhvr additive="base">
                                        <p:cTn id="68" dur="500" fill="hold"/>
                                        <p:tgtEl>
                                          <p:spTgt spid="573449"/>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573450"/>
                                        </p:tgtEl>
                                        <p:attrNameLst>
                                          <p:attrName>style.visibility</p:attrName>
                                        </p:attrNameLst>
                                      </p:cBhvr>
                                      <p:to>
                                        <p:strVal val="visible"/>
                                      </p:to>
                                    </p:set>
                                    <p:anim calcmode="lin" valueType="num">
                                      <p:cBhvr additive="base">
                                        <p:cTn id="71" dur="500" fill="hold"/>
                                        <p:tgtEl>
                                          <p:spTgt spid="573450"/>
                                        </p:tgtEl>
                                        <p:attrNameLst>
                                          <p:attrName>ppt_x</p:attrName>
                                        </p:attrNameLst>
                                      </p:cBhvr>
                                      <p:tavLst>
                                        <p:tav tm="0">
                                          <p:val>
                                            <p:strVal val="#ppt_x"/>
                                          </p:val>
                                        </p:tav>
                                        <p:tav tm="100000">
                                          <p:val>
                                            <p:strVal val="#ppt_x"/>
                                          </p:val>
                                        </p:tav>
                                      </p:tavLst>
                                    </p:anim>
                                    <p:anim calcmode="lin" valueType="num">
                                      <p:cBhvr additive="base">
                                        <p:cTn id="72" dur="500" fill="hold"/>
                                        <p:tgtEl>
                                          <p:spTgt spid="573450"/>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573452"/>
                                        </p:tgtEl>
                                        <p:attrNameLst>
                                          <p:attrName>style.visibility</p:attrName>
                                        </p:attrNameLst>
                                      </p:cBhvr>
                                      <p:to>
                                        <p:strVal val="visible"/>
                                      </p:to>
                                    </p:set>
                                    <p:anim calcmode="lin" valueType="num">
                                      <p:cBhvr additive="base">
                                        <p:cTn id="75" dur="500" fill="hold"/>
                                        <p:tgtEl>
                                          <p:spTgt spid="573452"/>
                                        </p:tgtEl>
                                        <p:attrNameLst>
                                          <p:attrName>ppt_x</p:attrName>
                                        </p:attrNameLst>
                                      </p:cBhvr>
                                      <p:tavLst>
                                        <p:tav tm="0">
                                          <p:val>
                                            <p:strVal val="#ppt_x"/>
                                          </p:val>
                                        </p:tav>
                                        <p:tav tm="100000">
                                          <p:val>
                                            <p:strVal val="#ppt_x"/>
                                          </p:val>
                                        </p:tav>
                                      </p:tavLst>
                                    </p:anim>
                                    <p:anim calcmode="lin" valueType="num">
                                      <p:cBhvr additive="base">
                                        <p:cTn id="76" dur="500" fill="hold"/>
                                        <p:tgtEl>
                                          <p:spTgt spid="5734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0" grpId="0" animBg="1"/>
      <p:bldP spid="572426" grpId="0" animBg="1"/>
      <p:bldP spid="572423" grpId="0" bldLvl="0" animBg="1"/>
      <p:bldP spid="572427" grpId="0" bldLvl="0" animBg="1"/>
      <p:bldP spid="57242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3" name="Text Box 13"/>
          <p:cNvSpPr txBox="1">
            <a:spLocks noChangeArrowheads="1"/>
          </p:cNvSpPr>
          <p:nvPr/>
        </p:nvSpPr>
        <p:spPr bwMode="auto">
          <a:xfrm>
            <a:off x="205105" y="963930"/>
            <a:ext cx="8892540" cy="132207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zh-CN" altLang="en-US" sz="2000" b="1" dirty="0" smtClean="0">
                <a:solidFill>
                  <a:srgbClr val="FFCC00"/>
                </a:solidFill>
                <a:ea typeface="楷体_GB2312" pitchFamily="49" charset="-122"/>
              </a:rPr>
              <a:t>当          时，除去恒流外，还有与    成比例的电流注入积分电容，</a:t>
            </a:r>
            <a:r>
              <a:rPr lang="en-US" altLang="zh-CN" sz="20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A</a:t>
            </a:r>
            <a:r>
              <a:rPr lang="en-US" altLang="zh-CN" sz="2000" b="1" baseline="-25000" dirty="0" smtClean="0">
                <a:solidFill>
                  <a:srgbClr val="FFCC00"/>
                </a:solidFill>
                <a:latin typeface="Times New Roman" panose="02020603050405020304" pitchFamily="18" charset="0"/>
                <a:ea typeface="楷体_GB2312" pitchFamily="49" charset="-122"/>
                <a:cs typeface="Times New Roman" panose="02020603050405020304" pitchFamily="18" charset="0"/>
              </a:rPr>
              <a:t>1</a:t>
            </a:r>
            <a:r>
              <a:rPr lang="zh-CN" altLang="en-US" sz="2000" b="1" dirty="0" smtClean="0">
                <a:solidFill>
                  <a:srgbClr val="FFCC00"/>
                </a:solidFill>
                <a:ea typeface="楷体_GB2312" pitchFamily="49" charset="-122"/>
              </a:rPr>
              <a:t>输出波形的上升和下降速率不同，使滞回比较器输出波形的占空比不再为</a:t>
            </a:r>
            <a:r>
              <a:rPr lang="en-US" altLang="zh-CN" sz="20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0.5</a:t>
            </a:r>
            <a:r>
              <a:rPr lang="zh-CN" altLang="en-US" sz="2000" b="1" dirty="0" smtClean="0">
                <a:solidFill>
                  <a:srgbClr val="FFCC00"/>
                </a:solidFill>
                <a:ea typeface="楷体_GB2312" pitchFamily="49" charset="-122"/>
              </a:rPr>
              <a:t>，电流开关的通、断时间相应变化。这时，比较器输出的是占空比与输入信号的大小和极性成比例的脉冲调宽信号，即将输入模拟量调制成脉冲调宽的数字信号。 </a:t>
            </a:r>
            <a:endParaRPr lang="zh-CN" altLang="en-US" sz="2000" b="1" dirty="0" smtClean="0">
              <a:solidFill>
                <a:srgbClr val="FFCC00"/>
              </a:solidFill>
              <a:ea typeface="楷体_GB2312" pitchFamily="49" charset="-122"/>
            </a:endParaRPr>
          </a:p>
        </p:txBody>
      </p:sp>
      <p:graphicFrame>
        <p:nvGraphicFramePr>
          <p:cNvPr id="573454" name="Object 14"/>
          <p:cNvGraphicFramePr>
            <a:graphicFrameLocks noChangeAspect="1"/>
          </p:cNvGraphicFramePr>
          <p:nvPr/>
        </p:nvGraphicFramePr>
        <p:xfrm>
          <a:off x="599758" y="1026478"/>
          <a:ext cx="647700" cy="298450"/>
        </p:xfrm>
        <a:graphic>
          <a:graphicData uri="http://schemas.openxmlformats.org/presentationml/2006/ole">
            <mc:AlternateContent xmlns:mc="http://schemas.openxmlformats.org/markup-compatibility/2006">
              <mc:Choice xmlns:v="urn:schemas-microsoft-com:vml" Requires="v">
                <p:oleObj spid="_x0000_s9032" name="" r:id="rId1" imgW="495300" imgH="228600" progId="Equation.3">
                  <p:embed/>
                </p:oleObj>
              </mc:Choice>
              <mc:Fallback>
                <p:oleObj name="" r:id="rId1" imgW="495300" imgH="228600" progId="Equation.3">
                  <p:embed/>
                  <p:pic>
                    <p:nvPicPr>
                      <p:cNvPr id="0" name="图片 90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758" y="1026478"/>
                        <a:ext cx="647700" cy="298450"/>
                      </a:xfrm>
                      <a:prstGeom prst="rect">
                        <a:avLst/>
                      </a:prstGeom>
                      <a:solidFill>
                        <a:schemeClr val="tx1"/>
                      </a:solidFill>
                    </p:spPr>
                  </p:pic>
                </p:oleObj>
              </mc:Fallback>
            </mc:AlternateContent>
          </a:graphicData>
        </a:graphic>
      </p:graphicFrame>
      <p:graphicFrame>
        <p:nvGraphicFramePr>
          <p:cNvPr id="573456" name="Object 16"/>
          <p:cNvGraphicFramePr>
            <a:graphicFrameLocks noChangeAspect="1"/>
          </p:cNvGraphicFramePr>
          <p:nvPr/>
        </p:nvGraphicFramePr>
        <p:xfrm>
          <a:off x="4066540" y="1028700"/>
          <a:ext cx="308610" cy="296545"/>
        </p:xfrm>
        <a:graphic>
          <a:graphicData uri="http://schemas.openxmlformats.org/presentationml/2006/ole">
            <mc:AlternateContent xmlns:mc="http://schemas.openxmlformats.org/markup-compatibility/2006">
              <mc:Choice xmlns:v="urn:schemas-microsoft-com:vml" Requires="v">
                <p:oleObj spid="_x0000_s9033" name="" r:id="rId3" imgW="241300" imgH="228600" progId="Equation.3">
                  <p:embed/>
                </p:oleObj>
              </mc:Choice>
              <mc:Fallback>
                <p:oleObj name="" r:id="rId3" imgW="241300" imgH="228600" progId="Equation.3">
                  <p:embed/>
                  <p:pic>
                    <p:nvPicPr>
                      <p:cNvPr id="0" name="图片 90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6540" y="1028700"/>
                        <a:ext cx="308610" cy="296545"/>
                      </a:xfrm>
                      <a:prstGeom prst="rect">
                        <a:avLst/>
                      </a:prstGeom>
                      <a:solidFill>
                        <a:schemeClr val="tx1"/>
                      </a:solidFill>
                    </p:spPr>
                  </p:pic>
                </p:oleObj>
              </mc:Fallback>
            </mc:AlternateContent>
          </a:graphicData>
        </a:graphic>
      </p:graphicFrame>
      <p:sp>
        <p:nvSpPr>
          <p:cNvPr id="570372" name="Text Box 4"/>
          <p:cNvSpPr txBox="1">
            <a:spLocks noChangeArrowheads="1"/>
          </p:cNvSpPr>
          <p:nvPr/>
        </p:nvSpPr>
        <p:spPr bwMode="auto">
          <a:xfrm>
            <a:off x="586423" y="503555"/>
            <a:ext cx="4392612"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en-US" altLang="zh-CN" sz="2400" b="1" smtClean="0">
                <a:solidFill>
                  <a:srgbClr val="CC0000"/>
                </a:solidFill>
                <a:ea typeface="楷体_GB2312" pitchFamily="49" charset="-122"/>
              </a:rPr>
              <a:t>3</a:t>
            </a:r>
            <a:r>
              <a:rPr lang="zh-CN" altLang="en-US" sz="2400" b="1" smtClean="0">
                <a:solidFill>
                  <a:srgbClr val="CC0000"/>
                </a:solidFill>
                <a:ea typeface="楷体_GB2312" pitchFamily="49" charset="-122"/>
              </a:rPr>
              <a:t>、电容耦合隔离放大器</a:t>
            </a:r>
            <a:endParaRPr lang="zh-CN" altLang="en-US" sz="2400" b="1" smtClean="0">
              <a:solidFill>
                <a:srgbClr val="CC0000"/>
              </a:solidFill>
              <a:ea typeface="楷体_GB2312" pitchFamily="49" charset="-122"/>
            </a:endParaRPr>
          </a:p>
        </p:txBody>
      </p:sp>
      <p:sp>
        <p:nvSpPr>
          <p:cNvPr id="2" name="Text Box 13"/>
          <p:cNvSpPr txBox="1">
            <a:spLocks noChangeArrowheads="1"/>
          </p:cNvSpPr>
          <p:nvPr/>
        </p:nvSpPr>
        <p:spPr bwMode="auto">
          <a:xfrm>
            <a:off x="228600" y="2255520"/>
            <a:ext cx="8892540" cy="224536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zh-CN" sz="2000" b="1" dirty="0" smtClean="0">
                <a:solidFill>
                  <a:srgbClr val="FFCC00"/>
                </a:solidFill>
                <a:ea typeface="楷体_GB2312" pitchFamily="49" charset="-122"/>
              </a:rPr>
              <a:t>滞回比较器输出的信号同时通过隔离电容将</a:t>
            </a:r>
            <a:r>
              <a:rPr lang="en-US" altLang="zh-CN" sz="20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500KHz</a:t>
            </a:r>
            <a:r>
              <a:rPr lang="zh-CN" altLang="en-US" sz="2000" b="1" dirty="0" smtClean="0">
                <a:solidFill>
                  <a:srgbClr val="FFCC00"/>
                </a:solidFill>
                <a:ea typeface="楷体_GB2312" pitchFamily="49" charset="-122"/>
              </a:rPr>
              <a:t>的调宽方波信号送至</a:t>
            </a:r>
            <a:r>
              <a:rPr lang="en-US" altLang="zh-CN" sz="20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A</a:t>
            </a:r>
            <a:r>
              <a:rPr lang="en-US" altLang="zh-CN" sz="2000" b="1" baseline="-25000" dirty="0" smtClean="0">
                <a:solidFill>
                  <a:srgbClr val="FFCC00"/>
                </a:solidFill>
                <a:latin typeface="Times New Roman" panose="02020603050405020304" pitchFamily="18" charset="0"/>
                <a:ea typeface="楷体_GB2312" pitchFamily="49" charset="-122"/>
                <a:cs typeface="Times New Roman" panose="02020603050405020304" pitchFamily="18" charset="0"/>
              </a:rPr>
              <a:t>4</a:t>
            </a:r>
            <a:r>
              <a:rPr lang="zh-CN" altLang="en-US" sz="2000" b="1" dirty="0" smtClean="0">
                <a:solidFill>
                  <a:srgbClr val="FFCC00"/>
                </a:solidFill>
                <a:ea typeface="楷体_GB2312" pitchFamily="49" charset="-122"/>
              </a:rPr>
              <a:t>，控制与输入电路完全相同的电流开关</a:t>
            </a:r>
            <a:r>
              <a:rPr lang="en-US" altLang="zh-CN" sz="20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K</a:t>
            </a:r>
            <a:r>
              <a:rPr lang="en-US" altLang="zh-CN" sz="2000" b="1" baseline="-25000" dirty="0" smtClean="0">
                <a:solidFill>
                  <a:srgbClr val="FFCC00"/>
                </a:solidFill>
                <a:latin typeface="Times New Roman" panose="02020603050405020304" pitchFamily="18" charset="0"/>
                <a:ea typeface="楷体_GB2312" pitchFamily="49" charset="-122"/>
                <a:cs typeface="Times New Roman" panose="02020603050405020304" pitchFamily="18" charset="0"/>
              </a:rPr>
              <a:t>2</a:t>
            </a:r>
            <a:r>
              <a:rPr lang="zh-CN" altLang="en-US" sz="2000" b="1" dirty="0" smtClean="0">
                <a:solidFill>
                  <a:srgbClr val="FFCC00"/>
                </a:solidFill>
                <a:ea typeface="楷体_GB2312" pitchFamily="49" charset="-122"/>
              </a:rPr>
              <a:t>通断，并将综合后的电流送入与输入回路中的积分器</a:t>
            </a:r>
            <a:r>
              <a:rPr lang="en-US" altLang="zh-CN" sz="20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A</a:t>
            </a:r>
            <a:r>
              <a:rPr lang="en-US" altLang="zh-CN" sz="2000" b="1" baseline="-25000" dirty="0" smtClean="0">
                <a:solidFill>
                  <a:srgbClr val="FFCC00"/>
                </a:solidFill>
                <a:latin typeface="Times New Roman" panose="02020603050405020304" pitchFamily="18" charset="0"/>
                <a:ea typeface="楷体_GB2312" pitchFamily="49" charset="-122"/>
                <a:cs typeface="Times New Roman" panose="02020603050405020304" pitchFamily="18" charset="0"/>
              </a:rPr>
              <a:t>1</a:t>
            </a:r>
            <a:r>
              <a:rPr lang="zh-CN" altLang="en-US" sz="2000" b="1" dirty="0" smtClean="0">
                <a:solidFill>
                  <a:srgbClr val="FFCC00"/>
                </a:solidFill>
                <a:ea typeface="楷体_GB2312" pitchFamily="49" charset="-122"/>
              </a:rPr>
              <a:t>相对应的积分器</a:t>
            </a:r>
            <a:r>
              <a:rPr lang="en-US" altLang="zh-CN" sz="20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A</a:t>
            </a:r>
            <a:r>
              <a:rPr lang="en-US" altLang="zh-CN" sz="2000" b="1" baseline="-25000" dirty="0" smtClean="0">
                <a:solidFill>
                  <a:srgbClr val="FFCC00"/>
                </a:solidFill>
                <a:latin typeface="Times New Roman" panose="02020603050405020304" pitchFamily="18" charset="0"/>
                <a:ea typeface="楷体_GB2312" pitchFamily="49" charset="-122"/>
                <a:cs typeface="Times New Roman" panose="02020603050405020304" pitchFamily="18" charset="0"/>
              </a:rPr>
              <a:t>2</a:t>
            </a:r>
            <a:r>
              <a:rPr lang="zh-CN" altLang="en-US" sz="2000" b="1" dirty="0" smtClean="0">
                <a:solidFill>
                  <a:srgbClr val="FFCC00"/>
                </a:solidFill>
                <a:ea typeface="楷体_GB2312" pitchFamily="49" charset="-122"/>
              </a:rPr>
              <a:t>。当</a:t>
            </a:r>
            <a:r>
              <a:rPr lang="en-US" altLang="zh-CN" sz="20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V</a:t>
            </a:r>
            <a:r>
              <a:rPr lang="en-US" altLang="zh-CN" sz="2000" b="1" baseline="-25000" dirty="0" smtClean="0">
                <a:solidFill>
                  <a:srgbClr val="FFCC00"/>
                </a:solidFill>
                <a:latin typeface="Times New Roman" panose="02020603050405020304" pitchFamily="18" charset="0"/>
                <a:ea typeface="楷体_GB2312" pitchFamily="49" charset="-122"/>
                <a:cs typeface="Times New Roman" panose="02020603050405020304" pitchFamily="18" charset="0"/>
              </a:rPr>
              <a:t>IN</a:t>
            </a:r>
            <a:r>
              <a:rPr lang="en-US" altLang="zh-CN" sz="20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=0</a:t>
            </a:r>
            <a:r>
              <a:rPr lang="zh-CN" altLang="en-US" sz="2000" b="1" dirty="0" smtClean="0">
                <a:solidFill>
                  <a:srgbClr val="FFCC00"/>
                </a:solidFill>
                <a:ea typeface="楷体_GB2312" pitchFamily="49" charset="-122"/>
              </a:rPr>
              <a:t>，由于滞回比较器输出</a:t>
            </a:r>
            <a:r>
              <a:rPr lang="en-US" altLang="zh-CN" sz="20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0.5</a:t>
            </a:r>
            <a:r>
              <a:rPr lang="zh-CN" altLang="en-US" sz="2000" b="1" dirty="0" smtClean="0">
                <a:solidFill>
                  <a:srgbClr val="FFCC00"/>
                </a:solidFill>
                <a:ea typeface="楷体_GB2312" pitchFamily="49" charset="-122"/>
              </a:rPr>
              <a:t>占空比的方波，±</a:t>
            </a:r>
            <a:r>
              <a:rPr lang="en-US" altLang="zh-CN" sz="20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100μA</a:t>
            </a:r>
            <a:r>
              <a:rPr lang="zh-CN" altLang="en-US" sz="2000" b="1" dirty="0" smtClean="0">
                <a:solidFill>
                  <a:srgbClr val="FFCC00"/>
                </a:solidFill>
                <a:ea typeface="楷体_GB2312" pitchFamily="49" charset="-122"/>
              </a:rPr>
              <a:t>电流在</a:t>
            </a:r>
            <a:r>
              <a:rPr lang="en-US" altLang="zh-CN" sz="20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A</a:t>
            </a:r>
            <a:r>
              <a:rPr lang="en-US" altLang="zh-CN" sz="2000" b="1" baseline="-25000" dirty="0" smtClean="0">
                <a:solidFill>
                  <a:srgbClr val="FFCC00"/>
                </a:solidFill>
                <a:latin typeface="Times New Roman" panose="02020603050405020304" pitchFamily="18" charset="0"/>
                <a:ea typeface="楷体_GB2312" pitchFamily="49" charset="-122"/>
                <a:cs typeface="Times New Roman" panose="02020603050405020304" pitchFamily="18" charset="0"/>
              </a:rPr>
              <a:t>2</a:t>
            </a:r>
            <a:r>
              <a:rPr lang="zh-CN" altLang="en-US" sz="2000" b="1" dirty="0" smtClean="0">
                <a:solidFill>
                  <a:srgbClr val="FFCC00"/>
                </a:solidFill>
                <a:ea typeface="楷体_GB2312" pitchFamily="49" charset="-122"/>
              </a:rPr>
              <a:t>的</a:t>
            </a:r>
            <a:r>
              <a:rPr lang="en-US" altLang="zh-CN" sz="20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150pF</a:t>
            </a:r>
            <a:r>
              <a:rPr lang="zh-CN" altLang="en-US" sz="2000" b="1" dirty="0" smtClean="0">
                <a:solidFill>
                  <a:srgbClr val="FFCC00"/>
                </a:solidFill>
                <a:ea typeface="楷体_GB2312" pitchFamily="49" charset="-122"/>
              </a:rPr>
              <a:t>积分电容上得到的平均电压为</a:t>
            </a:r>
            <a:r>
              <a:rPr lang="en-US" altLang="zh-CN" sz="20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0</a:t>
            </a:r>
            <a:r>
              <a:rPr lang="zh-CN" altLang="en-US" sz="2000" b="1" dirty="0" smtClean="0">
                <a:solidFill>
                  <a:srgbClr val="FFCC00"/>
                </a:solidFill>
                <a:ea typeface="楷体_GB2312" pitchFamily="49" charset="-122"/>
              </a:rPr>
              <a:t>，因此没有电流流过与</a:t>
            </a:r>
            <a:r>
              <a:rPr lang="en-US" altLang="zh-CN" sz="20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150pF</a:t>
            </a:r>
            <a:r>
              <a:rPr lang="zh-CN" altLang="en-US" sz="2000" b="1" dirty="0" smtClean="0">
                <a:solidFill>
                  <a:srgbClr val="FFCC00"/>
                </a:solidFill>
                <a:ea typeface="楷体_GB2312" pitchFamily="49" charset="-122"/>
              </a:rPr>
              <a:t>并联的</a:t>
            </a:r>
            <a:r>
              <a:rPr lang="en-US" altLang="zh-CN" sz="20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200KΩ</a:t>
            </a:r>
            <a:r>
              <a:rPr lang="zh-CN" altLang="en-US" sz="2000" b="1" dirty="0" smtClean="0">
                <a:solidFill>
                  <a:srgbClr val="FFCC00"/>
                </a:solidFill>
                <a:ea typeface="楷体_GB2312" pitchFamily="49" charset="-122"/>
              </a:rPr>
              <a:t>反馈电阻，</a:t>
            </a:r>
            <a:r>
              <a:rPr lang="en-US" altLang="zh-CN" sz="20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v</a:t>
            </a:r>
            <a:r>
              <a:rPr lang="en-US" altLang="zh-CN" sz="2000" b="1" baseline="-25000" dirty="0" smtClean="0">
                <a:solidFill>
                  <a:srgbClr val="FFCC00"/>
                </a:solidFill>
                <a:latin typeface="Times New Roman" panose="02020603050405020304" pitchFamily="18" charset="0"/>
                <a:ea typeface="楷体_GB2312" pitchFamily="49" charset="-122"/>
                <a:cs typeface="Times New Roman" panose="02020603050405020304" pitchFamily="18" charset="0"/>
              </a:rPr>
              <a:t>OUT</a:t>
            </a:r>
            <a:r>
              <a:rPr lang="en-US" altLang="zh-CN" sz="2000" b="1" dirty="0" smtClean="0">
                <a:solidFill>
                  <a:srgbClr val="FFCC00"/>
                </a:solidFill>
                <a:latin typeface="Times New Roman" panose="02020603050405020304" pitchFamily="18" charset="0"/>
                <a:ea typeface="楷体_GB2312" pitchFamily="49" charset="-122"/>
                <a:cs typeface="Times New Roman" panose="02020603050405020304" pitchFamily="18" charset="0"/>
              </a:rPr>
              <a:t>=0</a:t>
            </a:r>
            <a:r>
              <a:rPr lang="zh-CN" altLang="en-US" sz="2000" b="1" dirty="0" smtClean="0">
                <a:solidFill>
                  <a:srgbClr val="FFCC00"/>
                </a:solidFill>
                <a:ea typeface="楷体_GB2312" pitchFamily="49" charset="-122"/>
              </a:rPr>
              <a:t>；</a:t>
            </a:r>
            <a:r>
              <a:rPr lang="zh-CN" altLang="en-US" sz="2000" b="1" dirty="0" smtClean="0">
                <a:solidFill>
                  <a:srgbClr val="FFCC00"/>
                </a:solidFill>
                <a:ea typeface="楷体_GB2312" pitchFamily="49" charset="-122"/>
                <a:sym typeface="+mn-ea"/>
              </a:rPr>
              <a:t>当</a:t>
            </a:r>
            <a:r>
              <a:rPr lang="en-US" altLang="zh-CN" sz="2000" b="1" dirty="0"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V</a:t>
            </a:r>
            <a:r>
              <a:rPr lang="en-US" altLang="zh-CN" sz="2000" b="1" baseline="-25000" dirty="0"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IN</a:t>
            </a:r>
            <a:r>
              <a:rPr lang="en-US" altLang="zh-CN" sz="2000" b="1" dirty="0"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≠0</a:t>
            </a:r>
            <a:r>
              <a:rPr lang="zh-CN" altLang="en-US" sz="2000" b="1" dirty="0" smtClean="0">
                <a:solidFill>
                  <a:srgbClr val="FFCC00"/>
                </a:solidFill>
                <a:ea typeface="楷体_GB2312" pitchFamily="49" charset="-122"/>
                <a:sym typeface="+mn-ea"/>
              </a:rPr>
              <a:t>，调宽方波占空比随输入电压大小和极性而变化，这时有一定的电流流过</a:t>
            </a:r>
            <a:r>
              <a:rPr lang="en-US" altLang="zh-CN" sz="2000" b="1" dirty="0"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200KΩ</a:t>
            </a:r>
            <a:r>
              <a:rPr lang="zh-CN" altLang="en-US" sz="2000" b="1" dirty="0"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rPr>
              <a:t>电阻，实现了将数字调宽信号解调为模拟量，即还原为模拟信号输出。</a:t>
            </a:r>
            <a:endParaRPr lang="zh-CN" altLang="en-US" sz="2000" b="1" dirty="0" smtClean="0">
              <a:solidFill>
                <a:srgbClr val="FFCC00"/>
              </a:solidFill>
              <a:latin typeface="Times New Roman" panose="02020603050405020304" pitchFamily="18" charset="0"/>
              <a:ea typeface="楷体_GB2312" pitchFamily="49" charset="-122"/>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Box 6"/>
          <p:cNvSpPr txBox="1">
            <a:spLocks noChangeArrowheads="1"/>
          </p:cNvSpPr>
          <p:nvPr/>
        </p:nvSpPr>
        <p:spPr bwMode="auto">
          <a:xfrm>
            <a:off x="250825" y="989330"/>
            <a:ext cx="8708390" cy="2306955"/>
          </a:xfrm>
          <a:prstGeom prst="rect">
            <a:avLst/>
          </a:prstGeom>
          <a:noFill/>
          <a:ln>
            <a:noFill/>
          </a:ln>
          <a:effectLst>
            <a:prstShdw prst="shdw17" dist="17961" dir="2700000">
              <a:srgbClr val="000080"/>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defRPr/>
            </a:pPr>
            <a:r>
              <a:rPr lang="en-US" altLang="zh-CN" sz="2400" b="1" kern="0">
                <a:solidFill>
                  <a:srgbClr val="FFFFFF"/>
                </a:solidFill>
                <a:ea typeface="楷体_GB2312" pitchFamily="49" charset="-122"/>
              </a:rPr>
              <a:t>        </a:t>
            </a:r>
            <a:r>
              <a:rPr lang="zh-CN" altLang="en-US" sz="2400" b="1" kern="0">
                <a:solidFill>
                  <a:srgbClr val="FFCC00"/>
                </a:solidFill>
                <a:ea typeface="楷体_GB2312" pitchFamily="49" charset="-122"/>
              </a:rPr>
              <a:t>模拟多路开关</a:t>
            </a:r>
            <a:r>
              <a:rPr lang="en-US" altLang="zh-CN" sz="2000" b="1" kern="0">
                <a:solidFill>
                  <a:srgbClr val="C00000"/>
                </a:solidFill>
                <a:latin typeface="Times New Roman" panose="02020603050405020304" pitchFamily="18" charset="0"/>
                <a:ea typeface="楷体_GB2312" pitchFamily="49" charset="-122"/>
                <a:cs typeface="Times New Roman" panose="02020603050405020304" pitchFamily="18" charset="0"/>
              </a:rPr>
              <a:t>(Analog switches)</a:t>
            </a:r>
            <a:r>
              <a:rPr lang="zh-CN" altLang="en-US" sz="2400" b="1" kern="0">
                <a:solidFill>
                  <a:srgbClr val="FFCC00"/>
                </a:solidFill>
                <a:ea typeface="楷体_GB2312" pitchFamily="49" charset="-122"/>
              </a:rPr>
              <a:t>也称多路转换器</a:t>
            </a:r>
            <a:r>
              <a:rPr lang="en-US" altLang="zh-CN" sz="2000" b="1" kern="0">
                <a:solidFill>
                  <a:srgbClr val="C00000"/>
                </a:solidFill>
                <a:latin typeface="Times New Roman" panose="02020603050405020304" pitchFamily="18" charset="0"/>
                <a:ea typeface="楷体_GB2312" pitchFamily="49" charset="-122"/>
                <a:cs typeface="Times New Roman" panose="02020603050405020304" pitchFamily="18" charset="0"/>
              </a:rPr>
              <a:t>(Multiplexer)</a:t>
            </a:r>
            <a:r>
              <a:rPr lang="zh-CN" altLang="en-US" sz="2400" b="1" kern="0">
                <a:solidFill>
                  <a:srgbClr val="FFCC00"/>
                </a:solidFill>
                <a:ea typeface="楷体_GB2312" pitchFamily="49" charset="-122"/>
              </a:rPr>
              <a:t>，主要用于信号的切换，是输入通道的重要元件之一。当系统中有多个变化较为缓慢的模拟量输入时，常常利用模拟多路开关将各路模拟量分时与放大器、</a:t>
            </a:r>
            <a:r>
              <a:rPr lang="en-US" altLang="zh-CN" sz="2400" b="1" kern="0">
                <a:solidFill>
                  <a:srgbClr val="FFCC00"/>
                </a:solidFill>
                <a:latin typeface="Times New Roman" panose="02020603050405020304" pitchFamily="18" charset="0"/>
                <a:ea typeface="楷体_GB2312" pitchFamily="49" charset="-122"/>
                <a:cs typeface="Times New Roman" panose="02020603050405020304" pitchFamily="18" charset="0"/>
              </a:rPr>
              <a:t>A</a:t>
            </a:r>
            <a:r>
              <a:rPr lang="zh-CN" altLang="en-US" sz="2400" b="1" ker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kern="0">
                <a:solidFill>
                  <a:srgbClr val="FFCC00"/>
                </a:solidFill>
                <a:latin typeface="Times New Roman" panose="02020603050405020304" pitchFamily="18" charset="0"/>
                <a:ea typeface="楷体_GB2312" pitchFamily="49" charset="-122"/>
                <a:cs typeface="Times New Roman" panose="02020603050405020304" pitchFamily="18" charset="0"/>
              </a:rPr>
              <a:t>D</a:t>
            </a:r>
            <a:r>
              <a:rPr lang="zh-CN" altLang="en-US" sz="2400" b="1" kern="0">
                <a:solidFill>
                  <a:srgbClr val="FFCC00"/>
                </a:solidFill>
                <a:ea typeface="楷体_GB2312" pitchFamily="49" charset="-122"/>
              </a:rPr>
              <a:t>转换器等接通，利用一片</a:t>
            </a:r>
            <a:r>
              <a:rPr lang="en-US" altLang="zh-CN" sz="2400" b="1" kern="0">
                <a:solidFill>
                  <a:srgbClr val="FFCC00"/>
                </a:solidFill>
                <a:latin typeface="Times New Roman" panose="02020603050405020304" pitchFamily="18" charset="0"/>
                <a:ea typeface="楷体_GB2312" pitchFamily="49" charset="-122"/>
                <a:cs typeface="Times New Roman" panose="02020603050405020304" pitchFamily="18" charset="0"/>
              </a:rPr>
              <a:t>A</a:t>
            </a:r>
            <a:r>
              <a:rPr lang="zh-CN" altLang="en-US" sz="2400" b="1" kern="0">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kern="0">
                <a:solidFill>
                  <a:srgbClr val="FFCC00"/>
                </a:solidFill>
                <a:latin typeface="Times New Roman" panose="02020603050405020304" pitchFamily="18" charset="0"/>
                <a:ea typeface="楷体_GB2312" pitchFamily="49" charset="-122"/>
                <a:cs typeface="Times New Roman" panose="02020603050405020304" pitchFamily="18" charset="0"/>
              </a:rPr>
              <a:t>D</a:t>
            </a:r>
            <a:r>
              <a:rPr lang="zh-CN" altLang="en-US" sz="2400" b="1" kern="0">
                <a:solidFill>
                  <a:srgbClr val="FFCC00"/>
                </a:solidFill>
                <a:ea typeface="楷体_GB2312" pitchFamily="49" charset="-122"/>
              </a:rPr>
              <a:t>转换器可完成多个模拟输入信号的依次转换，提高硬件电路的利用率，节省成本。</a:t>
            </a:r>
            <a:r>
              <a:rPr lang="zh-CN" altLang="en-US" sz="2400" b="1" kern="0">
                <a:solidFill>
                  <a:srgbClr val="FFFFFF"/>
                </a:solidFill>
                <a:ea typeface="楷体_GB2312" pitchFamily="49" charset="-122"/>
              </a:rPr>
              <a:t> </a:t>
            </a:r>
            <a:endParaRPr lang="zh-CN" altLang="en-US" sz="2400" b="1" kern="0">
              <a:solidFill>
                <a:srgbClr val="FFFFFF"/>
              </a:solidFill>
              <a:ea typeface="楷体_GB2312" pitchFamily="49" charset="-122"/>
            </a:endParaRPr>
          </a:p>
        </p:txBody>
      </p:sp>
      <p:sp>
        <p:nvSpPr>
          <p:cNvPr id="34" name="Text Box 8"/>
          <p:cNvSpPr txBox="1">
            <a:spLocks noChangeArrowheads="1"/>
          </p:cNvSpPr>
          <p:nvPr/>
        </p:nvSpPr>
        <p:spPr bwMode="auto">
          <a:xfrm>
            <a:off x="630873" y="3295968"/>
            <a:ext cx="1368425" cy="460375"/>
          </a:xfrm>
          <a:prstGeom prst="rect">
            <a:avLst/>
          </a:prstGeom>
          <a:noFill/>
          <a:ln w="38100" algn="ctr">
            <a:solidFill>
              <a:srgbClr val="86D1EC"/>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buClr>
                <a:srgbClr val="FFFFFF"/>
              </a:buClr>
              <a:buFont typeface="Wingdings" panose="05000000000000000000" pitchFamily="2" charset="2"/>
              <a:buChar char="l"/>
              <a:defRPr/>
            </a:pPr>
            <a:r>
              <a:rPr kumimoji="1" lang="zh-CN" altLang="en-US" sz="2400" b="1" kern="0">
                <a:solidFill>
                  <a:srgbClr val="CC0000"/>
                </a:solidFill>
                <a:latin typeface="Times New Roman" panose="02020603050405020304" pitchFamily="18" charset="0"/>
                <a:ea typeface="楷体_GB2312" pitchFamily="49" charset="-122"/>
              </a:rPr>
              <a:t>分类</a:t>
            </a:r>
            <a:endParaRPr kumimoji="1" lang="zh-CN" altLang="en-US" sz="2400" b="1" kern="0">
              <a:solidFill>
                <a:srgbClr val="CC0000"/>
              </a:solidFill>
              <a:latin typeface="Times New Roman" panose="02020603050405020304" pitchFamily="18" charset="0"/>
              <a:ea typeface="楷体_GB2312" pitchFamily="49" charset="-122"/>
            </a:endParaRPr>
          </a:p>
        </p:txBody>
      </p:sp>
      <p:sp>
        <p:nvSpPr>
          <p:cNvPr id="36" name="Text Box 11"/>
          <p:cNvSpPr txBox="1">
            <a:spLocks noChangeArrowheads="1"/>
          </p:cNvSpPr>
          <p:nvPr/>
        </p:nvSpPr>
        <p:spPr bwMode="auto">
          <a:xfrm>
            <a:off x="2258695" y="3296285"/>
            <a:ext cx="4665980" cy="460375"/>
          </a:xfrm>
          <a:prstGeom prst="rect">
            <a:avLst/>
          </a:prstGeom>
          <a:noFill/>
          <a:ln>
            <a:noFill/>
          </a:ln>
          <a:effectLst>
            <a:prstShdw prst="shdw17" dist="17961" dir="2700000">
              <a:srgbClr val="000080"/>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lgn="l" fontAlgn="base">
              <a:spcBef>
                <a:spcPct val="50000"/>
              </a:spcBef>
              <a:spcAft>
                <a:spcPct val="0"/>
              </a:spcAft>
              <a:defRPr/>
            </a:pPr>
            <a:r>
              <a:rPr lang="zh-CN" altLang="en-US" sz="2400" b="1" kern="0">
                <a:solidFill>
                  <a:srgbClr val="FFCC00"/>
                </a:solidFill>
                <a:ea typeface="楷体_GB2312" pitchFamily="49" charset="-122"/>
              </a:rPr>
              <a:t>机械触点式和集成模拟电子开关</a:t>
            </a:r>
            <a:r>
              <a:rPr lang="zh-CN" altLang="en-US" sz="2400" b="1" kern="0">
                <a:solidFill>
                  <a:srgbClr val="FFFFFF"/>
                </a:solidFill>
                <a:ea typeface="楷体_GB2312" pitchFamily="49" charset="-122"/>
              </a:rPr>
              <a:t> </a:t>
            </a:r>
            <a:endParaRPr lang="zh-CN" altLang="en-US" sz="2400" b="1" kern="0">
              <a:solidFill>
                <a:srgbClr val="FFFFFF"/>
              </a:solidFill>
              <a:ea typeface="楷体_GB2312" pitchFamily="49" charset="-122"/>
            </a:endParaRPr>
          </a:p>
        </p:txBody>
      </p:sp>
      <p:sp>
        <p:nvSpPr>
          <p:cNvPr id="37" name="Text Box 25"/>
          <p:cNvSpPr txBox="1">
            <a:spLocks noChangeArrowheads="1"/>
          </p:cNvSpPr>
          <p:nvPr/>
        </p:nvSpPr>
        <p:spPr bwMode="auto">
          <a:xfrm>
            <a:off x="684213" y="549275"/>
            <a:ext cx="77755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sz="2400" b="1">
                <a:solidFill>
                  <a:srgbClr val="FFFFFF"/>
                </a:solidFill>
                <a:ea typeface="楷体_GB2312" pitchFamily="49" charset="-122"/>
              </a:rPr>
              <a:t>2.4  </a:t>
            </a:r>
            <a:r>
              <a:rPr kumimoji="1" lang="zh-CN" altLang="en-US" sz="2400" b="1">
                <a:solidFill>
                  <a:srgbClr val="FFFFFF"/>
                </a:solidFill>
                <a:ea typeface="楷体_GB2312" pitchFamily="49" charset="-122"/>
              </a:rPr>
              <a:t>模拟多路开关</a:t>
            </a:r>
            <a:endParaRPr kumimoji="1" lang="zh-CN" altLang="en-US" sz="2400" b="1">
              <a:solidFill>
                <a:srgbClr val="FFFFFF"/>
              </a:solidFill>
              <a:ea typeface="楷体_GB2312" pitchFamily="49" charset="-122"/>
            </a:endParaRPr>
          </a:p>
        </p:txBody>
      </p:sp>
      <p:sp>
        <p:nvSpPr>
          <p:cNvPr id="575494" name="Text Box 6"/>
          <p:cNvSpPr txBox="1">
            <a:spLocks noChangeArrowheads="1"/>
          </p:cNvSpPr>
          <p:nvPr/>
        </p:nvSpPr>
        <p:spPr bwMode="auto">
          <a:xfrm>
            <a:off x="245110" y="4098925"/>
            <a:ext cx="8632190"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l" fontAlgn="base">
              <a:spcBef>
                <a:spcPct val="50000"/>
              </a:spcBef>
              <a:spcAft>
                <a:spcPct val="0"/>
              </a:spcAft>
            </a:pPr>
            <a:r>
              <a:rPr lang="en-US" altLang="zh-CN" sz="2400" b="1">
                <a:solidFill>
                  <a:srgbClr val="CC0000"/>
                </a:solidFill>
                <a:ea typeface="楷体_GB2312" pitchFamily="49" charset="-122"/>
              </a:rPr>
              <a:t>1</a:t>
            </a:r>
            <a:r>
              <a:rPr lang="zh-CN" altLang="en-US" sz="2400" b="1">
                <a:solidFill>
                  <a:srgbClr val="CC0000"/>
                </a:solidFill>
                <a:ea typeface="楷体_GB2312" pitchFamily="49" charset="-122"/>
              </a:rPr>
              <a:t>、通道数量。</a:t>
            </a:r>
            <a:r>
              <a:rPr lang="zh-CN" altLang="en-US" sz="2400" b="1">
                <a:solidFill>
                  <a:srgbClr val="FFCC00"/>
                </a:solidFill>
                <a:ea typeface="楷体_GB2312" pitchFamily="49" charset="-122"/>
              </a:rPr>
              <a:t>集成模拟开关通常包括多个通道，通道数量对传输信号的精度和开关切换速率有直接的影响，通道数量越多，寄生电容和泄漏电流越大</a:t>
            </a:r>
            <a:r>
              <a:rPr lang="zh-CN" altLang="en-US" sz="2400" b="1">
                <a:solidFill>
                  <a:srgbClr val="FFFFFF"/>
                </a:solidFill>
                <a:ea typeface="楷体_GB2312" pitchFamily="49" charset="-122"/>
              </a:rPr>
              <a:t>。</a:t>
            </a:r>
            <a:endParaRPr lang="zh-CN" altLang="en-US" sz="2400" b="1">
              <a:solidFill>
                <a:srgbClr val="FFFFFF"/>
              </a:solidFill>
              <a:ea typeface="楷体_GB2312" pitchFamily="49" charset="-122"/>
            </a:endParaRPr>
          </a:p>
        </p:txBody>
      </p:sp>
      <p:sp>
        <p:nvSpPr>
          <p:cNvPr id="575495" name="Text Box 7"/>
          <p:cNvSpPr txBox="1">
            <a:spLocks noChangeArrowheads="1"/>
          </p:cNvSpPr>
          <p:nvPr/>
        </p:nvSpPr>
        <p:spPr bwMode="auto">
          <a:xfrm>
            <a:off x="316230" y="5218748"/>
            <a:ext cx="8713788"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en-US" altLang="zh-CN" sz="2400" b="1">
                <a:solidFill>
                  <a:srgbClr val="CC0000"/>
                </a:solidFill>
                <a:ea typeface="楷体_GB2312" pitchFamily="49" charset="-122"/>
              </a:rPr>
              <a:t>2</a:t>
            </a:r>
            <a:r>
              <a:rPr lang="zh-CN" altLang="en-US" sz="2400" b="1">
                <a:solidFill>
                  <a:srgbClr val="CC0000"/>
                </a:solidFill>
                <a:ea typeface="楷体_GB2312" pitchFamily="49" charset="-122"/>
              </a:rPr>
              <a:t>、泄漏电流。</a:t>
            </a:r>
            <a:r>
              <a:rPr lang="zh-CN" altLang="en-US" sz="2400" b="1">
                <a:solidFill>
                  <a:srgbClr val="FFCC00"/>
                </a:solidFill>
                <a:ea typeface="楷体_GB2312" pitchFamily="49" charset="-122"/>
              </a:rPr>
              <a:t>指开关断开时流过模拟开关的电流。一个理想的开关要求导通时电阻为零，断开时电阻趋于无限大，漏电流为零。但由于实际开关断开时电阻不为无限大，导致泄漏电流不为零。一般希望泄漏电流越小越好。</a:t>
            </a:r>
            <a:endParaRPr lang="zh-CN" altLang="en-US" sz="2400" b="1">
              <a:solidFill>
                <a:srgbClr val="FFCC00"/>
              </a:solidFill>
              <a:ea typeface="楷体_GB2312" pitchFamily="49" charset="-122"/>
            </a:endParaRPr>
          </a:p>
        </p:txBody>
      </p:sp>
      <p:sp>
        <p:nvSpPr>
          <p:cNvPr id="575492" name="Text Box 4"/>
          <p:cNvSpPr txBox="1">
            <a:spLocks noChangeArrowheads="1"/>
          </p:cNvSpPr>
          <p:nvPr/>
        </p:nvSpPr>
        <p:spPr bwMode="auto">
          <a:xfrm>
            <a:off x="316230" y="3756660"/>
            <a:ext cx="496887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en-US" altLang="zh-CN" sz="2400" b="1">
                <a:solidFill>
                  <a:srgbClr val="FFFFFF"/>
                </a:solidFill>
                <a:ea typeface="楷体_GB2312" pitchFamily="49" charset="-122"/>
              </a:rPr>
              <a:t>2.4.1</a:t>
            </a:r>
            <a:r>
              <a:rPr lang="zh-CN" altLang="en-US" sz="2400" b="1">
                <a:solidFill>
                  <a:srgbClr val="FFFFFF"/>
                </a:solidFill>
                <a:ea typeface="楷体_GB2312" pitchFamily="49" charset="-122"/>
              </a:rPr>
              <a:t>模拟多路开关的性能指标</a:t>
            </a:r>
            <a:endParaRPr lang="zh-CN" altLang="en-US" sz="2400" b="1">
              <a:solidFill>
                <a:srgbClr val="FFFFFF"/>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75492"/>
                                        </p:tgtEl>
                                        <p:attrNameLst>
                                          <p:attrName>style.visibility</p:attrName>
                                        </p:attrNameLst>
                                      </p:cBhvr>
                                      <p:to>
                                        <p:strVal val="visible"/>
                                      </p:to>
                                    </p:set>
                                    <p:anim calcmode="lin" valueType="num">
                                      <p:cBhvr additive="base">
                                        <p:cTn id="15" dur="500" fill="hold"/>
                                        <p:tgtEl>
                                          <p:spTgt spid="575492"/>
                                        </p:tgtEl>
                                        <p:attrNameLst>
                                          <p:attrName>ppt_x</p:attrName>
                                        </p:attrNameLst>
                                      </p:cBhvr>
                                      <p:tavLst>
                                        <p:tav tm="0">
                                          <p:val>
                                            <p:strVal val="#ppt_x"/>
                                          </p:val>
                                        </p:tav>
                                        <p:tav tm="100000">
                                          <p:val>
                                            <p:strVal val="#ppt_x"/>
                                          </p:val>
                                        </p:tav>
                                      </p:tavLst>
                                    </p:anim>
                                    <p:anim calcmode="lin" valueType="num">
                                      <p:cBhvr additive="base">
                                        <p:cTn id="16" dur="500" fill="hold"/>
                                        <p:tgtEl>
                                          <p:spTgt spid="57549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75494"/>
                                        </p:tgtEl>
                                        <p:attrNameLst>
                                          <p:attrName>style.visibility</p:attrName>
                                        </p:attrNameLst>
                                      </p:cBhvr>
                                      <p:to>
                                        <p:strVal val="visible"/>
                                      </p:to>
                                    </p:set>
                                    <p:anim calcmode="lin" valueType="num">
                                      <p:cBhvr additive="base">
                                        <p:cTn id="21" dur="500" fill="hold"/>
                                        <p:tgtEl>
                                          <p:spTgt spid="575494"/>
                                        </p:tgtEl>
                                        <p:attrNameLst>
                                          <p:attrName>ppt_x</p:attrName>
                                        </p:attrNameLst>
                                      </p:cBhvr>
                                      <p:tavLst>
                                        <p:tav tm="0">
                                          <p:val>
                                            <p:strVal val="#ppt_x"/>
                                          </p:val>
                                        </p:tav>
                                        <p:tav tm="100000">
                                          <p:val>
                                            <p:strVal val="#ppt_x"/>
                                          </p:val>
                                        </p:tav>
                                      </p:tavLst>
                                    </p:anim>
                                    <p:anim calcmode="lin" valueType="num">
                                      <p:cBhvr additive="base">
                                        <p:cTn id="22" dur="500" fill="hold"/>
                                        <p:tgtEl>
                                          <p:spTgt spid="57549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75495"/>
                                        </p:tgtEl>
                                        <p:attrNameLst>
                                          <p:attrName>style.visibility</p:attrName>
                                        </p:attrNameLst>
                                      </p:cBhvr>
                                      <p:to>
                                        <p:strVal val="visible"/>
                                      </p:to>
                                    </p:set>
                                    <p:anim calcmode="lin" valueType="num">
                                      <p:cBhvr additive="base">
                                        <p:cTn id="27" dur="500" fill="hold"/>
                                        <p:tgtEl>
                                          <p:spTgt spid="575495"/>
                                        </p:tgtEl>
                                        <p:attrNameLst>
                                          <p:attrName>ppt_x</p:attrName>
                                        </p:attrNameLst>
                                      </p:cBhvr>
                                      <p:tavLst>
                                        <p:tav tm="0">
                                          <p:val>
                                            <p:strVal val="#ppt_x"/>
                                          </p:val>
                                        </p:tav>
                                        <p:tav tm="100000">
                                          <p:val>
                                            <p:strVal val="#ppt_x"/>
                                          </p:val>
                                        </p:tav>
                                      </p:tavLst>
                                    </p:anim>
                                    <p:anim calcmode="lin" valueType="num">
                                      <p:cBhvr additive="base">
                                        <p:cTn id="28" dur="500" fill="hold"/>
                                        <p:tgtEl>
                                          <p:spTgt spid="5754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6" grpId="0" bldLvl="0" animBg="1"/>
      <p:bldP spid="575492" grpId="0" animBg="1"/>
      <p:bldP spid="575494" grpId="0" bldLvl="0" animBg="1"/>
      <p:bldP spid="575495"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2" name="Text Box 4"/>
          <p:cNvSpPr txBox="1">
            <a:spLocks noChangeArrowheads="1"/>
          </p:cNvSpPr>
          <p:nvPr/>
        </p:nvSpPr>
        <p:spPr bwMode="auto">
          <a:xfrm>
            <a:off x="0" y="476250"/>
            <a:ext cx="496887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a:solidFill>
                  <a:srgbClr val="FFFFFF"/>
                </a:solidFill>
                <a:ea typeface="楷体_GB2312" pitchFamily="49" charset="-122"/>
              </a:rPr>
              <a:t>2.4.1</a:t>
            </a:r>
            <a:r>
              <a:rPr lang="zh-CN" altLang="en-US" sz="2400" b="1">
                <a:solidFill>
                  <a:srgbClr val="FFFFFF"/>
                </a:solidFill>
                <a:ea typeface="楷体_GB2312" pitchFamily="49" charset="-122"/>
              </a:rPr>
              <a:t>模拟多路开关的性能指标</a:t>
            </a:r>
            <a:endParaRPr lang="zh-CN" altLang="en-US" sz="2400" b="1">
              <a:solidFill>
                <a:srgbClr val="FFFFFF"/>
              </a:solidFill>
              <a:ea typeface="楷体_GB2312" pitchFamily="49" charset="-122"/>
            </a:endParaRPr>
          </a:p>
        </p:txBody>
      </p:sp>
      <p:sp>
        <p:nvSpPr>
          <p:cNvPr id="575496" name="Text Box 8"/>
          <p:cNvSpPr txBox="1">
            <a:spLocks noChangeArrowheads="1"/>
          </p:cNvSpPr>
          <p:nvPr/>
        </p:nvSpPr>
        <p:spPr bwMode="auto">
          <a:xfrm>
            <a:off x="268605" y="936625"/>
            <a:ext cx="8569325"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a:solidFill>
                  <a:srgbClr val="CC0000"/>
                </a:solidFill>
                <a:ea typeface="楷体_GB2312" pitchFamily="49" charset="-122"/>
              </a:rPr>
              <a:t>3</a:t>
            </a:r>
            <a:r>
              <a:rPr lang="zh-CN" altLang="en-US" sz="2400" b="1">
                <a:solidFill>
                  <a:srgbClr val="CC0000"/>
                </a:solidFill>
                <a:ea typeface="楷体_GB2312" pitchFamily="49" charset="-122"/>
              </a:rPr>
              <a:t>、导通电阻。</a:t>
            </a:r>
            <a:r>
              <a:rPr lang="zh-CN" altLang="en-US" sz="2400" b="1">
                <a:solidFill>
                  <a:srgbClr val="FFCC00"/>
                </a:solidFill>
                <a:ea typeface="楷体_GB2312" pitchFamily="49" charset="-122"/>
              </a:rPr>
              <a:t>指开关闭合时的电阻。导通电阻会损失信号，使精度降低，尤其是当开关串联的负载为低阻抗时损失会更大。因此，导通电阻的一致性越好，系统在采集各路信号时由开关引起的误差越小。</a:t>
            </a:r>
            <a:endParaRPr lang="zh-CN" altLang="en-US" sz="2400" b="1">
              <a:solidFill>
                <a:srgbClr val="FFCC00"/>
              </a:solidFill>
              <a:ea typeface="楷体_GB2312" pitchFamily="49" charset="-122"/>
            </a:endParaRPr>
          </a:p>
        </p:txBody>
      </p:sp>
      <p:sp>
        <p:nvSpPr>
          <p:cNvPr id="576516" name="Text Box 4"/>
          <p:cNvSpPr txBox="1">
            <a:spLocks noChangeArrowheads="1"/>
          </p:cNvSpPr>
          <p:nvPr/>
        </p:nvSpPr>
        <p:spPr bwMode="auto">
          <a:xfrm>
            <a:off x="305435" y="2505075"/>
            <a:ext cx="8496300"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en-US" altLang="zh-CN" sz="2400" b="1">
                <a:solidFill>
                  <a:srgbClr val="CC0000"/>
                </a:solidFill>
                <a:ea typeface="楷体_GB2312" pitchFamily="49" charset="-122"/>
              </a:rPr>
              <a:t>4</a:t>
            </a:r>
            <a:r>
              <a:rPr lang="zh-CN" altLang="en-US" sz="2400" b="1">
                <a:solidFill>
                  <a:srgbClr val="CC0000"/>
                </a:solidFill>
                <a:ea typeface="楷体_GB2312" pitchFamily="49" charset="-122"/>
              </a:rPr>
              <a:t>、开关速度。</a:t>
            </a:r>
            <a:r>
              <a:rPr lang="zh-CN" altLang="en-US" sz="2400" b="1">
                <a:solidFill>
                  <a:srgbClr val="FFCC00"/>
                </a:solidFill>
                <a:ea typeface="楷体_GB2312" pitchFamily="49" charset="-122"/>
              </a:rPr>
              <a:t>指开关接通或断开的速度。对于频率 较高的信号，要求模拟开关的切换速度快，同时还应考虑与后级采样保持器、</a:t>
            </a:r>
            <a:r>
              <a:rPr lang="en-US" altLang="zh-CN" sz="2400" b="1">
                <a:solidFill>
                  <a:srgbClr val="FFCC00"/>
                </a:solidFill>
                <a:ea typeface="楷体_GB2312" pitchFamily="49" charset="-122"/>
              </a:rPr>
              <a:t>A/D</a:t>
            </a:r>
            <a:r>
              <a:rPr lang="zh-CN" altLang="en-US" sz="2400" b="1">
                <a:solidFill>
                  <a:srgbClr val="FFCC00"/>
                </a:solidFill>
                <a:ea typeface="楷体_GB2312" pitchFamily="49" charset="-122"/>
              </a:rPr>
              <a:t>转换器的速度相适应，从而以最优的性能价格比选择器件。</a:t>
            </a:r>
            <a:r>
              <a:rPr lang="zh-CN" altLang="en-US" sz="2400" b="1">
                <a:solidFill>
                  <a:srgbClr val="FFFFFF"/>
                </a:solidFill>
                <a:ea typeface="楷体_GB2312" pitchFamily="49" charset="-122"/>
              </a:rPr>
              <a:t> </a:t>
            </a:r>
            <a:endParaRPr lang="zh-CN" altLang="en-US" sz="2400" b="1">
              <a:solidFill>
                <a:srgbClr val="FFFFFF"/>
              </a:solidFill>
              <a:ea typeface="楷体_GB2312" pitchFamily="49" charset="-122"/>
            </a:endParaRPr>
          </a:p>
        </p:txBody>
      </p:sp>
      <p:sp>
        <p:nvSpPr>
          <p:cNvPr id="576517" name="Text Box 5"/>
          <p:cNvSpPr txBox="1">
            <a:spLocks noChangeArrowheads="1"/>
          </p:cNvSpPr>
          <p:nvPr/>
        </p:nvSpPr>
        <p:spPr bwMode="auto">
          <a:xfrm>
            <a:off x="341630" y="4073208"/>
            <a:ext cx="8496300"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en-US" altLang="zh-CN" sz="2400" b="1">
                <a:solidFill>
                  <a:srgbClr val="FFFFFF"/>
                </a:solidFill>
                <a:ea typeface="楷体_GB2312" pitchFamily="49" charset="-122"/>
              </a:rPr>
              <a:t>     </a:t>
            </a:r>
            <a:r>
              <a:rPr lang="zh-CN" altLang="en-US" sz="2400" b="1">
                <a:solidFill>
                  <a:srgbClr val="CC0000"/>
                </a:solidFill>
                <a:ea typeface="楷体_GB2312" pitchFamily="49" charset="-122"/>
              </a:rPr>
              <a:t>除上述指标外</a:t>
            </a:r>
            <a:r>
              <a:rPr lang="zh-CN" altLang="en-US" sz="2400" b="1">
                <a:solidFill>
                  <a:srgbClr val="FFFFFF"/>
                </a:solidFill>
                <a:ea typeface="楷体_GB2312" pitchFamily="49" charset="-122"/>
              </a:rPr>
              <a:t>，</a:t>
            </a:r>
            <a:r>
              <a:rPr lang="zh-CN" altLang="en-US" sz="2400" b="1">
                <a:solidFill>
                  <a:srgbClr val="FFCC00"/>
                </a:solidFill>
                <a:ea typeface="楷体_GB2312" pitchFamily="49" charset="-122"/>
              </a:rPr>
              <a:t>芯片的电源电压范围也是一个重要参数，它与开关的导通电阻和切换速度等有直接关系。电源电压越高，切换速度越快，导通电阻越小。反之，导通电阻越大。 </a:t>
            </a:r>
            <a:endParaRPr lang="zh-CN" altLang="en-US" sz="2400" b="1">
              <a:solidFill>
                <a:srgbClr val="FFCC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5496"/>
                                        </p:tgtEl>
                                        <p:attrNameLst>
                                          <p:attrName>style.visibility</p:attrName>
                                        </p:attrNameLst>
                                      </p:cBhvr>
                                      <p:to>
                                        <p:strVal val="visible"/>
                                      </p:to>
                                    </p:set>
                                    <p:anim calcmode="lin" valueType="num">
                                      <p:cBhvr additive="base">
                                        <p:cTn id="7" dur="500" fill="hold"/>
                                        <p:tgtEl>
                                          <p:spTgt spid="575496"/>
                                        </p:tgtEl>
                                        <p:attrNameLst>
                                          <p:attrName>ppt_x</p:attrName>
                                        </p:attrNameLst>
                                      </p:cBhvr>
                                      <p:tavLst>
                                        <p:tav tm="0">
                                          <p:val>
                                            <p:strVal val="#ppt_x"/>
                                          </p:val>
                                        </p:tav>
                                        <p:tav tm="100000">
                                          <p:val>
                                            <p:strVal val="#ppt_x"/>
                                          </p:val>
                                        </p:tav>
                                      </p:tavLst>
                                    </p:anim>
                                    <p:anim calcmode="lin" valueType="num">
                                      <p:cBhvr additive="base">
                                        <p:cTn id="8" dur="500" fill="hold"/>
                                        <p:tgtEl>
                                          <p:spTgt spid="57549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6516"/>
                                        </p:tgtEl>
                                        <p:attrNameLst>
                                          <p:attrName>style.visibility</p:attrName>
                                        </p:attrNameLst>
                                      </p:cBhvr>
                                      <p:to>
                                        <p:strVal val="visible"/>
                                      </p:to>
                                    </p:set>
                                    <p:anim calcmode="lin" valueType="num">
                                      <p:cBhvr additive="base">
                                        <p:cTn id="13" dur="500" fill="hold"/>
                                        <p:tgtEl>
                                          <p:spTgt spid="576516"/>
                                        </p:tgtEl>
                                        <p:attrNameLst>
                                          <p:attrName>ppt_x</p:attrName>
                                        </p:attrNameLst>
                                      </p:cBhvr>
                                      <p:tavLst>
                                        <p:tav tm="0">
                                          <p:val>
                                            <p:strVal val="#ppt_x"/>
                                          </p:val>
                                        </p:tav>
                                        <p:tav tm="100000">
                                          <p:val>
                                            <p:strVal val="#ppt_x"/>
                                          </p:val>
                                        </p:tav>
                                      </p:tavLst>
                                    </p:anim>
                                    <p:anim calcmode="lin" valueType="num">
                                      <p:cBhvr additive="base">
                                        <p:cTn id="14" dur="500" fill="hold"/>
                                        <p:tgtEl>
                                          <p:spTgt spid="5765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6517"/>
                                        </p:tgtEl>
                                        <p:attrNameLst>
                                          <p:attrName>style.visibility</p:attrName>
                                        </p:attrNameLst>
                                      </p:cBhvr>
                                      <p:to>
                                        <p:strVal val="visible"/>
                                      </p:to>
                                    </p:set>
                                    <p:anim calcmode="lin" valueType="num">
                                      <p:cBhvr additive="base">
                                        <p:cTn id="19" dur="500" fill="hold"/>
                                        <p:tgtEl>
                                          <p:spTgt spid="576517"/>
                                        </p:tgtEl>
                                        <p:attrNameLst>
                                          <p:attrName>ppt_x</p:attrName>
                                        </p:attrNameLst>
                                      </p:cBhvr>
                                      <p:tavLst>
                                        <p:tav tm="0">
                                          <p:val>
                                            <p:strVal val="#ppt_x"/>
                                          </p:val>
                                        </p:tav>
                                        <p:tav tm="100000">
                                          <p:val>
                                            <p:strVal val="#ppt_x"/>
                                          </p:val>
                                        </p:tav>
                                      </p:tavLst>
                                    </p:anim>
                                    <p:anim calcmode="lin" valueType="num">
                                      <p:cBhvr additive="base">
                                        <p:cTn id="20" dur="500" fill="hold"/>
                                        <p:tgtEl>
                                          <p:spTgt spid="5765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6" grpId="0" animBg="1"/>
      <p:bldP spid="576516" grpId="0" animBg="1"/>
      <p:bldP spid="5765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Text Box 4"/>
          <p:cNvSpPr txBox="1">
            <a:spLocks noChangeArrowheads="1"/>
          </p:cNvSpPr>
          <p:nvPr/>
        </p:nvSpPr>
        <p:spPr bwMode="auto">
          <a:xfrm>
            <a:off x="755650" y="535306"/>
            <a:ext cx="7561263" cy="460375"/>
          </a:xfrm>
          <a:prstGeom prst="rect">
            <a:avLst/>
          </a:prstGeom>
          <a:noFill/>
          <a:ln>
            <a:noFill/>
          </a:ln>
          <a:effectLst>
            <a:prstShdw prst="shdw17" dist="17961" dir="2700000">
              <a:srgbClr val="00FF00">
                <a:gamma/>
                <a:shade val="60000"/>
                <a:invGamma/>
              </a:srgbClr>
            </a:prstShdw>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p>
            <a:pPr algn="ctr" eaLnBrk="0" fontAlgn="base" hangingPunct="0">
              <a:spcBef>
                <a:spcPct val="50000"/>
              </a:spcBef>
              <a:spcAft>
                <a:spcPct val="0"/>
              </a:spcAft>
            </a:pPr>
            <a:r>
              <a:rPr kumimoji="1" lang="en-US" altLang="zh-CN" sz="2400" b="1" smtClean="0">
                <a:solidFill>
                  <a:srgbClr val="FF0000"/>
                </a:solidFill>
                <a:latin typeface="楷体_GB2312" pitchFamily="49" charset="-122"/>
                <a:ea typeface="楷体_GB2312" pitchFamily="49" charset="-122"/>
              </a:rPr>
              <a:t>2.1 </a:t>
            </a:r>
            <a:r>
              <a:rPr kumimoji="1" lang="zh-CN" altLang="en-US" sz="2400" b="1" smtClean="0">
                <a:solidFill>
                  <a:srgbClr val="FF0000"/>
                </a:solidFill>
                <a:latin typeface="楷体_GB2312" pitchFamily="49" charset="-122"/>
                <a:ea typeface="楷体_GB2312" pitchFamily="49" charset="-122"/>
              </a:rPr>
              <a:t>模拟量输入通道概述</a:t>
            </a:r>
            <a:endParaRPr kumimoji="1" lang="zh-CN" altLang="en-US" sz="2400" b="1" smtClean="0">
              <a:solidFill>
                <a:srgbClr val="FF0000"/>
              </a:solidFill>
              <a:latin typeface="楷体_GB2312" pitchFamily="49" charset="-122"/>
              <a:ea typeface="楷体_GB2312" pitchFamily="49" charset="-122"/>
            </a:endParaRPr>
          </a:p>
        </p:txBody>
      </p:sp>
      <p:sp>
        <p:nvSpPr>
          <p:cNvPr id="162821" name="Text Box 5"/>
          <p:cNvSpPr txBox="1">
            <a:spLocks noChangeArrowheads="1"/>
          </p:cNvSpPr>
          <p:nvPr/>
        </p:nvSpPr>
        <p:spPr bwMode="auto">
          <a:xfrm>
            <a:off x="468313" y="1025366"/>
            <a:ext cx="3527425" cy="460375"/>
          </a:xfrm>
          <a:prstGeom prst="rect">
            <a:avLst/>
          </a:prstGeom>
          <a:noFill/>
          <a:ln>
            <a:noFill/>
          </a:ln>
          <a:effectLst>
            <a:outerShdw dist="107763" dir="18900000" algn="ctr" rotWithShape="0">
              <a:schemeClr val="bg2">
                <a:alpha val="50000"/>
              </a:schemeClr>
            </a:outerShdw>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p>
            <a:pPr eaLnBrk="0" fontAlgn="base" hangingPunct="0">
              <a:spcBef>
                <a:spcPct val="50000"/>
              </a:spcBef>
              <a:spcAft>
                <a:spcPct val="0"/>
              </a:spcAft>
            </a:pPr>
            <a:r>
              <a:rPr kumimoji="1" lang="zh-CN" altLang="en-US" sz="2400" b="1" smtClean="0">
                <a:solidFill>
                  <a:srgbClr val="FFFFFF"/>
                </a:solidFill>
                <a:latin typeface="楷体_GB2312" pitchFamily="49" charset="-122"/>
                <a:ea typeface="楷体_GB2312" pitchFamily="49" charset="-122"/>
              </a:rPr>
              <a:t>模拟量输入通道</a:t>
            </a:r>
            <a:endParaRPr kumimoji="1" lang="zh-CN" altLang="en-US" sz="2400" b="1" smtClean="0">
              <a:solidFill>
                <a:srgbClr val="FFFFFF"/>
              </a:solidFill>
              <a:latin typeface="楷体_GB2312" pitchFamily="49" charset="-122"/>
              <a:ea typeface="楷体_GB2312" pitchFamily="49" charset="-122"/>
            </a:endParaRPr>
          </a:p>
        </p:txBody>
      </p:sp>
      <p:sp>
        <p:nvSpPr>
          <p:cNvPr id="162833" name="Rectangle 17"/>
          <p:cNvSpPr>
            <a:spLocks noChangeArrowheads="1"/>
          </p:cNvSpPr>
          <p:nvPr/>
        </p:nvSpPr>
        <p:spPr bwMode="auto">
          <a:xfrm>
            <a:off x="539750" y="1476375"/>
            <a:ext cx="777557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00000"/>
              </a:lnSpc>
              <a:spcBef>
                <a:spcPct val="0"/>
              </a:spcBef>
              <a:spcAft>
                <a:spcPct val="0"/>
              </a:spcAft>
            </a:pPr>
            <a:r>
              <a:rPr kumimoji="1" lang="en-US" altLang="zh-CN" sz="2400" b="1" dirty="0" smtClean="0">
                <a:solidFill>
                  <a:srgbClr val="FFCC00"/>
                </a:solidFill>
                <a:ea typeface="楷体_GB2312" pitchFamily="49" charset="-122"/>
              </a:rPr>
              <a:t>     </a:t>
            </a:r>
            <a:r>
              <a:rPr kumimoji="1" lang="zh-CN" altLang="en-US" sz="2400" b="1" dirty="0" smtClean="0">
                <a:solidFill>
                  <a:srgbClr val="FFCC00"/>
                </a:solidFill>
                <a:ea typeface="楷体_GB2312" pitchFamily="49" charset="-122"/>
              </a:rPr>
              <a:t>将电压、电流、声音、图像、温度、压力等连续变化的模拟信号进行放大、滤波、隔离等处理，将其转换成计算机能接收的逻辑信号的电路称为模拟量输入通道。</a:t>
            </a:r>
            <a:r>
              <a:rPr kumimoji="1" lang="zh-CN" altLang="en-US" sz="2400" b="1" dirty="0" smtClean="0">
                <a:solidFill>
                  <a:srgbClr val="FFFFFF"/>
                </a:solidFill>
                <a:ea typeface="楷体_GB2312" pitchFamily="49" charset="-122"/>
              </a:rPr>
              <a:t> </a:t>
            </a:r>
            <a:endParaRPr kumimoji="1" lang="zh-CN" altLang="en-US" sz="2400" b="1" dirty="0" smtClean="0">
              <a:solidFill>
                <a:srgbClr val="FFFFFF"/>
              </a:solidFill>
              <a:ea typeface="楷体_GB2312" pitchFamily="49" charset="-122"/>
            </a:endParaRPr>
          </a:p>
        </p:txBody>
      </p:sp>
      <p:sp>
        <p:nvSpPr>
          <p:cNvPr id="162856" name="Text Box 40"/>
          <p:cNvSpPr txBox="1">
            <a:spLocks noChangeArrowheads="1"/>
          </p:cNvSpPr>
          <p:nvPr/>
        </p:nvSpPr>
        <p:spPr bwMode="auto">
          <a:xfrm>
            <a:off x="539750" y="2636203"/>
            <a:ext cx="7777163"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dirty="0" smtClean="0">
                <a:solidFill>
                  <a:srgbClr val="FFCC00"/>
                </a:solidFill>
                <a:ea typeface="楷体_GB2312" pitchFamily="49" charset="-122"/>
              </a:rPr>
              <a:t>     </a:t>
            </a:r>
            <a:r>
              <a:rPr lang="zh-CN" altLang="en-US" sz="2400" b="1" dirty="0" smtClean="0">
                <a:solidFill>
                  <a:srgbClr val="FFCC00"/>
                </a:solidFill>
                <a:ea typeface="楷体_GB2312" pitchFamily="49" charset="-122"/>
              </a:rPr>
              <a:t>从被转换模拟信号的数量及要求看模拟量输入道有</a:t>
            </a:r>
            <a:r>
              <a:rPr lang="zh-CN" altLang="en-US" sz="2400" b="1" dirty="0" smtClean="0">
                <a:solidFill>
                  <a:srgbClr val="FFFF00"/>
                </a:solidFill>
                <a:ea typeface="楷体_GB2312" pitchFamily="49" charset="-122"/>
              </a:rPr>
              <a:t>单通道结构</a:t>
            </a:r>
            <a:r>
              <a:rPr lang="zh-CN" altLang="en-US" sz="2400" b="1" dirty="0" smtClean="0">
                <a:solidFill>
                  <a:srgbClr val="FFCC00"/>
                </a:solidFill>
                <a:ea typeface="楷体_GB2312" pitchFamily="49" charset="-122"/>
              </a:rPr>
              <a:t>和</a:t>
            </a:r>
            <a:r>
              <a:rPr lang="zh-CN" altLang="en-US" sz="2400" b="1" dirty="0" smtClean="0">
                <a:solidFill>
                  <a:srgbClr val="FFFF00"/>
                </a:solidFill>
                <a:ea typeface="楷体_GB2312" pitchFamily="49" charset="-122"/>
              </a:rPr>
              <a:t>多通道结构</a:t>
            </a:r>
            <a:endParaRPr lang="zh-CN" altLang="en-US" sz="2400" b="1" dirty="0" smtClean="0">
              <a:solidFill>
                <a:srgbClr val="FFFF00"/>
              </a:solidFill>
              <a:ea typeface="楷体_GB2312" pitchFamily="49" charset="-122"/>
            </a:endParaRPr>
          </a:p>
        </p:txBody>
      </p:sp>
      <p:sp>
        <p:nvSpPr>
          <p:cNvPr id="163895" name="Text Box 55"/>
          <p:cNvSpPr txBox="1">
            <a:spLocks noChangeArrowheads="1"/>
          </p:cNvSpPr>
          <p:nvPr/>
        </p:nvSpPr>
        <p:spPr bwMode="auto">
          <a:xfrm>
            <a:off x="395288" y="3366770"/>
            <a:ext cx="244792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eaLnBrk="0" fontAlgn="base" hangingPunct="0">
              <a:spcBef>
                <a:spcPct val="50000"/>
              </a:spcBef>
              <a:spcAft>
                <a:spcPct val="0"/>
              </a:spcAft>
            </a:pPr>
            <a:r>
              <a:rPr lang="en-US" altLang="zh-CN" sz="2400" b="1" smtClean="0">
                <a:solidFill>
                  <a:srgbClr val="CC0000"/>
                </a:solidFill>
                <a:latin typeface="楷体_GB2312" pitchFamily="49" charset="-122"/>
                <a:ea typeface="楷体_GB2312" pitchFamily="49" charset="-122"/>
              </a:rPr>
              <a:t>1.</a:t>
            </a:r>
            <a:r>
              <a:rPr lang="zh-CN" altLang="en-US" sz="2400" b="1" smtClean="0">
                <a:solidFill>
                  <a:srgbClr val="CC0000"/>
                </a:solidFill>
                <a:ea typeface="楷体_GB2312" pitchFamily="49" charset="-122"/>
              </a:rPr>
              <a:t>单通道结构</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163979" name="Text Box 139"/>
          <p:cNvSpPr txBox="1">
            <a:spLocks noChangeArrowheads="1"/>
          </p:cNvSpPr>
          <p:nvPr/>
        </p:nvSpPr>
        <p:spPr bwMode="auto">
          <a:xfrm>
            <a:off x="2372995" y="3371850"/>
            <a:ext cx="623125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zh-CN" altLang="en-US" sz="2400" b="1" smtClean="0">
                <a:solidFill>
                  <a:srgbClr val="FFCC00"/>
                </a:solidFill>
                <a:ea typeface="楷体_GB2312" pitchFamily="49" charset="-122"/>
              </a:rPr>
              <a:t>当被测信号只有一路时采用单  通道结构</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164011" name="Text Box 171"/>
          <p:cNvSpPr txBox="1">
            <a:spLocks noChangeArrowheads="1"/>
          </p:cNvSpPr>
          <p:nvPr/>
        </p:nvSpPr>
        <p:spPr bwMode="auto">
          <a:xfrm>
            <a:off x="1547813" y="4003675"/>
            <a:ext cx="611187" cy="15113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vert="eaVert">
            <a:spAutoFit/>
          </a:bodyPr>
          <a:p>
            <a:pPr algn="ctr" fontAlgn="base">
              <a:spcBef>
                <a:spcPct val="50000"/>
              </a:spcBef>
              <a:spcAft>
                <a:spcPct val="0"/>
              </a:spcAft>
            </a:pPr>
            <a:endParaRPr lang="zh-CN" altLang="zh-CN" sz="2800" b="1" smtClean="0">
              <a:solidFill>
                <a:srgbClr val="FFFFFF"/>
              </a:solidFill>
              <a:ea typeface="楷体_GB2312" pitchFamily="49" charset="-122"/>
            </a:endParaRPr>
          </a:p>
        </p:txBody>
      </p:sp>
      <p:graphicFrame>
        <p:nvGraphicFramePr>
          <p:cNvPr id="164028" name="Group 188"/>
          <p:cNvGraphicFramePr>
            <a:graphicFrameLocks noGrp="1"/>
          </p:cNvGraphicFramePr>
          <p:nvPr/>
        </p:nvGraphicFramePr>
        <p:xfrm>
          <a:off x="684213" y="3932238"/>
          <a:ext cx="504825" cy="1439863"/>
        </p:xfrm>
        <a:graphic>
          <a:graphicData uri="http://schemas.openxmlformats.org/drawingml/2006/table">
            <a:tbl>
              <a:tblPr/>
              <a:tblGrid>
                <a:gridCol w="504825"/>
              </a:tblGrid>
              <a:tr h="1440180">
                <a:tc>
                  <a:txBody>
                    <a:bodyPr/>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楷体_GB2312" pitchFamily="49" charset="-122"/>
                        </a:rPr>
                        <a:t>传感器</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4037" name="Group 197"/>
          <p:cNvGraphicFramePr>
            <a:graphicFrameLocks noGrp="1"/>
          </p:cNvGraphicFramePr>
          <p:nvPr/>
        </p:nvGraphicFramePr>
        <p:xfrm>
          <a:off x="1908175" y="4219575"/>
          <a:ext cx="2519363" cy="863600"/>
        </p:xfrm>
        <a:graphic>
          <a:graphicData uri="http://schemas.openxmlformats.org/drawingml/2006/table">
            <a:tbl>
              <a:tblPr/>
              <a:tblGrid>
                <a:gridCol w="2519363"/>
              </a:tblGrid>
              <a:tr h="863600">
                <a:tc>
                  <a:txBody>
                    <a:bodyPr/>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楷体_GB2312" pitchFamily="49" charset="-122"/>
                        </a:rPr>
                        <a:t>信号调理电路</a:t>
                      </a: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 </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4075" name="Group 235"/>
          <p:cNvGraphicFramePr>
            <a:graphicFrameLocks noGrp="1"/>
          </p:cNvGraphicFramePr>
          <p:nvPr/>
        </p:nvGraphicFramePr>
        <p:xfrm>
          <a:off x="5003800" y="4219575"/>
          <a:ext cx="863600" cy="865188"/>
        </p:xfrm>
        <a:graphic>
          <a:graphicData uri="http://schemas.openxmlformats.org/drawingml/2006/table">
            <a:tbl>
              <a:tblPr/>
              <a:tblGrid>
                <a:gridCol w="863600"/>
              </a:tblGrid>
              <a:tr h="865188">
                <a:tc>
                  <a:txBody>
                    <a:bodyPr/>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楷体_GB2312" pitchFamily="49" charset="-122"/>
                        </a:rPr>
                        <a:t>S/H</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4080" name="Group 240"/>
          <p:cNvGraphicFramePr>
            <a:graphicFrameLocks noGrp="1"/>
          </p:cNvGraphicFramePr>
          <p:nvPr/>
        </p:nvGraphicFramePr>
        <p:xfrm>
          <a:off x="6443663" y="4219575"/>
          <a:ext cx="792162" cy="863600"/>
        </p:xfrm>
        <a:graphic>
          <a:graphicData uri="http://schemas.openxmlformats.org/drawingml/2006/table">
            <a:tbl>
              <a:tblPr/>
              <a:tblGrid>
                <a:gridCol w="792162"/>
              </a:tblGrid>
              <a:tr h="863600">
                <a:tc>
                  <a:txBody>
                    <a:bodyPr/>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楷体_GB2312" pitchFamily="49" charset="-122"/>
                        </a:rPr>
                        <a:t>A/D</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4050" name="Group 210"/>
          <p:cNvGraphicFramePr>
            <a:graphicFrameLocks noGrp="1"/>
          </p:cNvGraphicFramePr>
          <p:nvPr/>
        </p:nvGraphicFramePr>
        <p:xfrm>
          <a:off x="7812088" y="3932238"/>
          <a:ext cx="504825" cy="1439863"/>
        </p:xfrm>
        <a:graphic>
          <a:graphicData uri="http://schemas.openxmlformats.org/drawingml/2006/table">
            <a:tbl>
              <a:tblPr/>
              <a:tblGrid>
                <a:gridCol w="504825"/>
              </a:tblGrid>
              <a:tr h="1439863">
                <a:tc>
                  <a:txBody>
                    <a:bodyPr/>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楷体_GB2312" pitchFamily="49" charset="-122"/>
                        </a:rPr>
                        <a:t>单片机</a:t>
                      </a:r>
                      <a:endParaRPr kumimoji="0" lang="zh-CN" altLang="en-US"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061" name="AutoShape 221"/>
          <p:cNvSpPr>
            <a:spLocks noChangeArrowheads="1"/>
          </p:cNvSpPr>
          <p:nvPr/>
        </p:nvSpPr>
        <p:spPr bwMode="auto">
          <a:xfrm>
            <a:off x="4572000" y="4579938"/>
            <a:ext cx="360363" cy="215900"/>
          </a:xfrm>
          <a:prstGeom prst="rightArrow">
            <a:avLst>
              <a:gd name="adj1" fmla="val 50000"/>
              <a:gd name="adj2" fmla="val 41728"/>
            </a:avLst>
          </a:prstGeom>
          <a:solidFill>
            <a:srgbClr val="993300"/>
          </a:solidFill>
          <a:ln>
            <a:noFill/>
          </a:ln>
          <a:effectLst>
            <a:prstShdw prst="shdw17" dist="17961" dir="2700000">
              <a:schemeClr val="bg2"/>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164062" name="AutoShape 222"/>
          <p:cNvSpPr>
            <a:spLocks noChangeArrowheads="1"/>
          </p:cNvSpPr>
          <p:nvPr/>
        </p:nvSpPr>
        <p:spPr bwMode="auto">
          <a:xfrm>
            <a:off x="6011863" y="4579938"/>
            <a:ext cx="360362" cy="215900"/>
          </a:xfrm>
          <a:prstGeom prst="rightArrow">
            <a:avLst>
              <a:gd name="adj1" fmla="val 50000"/>
              <a:gd name="adj2" fmla="val 41728"/>
            </a:avLst>
          </a:prstGeom>
          <a:solidFill>
            <a:srgbClr val="993300"/>
          </a:solidFill>
          <a:ln>
            <a:noFill/>
          </a:ln>
          <a:effectLst>
            <a:prstShdw prst="shdw17" dist="17961" dir="2700000">
              <a:schemeClr val="bg2"/>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164063" name="AutoShape 223"/>
          <p:cNvSpPr>
            <a:spLocks noChangeArrowheads="1"/>
          </p:cNvSpPr>
          <p:nvPr/>
        </p:nvSpPr>
        <p:spPr bwMode="auto">
          <a:xfrm>
            <a:off x="7380288" y="4508500"/>
            <a:ext cx="360362" cy="215900"/>
          </a:xfrm>
          <a:prstGeom prst="rightArrow">
            <a:avLst>
              <a:gd name="adj1" fmla="val 50000"/>
              <a:gd name="adj2" fmla="val 41728"/>
            </a:avLst>
          </a:prstGeom>
          <a:solidFill>
            <a:srgbClr val="993300"/>
          </a:solidFill>
          <a:ln>
            <a:noFill/>
          </a:ln>
          <a:effectLst>
            <a:prstShdw prst="shdw17" dist="17961" dir="2700000">
              <a:schemeClr val="bg2"/>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164064" name="AutoShape 224"/>
          <p:cNvSpPr>
            <a:spLocks noChangeArrowheads="1"/>
          </p:cNvSpPr>
          <p:nvPr/>
        </p:nvSpPr>
        <p:spPr bwMode="auto">
          <a:xfrm>
            <a:off x="1404938" y="4579938"/>
            <a:ext cx="360362" cy="215900"/>
          </a:xfrm>
          <a:prstGeom prst="rightArrow">
            <a:avLst>
              <a:gd name="adj1" fmla="val 50000"/>
              <a:gd name="adj2" fmla="val 41728"/>
            </a:avLst>
          </a:prstGeom>
          <a:solidFill>
            <a:srgbClr val="993300"/>
          </a:solidFill>
          <a:ln>
            <a:noFill/>
          </a:ln>
          <a:effectLst>
            <a:prstShdw prst="shdw17" dist="17961" dir="2700000">
              <a:schemeClr val="bg2"/>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163928" name="AutoShape 88"/>
          <p:cNvSpPr>
            <a:spLocks noChangeArrowheads="1"/>
          </p:cNvSpPr>
          <p:nvPr/>
        </p:nvSpPr>
        <p:spPr bwMode="auto">
          <a:xfrm>
            <a:off x="2771775" y="5371465"/>
            <a:ext cx="576263" cy="142875"/>
          </a:xfrm>
          <a:prstGeom prst="rightArrow">
            <a:avLst>
              <a:gd name="adj1" fmla="val 50000"/>
              <a:gd name="adj2" fmla="val 100833"/>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164066" name="Text Box 226"/>
          <p:cNvSpPr txBox="1">
            <a:spLocks noChangeArrowheads="1"/>
          </p:cNvSpPr>
          <p:nvPr/>
        </p:nvSpPr>
        <p:spPr bwMode="auto">
          <a:xfrm>
            <a:off x="395288" y="5371465"/>
            <a:ext cx="2447925"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eaLnBrk="0" fontAlgn="base" hangingPunct="0">
              <a:spcBef>
                <a:spcPct val="50000"/>
              </a:spcBef>
              <a:spcAft>
                <a:spcPct val="0"/>
              </a:spcAft>
            </a:pPr>
            <a:r>
              <a:rPr lang="en-US" altLang="zh-CN" sz="2400" b="1" dirty="0" smtClean="0">
                <a:solidFill>
                  <a:srgbClr val="CC3300"/>
                </a:solidFill>
                <a:latin typeface="楷体_GB2312" pitchFamily="49" charset="-122"/>
                <a:ea typeface="楷体_GB2312" pitchFamily="49" charset="-122"/>
              </a:rPr>
              <a:t>2.</a:t>
            </a:r>
            <a:r>
              <a:rPr lang="zh-CN" altLang="en-US" sz="2400" b="1" dirty="0" smtClean="0">
                <a:solidFill>
                  <a:srgbClr val="CC3300"/>
                </a:solidFill>
                <a:ea typeface="楷体_GB2312" pitchFamily="49" charset="-122"/>
              </a:rPr>
              <a:t>多通道结构</a:t>
            </a:r>
            <a:r>
              <a:rPr lang="zh-CN" altLang="en-US" sz="2400" b="1" dirty="0" smtClean="0">
                <a:solidFill>
                  <a:srgbClr val="FFFFFF"/>
                </a:solidFill>
                <a:ea typeface="楷体_GB2312" pitchFamily="49" charset="-122"/>
              </a:rPr>
              <a:t> </a:t>
            </a:r>
            <a:endParaRPr lang="zh-CN" altLang="en-US" sz="2400" b="1" dirty="0" smtClean="0">
              <a:solidFill>
                <a:srgbClr val="FFFFFF"/>
              </a:solidFill>
              <a:ea typeface="楷体_GB2312" pitchFamily="49" charset="-122"/>
            </a:endParaRPr>
          </a:p>
        </p:txBody>
      </p:sp>
      <p:sp>
        <p:nvSpPr>
          <p:cNvPr id="164068" name="Text Box 228"/>
          <p:cNvSpPr txBox="1">
            <a:spLocks noChangeArrowheads="1"/>
          </p:cNvSpPr>
          <p:nvPr/>
        </p:nvSpPr>
        <p:spPr bwMode="auto">
          <a:xfrm>
            <a:off x="2298065" y="5389880"/>
            <a:ext cx="64008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zh-CN" altLang="en-US" sz="2400" b="1" smtClean="0">
                <a:solidFill>
                  <a:srgbClr val="FFCC00"/>
                </a:solidFill>
                <a:ea typeface="楷体_GB2312" pitchFamily="49" charset="-122"/>
              </a:rPr>
              <a:t>当被测信号有多路时采用多通道结构</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164069" name="Text Box 229"/>
          <p:cNvSpPr txBox="1">
            <a:spLocks noChangeArrowheads="1"/>
          </p:cNvSpPr>
          <p:nvPr/>
        </p:nvSpPr>
        <p:spPr bwMode="auto">
          <a:xfrm>
            <a:off x="923608" y="5920423"/>
            <a:ext cx="1368425" cy="460375"/>
          </a:xfrm>
          <a:prstGeom prst="rect">
            <a:avLst/>
          </a:prstGeom>
          <a:noFill/>
          <a:ln w="38100" algn="ctr">
            <a:solidFill>
              <a:schemeClr val="hlink"/>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eaLnBrk="0" fontAlgn="base" hangingPunct="0">
              <a:spcBef>
                <a:spcPct val="50000"/>
              </a:spcBef>
              <a:spcAft>
                <a:spcPct val="0"/>
              </a:spcAft>
              <a:buClr>
                <a:srgbClr val="FFFFFF"/>
              </a:buClr>
              <a:buFont typeface="Wingdings" panose="05000000000000000000" pitchFamily="2" charset="2"/>
              <a:buChar char="l"/>
            </a:pPr>
            <a:r>
              <a:rPr kumimoji="1" lang="zh-CN" altLang="en-US" sz="2400" b="1" smtClean="0">
                <a:solidFill>
                  <a:srgbClr val="FF9900"/>
                </a:solidFill>
                <a:latin typeface="Times New Roman" panose="02020603050405020304" pitchFamily="18" charset="0"/>
                <a:ea typeface="楷体_GB2312" pitchFamily="49" charset="-122"/>
              </a:rPr>
              <a:t>分类</a:t>
            </a:r>
            <a:endParaRPr kumimoji="1" lang="zh-CN" altLang="en-US" sz="2400" b="1" smtClean="0">
              <a:solidFill>
                <a:srgbClr val="FF9900"/>
              </a:solidFill>
              <a:latin typeface="Times New Roman" panose="02020603050405020304" pitchFamily="18" charset="0"/>
              <a:ea typeface="楷体_GB2312" pitchFamily="49" charset="-122"/>
            </a:endParaRPr>
          </a:p>
        </p:txBody>
      </p:sp>
      <p:sp>
        <p:nvSpPr>
          <p:cNvPr id="164071" name="Text Box 231"/>
          <p:cNvSpPr txBox="1">
            <a:spLocks noChangeArrowheads="1"/>
          </p:cNvSpPr>
          <p:nvPr/>
        </p:nvSpPr>
        <p:spPr bwMode="auto">
          <a:xfrm>
            <a:off x="2387600" y="5943283"/>
            <a:ext cx="388937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algn="l" fontAlgn="base">
              <a:spcBef>
                <a:spcPct val="50000"/>
              </a:spcBef>
              <a:spcAft>
                <a:spcPct val="0"/>
              </a:spcAft>
            </a:pPr>
            <a:r>
              <a:rPr lang="zh-CN" altLang="en-US" sz="2400" b="1" smtClean="0">
                <a:solidFill>
                  <a:srgbClr val="FFCC00"/>
                </a:solidFill>
                <a:ea typeface="楷体_GB2312" pitchFamily="49" charset="-122"/>
              </a:rPr>
              <a:t>并行结构和共享结构</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2833"/>
                                        </p:tgtEl>
                                        <p:attrNameLst>
                                          <p:attrName>style.visibility</p:attrName>
                                        </p:attrNameLst>
                                      </p:cBhvr>
                                      <p:to>
                                        <p:strVal val="visible"/>
                                      </p:to>
                                    </p:set>
                                    <p:animEffect transition="in" filter="barn(inVertical)">
                                      <p:cBhvr>
                                        <p:cTn id="7" dur="500"/>
                                        <p:tgtEl>
                                          <p:spTgt spid="16283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2856"/>
                                        </p:tgtEl>
                                        <p:attrNameLst>
                                          <p:attrName>style.visibility</p:attrName>
                                        </p:attrNameLst>
                                      </p:cBhvr>
                                      <p:to>
                                        <p:strVal val="visible"/>
                                      </p:to>
                                    </p:set>
                                    <p:animEffect transition="in" filter="barn(inVertical)">
                                      <p:cBhvr>
                                        <p:cTn id="12" dur="500"/>
                                        <p:tgtEl>
                                          <p:spTgt spid="16285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3895"/>
                                        </p:tgtEl>
                                        <p:attrNameLst>
                                          <p:attrName>style.visibility</p:attrName>
                                        </p:attrNameLst>
                                      </p:cBhvr>
                                      <p:to>
                                        <p:strVal val="visible"/>
                                      </p:to>
                                    </p:set>
                                    <p:anim calcmode="lin" valueType="num">
                                      <p:cBhvr additive="base">
                                        <p:cTn id="17" dur="500" fill="hold"/>
                                        <p:tgtEl>
                                          <p:spTgt spid="163895"/>
                                        </p:tgtEl>
                                        <p:attrNameLst>
                                          <p:attrName>ppt_x</p:attrName>
                                        </p:attrNameLst>
                                      </p:cBhvr>
                                      <p:tavLst>
                                        <p:tav tm="0">
                                          <p:val>
                                            <p:strVal val="#ppt_x"/>
                                          </p:val>
                                        </p:tav>
                                        <p:tav tm="100000">
                                          <p:val>
                                            <p:strVal val="#ppt_x"/>
                                          </p:val>
                                        </p:tav>
                                      </p:tavLst>
                                    </p:anim>
                                    <p:anim calcmode="lin" valueType="num">
                                      <p:cBhvr additive="base">
                                        <p:cTn id="18" dur="500" fill="hold"/>
                                        <p:tgtEl>
                                          <p:spTgt spid="16389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3979"/>
                                        </p:tgtEl>
                                        <p:attrNameLst>
                                          <p:attrName>style.visibility</p:attrName>
                                        </p:attrNameLst>
                                      </p:cBhvr>
                                      <p:to>
                                        <p:strVal val="visible"/>
                                      </p:to>
                                    </p:set>
                                    <p:anim calcmode="lin" valueType="num">
                                      <p:cBhvr additive="base">
                                        <p:cTn id="23" dur="500" fill="hold"/>
                                        <p:tgtEl>
                                          <p:spTgt spid="163979"/>
                                        </p:tgtEl>
                                        <p:attrNameLst>
                                          <p:attrName>ppt_x</p:attrName>
                                        </p:attrNameLst>
                                      </p:cBhvr>
                                      <p:tavLst>
                                        <p:tav tm="0">
                                          <p:val>
                                            <p:strVal val="#ppt_x"/>
                                          </p:val>
                                        </p:tav>
                                        <p:tav tm="100000">
                                          <p:val>
                                            <p:strVal val="#ppt_x"/>
                                          </p:val>
                                        </p:tav>
                                      </p:tavLst>
                                    </p:anim>
                                    <p:anim calcmode="lin" valueType="num">
                                      <p:cBhvr additive="base">
                                        <p:cTn id="24" dur="500" fill="hold"/>
                                        <p:tgtEl>
                                          <p:spTgt spid="16397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4028"/>
                                        </p:tgtEl>
                                        <p:attrNameLst>
                                          <p:attrName>style.visibility</p:attrName>
                                        </p:attrNameLst>
                                      </p:cBhvr>
                                      <p:to>
                                        <p:strVal val="visible"/>
                                      </p:to>
                                    </p:set>
                                    <p:anim calcmode="lin" valueType="num">
                                      <p:cBhvr additive="base">
                                        <p:cTn id="29" dur="500" fill="hold"/>
                                        <p:tgtEl>
                                          <p:spTgt spid="164028"/>
                                        </p:tgtEl>
                                        <p:attrNameLst>
                                          <p:attrName>ppt_x</p:attrName>
                                        </p:attrNameLst>
                                      </p:cBhvr>
                                      <p:tavLst>
                                        <p:tav tm="0">
                                          <p:val>
                                            <p:strVal val="#ppt_x"/>
                                          </p:val>
                                        </p:tav>
                                        <p:tav tm="100000">
                                          <p:val>
                                            <p:strVal val="#ppt_x"/>
                                          </p:val>
                                        </p:tav>
                                      </p:tavLst>
                                    </p:anim>
                                    <p:anim calcmode="lin" valueType="num">
                                      <p:cBhvr additive="base">
                                        <p:cTn id="30" dur="500" fill="hold"/>
                                        <p:tgtEl>
                                          <p:spTgt spid="16402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64064"/>
                                        </p:tgtEl>
                                        <p:attrNameLst>
                                          <p:attrName>style.visibility</p:attrName>
                                        </p:attrNameLst>
                                      </p:cBhvr>
                                      <p:to>
                                        <p:strVal val="visible"/>
                                      </p:to>
                                    </p:set>
                                    <p:anim calcmode="lin" valueType="num">
                                      <p:cBhvr additive="base">
                                        <p:cTn id="35" dur="500" fill="hold"/>
                                        <p:tgtEl>
                                          <p:spTgt spid="164064"/>
                                        </p:tgtEl>
                                        <p:attrNameLst>
                                          <p:attrName>ppt_x</p:attrName>
                                        </p:attrNameLst>
                                      </p:cBhvr>
                                      <p:tavLst>
                                        <p:tav tm="0">
                                          <p:val>
                                            <p:strVal val="#ppt_x"/>
                                          </p:val>
                                        </p:tav>
                                        <p:tav tm="100000">
                                          <p:val>
                                            <p:strVal val="#ppt_x"/>
                                          </p:val>
                                        </p:tav>
                                      </p:tavLst>
                                    </p:anim>
                                    <p:anim calcmode="lin" valueType="num">
                                      <p:cBhvr additive="base">
                                        <p:cTn id="36" dur="500" fill="hold"/>
                                        <p:tgtEl>
                                          <p:spTgt spid="16406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4037"/>
                                        </p:tgtEl>
                                        <p:attrNameLst>
                                          <p:attrName>style.visibility</p:attrName>
                                        </p:attrNameLst>
                                      </p:cBhvr>
                                      <p:to>
                                        <p:strVal val="visible"/>
                                      </p:to>
                                    </p:set>
                                    <p:anim calcmode="lin" valueType="num">
                                      <p:cBhvr additive="base">
                                        <p:cTn id="39" dur="500" fill="hold"/>
                                        <p:tgtEl>
                                          <p:spTgt spid="164037"/>
                                        </p:tgtEl>
                                        <p:attrNameLst>
                                          <p:attrName>ppt_x</p:attrName>
                                        </p:attrNameLst>
                                      </p:cBhvr>
                                      <p:tavLst>
                                        <p:tav tm="0">
                                          <p:val>
                                            <p:strVal val="#ppt_x"/>
                                          </p:val>
                                        </p:tav>
                                        <p:tav tm="100000">
                                          <p:val>
                                            <p:strVal val="#ppt_x"/>
                                          </p:val>
                                        </p:tav>
                                      </p:tavLst>
                                    </p:anim>
                                    <p:anim calcmode="lin" valueType="num">
                                      <p:cBhvr additive="base">
                                        <p:cTn id="40" dur="500" fill="hold"/>
                                        <p:tgtEl>
                                          <p:spTgt spid="16403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64061"/>
                                        </p:tgtEl>
                                        <p:attrNameLst>
                                          <p:attrName>style.visibility</p:attrName>
                                        </p:attrNameLst>
                                      </p:cBhvr>
                                      <p:to>
                                        <p:strVal val="visible"/>
                                      </p:to>
                                    </p:set>
                                    <p:anim calcmode="lin" valueType="num">
                                      <p:cBhvr additive="base">
                                        <p:cTn id="45" dur="500" fill="hold"/>
                                        <p:tgtEl>
                                          <p:spTgt spid="164061"/>
                                        </p:tgtEl>
                                        <p:attrNameLst>
                                          <p:attrName>ppt_x</p:attrName>
                                        </p:attrNameLst>
                                      </p:cBhvr>
                                      <p:tavLst>
                                        <p:tav tm="0">
                                          <p:val>
                                            <p:strVal val="#ppt_x"/>
                                          </p:val>
                                        </p:tav>
                                        <p:tav tm="100000">
                                          <p:val>
                                            <p:strVal val="#ppt_x"/>
                                          </p:val>
                                        </p:tav>
                                      </p:tavLst>
                                    </p:anim>
                                    <p:anim calcmode="lin" valueType="num">
                                      <p:cBhvr additive="base">
                                        <p:cTn id="46" dur="500" fill="hold"/>
                                        <p:tgtEl>
                                          <p:spTgt spid="16406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4075"/>
                                        </p:tgtEl>
                                        <p:attrNameLst>
                                          <p:attrName>style.visibility</p:attrName>
                                        </p:attrNameLst>
                                      </p:cBhvr>
                                      <p:to>
                                        <p:strVal val="visible"/>
                                      </p:to>
                                    </p:set>
                                    <p:anim calcmode="lin" valueType="num">
                                      <p:cBhvr additive="base">
                                        <p:cTn id="49" dur="500" fill="hold"/>
                                        <p:tgtEl>
                                          <p:spTgt spid="164075"/>
                                        </p:tgtEl>
                                        <p:attrNameLst>
                                          <p:attrName>ppt_x</p:attrName>
                                        </p:attrNameLst>
                                      </p:cBhvr>
                                      <p:tavLst>
                                        <p:tav tm="0">
                                          <p:val>
                                            <p:strVal val="#ppt_x"/>
                                          </p:val>
                                        </p:tav>
                                        <p:tav tm="100000">
                                          <p:val>
                                            <p:strVal val="#ppt_x"/>
                                          </p:val>
                                        </p:tav>
                                      </p:tavLst>
                                    </p:anim>
                                    <p:anim calcmode="lin" valueType="num">
                                      <p:cBhvr additive="base">
                                        <p:cTn id="50" dur="500" fill="hold"/>
                                        <p:tgtEl>
                                          <p:spTgt spid="16407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4062"/>
                                        </p:tgtEl>
                                        <p:attrNameLst>
                                          <p:attrName>style.visibility</p:attrName>
                                        </p:attrNameLst>
                                      </p:cBhvr>
                                      <p:to>
                                        <p:strVal val="visible"/>
                                      </p:to>
                                    </p:set>
                                    <p:anim calcmode="lin" valueType="num">
                                      <p:cBhvr additive="base">
                                        <p:cTn id="55" dur="500" fill="hold"/>
                                        <p:tgtEl>
                                          <p:spTgt spid="164062"/>
                                        </p:tgtEl>
                                        <p:attrNameLst>
                                          <p:attrName>ppt_x</p:attrName>
                                        </p:attrNameLst>
                                      </p:cBhvr>
                                      <p:tavLst>
                                        <p:tav tm="0">
                                          <p:val>
                                            <p:strVal val="#ppt_x"/>
                                          </p:val>
                                        </p:tav>
                                        <p:tav tm="100000">
                                          <p:val>
                                            <p:strVal val="#ppt_x"/>
                                          </p:val>
                                        </p:tav>
                                      </p:tavLst>
                                    </p:anim>
                                    <p:anim calcmode="lin" valueType="num">
                                      <p:cBhvr additive="base">
                                        <p:cTn id="56" dur="500" fill="hold"/>
                                        <p:tgtEl>
                                          <p:spTgt spid="164062"/>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64080"/>
                                        </p:tgtEl>
                                        <p:attrNameLst>
                                          <p:attrName>style.visibility</p:attrName>
                                        </p:attrNameLst>
                                      </p:cBhvr>
                                      <p:to>
                                        <p:strVal val="visible"/>
                                      </p:to>
                                    </p:set>
                                    <p:anim calcmode="lin" valueType="num">
                                      <p:cBhvr additive="base">
                                        <p:cTn id="59" dur="500" fill="hold"/>
                                        <p:tgtEl>
                                          <p:spTgt spid="164080"/>
                                        </p:tgtEl>
                                        <p:attrNameLst>
                                          <p:attrName>ppt_x</p:attrName>
                                        </p:attrNameLst>
                                      </p:cBhvr>
                                      <p:tavLst>
                                        <p:tav tm="0">
                                          <p:val>
                                            <p:strVal val="#ppt_x"/>
                                          </p:val>
                                        </p:tav>
                                        <p:tav tm="100000">
                                          <p:val>
                                            <p:strVal val="#ppt_x"/>
                                          </p:val>
                                        </p:tav>
                                      </p:tavLst>
                                    </p:anim>
                                    <p:anim calcmode="lin" valueType="num">
                                      <p:cBhvr additive="base">
                                        <p:cTn id="60" dur="500" fill="hold"/>
                                        <p:tgtEl>
                                          <p:spTgt spid="16408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64063"/>
                                        </p:tgtEl>
                                        <p:attrNameLst>
                                          <p:attrName>style.visibility</p:attrName>
                                        </p:attrNameLst>
                                      </p:cBhvr>
                                      <p:to>
                                        <p:strVal val="visible"/>
                                      </p:to>
                                    </p:set>
                                    <p:anim calcmode="lin" valueType="num">
                                      <p:cBhvr additive="base">
                                        <p:cTn id="65" dur="500" fill="hold"/>
                                        <p:tgtEl>
                                          <p:spTgt spid="164063"/>
                                        </p:tgtEl>
                                        <p:attrNameLst>
                                          <p:attrName>ppt_x</p:attrName>
                                        </p:attrNameLst>
                                      </p:cBhvr>
                                      <p:tavLst>
                                        <p:tav tm="0">
                                          <p:val>
                                            <p:strVal val="#ppt_x"/>
                                          </p:val>
                                        </p:tav>
                                        <p:tav tm="100000">
                                          <p:val>
                                            <p:strVal val="#ppt_x"/>
                                          </p:val>
                                        </p:tav>
                                      </p:tavLst>
                                    </p:anim>
                                    <p:anim calcmode="lin" valueType="num">
                                      <p:cBhvr additive="base">
                                        <p:cTn id="66" dur="500" fill="hold"/>
                                        <p:tgtEl>
                                          <p:spTgt spid="164063"/>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64050"/>
                                        </p:tgtEl>
                                        <p:attrNameLst>
                                          <p:attrName>style.visibility</p:attrName>
                                        </p:attrNameLst>
                                      </p:cBhvr>
                                      <p:to>
                                        <p:strVal val="visible"/>
                                      </p:to>
                                    </p:set>
                                    <p:anim calcmode="lin" valueType="num">
                                      <p:cBhvr additive="base">
                                        <p:cTn id="69" dur="500" fill="hold"/>
                                        <p:tgtEl>
                                          <p:spTgt spid="164050"/>
                                        </p:tgtEl>
                                        <p:attrNameLst>
                                          <p:attrName>ppt_x</p:attrName>
                                        </p:attrNameLst>
                                      </p:cBhvr>
                                      <p:tavLst>
                                        <p:tav tm="0">
                                          <p:val>
                                            <p:strVal val="#ppt_x"/>
                                          </p:val>
                                        </p:tav>
                                        <p:tav tm="100000">
                                          <p:val>
                                            <p:strVal val="#ppt_x"/>
                                          </p:val>
                                        </p:tav>
                                      </p:tavLst>
                                    </p:anim>
                                    <p:anim calcmode="lin" valueType="num">
                                      <p:cBhvr additive="base">
                                        <p:cTn id="70" dur="500" fill="hold"/>
                                        <p:tgtEl>
                                          <p:spTgt spid="164050"/>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164066"/>
                                        </p:tgtEl>
                                        <p:attrNameLst>
                                          <p:attrName>style.visibility</p:attrName>
                                        </p:attrNameLst>
                                      </p:cBhvr>
                                      <p:to>
                                        <p:strVal val="visible"/>
                                      </p:to>
                                    </p:set>
                                    <p:animEffect transition="in" filter="barn(inVertical)">
                                      <p:cBhvr>
                                        <p:cTn id="75" dur="500"/>
                                        <p:tgtEl>
                                          <p:spTgt spid="164066"/>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164068"/>
                                        </p:tgtEl>
                                        <p:attrNameLst>
                                          <p:attrName>style.visibility</p:attrName>
                                        </p:attrNameLst>
                                      </p:cBhvr>
                                      <p:to>
                                        <p:strVal val="visible"/>
                                      </p:to>
                                    </p:set>
                                    <p:animEffect transition="in" filter="barn(inVertical)">
                                      <p:cBhvr>
                                        <p:cTn id="78" dur="500"/>
                                        <p:tgtEl>
                                          <p:spTgt spid="164068"/>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164069"/>
                                        </p:tgtEl>
                                        <p:attrNameLst>
                                          <p:attrName>style.visibility</p:attrName>
                                        </p:attrNameLst>
                                      </p:cBhvr>
                                      <p:to>
                                        <p:strVal val="visible"/>
                                      </p:to>
                                    </p:set>
                                    <p:animEffect transition="in" filter="barn(inVertical)">
                                      <p:cBhvr>
                                        <p:cTn id="83" dur="500"/>
                                        <p:tgtEl>
                                          <p:spTgt spid="164069"/>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164071"/>
                                        </p:tgtEl>
                                        <p:attrNameLst>
                                          <p:attrName>style.visibility</p:attrName>
                                        </p:attrNameLst>
                                      </p:cBhvr>
                                      <p:to>
                                        <p:strVal val="visible"/>
                                      </p:to>
                                    </p:set>
                                    <p:animEffect transition="in" filter="barn(inVertical)">
                                      <p:cBhvr>
                                        <p:cTn id="86" dur="500"/>
                                        <p:tgtEl>
                                          <p:spTgt spid="164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33" grpId="0" bldLvl="0" animBg="1"/>
      <p:bldP spid="162856" grpId="0" bldLvl="0" animBg="1"/>
      <p:bldP spid="163895" grpId="0" animBg="1"/>
      <p:bldP spid="163979" grpId="0" animBg="1"/>
      <p:bldP spid="164064" grpId="0" animBg="1"/>
      <p:bldP spid="164061" grpId="0" animBg="1"/>
      <p:bldP spid="164062" grpId="0" animBg="1"/>
      <p:bldP spid="164063" grpId="0" animBg="1"/>
      <p:bldP spid="164066" grpId="0" bldLvl="0" animBg="1"/>
      <p:bldP spid="164068" grpId="0" bldLvl="0" animBg="1"/>
      <p:bldP spid="164069" grpId="0" bldLvl="0" animBg="1"/>
      <p:bldP spid="164071"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8" name="Text Box 6"/>
          <p:cNvSpPr txBox="1">
            <a:spLocks noChangeArrowheads="1"/>
          </p:cNvSpPr>
          <p:nvPr/>
        </p:nvSpPr>
        <p:spPr bwMode="auto">
          <a:xfrm>
            <a:off x="139065" y="514668"/>
            <a:ext cx="4392613"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a:solidFill>
                  <a:srgbClr val="FFFFFF"/>
                </a:solidFill>
                <a:ea typeface="楷体_GB2312" pitchFamily="49" charset="-122"/>
              </a:rPr>
              <a:t>2.4.2</a:t>
            </a:r>
            <a:r>
              <a:rPr lang="zh-CN" altLang="en-US" sz="2400" b="1">
                <a:solidFill>
                  <a:srgbClr val="FFFFFF"/>
                </a:solidFill>
                <a:ea typeface="楷体_GB2312" pitchFamily="49" charset="-122"/>
              </a:rPr>
              <a:t>集成模拟多路开关</a:t>
            </a:r>
            <a:endParaRPr lang="zh-CN" altLang="en-US" sz="2400" b="1">
              <a:solidFill>
                <a:srgbClr val="FFFFFF"/>
              </a:solidFill>
              <a:ea typeface="楷体_GB2312" pitchFamily="49" charset="-122"/>
            </a:endParaRPr>
          </a:p>
        </p:txBody>
      </p:sp>
      <p:sp>
        <p:nvSpPr>
          <p:cNvPr id="576519" name="Text Box 7"/>
          <p:cNvSpPr txBox="1">
            <a:spLocks noChangeArrowheads="1"/>
          </p:cNvSpPr>
          <p:nvPr/>
        </p:nvSpPr>
        <p:spPr bwMode="auto">
          <a:xfrm>
            <a:off x="139065" y="1017905"/>
            <a:ext cx="8964613"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dirty="0">
                <a:solidFill>
                  <a:srgbClr val="FFFFFF"/>
                </a:solidFill>
                <a:ea typeface="楷体_GB2312" pitchFamily="49" charset="-122"/>
              </a:rPr>
              <a:t>      </a:t>
            </a:r>
            <a:r>
              <a:rPr lang="zh-CN" altLang="en-US" sz="2400" b="1" dirty="0">
                <a:solidFill>
                  <a:srgbClr val="FFCC00"/>
                </a:solidFill>
                <a:ea typeface="楷体_GB2312" pitchFamily="49" charset="-122"/>
              </a:rPr>
              <a:t>目前已有多种型号的集成模拟多路开关，如</a:t>
            </a:r>
            <a:r>
              <a:rPr lang="en-US" altLang="zh-CN" sz="2400" b="1" dirty="0">
                <a:solidFill>
                  <a:srgbClr val="FFCC00"/>
                </a:solidFill>
                <a:latin typeface="Times New Roman" panose="02020603050405020304" pitchFamily="18" charset="0"/>
                <a:ea typeface="楷体_GB2312" pitchFamily="49" charset="-122"/>
                <a:cs typeface="Times New Roman" panose="02020603050405020304" pitchFamily="18" charset="0"/>
              </a:rPr>
              <a:t>CD4051</a:t>
            </a:r>
            <a:r>
              <a:rPr lang="zh-CN" altLang="en-US" sz="2400" b="1" dirty="0">
                <a:solidFill>
                  <a:srgbClr val="FFCC00"/>
                </a:solidFill>
                <a:ea typeface="楷体_GB2312" pitchFamily="49" charset="-122"/>
              </a:rPr>
              <a:t>（双向、</a:t>
            </a:r>
            <a:r>
              <a:rPr lang="en-US" altLang="zh-CN" sz="2400" b="1" dirty="0">
                <a:solidFill>
                  <a:srgbClr val="FFCC00"/>
                </a:solidFill>
                <a:latin typeface="Times New Roman" panose="02020603050405020304" pitchFamily="18" charset="0"/>
                <a:ea typeface="楷体_GB2312" pitchFamily="49" charset="-122"/>
                <a:cs typeface="Times New Roman" panose="02020603050405020304" pitchFamily="18" charset="0"/>
              </a:rPr>
              <a:t>8</a:t>
            </a:r>
            <a:r>
              <a:rPr lang="zh-CN" altLang="en-US" sz="2400" b="1" dirty="0">
                <a:solidFill>
                  <a:srgbClr val="FFCC00"/>
                </a:solidFill>
                <a:ea typeface="楷体_GB2312" pitchFamily="49" charset="-122"/>
              </a:rPr>
              <a:t>路）、</a:t>
            </a:r>
            <a:r>
              <a:rPr lang="en-US" altLang="zh-CN" sz="2400" b="1" dirty="0">
                <a:solidFill>
                  <a:srgbClr val="FFCC00"/>
                </a:solidFill>
                <a:latin typeface="Times New Roman" panose="02020603050405020304" pitchFamily="18" charset="0"/>
                <a:ea typeface="楷体_GB2312" pitchFamily="49" charset="-122"/>
                <a:cs typeface="Times New Roman" panose="02020603050405020304" pitchFamily="18" charset="0"/>
              </a:rPr>
              <a:t>CD4052</a:t>
            </a:r>
            <a:r>
              <a:rPr lang="zh-CN" altLang="en-US" sz="2400" b="1" dirty="0">
                <a:solidFill>
                  <a:srgbClr val="FFCC00"/>
                </a:solidFill>
                <a:ea typeface="楷体_GB2312" pitchFamily="49" charset="-122"/>
              </a:rPr>
              <a:t>（双向、差动</a:t>
            </a:r>
            <a:r>
              <a:rPr lang="en-US" altLang="zh-CN" sz="2400" b="1" dirty="0">
                <a:solidFill>
                  <a:srgbClr val="FFCC00"/>
                </a:solidFill>
                <a:latin typeface="Times New Roman" panose="02020603050405020304" pitchFamily="18" charset="0"/>
                <a:ea typeface="楷体_GB2312" pitchFamily="49" charset="-122"/>
                <a:cs typeface="Times New Roman" panose="02020603050405020304" pitchFamily="18" charset="0"/>
              </a:rPr>
              <a:t>4</a:t>
            </a:r>
            <a:r>
              <a:rPr lang="zh-CN" altLang="en-US" sz="2400" b="1" dirty="0">
                <a:solidFill>
                  <a:srgbClr val="FFCC00"/>
                </a:solidFill>
                <a:ea typeface="楷体_GB2312" pitchFamily="49" charset="-122"/>
              </a:rPr>
              <a:t>路）、</a:t>
            </a:r>
            <a:r>
              <a:rPr lang="en-US" altLang="zh-CN" sz="2400" b="1" dirty="0">
                <a:solidFill>
                  <a:srgbClr val="FFCC00"/>
                </a:solidFill>
                <a:latin typeface="Times New Roman" panose="02020603050405020304" pitchFamily="18" charset="0"/>
                <a:ea typeface="楷体_GB2312" pitchFamily="49" charset="-122"/>
                <a:cs typeface="Times New Roman" panose="02020603050405020304" pitchFamily="18" charset="0"/>
              </a:rPr>
              <a:t>AD7501</a:t>
            </a:r>
            <a:r>
              <a:rPr lang="zh-CN" altLang="en-US" sz="2400" b="1" dirty="0">
                <a:solidFill>
                  <a:srgbClr val="FFCC00"/>
                </a:solidFill>
                <a:ea typeface="楷体_GB2312" pitchFamily="49" charset="-122"/>
              </a:rPr>
              <a:t>（单向、</a:t>
            </a:r>
            <a:r>
              <a:rPr lang="en-US" altLang="zh-CN" sz="2400" b="1" dirty="0">
                <a:solidFill>
                  <a:srgbClr val="FFCC00"/>
                </a:solidFill>
                <a:latin typeface="Times New Roman" panose="02020603050405020304" pitchFamily="18" charset="0"/>
                <a:ea typeface="楷体_GB2312" pitchFamily="49" charset="-122"/>
                <a:cs typeface="Times New Roman" panose="02020603050405020304" pitchFamily="18" charset="0"/>
              </a:rPr>
              <a:t>8</a:t>
            </a:r>
            <a:r>
              <a:rPr lang="zh-CN" altLang="en-US" sz="2400" b="1" dirty="0">
                <a:solidFill>
                  <a:srgbClr val="FFCC00"/>
                </a:solidFill>
                <a:ea typeface="楷体_GB2312" pitchFamily="49" charset="-122"/>
              </a:rPr>
              <a:t>路）、</a:t>
            </a:r>
            <a:r>
              <a:rPr lang="en-US" altLang="zh-CN" sz="2400" b="1" dirty="0">
                <a:solidFill>
                  <a:srgbClr val="FFCC00"/>
                </a:solidFill>
                <a:latin typeface="Times New Roman" panose="02020603050405020304" pitchFamily="18" charset="0"/>
                <a:ea typeface="楷体_GB2312" pitchFamily="49" charset="-122"/>
                <a:cs typeface="Times New Roman" panose="02020603050405020304" pitchFamily="18" charset="0"/>
              </a:rPr>
              <a:t>AD7506</a:t>
            </a:r>
            <a:r>
              <a:rPr lang="zh-CN" altLang="en-US" sz="2400" b="1" dirty="0">
                <a:solidFill>
                  <a:srgbClr val="FFCC00"/>
                </a:solidFill>
                <a:ea typeface="楷体_GB2312" pitchFamily="49" charset="-122"/>
              </a:rPr>
              <a:t>（单向、</a:t>
            </a:r>
            <a:r>
              <a:rPr lang="en-US" altLang="zh-CN" sz="2400" b="1" dirty="0">
                <a:solidFill>
                  <a:srgbClr val="FFCC00"/>
                </a:solidFill>
                <a:latin typeface="Times New Roman" panose="02020603050405020304" pitchFamily="18" charset="0"/>
                <a:ea typeface="楷体_GB2312" pitchFamily="49" charset="-122"/>
                <a:cs typeface="Times New Roman" panose="02020603050405020304" pitchFamily="18" charset="0"/>
              </a:rPr>
              <a:t>16</a:t>
            </a:r>
            <a:r>
              <a:rPr lang="zh-CN" altLang="en-US" sz="2400" b="1" dirty="0">
                <a:solidFill>
                  <a:srgbClr val="FFCC00"/>
                </a:solidFill>
                <a:ea typeface="楷体_GB2312" pitchFamily="49" charset="-122"/>
              </a:rPr>
              <a:t>路）等。它们功能 相似，仅在某些参数和性能指标上有所差异。</a:t>
            </a:r>
            <a:r>
              <a:rPr lang="zh-CN" altLang="en-US" sz="2400" b="1" dirty="0">
                <a:solidFill>
                  <a:srgbClr val="FFFFFF"/>
                </a:solidFill>
                <a:ea typeface="楷体_GB2312" pitchFamily="49" charset="-122"/>
              </a:rPr>
              <a:t> </a:t>
            </a:r>
            <a:endParaRPr lang="zh-CN" altLang="en-US" sz="2400" b="1" dirty="0">
              <a:solidFill>
                <a:srgbClr val="FFFFFF"/>
              </a:solidFill>
              <a:ea typeface="楷体_GB2312" pitchFamily="49" charset="-122"/>
            </a:endParaRPr>
          </a:p>
        </p:txBody>
      </p:sp>
      <p:sp>
        <p:nvSpPr>
          <p:cNvPr id="577540" name="Text Box 4"/>
          <p:cNvSpPr txBox="1">
            <a:spLocks noChangeArrowheads="1"/>
          </p:cNvSpPr>
          <p:nvPr/>
        </p:nvSpPr>
        <p:spPr bwMode="auto">
          <a:xfrm>
            <a:off x="163830" y="2490788"/>
            <a:ext cx="65532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algn="l" fontAlgn="base">
              <a:spcBef>
                <a:spcPct val="50000"/>
              </a:spcBef>
              <a:spcAft>
                <a:spcPct val="0"/>
              </a:spcAft>
            </a:pPr>
            <a:r>
              <a:rPr lang="en-US" altLang="zh-CN" sz="2400" b="1">
                <a:solidFill>
                  <a:srgbClr val="FFFFFF"/>
                </a:solidFill>
                <a:ea typeface="楷体_GB2312" pitchFamily="49" charset="-122"/>
              </a:rPr>
              <a:t>1</a:t>
            </a:r>
            <a:r>
              <a:rPr lang="zh-CN" altLang="en-US" sz="2400" b="1">
                <a:solidFill>
                  <a:srgbClr val="FFFFFF"/>
                </a:solidFill>
                <a:ea typeface="楷体_GB2312" pitchFamily="49" charset="-122"/>
              </a:rPr>
              <a:t>、八通道单向模拟多路开关</a:t>
            </a:r>
            <a:r>
              <a:rPr lang="en-US" altLang="zh-CN" sz="2400" b="1">
                <a:solidFill>
                  <a:srgbClr val="FFFFFF"/>
                </a:solidFill>
                <a:latin typeface="Times New Roman" panose="02020603050405020304" pitchFamily="18" charset="0"/>
                <a:ea typeface="楷体_GB2312" pitchFamily="49" charset="-122"/>
                <a:cs typeface="Times New Roman" panose="02020603050405020304" pitchFamily="18" charset="0"/>
              </a:rPr>
              <a:t>AD7501</a:t>
            </a:r>
            <a:endParaRPr lang="en-US" altLang="zh-CN" sz="2400" b="1">
              <a:solidFill>
                <a:srgbClr val="FFFFFF"/>
              </a:solidFill>
              <a:latin typeface="Times New Roman" panose="02020603050405020304" pitchFamily="18" charset="0"/>
              <a:ea typeface="楷体_GB2312" pitchFamily="49" charset="-122"/>
              <a:cs typeface="Times New Roman" panose="02020603050405020304" pitchFamily="18" charset="0"/>
            </a:endParaRPr>
          </a:p>
        </p:txBody>
      </p:sp>
      <p:sp>
        <p:nvSpPr>
          <p:cNvPr id="577541" name="Text Box 5"/>
          <p:cNvSpPr txBox="1">
            <a:spLocks noChangeArrowheads="1"/>
          </p:cNvSpPr>
          <p:nvPr/>
        </p:nvSpPr>
        <p:spPr bwMode="auto">
          <a:xfrm>
            <a:off x="266700" y="2896870"/>
            <a:ext cx="8694420"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en-US" altLang="zh-CN" sz="2400" b="1">
                <a:solidFill>
                  <a:srgbClr val="FFCC00"/>
                </a:solidFill>
                <a:latin typeface="Times New Roman" panose="02020603050405020304" pitchFamily="18" charset="0"/>
                <a:ea typeface="楷体_GB2312" pitchFamily="49" charset="-122"/>
                <a:cs typeface="Times New Roman" panose="02020603050405020304" pitchFamily="18" charset="0"/>
              </a:rPr>
              <a:t>AD7501</a:t>
            </a:r>
            <a:r>
              <a:rPr lang="zh-CN" altLang="en-US" sz="2400" b="1">
                <a:solidFill>
                  <a:srgbClr val="FFCC00"/>
                </a:solidFill>
                <a:ea typeface="楷体_GB2312" pitchFamily="49" charset="-122"/>
              </a:rPr>
              <a:t>是一种</a:t>
            </a:r>
            <a:r>
              <a:rPr lang="en-US" altLang="zh-CN" sz="2400" b="1">
                <a:solidFill>
                  <a:srgbClr val="FFCC00"/>
                </a:solidFill>
                <a:latin typeface="Times New Roman" panose="02020603050405020304" pitchFamily="18" charset="0"/>
                <a:ea typeface="楷体_GB2312" pitchFamily="49" charset="-122"/>
                <a:cs typeface="Times New Roman" panose="02020603050405020304" pitchFamily="18" charset="0"/>
              </a:rPr>
              <a:t>8</a:t>
            </a:r>
            <a:r>
              <a:rPr lang="zh-CN" altLang="en-US" sz="2400" b="1">
                <a:solidFill>
                  <a:srgbClr val="FFCC00"/>
                </a:solidFill>
                <a:ea typeface="楷体_GB2312" pitchFamily="49" charset="-122"/>
              </a:rPr>
              <a:t>路输入、一路输出的</a:t>
            </a:r>
            <a:r>
              <a:rPr lang="en-US" altLang="zh-CN" sz="2400" b="1">
                <a:solidFill>
                  <a:srgbClr val="FFCC00"/>
                </a:solidFill>
                <a:latin typeface="Times New Roman" panose="02020603050405020304" pitchFamily="18" charset="0"/>
                <a:ea typeface="楷体_GB2312" pitchFamily="49" charset="-122"/>
                <a:cs typeface="Times New Roman" panose="02020603050405020304" pitchFamily="18" charset="0"/>
              </a:rPr>
              <a:t>CMOS</a:t>
            </a:r>
            <a:r>
              <a:rPr lang="zh-CN" altLang="en-US" sz="2400" b="1">
                <a:solidFill>
                  <a:srgbClr val="FFCC00"/>
                </a:solidFill>
                <a:ea typeface="楷体_GB2312" pitchFamily="49" charset="-122"/>
              </a:rPr>
              <a:t>集成芯片，导通电阻为</a:t>
            </a:r>
            <a:r>
              <a:rPr lang="en-US" altLang="zh-CN" sz="2400" b="1">
                <a:solidFill>
                  <a:srgbClr val="FFCC00"/>
                </a:solidFill>
                <a:latin typeface="Times New Roman" panose="02020603050405020304" pitchFamily="18" charset="0"/>
                <a:ea typeface="楷体_GB2312" pitchFamily="49" charset="-122"/>
                <a:cs typeface="Times New Roman" panose="02020603050405020304" pitchFamily="18" charset="0"/>
              </a:rPr>
              <a:t>170</a:t>
            </a:r>
            <a:r>
              <a:rPr lang="zh-CN" altLang="en-US" sz="2400" b="1">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a:solidFill>
                  <a:srgbClr val="FFCC00"/>
                </a:solidFill>
                <a:latin typeface="Times New Roman" panose="02020603050405020304" pitchFamily="18" charset="0"/>
                <a:ea typeface="楷体_GB2312" pitchFamily="49" charset="-122"/>
                <a:cs typeface="Times New Roman" panose="02020603050405020304" pitchFamily="18" charset="0"/>
              </a:rPr>
              <a:t>300Ω</a:t>
            </a:r>
            <a:r>
              <a:rPr lang="zh-CN" altLang="en-US" sz="2400" b="1">
                <a:solidFill>
                  <a:srgbClr val="FFCC00"/>
                </a:solidFill>
                <a:ea typeface="楷体_GB2312" pitchFamily="49" charset="-122"/>
              </a:rPr>
              <a:t>，漏电流为</a:t>
            </a:r>
            <a:r>
              <a:rPr lang="en-US" altLang="zh-CN" sz="2400" b="1">
                <a:solidFill>
                  <a:srgbClr val="FFCC00"/>
                </a:solidFill>
                <a:latin typeface="Times New Roman" panose="02020603050405020304" pitchFamily="18" charset="0"/>
                <a:ea typeface="楷体_GB2312" pitchFamily="49" charset="-122"/>
                <a:cs typeface="Times New Roman" panose="02020603050405020304" pitchFamily="18" charset="0"/>
              </a:rPr>
              <a:t>0.2</a:t>
            </a:r>
            <a:r>
              <a:rPr lang="zh-CN" altLang="en-US" sz="2400" b="1">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a:solidFill>
                  <a:srgbClr val="FFCC00"/>
                </a:solidFill>
                <a:latin typeface="Times New Roman" panose="02020603050405020304" pitchFamily="18" charset="0"/>
                <a:ea typeface="楷体_GB2312" pitchFamily="49" charset="-122"/>
                <a:cs typeface="Times New Roman" panose="02020603050405020304" pitchFamily="18" charset="0"/>
              </a:rPr>
              <a:t>2nA</a:t>
            </a:r>
            <a:r>
              <a:rPr lang="zh-CN" altLang="en-US" sz="2400" b="1">
                <a:solidFill>
                  <a:srgbClr val="FFCC00"/>
                </a:solidFill>
                <a:ea typeface="楷体_GB2312" pitchFamily="49" charset="-122"/>
              </a:rPr>
              <a:t>，导通截止时间典型值为</a:t>
            </a:r>
            <a:r>
              <a:rPr lang="en-US" altLang="zh-CN" sz="2400" b="1">
                <a:solidFill>
                  <a:srgbClr val="FFCC00"/>
                </a:solidFill>
                <a:latin typeface="Times New Roman" panose="02020603050405020304" pitchFamily="18" charset="0"/>
                <a:ea typeface="楷体_GB2312" pitchFamily="49" charset="-122"/>
                <a:cs typeface="Times New Roman" panose="02020603050405020304" pitchFamily="18" charset="0"/>
              </a:rPr>
              <a:t>0.8μs</a:t>
            </a:r>
            <a:r>
              <a:rPr lang="zh-CN" altLang="en-US" sz="2400" b="1">
                <a:solidFill>
                  <a:srgbClr val="FFCC00"/>
                </a:solidFill>
                <a:ea typeface="楷体_GB2312" pitchFamily="49" charset="-122"/>
              </a:rPr>
              <a:t>，其内部结构和引脚如图所示 </a:t>
            </a:r>
            <a:endParaRPr lang="zh-CN" altLang="en-US" sz="2400" b="1">
              <a:solidFill>
                <a:srgbClr val="FFCC00"/>
              </a:solidFill>
              <a:ea typeface="楷体_GB2312" pitchFamily="49" charset="-122"/>
            </a:endParaRPr>
          </a:p>
        </p:txBody>
      </p:sp>
      <p:pic>
        <p:nvPicPr>
          <p:cNvPr id="577556" name="Picture 20" descr="B2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42435" y="1243330"/>
            <a:ext cx="4620260" cy="2395220"/>
          </a:xfrm>
          <a:prstGeom prst="rect">
            <a:avLst/>
          </a:prstGeom>
          <a:noFill/>
          <a:extLst>
            <a:ext uri="{909E8E84-426E-40DD-AFC4-6F175D3DCCD1}">
              <a14:hiddenFill xmlns:a14="http://schemas.microsoft.com/office/drawing/2010/main">
                <a:solidFill>
                  <a:srgbClr val="FFFFFF"/>
                </a:solidFill>
              </a14:hiddenFill>
            </a:ext>
          </a:extLst>
        </p:spPr>
      </p:pic>
      <p:sp>
        <p:nvSpPr>
          <p:cNvPr id="578564" name="Text Box 4"/>
          <p:cNvSpPr txBox="1">
            <a:spLocks noChangeArrowheads="1"/>
          </p:cNvSpPr>
          <p:nvPr/>
        </p:nvSpPr>
        <p:spPr bwMode="auto">
          <a:xfrm>
            <a:off x="139065" y="4165600"/>
            <a:ext cx="4327525"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en-US" altLang="zh-CN" sz="2400" b="1">
                <a:solidFill>
                  <a:srgbClr val="FFFFFF"/>
                </a:solidFill>
                <a:ea typeface="楷体_GB2312" pitchFamily="49" charset="-122"/>
              </a:rPr>
              <a:t>           </a:t>
            </a:r>
            <a:r>
              <a:rPr lang="zh-CN" altLang="en-US" sz="2400" b="1">
                <a:solidFill>
                  <a:srgbClr val="FFCC00"/>
                </a:solidFill>
                <a:ea typeface="楷体_GB2312" pitchFamily="49" charset="-122"/>
              </a:rPr>
              <a:t>为通道选择输入端，其状态的组合决定输出端</a:t>
            </a:r>
            <a:r>
              <a:rPr lang="en-US" altLang="zh-CN" sz="2400" b="1">
                <a:solidFill>
                  <a:srgbClr val="FFCC00"/>
                </a:solidFill>
                <a:latin typeface="Times New Roman" panose="02020603050405020304" pitchFamily="18" charset="0"/>
                <a:ea typeface="楷体_GB2312" pitchFamily="49" charset="-122"/>
                <a:cs typeface="Times New Roman" panose="02020603050405020304" pitchFamily="18" charset="0"/>
              </a:rPr>
              <a:t>OUT</a:t>
            </a:r>
            <a:r>
              <a:rPr lang="zh-CN" altLang="en-US" sz="2400" b="1">
                <a:solidFill>
                  <a:srgbClr val="FFCC00"/>
                </a:solidFill>
                <a:ea typeface="楷体_GB2312" pitchFamily="49" charset="-122"/>
              </a:rPr>
              <a:t>与八路模拟输入信号</a:t>
            </a:r>
            <a:r>
              <a:rPr lang="en-US" altLang="zh-CN" sz="2400" b="1">
                <a:solidFill>
                  <a:srgbClr val="FFCC00"/>
                </a:solidFill>
                <a:latin typeface="Times New Roman" panose="02020603050405020304" pitchFamily="18" charset="0"/>
                <a:ea typeface="楷体_GB2312" pitchFamily="49" charset="-122"/>
                <a:cs typeface="Times New Roman" panose="02020603050405020304" pitchFamily="18" charset="0"/>
              </a:rPr>
              <a:t>S1</a:t>
            </a:r>
            <a:r>
              <a:rPr lang="zh-CN" altLang="en-US" sz="2400" b="1">
                <a:solidFill>
                  <a:srgbClr val="FFCC00"/>
                </a:solidFill>
                <a:latin typeface="Times New Roman" panose="02020603050405020304" pitchFamily="18" charset="0"/>
                <a:ea typeface="楷体_GB2312" pitchFamily="49" charset="-122"/>
                <a:cs typeface="Times New Roman" panose="02020603050405020304" pitchFamily="18" charset="0"/>
              </a:rPr>
              <a:t>～</a:t>
            </a:r>
            <a:r>
              <a:rPr lang="en-US" altLang="zh-CN" sz="2400" b="1">
                <a:solidFill>
                  <a:srgbClr val="FFCC00"/>
                </a:solidFill>
                <a:latin typeface="Times New Roman" panose="02020603050405020304" pitchFamily="18" charset="0"/>
                <a:ea typeface="楷体_GB2312" pitchFamily="49" charset="-122"/>
                <a:cs typeface="Times New Roman" panose="02020603050405020304" pitchFamily="18" charset="0"/>
              </a:rPr>
              <a:t>S8</a:t>
            </a:r>
            <a:r>
              <a:rPr lang="zh-CN" altLang="en-US" sz="2400" b="1">
                <a:solidFill>
                  <a:srgbClr val="FFCC00"/>
                </a:solidFill>
                <a:ea typeface="楷体_GB2312" pitchFamily="49" charset="-122"/>
              </a:rPr>
              <a:t>中的哪一路接通，真值表见表。</a:t>
            </a:r>
            <a:r>
              <a:rPr lang="zh-CN" altLang="en-US" sz="2400" b="1">
                <a:solidFill>
                  <a:srgbClr val="FFFFFF"/>
                </a:solidFill>
                <a:ea typeface="楷体_GB2312" pitchFamily="49" charset="-122"/>
              </a:rPr>
              <a:t> </a:t>
            </a:r>
            <a:endParaRPr lang="zh-CN" altLang="en-US" sz="2400" b="1">
              <a:solidFill>
                <a:srgbClr val="FFFFFF"/>
              </a:solidFill>
              <a:ea typeface="楷体_GB2312" pitchFamily="49" charset="-122"/>
            </a:endParaRPr>
          </a:p>
        </p:txBody>
      </p:sp>
      <p:graphicFrame>
        <p:nvGraphicFramePr>
          <p:cNvPr id="578567" name="Object 7"/>
          <p:cNvGraphicFramePr>
            <a:graphicFrameLocks noChangeAspect="1"/>
          </p:cNvGraphicFramePr>
          <p:nvPr/>
        </p:nvGraphicFramePr>
        <p:xfrm>
          <a:off x="266383" y="4228783"/>
          <a:ext cx="863600" cy="369887"/>
        </p:xfrm>
        <a:graphic>
          <a:graphicData uri="http://schemas.openxmlformats.org/presentationml/2006/ole">
            <mc:AlternateContent xmlns:mc="http://schemas.openxmlformats.org/markup-compatibility/2006">
              <mc:Choice xmlns:v="urn:schemas-microsoft-com:vml" Requires="v">
                <p:oleObj spid="_x0000_s1111" name="" r:id="rId2" imgW="533400" imgH="228600" progId="Equation.DSMT4">
                  <p:embed/>
                </p:oleObj>
              </mc:Choice>
              <mc:Fallback>
                <p:oleObj name="" r:id="rId2" imgW="533400" imgH="228600" progId="Equation.DSMT4">
                  <p:embed/>
                  <p:pic>
                    <p:nvPicPr>
                      <p:cNvPr id="0" name="图片 11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383" y="4228783"/>
                        <a:ext cx="863600" cy="369887"/>
                      </a:xfrm>
                      <a:prstGeom prst="rect">
                        <a:avLst/>
                      </a:prstGeom>
                      <a:solidFill>
                        <a:srgbClr val="FFCC00"/>
                      </a:solidFill>
                    </p:spPr>
                  </p:pic>
                </p:oleObj>
              </mc:Fallback>
            </mc:AlternateContent>
          </a:graphicData>
        </a:graphic>
      </p:graphicFrame>
      <p:pic>
        <p:nvPicPr>
          <p:cNvPr id="578565" name="Picture 5"/>
          <p:cNvPicPr>
            <a:picLocks noChangeAspect="1" noChangeArrowheads="1"/>
          </p:cNvPicPr>
          <p:nvPr/>
        </p:nvPicPr>
        <p:blipFill>
          <a:blip r:embed="rId4">
            <a:extLst>
              <a:ext uri="{28A0092B-C50C-407E-A947-70E740481C1C}">
                <a14:useLocalDpi xmlns:a14="http://schemas.microsoft.com/office/drawing/2010/main" val="0"/>
              </a:ext>
            </a:extLst>
          </a:blip>
          <a:srcRect l="8864" t="2130" r="8566" b="7363"/>
          <a:stretch>
            <a:fillRect/>
          </a:stretch>
        </p:blipFill>
        <p:spPr bwMode="auto">
          <a:xfrm>
            <a:off x="4867275" y="4006850"/>
            <a:ext cx="3800475" cy="2499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8566" name="Text Box 6"/>
          <p:cNvSpPr txBox="1">
            <a:spLocks noChangeArrowheads="1"/>
          </p:cNvSpPr>
          <p:nvPr/>
        </p:nvSpPr>
        <p:spPr bwMode="auto">
          <a:xfrm>
            <a:off x="5218430" y="3638550"/>
            <a:ext cx="3098165" cy="3683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ctr" fontAlgn="base">
              <a:spcBef>
                <a:spcPct val="50000"/>
              </a:spcBef>
              <a:spcAft>
                <a:spcPct val="0"/>
              </a:spcAft>
            </a:pPr>
            <a:r>
              <a:rPr lang="en-US" altLang="zh-CN" b="1">
                <a:solidFill>
                  <a:srgbClr val="FFFFFF"/>
                </a:solidFill>
                <a:ea typeface="楷体_GB2312" pitchFamily="49" charset="-122"/>
              </a:rPr>
              <a:t>AD7501</a:t>
            </a:r>
            <a:r>
              <a:rPr lang="zh-CN" altLang="en-US" b="1">
                <a:solidFill>
                  <a:srgbClr val="FFFFFF"/>
                </a:solidFill>
                <a:ea typeface="楷体_GB2312" pitchFamily="49" charset="-122"/>
              </a:rPr>
              <a:t>真值表</a:t>
            </a:r>
            <a:endParaRPr lang="zh-CN" altLang="en-US" b="1">
              <a:solidFill>
                <a:srgbClr val="FFFFFF"/>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7540"/>
                                        </p:tgtEl>
                                        <p:attrNameLst>
                                          <p:attrName>style.visibility</p:attrName>
                                        </p:attrNameLst>
                                      </p:cBhvr>
                                      <p:to>
                                        <p:strVal val="visible"/>
                                      </p:to>
                                    </p:set>
                                    <p:anim calcmode="lin" valueType="num">
                                      <p:cBhvr additive="base">
                                        <p:cTn id="7" dur="500" fill="hold"/>
                                        <p:tgtEl>
                                          <p:spTgt spid="577540"/>
                                        </p:tgtEl>
                                        <p:attrNameLst>
                                          <p:attrName>ppt_x</p:attrName>
                                        </p:attrNameLst>
                                      </p:cBhvr>
                                      <p:tavLst>
                                        <p:tav tm="0">
                                          <p:val>
                                            <p:strVal val="#ppt_x"/>
                                          </p:val>
                                        </p:tav>
                                        <p:tav tm="100000">
                                          <p:val>
                                            <p:strVal val="#ppt_x"/>
                                          </p:val>
                                        </p:tav>
                                      </p:tavLst>
                                    </p:anim>
                                    <p:anim calcmode="lin" valueType="num">
                                      <p:cBhvr additive="base">
                                        <p:cTn id="8" dur="500" fill="hold"/>
                                        <p:tgtEl>
                                          <p:spTgt spid="5775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7541"/>
                                        </p:tgtEl>
                                        <p:attrNameLst>
                                          <p:attrName>style.visibility</p:attrName>
                                        </p:attrNameLst>
                                      </p:cBhvr>
                                      <p:to>
                                        <p:strVal val="visible"/>
                                      </p:to>
                                    </p:set>
                                    <p:anim calcmode="lin" valueType="num">
                                      <p:cBhvr additive="base">
                                        <p:cTn id="13" dur="500" fill="hold"/>
                                        <p:tgtEl>
                                          <p:spTgt spid="577541"/>
                                        </p:tgtEl>
                                        <p:attrNameLst>
                                          <p:attrName>ppt_x</p:attrName>
                                        </p:attrNameLst>
                                      </p:cBhvr>
                                      <p:tavLst>
                                        <p:tav tm="0">
                                          <p:val>
                                            <p:strVal val="#ppt_x"/>
                                          </p:val>
                                        </p:tav>
                                        <p:tav tm="100000">
                                          <p:val>
                                            <p:strVal val="#ppt_x"/>
                                          </p:val>
                                        </p:tav>
                                      </p:tavLst>
                                    </p:anim>
                                    <p:anim calcmode="lin" valueType="num">
                                      <p:cBhvr additive="base">
                                        <p:cTn id="14" dur="500" fill="hold"/>
                                        <p:tgtEl>
                                          <p:spTgt spid="57754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77556"/>
                                        </p:tgtEl>
                                        <p:attrNameLst>
                                          <p:attrName>style.visibility</p:attrName>
                                        </p:attrNameLst>
                                      </p:cBhvr>
                                      <p:to>
                                        <p:strVal val="visible"/>
                                      </p:to>
                                    </p:set>
                                    <p:anim calcmode="lin" valueType="num">
                                      <p:cBhvr additive="base">
                                        <p:cTn id="17" dur="500" fill="hold"/>
                                        <p:tgtEl>
                                          <p:spTgt spid="577556"/>
                                        </p:tgtEl>
                                        <p:attrNameLst>
                                          <p:attrName>ppt_x</p:attrName>
                                        </p:attrNameLst>
                                      </p:cBhvr>
                                      <p:tavLst>
                                        <p:tav tm="0">
                                          <p:val>
                                            <p:strVal val="#ppt_x"/>
                                          </p:val>
                                        </p:tav>
                                        <p:tav tm="100000">
                                          <p:val>
                                            <p:strVal val="#ppt_x"/>
                                          </p:val>
                                        </p:tav>
                                      </p:tavLst>
                                    </p:anim>
                                    <p:anim calcmode="lin" valueType="num">
                                      <p:cBhvr additive="base">
                                        <p:cTn id="18" dur="500" fill="hold"/>
                                        <p:tgtEl>
                                          <p:spTgt spid="57755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78564"/>
                                        </p:tgtEl>
                                        <p:attrNameLst>
                                          <p:attrName>style.visibility</p:attrName>
                                        </p:attrNameLst>
                                      </p:cBhvr>
                                      <p:to>
                                        <p:strVal val="visible"/>
                                      </p:to>
                                    </p:set>
                                    <p:anim calcmode="lin" valueType="num">
                                      <p:cBhvr additive="base">
                                        <p:cTn id="23" dur="500" fill="hold"/>
                                        <p:tgtEl>
                                          <p:spTgt spid="578564"/>
                                        </p:tgtEl>
                                        <p:attrNameLst>
                                          <p:attrName>ppt_x</p:attrName>
                                        </p:attrNameLst>
                                      </p:cBhvr>
                                      <p:tavLst>
                                        <p:tav tm="0">
                                          <p:val>
                                            <p:strVal val="#ppt_x"/>
                                          </p:val>
                                        </p:tav>
                                        <p:tav tm="100000">
                                          <p:val>
                                            <p:strVal val="#ppt_x"/>
                                          </p:val>
                                        </p:tav>
                                      </p:tavLst>
                                    </p:anim>
                                    <p:anim calcmode="lin" valueType="num">
                                      <p:cBhvr additive="base">
                                        <p:cTn id="24" dur="500" fill="hold"/>
                                        <p:tgtEl>
                                          <p:spTgt spid="57856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78567"/>
                                        </p:tgtEl>
                                        <p:attrNameLst>
                                          <p:attrName>style.visibility</p:attrName>
                                        </p:attrNameLst>
                                      </p:cBhvr>
                                      <p:to>
                                        <p:strVal val="visible"/>
                                      </p:to>
                                    </p:set>
                                    <p:anim calcmode="lin" valueType="num">
                                      <p:cBhvr additive="base">
                                        <p:cTn id="27" dur="500" fill="hold"/>
                                        <p:tgtEl>
                                          <p:spTgt spid="578567"/>
                                        </p:tgtEl>
                                        <p:attrNameLst>
                                          <p:attrName>ppt_x</p:attrName>
                                        </p:attrNameLst>
                                      </p:cBhvr>
                                      <p:tavLst>
                                        <p:tav tm="0">
                                          <p:val>
                                            <p:strVal val="#ppt_x"/>
                                          </p:val>
                                        </p:tav>
                                        <p:tav tm="100000">
                                          <p:val>
                                            <p:strVal val="#ppt_x"/>
                                          </p:val>
                                        </p:tav>
                                      </p:tavLst>
                                    </p:anim>
                                    <p:anim calcmode="lin" valueType="num">
                                      <p:cBhvr additive="base">
                                        <p:cTn id="28" dur="500" fill="hold"/>
                                        <p:tgtEl>
                                          <p:spTgt spid="57856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78565"/>
                                        </p:tgtEl>
                                        <p:attrNameLst>
                                          <p:attrName>style.visibility</p:attrName>
                                        </p:attrNameLst>
                                      </p:cBhvr>
                                      <p:to>
                                        <p:strVal val="visible"/>
                                      </p:to>
                                    </p:set>
                                    <p:anim calcmode="lin" valueType="num">
                                      <p:cBhvr additive="base">
                                        <p:cTn id="33" dur="500" fill="hold"/>
                                        <p:tgtEl>
                                          <p:spTgt spid="578565"/>
                                        </p:tgtEl>
                                        <p:attrNameLst>
                                          <p:attrName>ppt_x</p:attrName>
                                        </p:attrNameLst>
                                      </p:cBhvr>
                                      <p:tavLst>
                                        <p:tav tm="0">
                                          <p:val>
                                            <p:strVal val="#ppt_x"/>
                                          </p:val>
                                        </p:tav>
                                        <p:tav tm="100000">
                                          <p:val>
                                            <p:strVal val="#ppt_x"/>
                                          </p:val>
                                        </p:tav>
                                      </p:tavLst>
                                    </p:anim>
                                    <p:anim calcmode="lin" valueType="num">
                                      <p:cBhvr additive="base">
                                        <p:cTn id="34" dur="500" fill="hold"/>
                                        <p:tgtEl>
                                          <p:spTgt spid="57856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78566"/>
                                        </p:tgtEl>
                                        <p:attrNameLst>
                                          <p:attrName>style.visibility</p:attrName>
                                        </p:attrNameLst>
                                      </p:cBhvr>
                                      <p:to>
                                        <p:strVal val="visible"/>
                                      </p:to>
                                    </p:set>
                                    <p:anim calcmode="lin" valueType="num">
                                      <p:cBhvr additive="base">
                                        <p:cTn id="37" dur="500" fill="hold"/>
                                        <p:tgtEl>
                                          <p:spTgt spid="578566"/>
                                        </p:tgtEl>
                                        <p:attrNameLst>
                                          <p:attrName>ppt_x</p:attrName>
                                        </p:attrNameLst>
                                      </p:cBhvr>
                                      <p:tavLst>
                                        <p:tav tm="0">
                                          <p:val>
                                            <p:strVal val="#ppt_x"/>
                                          </p:val>
                                        </p:tav>
                                        <p:tav tm="100000">
                                          <p:val>
                                            <p:strVal val="#ppt_x"/>
                                          </p:val>
                                        </p:tav>
                                      </p:tavLst>
                                    </p:anim>
                                    <p:anim calcmode="lin" valueType="num">
                                      <p:cBhvr additive="base">
                                        <p:cTn id="38" dur="500" fill="hold"/>
                                        <p:tgtEl>
                                          <p:spTgt spid="5785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0" grpId="0" bldLvl="0" animBg="1"/>
      <p:bldP spid="577541" grpId="0" bldLvl="0" animBg="1"/>
      <p:bldP spid="578564" grpId="0" bldLvl="0" animBg="1"/>
      <p:bldP spid="57856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8" name="Text Box 4"/>
          <p:cNvSpPr txBox="1">
            <a:spLocks noChangeArrowheads="1"/>
          </p:cNvSpPr>
          <p:nvPr/>
        </p:nvSpPr>
        <p:spPr bwMode="auto">
          <a:xfrm>
            <a:off x="213360" y="925513"/>
            <a:ext cx="6551613"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l" fontAlgn="base">
              <a:spcBef>
                <a:spcPct val="50000"/>
              </a:spcBef>
              <a:spcAft>
                <a:spcPct val="0"/>
              </a:spcAft>
            </a:pPr>
            <a:r>
              <a:rPr lang="en-US" altLang="zh-CN" sz="2400" b="1">
                <a:solidFill>
                  <a:srgbClr val="FFFFFF"/>
                </a:solidFill>
                <a:ea typeface="楷体_GB2312" pitchFamily="49" charset="-122"/>
              </a:rPr>
              <a:t>2</a:t>
            </a:r>
            <a:r>
              <a:rPr lang="zh-CN" altLang="en-US" sz="2400" b="1">
                <a:solidFill>
                  <a:srgbClr val="FFFFFF"/>
                </a:solidFill>
                <a:ea typeface="楷体_GB2312" pitchFamily="49" charset="-122"/>
              </a:rPr>
              <a:t>、八通道双向模拟多路开关</a:t>
            </a:r>
            <a:r>
              <a:rPr lang="en-US" altLang="zh-CN" sz="2400" b="1">
                <a:solidFill>
                  <a:srgbClr val="FFFFFF"/>
                </a:solidFill>
                <a:latin typeface="Times New Roman" panose="02020603050405020304" pitchFamily="18" charset="0"/>
                <a:ea typeface="楷体_GB2312" pitchFamily="49" charset="-122"/>
                <a:cs typeface="Times New Roman" panose="02020603050405020304" pitchFamily="18" charset="0"/>
              </a:rPr>
              <a:t>CD4051</a:t>
            </a:r>
            <a:endParaRPr lang="en-US" altLang="zh-CN" sz="2400" b="1">
              <a:solidFill>
                <a:srgbClr val="FFFFFF"/>
              </a:solidFill>
              <a:latin typeface="Times New Roman" panose="02020603050405020304" pitchFamily="18" charset="0"/>
              <a:ea typeface="楷体_GB2312" pitchFamily="49" charset="-122"/>
              <a:cs typeface="Times New Roman" panose="02020603050405020304" pitchFamily="18" charset="0"/>
            </a:endParaRPr>
          </a:p>
        </p:txBody>
      </p:sp>
      <p:sp>
        <p:nvSpPr>
          <p:cNvPr id="579589" name="Text Box 5"/>
          <p:cNvSpPr txBox="1">
            <a:spLocks noChangeArrowheads="1"/>
          </p:cNvSpPr>
          <p:nvPr/>
        </p:nvSpPr>
        <p:spPr bwMode="auto">
          <a:xfrm>
            <a:off x="213360" y="1430655"/>
            <a:ext cx="4785360"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en-US" altLang="zh-CN" sz="2400" b="1">
                <a:solidFill>
                  <a:srgbClr val="FFFFFF"/>
                </a:solidFill>
                <a:ea typeface="楷体_GB2312" pitchFamily="49" charset="-122"/>
              </a:rPr>
              <a:t>      </a:t>
            </a:r>
            <a:r>
              <a:rPr lang="en-US" altLang="zh-CN" sz="2400" b="1">
                <a:solidFill>
                  <a:srgbClr val="FFCC00"/>
                </a:solidFill>
                <a:latin typeface="Times New Roman" panose="02020603050405020304" pitchFamily="18" charset="0"/>
                <a:ea typeface="楷体_GB2312" pitchFamily="49" charset="-122"/>
                <a:cs typeface="Times New Roman" panose="02020603050405020304" pitchFamily="18" charset="0"/>
              </a:rPr>
              <a:t>CD4051</a:t>
            </a:r>
            <a:r>
              <a:rPr lang="zh-CN" altLang="en-US" sz="2400" b="1">
                <a:solidFill>
                  <a:srgbClr val="FFCC00"/>
                </a:solidFill>
                <a:ea typeface="楷体_GB2312" pitchFamily="49" charset="-122"/>
              </a:rPr>
              <a:t>为</a:t>
            </a:r>
            <a:r>
              <a:rPr lang="en-US" altLang="zh-CN" sz="2400" b="1">
                <a:solidFill>
                  <a:srgbClr val="FFCC00"/>
                </a:solidFill>
                <a:latin typeface="Times New Roman" panose="02020603050405020304" pitchFamily="18" charset="0"/>
                <a:ea typeface="楷体_GB2312" pitchFamily="49" charset="-122"/>
                <a:cs typeface="Times New Roman" panose="02020603050405020304" pitchFamily="18" charset="0"/>
              </a:rPr>
              <a:t>8</a:t>
            </a:r>
            <a:r>
              <a:rPr lang="zh-CN" altLang="en-US" sz="2400" b="1">
                <a:solidFill>
                  <a:srgbClr val="FFCC00"/>
                </a:solidFill>
                <a:ea typeface="楷体_GB2312" pitchFamily="49" charset="-122"/>
              </a:rPr>
              <a:t>通道单刀结构形式，允许双向使用，可用于多到一的切换输出，也可用于一到多的切换输出，其内部结构如图所示。</a:t>
            </a:r>
            <a:endParaRPr lang="zh-CN" altLang="en-US" sz="2400" b="1">
              <a:solidFill>
                <a:srgbClr val="FFCC00"/>
              </a:solidFill>
              <a:ea typeface="楷体_GB2312" pitchFamily="49" charset="-122"/>
            </a:endParaRPr>
          </a:p>
        </p:txBody>
      </p:sp>
      <p:sp>
        <p:nvSpPr>
          <p:cNvPr id="579592" name="Text Box 8"/>
          <p:cNvSpPr txBox="1">
            <a:spLocks noChangeArrowheads="1"/>
          </p:cNvSpPr>
          <p:nvPr/>
        </p:nvSpPr>
        <p:spPr bwMode="auto">
          <a:xfrm>
            <a:off x="5511165" y="975360"/>
            <a:ext cx="3042285" cy="3683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lgn="ctr" fontAlgn="base">
              <a:spcBef>
                <a:spcPct val="50000"/>
              </a:spcBef>
              <a:spcAft>
                <a:spcPct val="0"/>
              </a:spcAft>
            </a:pPr>
            <a:r>
              <a:rPr lang="en-US" altLang="zh-CN" b="1">
                <a:solidFill>
                  <a:srgbClr val="FFFFFF"/>
                </a:solidFill>
                <a:latin typeface="Times New Roman" panose="02020603050405020304" pitchFamily="18" charset="0"/>
                <a:ea typeface="楷体_GB2312" pitchFamily="49" charset="-122"/>
                <a:cs typeface="Times New Roman" panose="02020603050405020304" pitchFamily="18" charset="0"/>
              </a:rPr>
              <a:t>CD4051</a:t>
            </a:r>
            <a:r>
              <a:rPr lang="zh-CN" altLang="en-US" b="1">
                <a:solidFill>
                  <a:srgbClr val="FFFFFF"/>
                </a:solidFill>
                <a:ea typeface="楷体_GB2312" pitchFamily="49" charset="-122"/>
              </a:rPr>
              <a:t>内部结构及引脚图</a:t>
            </a:r>
            <a:endParaRPr lang="zh-CN" altLang="en-US" b="1">
              <a:solidFill>
                <a:srgbClr val="FFFFFF"/>
              </a:solidFill>
              <a:ea typeface="楷体_GB2312" pitchFamily="49" charset="-122"/>
            </a:endParaRPr>
          </a:p>
        </p:txBody>
      </p:sp>
      <p:pic>
        <p:nvPicPr>
          <p:cNvPr id="579605" name="Picture 21" descr="b2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66335" y="1325245"/>
            <a:ext cx="4131945" cy="3211830"/>
          </a:xfrm>
          <a:prstGeom prst="rect">
            <a:avLst/>
          </a:prstGeom>
          <a:noFill/>
          <a:extLst>
            <a:ext uri="{909E8E84-426E-40DD-AFC4-6F175D3DCCD1}">
              <a14:hiddenFill xmlns:a14="http://schemas.microsoft.com/office/drawing/2010/main">
                <a:solidFill>
                  <a:srgbClr val="FFFFFF"/>
                </a:solidFill>
              </a14:hiddenFill>
            </a:ext>
          </a:extLst>
        </p:spPr>
      </p:pic>
      <p:sp>
        <p:nvSpPr>
          <p:cNvPr id="576518" name="Text Box 6"/>
          <p:cNvSpPr txBox="1">
            <a:spLocks noChangeArrowheads="1"/>
          </p:cNvSpPr>
          <p:nvPr/>
        </p:nvSpPr>
        <p:spPr bwMode="auto">
          <a:xfrm>
            <a:off x="139065" y="514668"/>
            <a:ext cx="4392613"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en-US" altLang="zh-CN" sz="2400" b="1">
                <a:solidFill>
                  <a:srgbClr val="FFFFFF"/>
                </a:solidFill>
                <a:ea typeface="楷体_GB2312" pitchFamily="49" charset="-122"/>
              </a:rPr>
              <a:t>2.4.2</a:t>
            </a:r>
            <a:r>
              <a:rPr lang="zh-CN" altLang="en-US" sz="2400" b="1">
                <a:solidFill>
                  <a:srgbClr val="FFFFFF"/>
                </a:solidFill>
                <a:ea typeface="楷体_GB2312" pitchFamily="49" charset="-122"/>
              </a:rPr>
              <a:t>集成模拟多路开关</a:t>
            </a:r>
            <a:endParaRPr lang="zh-CN" altLang="en-US" sz="2400" b="1">
              <a:solidFill>
                <a:srgbClr val="FFFFFF"/>
              </a:solidFill>
              <a:ea typeface="楷体_GB2312" pitchFamily="49" charset="-122"/>
            </a:endParaRPr>
          </a:p>
        </p:txBody>
      </p:sp>
      <p:sp>
        <p:nvSpPr>
          <p:cNvPr id="16" name="Text Box 347"/>
          <p:cNvSpPr txBox="1">
            <a:spLocks noChangeArrowheads="1"/>
          </p:cNvSpPr>
          <p:nvPr/>
        </p:nvSpPr>
        <p:spPr bwMode="auto">
          <a:xfrm>
            <a:off x="3023870" y="6331585"/>
            <a:ext cx="2202815" cy="3683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ctr" fontAlgn="base">
              <a:spcBef>
                <a:spcPct val="50000"/>
              </a:spcBef>
              <a:spcAft>
                <a:spcPct val="0"/>
              </a:spcAft>
            </a:pPr>
            <a:r>
              <a:rPr lang="en-US" altLang="zh-CN" b="1">
                <a:solidFill>
                  <a:srgbClr val="FFFFFF"/>
                </a:solidFill>
                <a:latin typeface="Times New Roman" panose="02020603050405020304" pitchFamily="18" charset="0"/>
                <a:ea typeface="楷体_GB2312" pitchFamily="49" charset="-122"/>
                <a:cs typeface="Times New Roman" panose="02020603050405020304" pitchFamily="18" charset="0"/>
              </a:rPr>
              <a:t>CD4051</a:t>
            </a:r>
            <a:r>
              <a:rPr lang="zh-CN" altLang="en-US" b="1">
                <a:solidFill>
                  <a:srgbClr val="FFFFFF"/>
                </a:solidFill>
                <a:ea typeface="楷体_GB2312" pitchFamily="49" charset="-122"/>
              </a:rPr>
              <a:t>真值表</a:t>
            </a:r>
            <a:endParaRPr lang="zh-CN" altLang="en-US" b="1">
              <a:solidFill>
                <a:srgbClr val="FFFFFF"/>
              </a:solidFill>
              <a:ea typeface="楷体_GB2312" pitchFamily="49" charset="-122"/>
            </a:endParaRPr>
          </a:p>
        </p:txBody>
      </p:sp>
      <p:pic>
        <p:nvPicPr>
          <p:cNvPr id="3" name="图片 2"/>
          <p:cNvPicPr>
            <a:picLocks noChangeAspect="1"/>
          </p:cNvPicPr>
          <p:nvPr/>
        </p:nvPicPr>
        <p:blipFill>
          <a:blip r:embed="rId2"/>
          <a:srcRect l="7350" r="6115"/>
          <a:stretch>
            <a:fillRect/>
          </a:stretch>
        </p:blipFill>
        <p:spPr>
          <a:xfrm>
            <a:off x="1080770" y="2110740"/>
            <a:ext cx="5684520" cy="42208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9589"/>
                                        </p:tgtEl>
                                        <p:attrNameLst>
                                          <p:attrName>style.visibility</p:attrName>
                                        </p:attrNameLst>
                                      </p:cBhvr>
                                      <p:to>
                                        <p:strVal val="visible"/>
                                      </p:to>
                                    </p:set>
                                    <p:anim calcmode="lin" valueType="num">
                                      <p:cBhvr additive="base">
                                        <p:cTn id="7" dur="500" fill="hold"/>
                                        <p:tgtEl>
                                          <p:spTgt spid="579589"/>
                                        </p:tgtEl>
                                        <p:attrNameLst>
                                          <p:attrName>ppt_x</p:attrName>
                                        </p:attrNameLst>
                                      </p:cBhvr>
                                      <p:tavLst>
                                        <p:tav tm="0">
                                          <p:val>
                                            <p:strVal val="#ppt_x"/>
                                          </p:val>
                                        </p:tav>
                                        <p:tav tm="100000">
                                          <p:val>
                                            <p:strVal val="#ppt_x"/>
                                          </p:val>
                                        </p:tav>
                                      </p:tavLst>
                                    </p:anim>
                                    <p:anim calcmode="lin" valueType="num">
                                      <p:cBhvr additive="base">
                                        <p:cTn id="8" dur="500" fill="hold"/>
                                        <p:tgtEl>
                                          <p:spTgt spid="5795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9592"/>
                                        </p:tgtEl>
                                        <p:attrNameLst>
                                          <p:attrName>style.visibility</p:attrName>
                                        </p:attrNameLst>
                                      </p:cBhvr>
                                      <p:to>
                                        <p:strVal val="visible"/>
                                      </p:to>
                                    </p:set>
                                    <p:anim calcmode="lin" valueType="num">
                                      <p:cBhvr additive="base">
                                        <p:cTn id="13" dur="500" fill="hold"/>
                                        <p:tgtEl>
                                          <p:spTgt spid="579592"/>
                                        </p:tgtEl>
                                        <p:attrNameLst>
                                          <p:attrName>ppt_x</p:attrName>
                                        </p:attrNameLst>
                                      </p:cBhvr>
                                      <p:tavLst>
                                        <p:tav tm="0">
                                          <p:val>
                                            <p:strVal val="#ppt_x"/>
                                          </p:val>
                                        </p:tav>
                                        <p:tav tm="100000">
                                          <p:val>
                                            <p:strVal val="#ppt_x"/>
                                          </p:val>
                                        </p:tav>
                                      </p:tavLst>
                                    </p:anim>
                                    <p:anim calcmode="lin" valueType="num">
                                      <p:cBhvr additive="base">
                                        <p:cTn id="14" dur="500" fill="hold"/>
                                        <p:tgtEl>
                                          <p:spTgt spid="57959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79605"/>
                                        </p:tgtEl>
                                        <p:attrNameLst>
                                          <p:attrName>style.visibility</p:attrName>
                                        </p:attrNameLst>
                                      </p:cBhvr>
                                      <p:to>
                                        <p:strVal val="visible"/>
                                      </p:to>
                                    </p:set>
                                    <p:anim calcmode="lin" valueType="num">
                                      <p:cBhvr additive="base">
                                        <p:cTn id="17" dur="500" fill="hold"/>
                                        <p:tgtEl>
                                          <p:spTgt spid="579605"/>
                                        </p:tgtEl>
                                        <p:attrNameLst>
                                          <p:attrName>ppt_x</p:attrName>
                                        </p:attrNameLst>
                                      </p:cBhvr>
                                      <p:tavLst>
                                        <p:tav tm="0">
                                          <p:val>
                                            <p:strVal val="#ppt_x"/>
                                          </p:val>
                                        </p:tav>
                                        <p:tav tm="100000">
                                          <p:val>
                                            <p:strVal val="#ppt_x"/>
                                          </p:val>
                                        </p:tav>
                                      </p:tavLst>
                                    </p:anim>
                                    <p:anim calcmode="lin" valueType="num">
                                      <p:cBhvr additive="base">
                                        <p:cTn id="18" dur="500" fill="hold"/>
                                        <p:tgtEl>
                                          <p:spTgt spid="57960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9" grpId="0" animBg="1"/>
      <p:bldP spid="579592" grpId="0" animBg="1"/>
      <p:bldP spid="16"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359410" y="1292543"/>
            <a:ext cx="8424863"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a:solidFill>
                  <a:srgbClr val="FFFFFF"/>
                </a:solidFill>
                <a:ea typeface="楷体_GB2312" pitchFamily="49" charset="-122"/>
              </a:rPr>
              <a:t>    </a:t>
            </a:r>
            <a:r>
              <a:rPr lang="zh-CN" altLang="en-US" sz="2400" b="1">
                <a:solidFill>
                  <a:srgbClr val="FFCC00"/>
                </a:solidFill>
                <a:ea typeface="楷体_GB2312" pitchFamily="49" charset="-122"/>
              </a:rPr>
              <a:t>其中</a:t>
            </a:r>
            <a:r>
              <a:rPr lang="en-US" altLang="zh-CN" sz="2400" b="1">
                <a:solidFill>
                  <a:srgbClr val="FFCC00"/>
                </a:solidFill>
                <a:latin typeface="Times New Roman" panose="02020603050405020304" pitchFamily="18" charset="0"/>
                <a:ea typeface="楷体_GB2312" pitchFamily="49" charset="-122"/>
                <a:cs typeface="Times New Roman" panose="02020603050405020304" pitchFamily="18" charset="0"/>
              </a:rPr>
              <a:t>VEE</a:t>
            </a:r>
            <a:r>
              <a:rPr lang="zh-CN" altLang="en-US" sz="2400" b="1">
                <a:solidFill>
                  <a:srgbClr val="FFCC00"/>
                </a:solidFill>
                <a:ea typeface="楷体_GB2312" pitchFamily="49" charset="-122"/>
              </a:rPr>
              <a:t>是负电源端，用于电平移位。当</a:t>
            </a:r>
            <a:r>
              <a:rPr lang="en-US" altLang="zh-CN" sz="2400" b="1">
                <a:solidFill>
                  <a:srgbClr val="FFCC00"/>
                </a:solidFill>
                <a:latin typeface="Times New Roman" panose="02020603050405020304" pitchFamily="18" charset="0"/>
                <a:ea typeface="楷体_GB2312" pitchFamily="49" charset="-122"/>
                <a:cs typeface="Times New Roman" panose="02020603050405020304" pitchFamily="18" charset="0"/>
              </a:rPr>
              <a:t>VSS=0V</a:t>
            </a:r>
            <a:r>
              <a:rPr lang="zh-CN" altLang="en-US" sz="2400" b="1">
                <a:solidFill>
                  <a:srgbClr val="FFCC00"/>
                </a:solidFill>
                <a:ea typeface="楷体_GB2312" pitchFamily="49" charset="-122"/>
              </a:rPr>
              <a:t>时，使得在单组电源供电条件下工作的</a:t>
            </a:r>
            <a:r>
              <a:rPr lang="en-US" altLang="zh-CN" sz="2400" b="1">
                <a:solidFill>
                  <a:srgbClr val="FFCC00"/>
                </a:solidFill>
                <a:latin typeface="Times New Roman" panose="02020603050405020304" pitchFamily="18" charset="0"/>
                <a:ea typeface="楷体_GB2312" pitchFamily="49" charset="-122"/>
                <a:cs typeface="Times New Roman" panose="02020603050405020304" pitchFamily="18" charset="0"/>
              </a:rPr>
              <a:t>CMOS</a:t>
            </a:r>
            <a:r>
              <a:rPr lang="zh-CN" altLang="en-US" sz="2400" b="1">
                <a:solidFill>
                  <a:srgbClr val="FFCC00"/>
                </a:solidFill>
                <a:ea typeface="楷体_GB2312" pitchFamily="49" charset="-122"/>
              </a:rPr>
              <a:t>电路所提供的数字信号能直接控制开关，切换幅度在</a:t>
            </a:r>
            <a:r>
              <a:rPr lang="en-US" altLang="zh-CN" sz="2400" b="1">
                <a:solidFill>
                  <a:srgbClr val="FFCC00"/>
                </a:solidFill>
                <a:latin typeface="Times New Roman" panose="02020603050405020304" pitchFamily="18" charset="0"/>
                <a:ea typeface="楷体_GB2312" pitchFamily="49" charset="-122"/>
                <a:cs typeface="Times New Roman" panose="02020603050405020304" pitchFamily="18" charset="0"/>
              </a:rPr>
              <a:t>VEE</a:t>
            </a:r>
            <a:r>
              <a:rPr lang="zh-CN" altLang="en-US" sz="2400" b="1">
                <a:solidFill>
                  <a:srgbClr val="FFCC00"/>
                </a:solidFill>
                <a:ea typeface="楷体_GB2312" pitchFamily="49" charset="-122"/>
              </a:rPr>
              <a:t>到</a:t>
            </a:r>
            <a:r>
              <a:rPr lang="en-US" altLang="zh-CN" sz="2400" b="1">
                <a:solidFill>
                  <a:srgbClr val="FFCC00"/>
                </a:solidFill>
                <a:latin typeface="Times New Roman" panose="02020603050405020304" pitchFamily="18" charset="0"/>
                <a:ea typeface="楷体_GB2312" pitchFamily="49" charset="-122"/>
                <a:cs typeface="Times New Roman" panose="02020603050405020304" pitchFamily="18" charset="0"/>
              </a:rPr>
              <a:t>VDD</a:t>
            </a:r>
            <a:r>
              <a:rPr lang="zh-CN" altLang="en-US" sz="2400" b="1">
                <a:solidFill>
                  <a:srgbClr val="FFCC00"/>
                </a:solidFill>
                <a:ea typeface="楷体_GB2312" pitchFamily="49" charset="-122"/>
              </a:rPr>
              <a:t>之间的模拟信号，最大峰</a:t>
            </a:r>
            <a:r>
              <a:rPr lang="en-US" altLang="zh-CN" sz="2400" b="1">
                <a:solidFill>
                  <a:srgbClr val="FFCC00"/>
                </a:solidFill>
                <a:latin typeface="Times New Roman" panose="02020603050405020304" pitchFamily="18" charset="0"/>
                <a:ea typeface="楷体_GB2312" pitchFamily="49" charset="-122"/>
                <a:cs typeface="Times New Roman" panose="02020603050405020304" pitchFamily="18" charset="0"/>
              </a:rPr>
              <a:t>—</a:t>
            </a:r>
            <a:r>
              <a:rPr lang="zh-CN" altLang="en-US" sz="2400" b="1">
                <a:solidFill>
                  <a:srgbClr val="FFCC00"/>
                </a:solidFill>
                <a:ea typeface="楷体_GB2312" pitchFamily="49" charset="-122"/>
              </a:rPr>
              <a:t>峰值达</a:t>
            </a:r>
            <a:r>
              <a:rPr lang="en-US" altLang="zh-CN" sz="2400" b="1">
                <a:solidFill>
                  <a:srgbClr val="FFCC00"/>
                </a:solidFill>
                <a:latin typeface="Times New Roman" panose="02020603050405020304" pitchFamily="18" charset="0"/>
                <a:ea typeface="楷体_GB2312" pitchFamily="49" charset="-122"/>
                <a:cs typeface="Times New Roman" panose="02020603050405020304" pitchFamily="18" charset="0"/>
              </a:rPr>
              <a:t>15V</a:t>
            </a:r>
            <a:r>
              <a:rPr lang="zh-CN" altLang="en-US" sz="2400" b="1">
                <a:solidFill>
                  <a:srgbClr val="FFCC00"/>
                </a:solidFill>
                <a:ea typeface="楷体_GB2312" pitchFamily="49" charset="-122"/>
              </a:rPr>
              <a:t>。典型电平移位连接方法如图所示 </a:t>
            </a:r>
            <a:endParaRPr lang="zh-CN" altLang="en-US" sz="2400" b="1">
              <a:solidFill>
                <a:srgbClr val="FFCC00"/>
              </a:solidFill>
              <a:ea typeface="楷体_GB2312" pitchFamily="49" charset="-122"/>
            </a:endParaRPr>
          </a:p>
        </p:txBody>
      </p:sp>
      <p:pic>
        <p:nvPicPr>
          <p:cNvPr id="16" name="Picture 5"/>
          <p:cNvPicPr>
            <a:picLocks noChangeAspect="1" noChangeArrowheads="1"/>
          </p:cNvPicPr>
          <p:nvPr/>
        </p:nvPicPr>
        <p:blipFill>
          <a:blip r:embed="rId1">
            <a:extLst>
              <a:ext uri="{28A0092B-C50C-407E-A947-70E740481C1C}">
                <a14:useLocalDpi xmlns:a14="http://schemas.microsoft.com/office/drawing/2010/main" val="0"/>
              </a:ext>
            </a:extLst>
          </a:blip>
          <a:srcRect l="2556" r="1746" b="31972"/>
          <a:stretch>
            <a:fillRect/>
          </a:stretch>
        </p:blipFill>
        <p:spPr bwMode="auto">
          <a:xfrm>
            <a:off x="1923415" y="2931795"/>
            <a:ext cx="6752590" cy="2665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6"/>
          <p:cNvSpPr txBox="1">
            <a:spLocks noChangeArrowheads="1"/>
          </p:cNvSpPr>
          <p:nvPr/>
        </p:nvSpPr>
        <p:spPr bwMode="auto">
          <a:xfrm>
            <a:off x="4210685" y="5597525"/>
            <a:ext cx="2580005" cy="3683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lgn="ctr" fontAlgn="base">
              <a:spcBef>
                <a:spcPct val="50000"/>
              </a:spcBef>
              <a:spcAft>
                <a:spcPct val="0"/>
              </a:spcAft>
            </a:pPr>
            <a:r>
              <a:rPr lang="zh-CN" altLang="en-US" b="1">
                <a:solidFill>
                  <a:srgbClr val="FFFFFF"/>
                </a:solidFill>
                <a:ea typeface="楷体_GB2312" pitchFamily="49" charset="-122"/>
              </a:rPr>
              <a:t>典型电平移位连接图</a:t>
            </a:r>
            <a:endParaRPr lang="zh-CN" altLang="en-US" b="1">
              <a:solidFill>
                <a:srgbClr val="FFFFFF"/>
              </a:solidFill>
              <a:ea typeface="楷体_GB2312" pitchFamily="49" charset="-122"/>
            </a:endParaRPr>
          </a:p>
        </p:txBody>
      </p:sp>
      <p:sp>
        <p:nvSpPr>
          <p:cNvPr id="579588" name="Text Box 4"/>
          <p:cNvSpPr txBox="1">
            <a:spLocks noChangeArrowheads="1"/>
          </p:cNvSpPr>
          <p:nvPr/>
        </p:nvSpPr>
        <p:spPr bwMode="auto">
          <a:xfrm>
            <a:off x="213360" y="925513"/>
            <a:ext cx="6551613"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algn="l" fontAlgn="base">
              <a:spcBef>
                <a:spcPct val="50000"/>
              </a:spcBef>
              <a:spcAft>
                <a:spcPct val="0"/>
              </a:spcAft>
            </a:pPr>
            <a:r>
              <a:rPr lang="en-US" altLang="zh-CN" sz="2400" b="1">
                <a:solidFill>
                  <a:srgbClr val="FFFFFF"/>
                </a:solidFill>
                <a:ea typeface="楷体_GB2312" pitchFamily="49" charset="-122"/>
              </a:rPr>
              <a:t>2</a:t>
            </a:r>
            <a:r>
              <a:rPr lang="zh-CN" altLang="en-US" sz="2400" b="1">
                <a:solidFill>
                  <a:srgbClr val="FFFFFF"/>
                </a:solidFill>
                <a:ea typeface="楷体_GB2312" pitchFamily="49" charset="-122"/>
              </a:rPr>
              <a:t>、八通道双向模拟多路开关</a:t>
            </a:r>
            <a:r>
              <a:rPr lang="en-US" altLang="zh-CN" sz="2400" b="1">
                <a:solidFill>
                  <a:srgbClr val="FFFFFF"/>
                </a:solidFill>
                <a:latin typeface="Times New Roman" panose="02020603050405020304" pitchFamily="18" charset="0"/>
                <a:ea typeface="楷体_GB2312" pitchFamily="49" charset="-122"/>
                <a:cs typeface="Times New Roman" panose="02020603050405020304" pitchFamily="18" charset="0"/>
              </a:rPr>
              <a:t>CD4051</a:t>
            </a:r>
            <a:endParaRPr lang="en-US" altLang="zh-CN" sz="2400" b="1">
              <a:solidFill>
                <a:srgbClr val="FFFFFF"/>
              </a:solidFill>
              <a:latin typeface="Times New Roman" panose="02020603050405020304" pitchFamily="18" charset="0"/>
              <a:ea typeface="楷体_GB2312" pitchFamily="49" charset="-122"/>
              <a:cs typeface="Times New Roman" panose="02020603050405020304" pitchFamily="18" charset="0"/>
            </a:endParaRPr>
          </a:p>
        </p:txBody>
      </p:sp>
      <p:sp>
        <p:nvSpPr>
          <p:cNvPr id="576518" name="Text Box 6"/>
          <p:cNvSpPr txBox="1">
            <a:spLocks noChangeArrowheads="1"/>
          </p:cNvSpPr>
          <p:nvPr/>
        </p:nvSpPr>
        <p:spPr bwMode="auto">
          <a:xfrm>
            <a:off x="139065" y="514668"/>
            <a:ext cx="4392613"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en-US" altLang="zh-CN" sz="2400" b="1">
                <a:solidFill>
                  <a:srgbClr val="FFFFFF"/>
                </a:solidFill>
                <a:ea typeface="楷体_GB2312" pitchFamily="49" charset="-122"/>
              </a:rPr>
              <a:t>2.4.2</a:t>
            </a:r>
            <a:r>
              <a:rPr lang="zh-CN" altLang="en-US" sz="2400" b="1">
                <a:solidFill>
                  <a:srgbClr val="FFFFFF"/>
                </a:solidFill>
                <a:ea typeface="楷体_GB2312" pitchFamily="49" charset="-122"/>
              </a:rPr>
              <a:t>集成模拟多路开关</a:t>
            </a:r>
            <a:endParaRPr lang="zh-CN" altLang="en-US" sz="2400" b="1">
              <a:solidFill>
                <a:srgbClr val="FFFFFF"/>
              </a:solidFill>
              <a:ea typeface="楷体_GB2312"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4" name="Text Box 4"/>
          <p:cNvSpPr txBox="1">
            <a:spLocks noChangeArrowheads="1"/>
          </p:cNvSpPr>
          <p:nvPr/>
        </p:nvSpPr>
        <p:spPr bwMode="auto">
          <a:xfrm>
            <a:off x="137160" y="907415"/>
            <a:ext cx="443928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lgn="l" fontAlgn="base">
              <a:spcBef>
                <a:spcPct val="50000"/>
              </a:spcBef>
              <a:spcAft>
                <a:spcPct val="0"/>
              </a:spcAft>
            </a:pPr>
            <a:r>
              <a:rPr lang="en-US" altLang="zh-CN" sz="2400" b="1">
                <a:solidFill>
                  <a:srgbClr val="FFFFFF"/>
                </a:solidFill>
                <a:ea typeface="楷体_GB2312" pitchFamily="49" charset="-122"/>
              </a:rPr>
              <a:t>3</a:t>
            </a:r>
            <a:r>
              <a:rPr lang="zh-CN" altLang="en-US" sz="2400" b="1">
                <a:solidFill>
                  <a:srgbClr val="FFFFFF"/>
                </a:solidFill>
                <a:ea typeface="楷体_GB2312" pitchFamily="49" charset="-122"/>
              </a:rPr>
              <a:t>、双四路模拟开关</a:t>
            </a:r>
            <a:r>
              <a:rPr lang="en-US" altLang="zh-CN" sz="2400" b="1">
                <a:solidFill>
                  <a:srgbClr val="FFFFFF"/>
                </a:solidFill>
                <a:latin typeface="Times New Roman" panose="02020603050405020304" pitchFamily="18" charset="0"/>
                <a:ea typeface="楷体_GB2312" pitchFamily="49" charset="-122"/>
                <a:cs typeface="Times New Roman" panose="02020603050405020304" pitchFamily="18" charset="0"/>
              </a:rPr>
              <a:t>CD4052</a:t>
            </a:r>
            <a:endParaRPr lang="en-US" altLang="zh-CN" sz="2400" b="1">
              <a:solidFill>
                <a:srgbClr val="FFFFFF"/>
              </a:solidFill>
              <a:latin typeface="Times New Roman" panose="02020603050405020304" pitchFamily="18" charset="0"/>
              <a:ea typeface="楷体_GB2312" pitchFamily="49" charset="-122"/>
              <a:cs typeface="Times New Roman" panose="02020603050405020304" pitchFamily="18" charset="0"/>
            </a:endParaRPr>
          </a:p>
        </p:txBody>
      </p:sp>
      <p:sp>
        <p:nvSpPr>
          <p:cNvPr id="583685" name="Text Box 5"/>
          <p:cNvSpPr txBox="1">
            <a:spLocks noChangeArrowheads="1"/>
          </p:cNvSpPr>
          <p:nvPr/>
        </p:nvSpPr>
        <p:spPr bwMode="auto">
          <a:xfrm>
            <a:off x="395288" y="1342073"/>
            <a:ext cx="8280400"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a:solidFill>
                  <a:srgbClr val="FFFFFF"/>
                </a:solidFill>
                <a:ea typeface="楷体_GB2312" pitchFamily="49" charset="-122"/>
              </a:rPr>
              <a:t>     </a:t>
            </a:r>
            <a:r>
              <a:rPr lang="en-US" altLang="zh-CN" sz="2400" b="1">
                <a:solidFill>
                  <a:srgbClr val="FFCC00"/>
                </a:solidFill>
                <a:latin typeface="Times New Roman" panose="02020603050405020304" pitchFamily="18" charset="0"/>
                <a:ea typeface="楷体_GB2312" pitchFamily="49" charset="-122"/>
                <a:cs typeface="Times New Roman" panose="02020603050405020304" pitchFamily="18" charset="0"/>
              </a:rPr>
              <a:t>CD4052</a:t>
            </a:r>
            <a:r>
              <a:rPr lang="zh-CN" altLang="en-US" sz="2400" b="1">
                <a:solidFill>
                  <a:srgbClr val="FFCC00"/>
                </a:solidFill>
                <a:ea typeface="楷体_GB2312" pitchFamily="49" charset="-122"/>
              </a:rPr>
              <a:t>相当于一个双刀四掷开关，内部结构和引脚功能如图所示。</a:t>
            </a:r>
            <a:r>
              <a:rPr lang="zh-CN" altLang="en-US" sz="2400" b="1">
                <a:solidFill>
                  <a:srgbClr val="FFFFFF"/>
                </a:solidFill>
                <a:ea typeface="楷体_GB2312" pitchFamily="49" charset="-122"/>
              </a:rPr>
              <a:t> </a:t>
            </a:r>
            <a:endParaRPr lang="zh-CN" altLang="en-US" sz="2400" b="1">
              <a:solidFill>
                <a:srgbClr val="FFFFFF"/>
              </a:solidFill>
              <a:ea typeface="楷体_GB2312" pitchFamily="49" charset="-122"/>
            </a:endParaRPr>
          </a:p>
        </p:txBody>
      </p:sp>
      <p:sp>
        <p:nvSpPr>
          <p:cNvPr id="583687" name="Text Box 7"/>
          <p:cNvSpPr txBox="1">
            <a:spLocks noChangeArrowheads="1"/>
          </p:cNvSpPr>
          <p:nvPr/>
        </p:nvSpPr>
        <p:spPr bwMode="auto">
          <a:xfrm>
            <a:off x="4135120" y="1804035"/>
            <a:ext cx="3357245" cy="3683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lgn="ctr" fontAlgn="base">
              <a:spcBef>
                <a:spcPct val="50000"/>
              </a:spcBef>
              <a:spcAft>
                <a:spcPct val="0"/>
              </a:spcAft>
            </a:pPr>
            <a:r>
              <a:rPr lang="en-US" altLang="zh-CN" b="1">
                <a:solidFill>
                  <a:srgbClr val="FFFFFF"/>
                </a:solidFill>
                <a:latin typeface="Times New Roman" panose="02020603050405020304" pitchFamily="18" charset="0"/>
                <a:ea typeface="楷体_GB2312" pitchFamily="49" charset="-122"/>
                <a:cs typeface="Times New Roman" panose="02020603050405020304" pitchFamily="18" charset="0"/>
              </a:rPr>
              <a:t>CD4052</a:t>
            </a:r>
            <a:r>
              <a:rPr lang="zh-CN" altLang="en-US" b="1">
                <a:solidFill>
                  <a:srgbClr val="FFFFFF"/>
                </a:solidFill>
                <a:ea typeface="楷体_GB2312" pitchFamily="49" charset="-122"/>
              </a:rPr>
              <a:t>内部结构及引脚图 </a:t>
            </a:r>
            <a:endParaRPr lang="zh-CN" altLang="en-US" b="1">
              <a:solidFill>
                <a:srgbClr val="FFFFFF"/>
              </a:solidFill>
              <a:ea typeface="楷体_GB2312" pitchFamily="49" charset="-122"/>
            </a:endParaRPr>
          </a:p>
        </p:txBody>
      </p:sp>
      <p:pic>
        <p:nvPicPr>
          <p:cNvPr id="583700" name="Picture 20" descr="B27"/>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2681288" y="2172335"/>
            <a:ext cx="6264275" cy="3816350"/>
          </a:xfrm>
          <a:prstGeom prst="rect">
            <a:avLst/>
          </a:prstGeom>
          <a:noFill/>
          <a:extLst>
            <a:ext uri="{909E8E84-426E-40DD-AFC4-6F175D3DCCD1}">
              <a14:hiddenFill xmlns:a14="http://schemas.microsoft.com/office/drawing/2010/main">
                <a:solidFill>
                  <a:srgbClr val="FFFFFF"/>
                </a:solidFill>
              </a14:hiddenFill>
            </a:ext>
          </a:extLst>
        </p:spPr>
      </p:pic>
      <p:sp>
        <p:nvSpPr>
          <p:cNvPr id="576518" name="Text Box 6"/>
          <p:cNvSpPr txBox="1">
            <a:spLocks noChangeArrowheads="1"/>
          </p:cNvSpPr>
          <p:nvPr/>
        </p:nvSpPr>
        <p:spPr bwMode="auto">
          <a:xfrm>
            <a:off x="139065" y="514668"/>
            <a:ext cx="4392613"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en-US" altLang="zh-CN" sz="2400" b="1">
                <a:solidFill>
                  <a:srgbClr val="FFFFFF"/>
                </a:solidFill>
                <a:ea typeface="楷体_GB2312" pitchFamily="49" charset="-122"/>
              </a:rPr>
              <a:t>2.4.2</a:t>
            </a:r>
            <a:r>
              <a:rPr lang="zh-CN" altLang="en-US" sz="2400" b="1">
                <a:solidFill>
                  <a:srgbClr val="FFFFFF"/>
                </a:solidFill>
                <a:ea typeface="楷体_GB2312" pitchFamily="49" charset="-122"/>
              </a:rPr>
              <a:t>集成模拟多路开关</a:t>
            </a:r>
            <a:endParaRPr lang="zh-CN" altLang="en-US" sz="2400" b="1">
              <a:solidFill>
                <a:srgbClr val="FFFFFF"/>
              </a:solidFill>
              <a:ea typeface="楷体_GB2312" pitchFamily="49" charset="-122"/>
            </a:endParaRPr>
          </a:p>
        </p:txBody>
      </p:sp>
      <p:sp>
        <p:nvSpPr>
          <p:cNvPr id="16" name="Text Box 173"/>
          <p:cNvSpPr txBox="1">
            <a:spLocks noChangeArrowheads="1"/>
          </p:cNvSpPr>
          <p:nvPr/>
        </p:nvSpPr>
        <p:spPr bwMode="auto">
          <a:xfrm>
            <a:off x="3795395" y="6082030"/>
            <a:ext cx="1696720" cy="3683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ctr" fontAlgn="base">
              <a:spcBef>
                <a:spcPct val="50000"/>
              </a:spcBef>
              <a:spcAft>
                <a:spcPct val="0"/>
              </a:spcAft>
            </a:pPr>
            <a:r>
              <a:rPr lang="en-US" altLang="zh-CN" b="1">
                <a:solidFill>
                  <a:srgbClr val="FFFFFF"/>
                </a:solidFill>
                <a:latin typeface="Times New Roman" panose="02020603050405020304" pitchFamily="18" charset="0"/>
                <a:ea typeface="楷体_GB2312" pitchFamily="49" charset="-122"/>
                <a:cs typeface="Times New Roman" panose="02020603050405020304" pitchFamily="18" charset="0"/>
              </a:rPr>
              <a:t>CD4052</a:t>
            </a:r>
            <a:r>
              <a:rPr lang="zh-CN" altLang="en-US" b="1">
                <a:solidFill>
                  <a:srgbClr val="FFFFFF"/>
                </a:solidFill>
                <a:ea typeface="楷体_GB2312" pitchFamily="49" charset="-122"/>
              </a:rPr>
              <a:t>真值表</a:t>
            </a:r>
            <a:endParaRPr lang="zh-CN" altLang="en-US" b="1">
              <a:solidFill>
                <a:srgbClr val="FFFFFF"/>
              </a:solidFill>
              <a:ea typeface="楷体_GB2312" pitchFamily="49" charset="-122"/>
            </a:endParaRPr>
          </a:p>
        </p:txBody>
      </p:sp>
      <p:pic>
        <p:nvPicPr>
          <p:cNvPr id="3" name="图片 2"/>
          <p:cNvPicPr>
            <a:picLocks noChangeAspect="1"/>
          </p:cNvPicPr>
          <p:nvPr>
            <p:custDataLst>
              <p:tags r:id="rId3"/>
            </p:custDataLst>
          </p:nvPr>
        </p:nvPicPr>
        <p:blipFill>
          <a:blip r:embed="rId4"/>
          <a:stretch>
            <a:fillRect/>
          </a:stretch>
        </p:blipFill>
        <p:spPr>
          <a:xfrm>
            <a:off x="1295400" y="1447800"/>
            <a:ext cx="6696075" cy="46342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6" name="Text Box 4"/>
          <p:cNvSpPr txBox="1">
            <a:spLocks noChangeArrowheads="1"/>
          </p:cNvSpPr>
          <p:nvPr/>
        </p:nvSpPr>
        <p:spPr bwMode="auto">
          <a:xfrm>
            <a:off x="427355" y="541020"/>
            <a:ext cx="467995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l" fontAlgn="base">
              <a:spcBef>
                <a:spcPct val="50000"/>
              </a:spcBef>
              <a:spcAft>
                <a:spcPct val="0"/>
              </a:spcAft>
            </a:pPr>
            <a:r>
              <a:rPr lang="en-US" altLang="zh-CN" sz="2400" b="1">
                <a:solidFill>
                  <a:srgbClr val="FFFFFF"/>
                </a:solidFill>
                <a:ea typeface="楷体_GB2312" pitchFamily="49" charset="-122"/>
              </a:rPr>
              <a:t>2.4.3</a:t>
            </a:r>
            <a:r>
              <a:rPr lang="zh-CN" altLang="en-US" sz="2400" b="1">
                <a:solidFill>
                  <a:srgbClr val="FFFFFF"/>
                </a:solidFill>
                <a:ea typeface="楷体_GB2312" pitchFamily="49" charset="-122"/>
              </a:rPr>
              <a:t>模拟开关的通道扩展</a:t>
            </a:r>
            <a:endParaRPr lang="zh-CN" altLang="en-US" sz="2400" b="1">
              <a:solidFill>
                <a:srgbClr val="FFFFFF"/>
              </a:solidFill>
              <a:ea typeface="楷体_GB2312" pitchFamily="49" charset="-122"/>
            </a:endParaRPr>
          </a:p>
        </p:txBody>
      </p:sp>
      <p:sp>
        <p:nvSpPr>
          <p:cNvPr id="586757" name="Text Box 5"/>
          <p:cNvSpPr txBox="1">
            <a:spLocks noChangeArrowheads="1"/>
          </p:cNvSpPr>
          <p:nvPr/>
        </p:nvSpPr>
        <p:spPr bwMode="auto">
          <a:xfrm>
            <a:off x="250825" y="896938"/>
            <a:ext cx="8424863"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a:solidFill>
                  <a:srgbClr val="FFFFFF"/>
                </a:solidFill>
                <a:ea typeface="楷体_GB2312" pitchFamily="49" charset="-122"/>
              </a:rPr>
              <a:t>       </a:t>
            </a:r>
            <a:r>
              <a:rPr lang="zh-CN" altLang="en-US" sz="2400" b="1">
                <a:solidFill>
                  <a:srgbClr val="FFCC00"/>
                </a:solidFill>
                <a:ea typeface="楷体_GB2312" pitchFamily="49" charset="-122"/>
              </a:rPr>
              <a:t>实际使用中，有时输入模拟信号数量较多，一片模拟开关不够用，需要使用多个集成模拟开关进行通道扩展，以满足使用要求。图为利用两片</a:t>
            </a:r>
            <a:r>
              <a:rPr lang="en-US" altLang="zh-CN" sz="2400" b="1">
                <a:solidFill>
                  <a:srgbClr val="FFCC00"/>
                </a:solidFill>
                <a:latin typeface="Times New Roman" panose="02020603050405020304" pitchFamily="18" charset="0"/>
                <a:ea typeface="楷体_GB2312" pitchFamily="49" charset="-122"/>
                <a:cs typeface="Times New Roman" panose="02020603050405020304" pitchFamily="18" charset="0"/>
              </a:rPr>
              <a:t>CD4051</a:t>
            </a:r>
            <a:r>
              <a:rPr lang="zh-CN" altLang="en-US" sz="2400" b="1">
                <a:solidFill>
                  <a:srgbClr val="FFCC00"/>
                </a:solidFill>
                <a:ea typeface="楷体_GB2312" pitchFamily="49" charset="-122"/>
              </a:rPr>
              <a:t>将</a:t>
            </a:r>
            <a:r>
              <a:rPr lang="en-US" altLang="zh-CN" sz="2400" b="1">
                <a:solidFill>
                  <a:srgbClr val="FFCC00"/>
                </a:solidFill>
                <a:latin typeface="Times New Roman" panose="02020603050405020304" pitchFamily="18" charset="0"/>
                <a:ea typeface="楷体_GB2312" pitchFamily="49" charset="-122"/>
                <a:cs typeface="Times New Roman" panose="02020603050405020304" pitchFamily="18" charset="0"/>
              </a:rPr>
              <a:t>8</a:t>
            </a:r>
            <a:r>
              <a:rPr lang="zh-CN" altLang="en-US" sz="2400" b="1">
                <a:solidFill>
                  <a:srgbClr val="FFCC00"/>
                </a:solidFill>
                <a:ea typeface="楷体_GB2312" pitchFamily="49" charset="-122"/>
              </a:rPr>
              <a:t>路开关扩展成</a:t>
            </a:r>
            <a:r>
              <a:rPr lang="en-US" altLang="zh-CN" sz="2400" b="1">
                <a:solidFill>
                  <a:srgbClr val="FFCC00"/>
                </a:solidFill>
                <a:latin typeface="Times New Roman" panose="02020603050405020304" pitchFamily="18" charset="0"/>
                <a:ea typeface="楷体_GB2312" pitchFamily="49" charset="-122"/>
                <a:cs typeface="Times New Roman" panose="02020603050405020304" pitchFamily="18" charset="0"/>
              </a:rPr>
              <a:t>16</a:t>
            </a:r>
            <a:r>
              <a:rPr lang="zh-CN" altLang="en-US" sz="2400" b="1">
                <a:solidFill>
                  <a:srgbClr val="FFCC00"/>
                </a:solidFill>
                <a:ea typeface="楷体_GB2312" pitchFamily="49" charset="-122"/>
              </a:rPr>
              <a:t>路开关的原理图。</a:t>
            </a:r>
            <a:r>
              <a:rPr lang="zh-CN" altLang="en-US" sz="2400" b="1">
                <a:solidFill>
                  <a:srgbClr val="FFFFFF"/>
                </a:solidFill>
                <a:ea typeface="楷体_GB2312" pitchFamily="49" charset="-122"/>
              </a:rPr>
              <a:t> </a:t>
            </a:r>
            <a:endParaRPr lang="zh-CN" altLang="en-US" sz="2400" b="1">
              <a:solidFill>
                <a:srgbClr val="FFFFFF"/>
              </a:solidFill>
              <a:ea typeface="楷体_GB2312" pitchFamily="49" charset="-122"/>
            </a:endParaRPr>
          </a:p>
        </p:txBody>
      </p:sp>
      <p:sp>
        <p:nvSpPr>
          <p:cNvPr id="586759" name="Text Box 7"/>
          <p:cNvSpPr txBox="1">
            <a:spLocks noChangeArrowheads="1"/>
          </p:cNvSpPr>
          <p:nvPr/>
        </p:nvSpPr>
        <p:spPr bwMode="auto">
          <a:xfrm>
            <a:off x="2950210" y="5344160"/>
            <a:ext cx="3026410" cy="3683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lgn="ctr" fontAlgn="base">
              <a:spcBef>
                <a:spcPct val="50000"/>
              </a:spcBef>
              <a:spcAft>
                <a:spcPct val="0"/>
              </a:spcAft>
            </a:pPr>
            <a:r>
              <a:rPr lang="zh-CN" altLang="en-US" b="1">
                <a:solidFill>
                  <a:srgbClr val="FFFFFF"/>
                </a:solidFill>
                <a:ea typeface="楷体_GB2312" pitchFamily="49" charset="-122"/>
              </a:rPr>
              <a:t>模拟开关通道扩展连接图</a:t>
            </a:r>
            <a:endParaRPr lang="zh-CN" altLang="en-US" b="1">
              <a:solidFill>
                <a:srgbClr val="FFFFFF"/>
              </a:solidFill>
              <a:ea typeface="楷体_GB2312" pitchFamily="49" charset="-122"/>
            </a:endParaRPr>
          </a:p>
        </p:txBody>
      </p:sp>
      <p:pic>
        <p:nvPicPr>
          <p:cNvPr id="586772" name="Picture 20" descr="B2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57388" y="2175510"/>
            <a:ext cx="4897437" cy="3168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Text Box 2"/>
          <p:cNvSpPr txBox="1">
            <a:spLocks noChangeArrowheads="1"/>
          </p:cNvSpPr>
          <p:nvPr/>
        </p:nvSpPr>
        <p:spPr bwMode="auto">
          <a:xfrm>
            <a:off x="5148263" y="884555"/>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lang="zh-CN" altLang="zh-CN" sz="2800">
              <a:solidFill>
                <a:srgbClr val="FFFF00"/>
              </a:solidFill>
              <a:latin typeface="Times New Roman" panose="02020603050405020304" pitchFamily="18" charset="0"/>
              <a:ea typeface="仿宋_GB2312" pitchFamily="49" charset="-122"/>
            </a:endParaRPr>
          </a:p>
        </p:txBody>
      </p:sp>
      <p:sp>
        <p:nvSpPr>
          <p:cNvPr id="742403" name="Text Box 3"/>
          <p:cNvSpPr txBox="1">
            <a:spLocks noChangeArrowheads="1"/>
          </p:cNvSpPr>
          <p:nvPr/>
        </p:nvSpPr>
        <p:spPr bwMode="auto">
          <a:xfrm>
            <a:off x="401320" y="943610"/>
            <a:ext cx="38354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spcBef>
                <a:spcPct val="0"/>
              </a:spcBef>
              <a:spcAft>
                <a:spcPct val="0"/>
              </a:spcAft>
            </a:pPr>
            <a:r>
              <a:rPr lang="en-US" altLang="zh-CN" sz="2400" b="1">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2.5.1</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采样</a:t>
            </a:r>
            <a:r>
              <a:rPr lang="en-US" alt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保持器原理</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742404" name="Text Box 4"/>
          <p:cNvSpPr txBox="1">
            <a:spLocks noChangeArrowheads="1"/>
          </p:cNvSpPr>
          <p:nvPr/>
        </p:nvSpPr>
        <p:spPr bwMode="auto">
          <a:xfrm>
            <a:off x="1820545" y="1449705"/>
            <a:ext cx="712533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spcBef>
                <a:spcPct val="0"/>
              </a:spcBef>
              <a:spcAft>
                <a:spcPct val="0"/>
              </a:spcAft>
            </a:pPr>
            <a:r>
              <a:rPr lang="zh-CN" altLang="en-US" sz="2400" b="1">
                <a:solidFill>
                  <a:srgbClr val="FFFF00"/>
                </a:solidFill>
                <a:latin typeface="宋体" panose="02010600030101010101" pitchFamily="2" charset="-122"/>
                <a:ea typeface="宋体" panose="02010600030101010101" pitchFamily="2" charset="-122"/>
              </a:rPr>
              <a:t>采样是对模拟信号周期性的抽取样值，使模拟信号变成时间上离散的脉冲串，采样值的大小取决于采样时间内输入模拟信号的大小。</a:t>
            </a:r>
            <a:endParaRPr lang="zh-CN" altLang="en-US" sz="2400" b="1">
              <a:solidFill>
                <a:srgbClr val="FFFF00"/>
              </a:solidFill>
              <a:latin typeface="宋体" panose="02010600030101010101" pitchFamily="2" charset="-122"/>
              <a:ea typeface="宋体" panose="02010600030101010101" pitchFamily="2" charset="-122"/>
            </a:endParaRPr>
          </a:p>
        </p:txBody>
      </p:sp>
      <p:sp>
        <p:nvSpPr>
          <p:cNvPr id="742405" name="Text Box 5"/>
          <p:cNvSpPr txBox="1">
            <a:spLocks noChangeArrowheads="1"/>
          </p:cNvSpPr>
          <p:nvPr/>
        </p:nvSpPr>
        <p:spPr bwMode="auto">
          <a:xfrm>
            <a:off x="419735" y="1448435"/>
            <a:ext cx="171323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400" b="1">
                <a:solidFill>
                  <a:srgbClr val="FFFF00"/>
                </a:solidFill>
                <a:latin typeface="宋体" panose="02010600030101010101" pitchFamily="2" charset="-122"/>
                <a:ea typeface="宋体" panose="02010600030101010101" pitchFamily="2" charset="-122"/>
              </a:rPr>
              <a:t>采样定义：</a:t>
            </a:r>
            <a:endParaRPr lang="zh-CN" altLang="en-US" sz="2400" b="1">
              <a:solidFill>
                <a:srgbClr val="FFFF00"/>
              </a:solidFill>
              <a:latin typeface="宋体" panose="02010600030101010101" pitchFamily="2" charset="-122"/>
              <a:ea typeface="宋体" panose="02010600030101010101" pitchFamily="2" charset="-122"/>
            </a:endParaRPr>
          </a:p>
        </p:txBody>
      </p:sp>
      <p:sp>
        <p:nvSpPr>
          <p:cNvPr id="742415" name="Text Box 15"/>
          <p:cNvSpPr txBox="1">
            <a:spLocks noChangeArrowheads="1"/>
          </p:cNvSpPr>
          <p:nvPr/>
        </p:nvSpPr>
        <p:spPr bwMode="auto">
          <a:xfrm>
            <a:off x="1547813" y="460375"/>
            <a:ext cx="590391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2.5</a:t>
            </a:r>
            <a:r>
              <a:rPr lang="en-US" alt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采样</a:t>
            </a:r>
            <a:r>
              <a:rPr lang="en-US" alt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保持器</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745483" name="Text Box 11"/>
          <p:cNvSpPr txBox="1">
            <a:spLocks noChangeArrowheads="1"/>
          </p:cNvSpPr>
          <p:nvPr/>
        </p:nvSpPr>
        <p:spPr bwMode="auto">
          <a:xfrm>
            <a:off x="403860" y="2550795"/>
            <a:ext cx="3297555"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lang="zh-CN" altLang="en-US" sz="2400" b="1">
                <a:solidFill>
                  <a:srgbClr val="FFFFFF"/>
                </a:solidFill>
                <a:latin typeface="宋体" panose="02010600030101010101" pitchFamily="2" charset="-122"/>
                <a:ea typeface="宋体" panose="02010600030101010101" pitchFamily="2" charset="-122"/>
              </a:rPr>
              <a:t>采样和保持电路输出随输入变化波形</a:t>
            </a:r>
            <a:endParaRPr lang="zh-CN" altLang="en-US" sz="2400" b="1">
              <a:solidFill>
                <a:srgbClr val="FFFFFF"/>
              </a:solidFill>
              <a:latin typeface="宋体" panose="02010600030101010101" pitchFamily="2" charset="-122"/>
              <a:ea typeface="宋体" panose="02010600030101010101" pitchFamily="2" charset="-122"/>
            </a:endParaRPr>
          </a:p>
        </p:txBody>
      </p:sp>
      <p:sp>
        <p:nvSpPr>
          <p:cNvPr id="745484" name="Text Box 12"/>
          <p:cNvSpPr txBox="1">
            <a:spLocks noChangeArrowheads="1"/>
          </p:cNvSpPr>
          <p:nvPr/>
        </p:nvSpPr>
        <p:spPr bwMode="auto">
          <a:xfrm>
            <a:off x="391795" y="3435350"/>
            <a:ext cx="3321050"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采样脉冲的频率即采样频率</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越高，采样越密，采样值越多，采样信号的包络线越接近输入信号的波形</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pic>
        <p:nvPicPr>
          <p:cNvPr id="745485" name="Picture 13" descr="B3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70325" y="2694305"/>
            <a:ext cx="4987925" cy="3644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2405"/>
                                        </p:tgtEl>
                                        <p:attrNameLst>
                                          <p:attrName>style.visibility</p:attrName>
                                        </p:attrNameLst>
                                      </p:cBhvr>
                                      <p:to>
                                        <p:strVal val="visible"/>
                                      </p:to>
                                    </p:set>
                                    <p:anim calcmode="lin" valueType="num">
                                      <p:cBhvr additive="base">
                                        <p:cTn id="7" dur="500" fill="hold"/>
                                        <p:tgtEl>
                                          <p:spTgt spid="742405"/>
                                        </p:tgtEl>
                                        <p:attrNameLst>
                                          <p:attrName>ppt_x</p:attrName>
                                        </p:attrNameLst>
                                      </p:cBhvr>
                                      <p:tavLst>
                                        <p:tav tm="0">
                                          <p:val>
                                            <p:strVal val="#ppt_x"/>
                                          </p:val>
                                        </p:tav>
                                        <p:tav tm="100000">
                                          <p:val>
                                            <p:strVal val="#ppt_x"/>
                                          </p:val>
                                        </p:tav>
                                      </p:tavLst>
                                    </p:anim>
                                    <p:anim calcmode="lin" valueType="num">
                                      <p:cBhvr additive="base">
                                        <p:cTn id="8" dur="500" fill="hold"/>
                                        <p:tgtEl>
                                          <p:spTgt spid="74240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2404"/>
                                        </p:tgtEl>
                                        <p:attrNameLst>
                                          <p:attrName>style.visibility</p:attrName>
                                        </p:attrNameLst>
                                      </p:cBhvr>
                                      <p:to>
                                        <p:strVal val="visible"/>
                                      </p:to>
                                    </p:set>
                                    <p:anim calcmode="lin" valueType="num">
                                      <p:cBhvr additive="base">
                                        <p:cTn id="13" dur="500" fill="hold"/>
                                        <p:tgtEl>
                                          <p:spTgt spid="742404"/>
                                        </p:tgtEl>
                                        <p:attrNameLst>
                                          <p:attrName>ppt_x</p:attrName>
                                        </p:attrNameLst>
                                      </p:cBhvr>
                                      <p:tavLst>
                                        <p:tav tm="0">
                                          <p:val>
                                            <p:strVal val="#ppt_x"/>
                                          </p:val>
                                        </p:tav>
                                        <p:tav tm="100000">
                                          <p:val>
                                            <p:strVal val="#ppt_x"/>
                                          </p:val>
                                        </p:tav>
                                      </p:tavLst>
                                    </p:anim>
                                    <p:anim calcmode="lin" valueType="num">
                                      <p:cBhvr additive="base">
                                        <p:cTn id="14" dur="500" fill="hold"/>
                                        <p:tgtEl>
                                          <p:spTgt spid="74240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5483"/>
                                        </p:tgtEl>
                                        <p:attrNameLst>
                                          <p:attrName>style.visibility</p:attrName>
                                        </p:attrNameLst>
                                      </p:cBhvr>
                                      <p:to>
                                        <p:strVal val="visible"/>
                                      </p:to>
                                    </p:set>
                                    <p:anim calcmode="lin" valueType="num">
                                      <p:cBhvr additive="base">
                                        <p:cTn id="19" dur="500" fill="hold"/>
                                        <p:tgtEl>
                                          <p:spTgt spid="745483"/>
                                        </p:tgtEl>
                                        <p:attrNameLst>
                                          <p:attrName>ppt_x</p:attrName>
                                        </p:attrNameLst>
                                      </p:cBhvr>
                                      <p:tavLst>
                                        <p:tav tm="0">
                                          <p:val>
                                            <p:strVal val="#ppt_x"/>
                                          </p:val>
                                        </p:tav>
                                        <p:tav tm="100000">
                                          <p:val>
                                            <p:strVal val="#ppt_x"/>
                                          </p:val>
                                        </p:tav>
                                      </p:tavLst>
                                    </p:anim>
                                    <p:anim calcmode="lin" valueType="num">
                                      <p:cBhvr additive="base">
                                        <p:cTn id="20" dur="500" fill="hold"/>
                                        <p:tgtEl>
                                          <p:spTgt spid="74548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45485"/>
                                        </p:tgtEl>
                                        <p:attrNameLst>
                                          <p:attrName>style.visibility</p:attrName>
                                        </p:attrNameLst>
                                      </p:cBhvr>
                                      <p:to>
                                        <p:strVal val="visible"/>
                                      </p:to>
                                    </p:set>
                                    <p:anim calcmode="lin" valueType="num">
                                      <p:cBhvr additive="base">
                                        <p:cTn id="25" dur="500" fill="hold"/>
                                        <p:tgtEl>
                                          <p:spTgt spid="745485"/>
                                        </p:tgtEl>
                                        <p:attrNameLst>
                                          <p:attrName>ppt_x</p:attrName>
                                        </p:attrNameLst>
                                      </p:cBhvr>
                                      <p:tavLst>
                                        <p:tav tm="0">
                                          <p:val>
                                            <p:strVal val="#ppt_x"/>
                                          </p:val>
                                        </p:tav>
                                        <p:tav tm="100000">
                                          <p:val>
                                            <p:strVal val="#ppt_x"/>
                                          </p:val>
                                        </p:tav>
                                      </p:tavLst>
                                    </p:anim>
                                    <p:anim calcmode="lin" valueType="num">
                                      <p:cBhvr additive="base">
                                        <p:cTn id="26" dur="500" fill="hold"/>
                                        <p:tgtEl>
                                          <p:spTgt spid="74548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45484"/>
                                        </p:tgtEl>
                                        <p:attrNameLst>
                                          <p:attrName>style.visibility</p:attrName>
                                        </p:attrNameLst>
                                      </p:cBhvr>
                                      <p:to>
                                        <p:strVal val="visible"/>
                                      </p:to>
                                    </p:set>
                                    <p:anim calcmode="lin" valueType="num">
                                      <p:cBhvr additive="base">
                                        <p:cTn id="31" dur="500" fill="hold"/>
                                        <p:tgtEl>
                                          <p:spTgt spid="745484"/>
                                        </p:tgtEl>
                                        <p:attrNameLst>
                                          <p:attrName>ppt_x</p:attrName>
                                        </p:attrNameLst>
                                      </p:cBhvr>
                                      <p:tavLst>
                                        <p:tav tm="0">
                                          <p:val>
                                            <p:strVal val="#ppt_x"/>
                                          </p:val>
                                        </p:tav>
                                        <p:tav tm="100000">
                                          <p:val>
                                            <p:strVal val="#ppt_x"/>
                                          </p:val>
                                        </p:tav>
                                      </p:tavLst>
                                    </p:anim>
                                    <p:anim calcmode="lin" valueType="num">
                                      <p:cBhvr additive="base">
                                        <p:cTn id="32" dur="500" fill="hold"/>
                                        <p:tgtEl>
                                          <p:spTgt spid="745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5" grpId="0" bldLvl="0" animBg="1"/>
      <p:bldP spid="742404" grpId="0" bldLvl="0" animBg="1"/>
      <p:bldP spid="745483" grpId="0" bldLvl="0" animBg="1"/>
      <p:bldP spid="745484"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35" name="Text Box 11"/>
          <p:cNvSpPr txBox="1">
            <a:spLocks noChangeArrowheads="1"/>
          </p:cNvSpPr>
          <p:nvPr/>
        </p:nvSpPr>
        <p:spPr bwMode="auto">
          <a:xfrm>
            <a:off x="575310" y="1431290"/>
            <a:ext cx="433324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spcBef>
                <a:spcPct val="0"/>
              </a:spcBef>
              <a:spcAft>
                <a:spcPct val="0"/>
              </a:spcAft>
            </a:pP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为理想运算放大器，</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H</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为保持电容，</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VT</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为场效应管</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43438" name="Text Box 14"/>
          <p:cNvSpPr txBox="1">
            <a:spLocks noChangeArrowheads="1"/>
          </p:cNvSpPr>
          <p:nvPr/>
        </p:nvSpPr>
        <p:spPr bwMode="auto">
          <a:xfrm>
            <a:off x="473075" y="898525"/>
            <a:ext cx="30911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常见的采样</a:t>
            </a:r>
            <a:r>
              <a:rPr lang="en-US" alt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保持电路</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pic>
        <p:nvPicPr>
          <p:cNvPr id="743439" name="Picture 15" descr="B2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08550" y="953770"/>
            <a:ext cx="3705860" cy="1784985"/>
          </a:xfrm>
          <a:prstGeom prst="rect">
            <a:avLst/>
          </a:prstGeom>
          <a:noFill/>
          <a:extLst>
            <a:ext uri="{909E8E84-426E-40DD-AFC4-6F175D3DCCD1}">
              <a14:hiddenFill xmlns:a14="http://schemas.microsoft.com/office/drawing/2010/main">
                <a:solidFill>
                  <a:srgbClr val="FFFFFF"/>
                </a:solidFill>
              </a14:hiddenFill>
            </a:ext>
          </a:extLst>
        </p:spPr>
      </p:pic>
      <p:sp>
        <p:nvSpPr>
          <p:cNvPr id="742403" name="Text Box 3"/>
          <p:cNvSpPr txBox="1">
            <a:spLocks noChangeArrowheads="1"/>
          </p:cNvSpPr>
          <p:nvPr/>
        </p:nvSpPr>
        <p:spPr bwMode="auto">
          <a:xfrm>
            <a:off x="319405" y="493395"/>
            <a:ext cx="38354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0"/>
              </a:spcBef>
              <a:spcAft>
                <a:spcPct val="0"/>
              </a:spcAft>
            </a:pPr>
            <a:r>
              <a:rPr lang="en-US" altLang="zh-CN" sz="2400" b="1">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2.5.1</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采样</a:t>
            </a:r>
            <a:r>
              <a:rPr lang="en-US" alt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保持器原理</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744459" name="Text Box 11"/>
          <p:cNvSpPr txBox="1">
            <a:spLocks noChangeArrowheads="1"/>
          </p:cNvSpPr>
          <p:nvPr/>
        </p:nvSpPr>
        <p:spPr bwMode="auto">
          <a:xfrm>
            <a:off x="262255" y="2757170"/>
            <a:ext cx="8456930"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lang="en-US"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当</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为高电平（</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S=1</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）时：</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   场效应管</a:t>
            </a: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T</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导通，输入模拟信号</a:t>
            </a:r>
            <a:r>
              <a:rPr lang="en-US" altLang="zh-CN" sz="2400" b="1" i="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i="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对保持电容</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H</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充电， </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   当</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S=1</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的持续时间</a:t>
            </a:r>
            <a:r>
              <a:rPr lang="en-US" altLang="zh-CN" sz="2400" b="1" i="1">
                <a:solidFill>
                  <a:srgbClr val="FFFF00"/>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1" i="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w</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远远大于电容</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H</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的充电时间常数</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   时，在</a:t>
            </a:r>
            <a:r>
              <a:rPr lang="en-US" altLang="zh-CN" sz="2400" b="1" i="1">
                <a:solidFill>
                  <a:srgbClr val="FFFF00"/>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1" i="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w</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时间内，</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H</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上的电压</a:t>
            </a:r>
            <a:r>
              <a:rPr lang="en-US" altLang="zh-CN" sz="2400" b="1" i="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i="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跟随输入电压</a:t>
            </a:r>
            <a:r>
              <a:rPr lang="en-US" altLang="zh-CN" sz="2400" b="1" i="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i="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的变 </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   化，使输出电压</a:t>
            </a:r>
            <a:r>
              <a:rPr lang="en-US" altLang="zh-CN" sz="2400" b="1" i="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i="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o</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i="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i="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，这段时间为采样时间。</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en-US"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当</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为低电平（</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S=0</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）时：</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   场效应管</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VT</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截止，由于电压跟随器的输入阻抗很高，存 </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   储在上</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H</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的电荷不会泄露，</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H</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上的电压</a:t>
            </a:r>
            <a:r>
              <a:rPr lang="en-US" altLang="zh-CN" sz="2400" b="1" i="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i="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保持不变， </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   使输出电压</a:t>
            </a:r>
            <a:r>
              <a:rPr lang="en-US" altLang="zh-CN" sz="2400" b="1" i="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i="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o</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能保持采样结束瞬时的电压值，这段时 </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   间为保持时间。</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44460" name="Text Box 12"/>
          <p:cNvSpPr txBox="1">
            <a:spLocks noChangeArrowheads="1"/>
          </p:cNvSpPr>
          <p:nvPr/>
        </p:nvSpPr>
        <p:spPr bwMode="auto">
          <a:xfrm>
            <a:off x="410210" y="2296478"/>
            <a:ext cx="33972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采样</a:t>
            </a:r>
            <a:r>
              <a:rPr lang="en-US" alt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保持电路工作过程</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3438"/>
                                        </p:tgtEl>
                                        <p:attrNameLst>
                                          <p:attrName>style.visibility</p:attrName>
                                        </p:attrNameLst>
                                      </p:cBhvr>
                                      <p:to>
                                        <p:strVal val="visible"/>
                                      </p:to>
                                    </p:set>
                                    <p:anim calcmode="lin" valueType="num">
                                      <p:cBhvr additive="base">
                                        <p:cTn id="7" dur="500" fill="hold"/>
                                        <p:tgtEl>
                                          <p:spTgt spid="743438"/>
                                        </p:tgtEl>
                                        <p:attrNameLst>
                                          <p:attrName>ppt_x</p:attrName>
                                        </p:attrNameLst>
                                      </p:cBhvr>
                                      <p:tavLst>
                                        <p:tav tm="0">
                                          <p:val>
                                            <p:strVal val="#ppt_x"/>
                                          </p:val>
                                        </p:tav>
                                        <p:tav tm="100000">
                                          <p:val>
                                            <p:strVal val="#ppt_x"/>
                                          </p:val>
                                        </p:tav>
                                      </p:tavLst>
                                    </p:anim>
                                    <p:anim calcmode="lin" valueType="num">
                                      <p:cBhvr additive="base">
                                        <p:cTn id="8" dur="500" fill="hold"/>
                                        <p:tgtEl>
                                          <p:spTgt spid="7434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4460"/>
                                        </p:tgtEl>
                                        <p:attrNameLst>
                                          <p:attrName>style.visibility</p:attrName>
                                        </p:attrNameLst>
                                      </p:cBhvr>
                                      <p:to>
                                        <p:strVal val="visible"/>
                                      </p:to>
                                    </p:set>
                                    <p:anim calcmode="lin" valueType="num">
                                      <p:cBhvr additive="base">
                                        <p:cTn id="13" dur="500" fill="hold"/>
                                        <p:tgtEl>
                                          <p:spTgt spid="744460"/>
                                        </p:tgtEl>
                                        <p:attrNameLst>
                                          <p:attrName>ppt_x</p:attrName>
                                        </p:attrNameLst>
                                      </p:cBhvr>
                                      <p:tavLst>
                                        <p:tav tm="0">
                                          <p:val>
                                            <p:strVal val="#ppt_x"/>
                                          </p:val>
                                        </p:tav>
                                        <p:tav tm="100000">
                                          <p:val>
                                            <p:strVal val="#ppt_x"/>
                                          </p:val>
                                        </p:tav>
                                      </p:tavLst>
                                    </p:anim>
                                    <p:anim calcmode="lin" valueType="num">
                                      <p:cBhvr additive="base">
                                        <p:cTn id="14" dur="500" fill="hold"/>
                                        <p:tgtEl>
                                          <p:spTgt spid="74446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4459"/>
                                        </p:tgtEl>
                                        <p:attrNameLst>
                                          <p:attrName>style.visibility</p:attrName>
                                        </p:attrNameLst>
                                      </p:cBhvr>
                                      <p:to>
                                        <p:strVal val="visible"/>
                                      </p:to>
                                    </p:set>
                                    <p:anim calcmode="lin" valueType="num">
                                      <p:cBhvr additive="base">
                                        <p:cTn id="19" dur="500" fill="hold"/>
                                        <p:tgtEl>
                                          <p:spTgt spid="744459"/>
                                        </p:tgtEl>
                                        <p:attrNameLst>
                                          <p:attrName>ppt_x</p:attrName>
                                        </p:attrNameLst>
                                      </p:cBhvr>
                                      <p:tavLst>
                                        <p:tav tm="0">
                                          <p:val>
                                            <p:strVal val="#ppt_x"/>
                                          </p:val>
                                        </p:tav>
                                        <p:tav tm="100000">
                                          <p:val>
                                            <p:strVal val="#ppt_x"/>
                                          </p:val>
                                        </p:tav>
                                      </p:tavLst>
                                    </p:anim>
                                    <p:anim calcmode="lin" valueType="num">
                                      <p:cBhvr additive="base">
                                        <p:cTn id="20" dur="500" fill="hold"/>
                                        <p:tgtEl>
                                          <p:spTgt spid="7444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38" grpId="0" animBg="1"/>
      <p:bldP spid="744460" grpId="0" bldLvl="0" animBg="1"/>
      <p:bldP spid="744459"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507" name="Text Box 11"/>
          <p:cNvSpPr txBox="1">
            <a:spLocks noChangeArrowheads="1"/>
          </p:cNvSpPr>
          <p:nvPr/>
        </p:nvSpPr>
        <p:spPr bwMode="auto">
          <a:xfrm>
            <a:off x="370840" y="882015"/>
            <a:ext cx="8522335"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将采样保持电路的元器件集成在一片芯片上可构成集成采样保持器</a:t>
            </a:r>
            <a:r>
              <a:rPr kumimoji="0"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0"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Sample and Holder</a:t>
            </a:r>
            <a:r>
              <a:rPr kumimoji="0"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a:t>
            </a:r>
            <a:endPar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l"/>
            <a:r>
              <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集成采样保持器种类很多，常用的集成芯片有</a:t>
            </a:r>
            <a:r>
              <a:rPr kumimoji="0"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LF198/298/398</a:t>
            </a:r>
            <a:r>
              <a:rPr kumimoji="0" lang="zh-CN" altLang="en-US"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AD582</a:t>
            </a:r>
            <a:r>
              <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等。其中</a:t>
            </a:r>
            <a:r>
              <a:rPr kumimoji="0"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LF198/298/398</a:t>
            </a:r>
            <a:r>
              <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这三种芯片工作原理相同，仅参数有所差异。</a:t>
            </a:r>
            <a:endPar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46508" name="Text Box 12"/>
          <p:cNvSpPr txBox="1">
            <a:spLocks noChangeArrowheads="1"/>
          </p:cNvSpPr>
          <p:nvPr/>
        </p:nvSpPr>
        <p:spPr bwMode="auto">
          <a:xfrm>
            <a:off x="241300" y="476250"/>
            <a:ext cx="316484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2.5.2 </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集成采样</a:t>
            </a:r>
            <a:r>
              <a:rPr kumimoji="0"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保持器</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747531" name="Text Box 11"/>
          <p:cNvSpPr txBox="1">
            <a:spLocks noChangeArrowheads="1"/>
          </p:cNvSpPr>
          <p:nvPr/>
        </p:nvSpPr>
        <p:spPr bwMode="auto">
          <a:xfrm>
            <a:off x="264795" y="3211830"/>
            <a:ext cx="4669155"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a:r>
              <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两个运算放大器</a:t>
            </a:r>
            <a:r>
              <a:rPr kumimoji="0"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，接成单位增益的电压跟随器，</a:t>
            </a:r>
            <a:r>
              <a:rPr kumimoji="0"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t>
            </a:r>
            <a:r>
              <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是模拟开关，</a:t>
            </a:r>
            <a:r>
              <a:rPr kumimoji="0"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是比较器，当逻辑控制端</a:t>
            </a:r>
            <a:r>
              <a:rPr kumimoji="0"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IN</a:t>
            </a:r>
            <a:r>
              <a:rPr kumimoji="0" lang="zh-CN" altLang="en-US"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为“</a:t>
            </a:r>
            <a:r>
              <a:rPr kumimoji="0"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时</a:t>
            </a:r>
            <a:r>
              <a:rPr kumimoji="0"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t>
            </a:r>
            <a:r>
              <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闭合，输出跟随输入变化，处于采样状态；当</a:t>
            </a:r>
            <a:r>
              <a:rPr kumimoji="0"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IN</a:t>
            </a:r>
            <a:r>
              <a:rPr kumimoji="0" lang="zh-CN" altLang="en-US"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为“</a:t>
            </a:r>
            <a:r>
              <a:rPr kumimoji="0"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kumimoji="0"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时，</a:t>
            </a:r>
            <a:r>
              <a:rPr kumimoji="0"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t>
            </a:r>
            <a:r>
              <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断开，输出不随输入而变化，呈保持状态。</a:t>
            </a:r>
            <a:endPar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47533" name="Text Box 13"/>
          <p:cNvSpPr txBox="1">
            <a:spLocks noChangeArrowheads="1"/>
          </p:cNvSpPr>
          <p:nvPr/>
        </p:nvSpPr>
        <p:spPr bwMode="auto">
          <a:xfrm>
            <a:off x="327660" y="2751138"/>
            <a:ext cx="28082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LF398</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内部结构</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pic>
        <p:nvPicPr>
          <p:cNvPr id="747534" name="Picture 14" descr="B3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33950" y="3388995"/>
            <a:ext cx="4098290" cy="23215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7533"/>
                                        </p:tgtEl>
                                        <p:attrNameLst>
                                          <p:attrName>style.visibility</p:attrName>
                                        </p:attrNameLst>
                                      </p:cBhvr>
                                      <p:to>
                                        <p:strVal val="visible"/>
                                      </p:to>
                                    </p:set>
                                    <p:anim calcmode="lin" valueType="num">
                                      <p:cBhvr additive="base">
                                        <p:cTn id="7" dur="500" fill="hold"/>
                                        <p:tgtEl>
                                          <p:spTgt spid="747533"/>
                                        </p:tgtEl>
                                        <p:attrNameLst>
                                          <p:attrName>ppt_x</p:attrName>
                                        </p:attrNameLst>
                                      </p:cBhvr>
                                      <p:tavLst>
                                        <p:tav tm="0">
                                          <p:val>
                                            <p:strVal val="#ppt_x"/>
                                          </p:val>
                                        </p:tav>
                                        <p:tav tm="100000">
                                          <p:val>
                                            <p:strVal val="#ppt_x"/>
                                          </p:val>
                                        </p:tav>
                                      </p:tavLst>
                                    </p:anim>
                                    <p:anim calcmode="lin" valueType="num">
                                      <p:cBhvr additive="base">
                                        <p:cTn id="8" dur="500" fill="hold"/>
                                        <p:tgtEl>
                                          <p:spTgt spid="7475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47534"/>
                                        </p:tgtEl>
                                        <p:attrNameLst>
                                          <p:attrName>style.visibility</p:attrName>
                                        </p:attrNameLst>
                                      </p:cBhvr>
                                      <p:to>
                                        <p:strVal val="visible"/>
                                      </p:to>
                                    </p:set>
                                    <p:anim calcmode="lin" valueType="num">
                                      <p:cBhvr additive="base">
                                        <p:cTn id="13" dur="500" fill="hold"/>
                                        <p:tgtEl>
                                          <p:spTgt spid="747534"/>
                                        </p:tgtEl>
                                        <p:attrNameLst>
                                          <p:attrName>ppt_x</p:attrName>
                                        </p:attrNameLst>
                                      </p:cBhvr>
                                      <p:tavLst>
                                        <p:tav tm="0">
                                          <p:val>
                                            <p:strVal val="#ppt_x"/>
                                          </p:val>
                                        </p:tav>
                                        <p:tav tm="100000">
                                          <p:val>
                                            <p:strVal val="#ppt_x"/>
                                          </p:val>
                                        </p:tav>
                                      </p:tavLst>
                                    </p:anim>
                                    <p:anim calcmode="lin" valueType="num">
                                      <p:cBhvr additive="base">
                                        <p:cTn id="14" dur="500" fill="hold"/>
                                        <p:tgtEl>
                                          <p:spTgt spid="74753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47531"/>
                                        </p:tgtEl>
                                        <p:attrNameLst>
                                          <p:attrName>style.visibility</p:attrName>
                                        </p:attrNameLst>
                                      </p:cBhvr>
                                      <p:to>
                                        <p:strVal val="visible"/>
                                      </p:to>
                                    </p:set>
                                    <p:anim calcmode="lin" valueType="num">
                                      <p:cBhvr additive="base">
                                        <p:cTn id="19" dur="500" fill="hold"/>
                                        <p:tgtEl>
                                          <p:spTgt spid="747531"/>
                                        </p:tgtEl>
                                        <p:attrNameLst>
                                          <p:attrName>ppt_x</p:attrName>
                                        </p:attrNameLst>
                                      </p:cBhvr>
                                      <p:tavLst>
                                        <p:tav tm="0">
                                          <p:val>
                                            <p:strVal val="#ppt_x"/>
                                          </p:val>
                                        </p:tav>
                                        <p:tav tm="100000">
                                          <p:val>
                                            <p:strVal val="#ppt_x"/>
                                          </p:val>
                                        </p:tav>
                                      </p:tavLst>
                                    </p:anim>
                                    <p:anim calcmode="lin" valueType="num">
                                      <p:cBhvr additive="base">
                                        <p:cTn id="20" dur="500" fill="hold"/>
                                        <p:tgtEl>
                                          <p:spTgt spid="7475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33" grpId="0" bldLvl="0" animBg="1"/>
      <p:bldP spid="747531"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5" name="Text Box 11"/>
          <p:cNvSpPr txBox="1">
            <a:spLocks noChangeArrowheads="1"/>
          </p:cNvSpPr>
          <p:nvPr/>
        </p:nvSpPr>
        <p:spPr bwMode="auto">
          <a:xfrm>
            <a:off x="346710" y="936625"/>
            <a:ext cx="31718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LF398</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的典型连接方法</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pic>
        <p:nvPicPr>
          <p:cNvPr id="748556" name="Picture 12" descr="B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853940" y="793750"/>
            <a:ext cx="4060825" cy="2575560"/>
          </a:xfrm>
          <a:prstGeom prst="rect">
            <a:avLst/>
          </a:prstGeom>
          <a:noFill/>
          <a:extLst>
            <a:ext uri="{909E8E84-426E-40DD-AFC4-6F175D3DCCD1}">
              <a14:hiddenFill xmlns:a14="http://schemas.microsoft.com/office/drawing/2010/main">
                <a:solidFill>
                  <a:srgbClr val="FFFFFF"/>
                </a:solidFill>
              </a14:hiddenFill>
            </a:ext>
          </a:extLst>
        </p:spPr>
      </p:pic>
      <p:sp>
        <p:nvSpPr>
          <p:cNvPr id="746508" name="Text Box 12"/>
          <p:cNvSpPr txBox="1">
            <a:spLocks noChangeArrowheads="1"/>
          </p:cNvSpPr>
          <p:nvPr/>
        </p:nvSpPr>
        <p:spPr bwMode="auto">
          <a:xfrm>
            <a:off x="241300" y="476250"/>
            <a:ext cx="316484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2.5.2 </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集成采样</a:t>
            </a:r>
            <a:r>
              <a:rPr kumimoji="0"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保持器</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749579" name="Text Box 11"/>
          <p:cNvSpPr txBox="1">
            <a:spLocks noChangeArrowheads="1"/>
          </p:cNvSpPr>
          <p:nvPr/>
        </p:nvSpPr>
        <p:spPr bwMode="auto">
          <a:xfrm>
            <a:off x="346710" y="1397000"/>
            <a:ext cx="4573270"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a:r>
              <a:rPr kumimoji="0"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脚接</a:t>
            </a:r>
            <a:r>
              <a:rPr kumimoji="0"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1kΩ</a:t>
            </a:r>
            <a:r>
              <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电阻，调节漂移电压；</a:t>
            </a:r>
            <a:endPar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l"/>
            <a:r>
              <a:rPr kumimoji="0"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7</a:t>
            </a:r>
            <a:r>
              <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脚接地，</a:t>
            </a:r>
            <a:r>
              <a:rPr kumimoji="0"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8</a:t>
            </a:r>
            <a:r>
              <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脚接控制信号。</a:t>
            </a:r>
            <a:endPar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l"/>
            <a:r>
              <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■当控制信号</a:t>
            </a:r>
            <a:r>
              <a:rPr kumimoji="0"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LOGIC IN</a:t>
            </a:r>
            <a:r>
              <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大于</a:t>
            </a:r>
            <a:r>
              <a:rPr kumimoji="0"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1.4V</a:t>
            </a:r>
            <a:r>
              <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时，</a:t>
            </a:r>
            <a:r>
              <a:rPr kumimoji="0"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LF398</a:t>
            </a:r>
            <a:r>
              <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处于采样状态；</a:t>
            </a:r>
            <a:endPar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l"/>
            <a:r>
              <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■当控制信号为低电平时，处于保持状态。</a:t>
            </a:r>
            <a:endParaRPr kumimoji="0"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50603" name="Rectangle 11"/>
          <p:cNvSpPr>
            <a:spLocks noChangeArrowheads="1"/>
          </p:cNvSpPr>
          <p:nvPr/>
        </p:nvSpPr>
        <p:spPr bwMode="auto">
          <a:xfrm>
            <a:off x="309880" y="3677285"/>
            <a:ext cx="866203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a:r>
              <a:rPr kumimoji="0" lang="en-US" altLang="zh-CN" sz="2400" b="1">
                <a:solidFill>
                  <a:srgbClr val="FFFF00"/>
                </a:solidFill>
                <a:latin typeface="Times New Roman" panose="02020603050405020304" pitchFamily="18" charset="0"/>
                <a:ea typeface="华文中宋" panose="02010600040101010101" pitchFamily="2" charset="-122"/>
              </a:rPr>
              <a:t>6</a:t>
            </a:r>
            <a:r>
              <a:rPr kumimoji="0" lang="zh-CN" altLang="en-US" sz="2400" b="1">
                <a:solidFill>
                  <a:srgbClr val="FFFF00"/>
                </a:solidFill>
                <a:latin typeface="Times New Roman" panose="02020603050405020304" pitchFamily="18" charset="0"/>
                <a:ea typeface="华文中宋" panose="02010600040101010101" pitchFamily="2" charset="-122"/>
              </a:rPr>
              <a:t>脚外接保持电容，可选用漏电流小的聚苯乙烯电容、云母电容或聚四氟乙烯电容，其数值直接影响采样时间及保持精度。增加</a:t>
            </a:r>
            <a:r>
              <a:rPr kumimoji="0" lang="en-US" altLang="zh-CN" sz="2400" b="1">
                <a:solidFill>
                  <a:srgbClr val="FFFF00"/>
                </a:solidFill>
                <a:latin typeface="Times New Roman" panose="02020603050405020304" pitchFamily="18" charset="0"/>
                <a:ea typeface="华文中宋" panose="02010600040101010101" pitchFamily="2" charset="-122"/>
              </a:rPr>
              <a:t>C</a:t>
            </a:r>
            <a:r>
              <a:rPr kumimoji="0" lang="en-US" altLang="zh-CN" sz="2400" b="1" baseline="-25000">
                <a:solidFill>
                  <a:srgbClr val="FFFF00"/>
                </a:solidFill>
                <a:latin typeface="Times New Roman" panose="02020603050405020304" pitchFamily="18" charset="0"/>
                <a:ea typeface="华文中宋" panose="02010600040101010101" pitchFamily="2" charset="-122"/>
              </a:rPr>
              <a:t>H</a:t>
            </a:r>
            <a:r>
              <a:rPr kumimoji="0" lang="zh-CN" altLang="en-US" sz="2400" b="1">
                <a:solidFill>
                  <a:srgbClr val="FFFF00"/>
                </a:solidFill>
                <a:latin typeface="Times New Roman" panose="02020603050405020304" pitchFamily="18" charset="0"/>
                <a:ea typeface="华文中宋" panose="02010600040101010101" pitchFamily="2" charset="-122"/>
              </a:rPr>
              <a:t>的容量可提高精度，但会使采样时间加长。</a:t>
            </a:r>
            <a:endParaRPr kumimoji="0" lang="zh-CN" altLang="en-US" sz="2400" b="1">
              <a:solidFill>
                <a:srgbClr val="FFFF00"/>
              </a:solidFill>
              <a:latin typeface="Times New Roman" panose="02020603050405020304" pitchFamily="18" charset="0"/>
              <a:ea typeface="华文中宋" panose="02010600040101010101" pitchFamily="2" charset="-122"/>
            </a:endParaRPr>
          </a:p>
          <a:p>
            <a:pPr algn="l"/>
            <a:r>
              <a:rPr kumimoji="0" lang="zh-CN" altLang="en-US" sz="2400" b="1">
                <a:solidFill>
                  <a:srgbClr val="FFFF00"/>
                </a:solidFill>
                <a:latin typeface="Times New Roman" panose="02020603050405020304" pitchFamily="18" charset="0"/>
                <a:ea typeface="华文中宋" panose="02010600040101010101" pitchFamily="2" charset="-122"/>
              </a:rPr>
              <a:t>◆当精度要求不高（</a:t>
            </a:r>
            <a:r>
              <a:rPr kumimoji="0" lang="en-US" altLang="zh-CN" sz="2400" b="1">
                <a:solidFill>
                  <a:srgbClr val="FFFF00"/>
                </a:solidFill>
                <a:latin typeface="Times New Roman" panose="02020603050405020304" pitchFamily="18" charset="0"/>
                <a:ea typeface="华文中宋" panose="02010600040101010101" pitchFamily="2" charset="-122"/>
              </a:rPr>
              <a:t>±1%</a:t>
            </a:r>
            <a:r>
              <a:rPr kumimoji="0" lang="zh-CN" altLang="en-US" sz="2400" b="1">
                <a:solidFill>
                  <a:srgbClr val="FFFF00"/>
                </a:solidFill>
                <a:latin typeface="Times New Roman" panose="02020603050405020304" pitchFamily="18" charset="0"/>
                <a:ea typeface="华文中宋" panose="02010600040101010101" pitchFamily="2" charset="-122"/>
              </a:rPr>
              <a:t>）而速度要求较高时，</a:t>
            </a:r>
            <a:r>
              <a:rPr kumimoji="0" lang="en-US" altLang="zh-CN" sz="2400" b="1">
                <a:solidFill>
                  <a:srgbClr val="FFFF00"/>
                </a:solidFill>
                <a:latin typeface="Times New Roman" panose="02020603050405020304" pitchFamily="18" charset="0"/>
                <a:ea typeface="华文中宋" panose="02010600040101010101" pitchFamily="2" charset="-122"/>
              </a:rPr>
              <a:t>C</a:t>
            </a:r>
            <a:r>
              <a:rPr kumimoji="0" lang="en-US" altLang="zh-CN" sz="2400" b="1" baseline="-25000">
                <a:solidFill>
                  <a:srgbClr val="FFFF00"/>
                </a:solidFill>
                <a:latin typeface="Times New Roman" panose="02020603050405020304" pitchFamily="18" charset="0"/>
                <a:ea typeface="华文中宋" panose="02010600040101010101" pitchFamily="2" charset="-122"/>
              </a:rPr>
              <a:t>H</a:t>
            </a:r>
            <a:r>
              <a:rPr kumimoji="0" lang="zh-CN" altLang="en-US" sz="2400" b="1">
                <a:solidFill>
                  <a:srgbClr val="FFFF00"/>
                </a:solidFill>
                <a:latin typeface="Times New Roman" panose="02020603050405020304" pitchFamily="18" charset="0"/>
                <a:ea typeface="华文中宋" panose="02010600040101010101" pitchFamily="2" charset="-122"/>
              </a:rPr>
              <a:t>可小至</a:t>
            </a:r>
            <a:r>
              <a:rPr kumimoji="0" lang="en-US" altLang="zh-CN" sz="2400" b="1">
                <a:solidFill>
                  <a:srgbClr val="FFFF00"/>
                </a:solidFill>
                <a:latin typeface="Times New Roman" panose="02020603050405020304" pitchFamily="18" charset="0"/>
                <a:ea typeface="华文中宋" panose="02010600040101010101" pitchFamily="2" charset="-122"/>
              </a:rPr>
              <a:t>100pF</a:t>
            </a:r>
            <a:r>
              <a:rPr kumimoji="0" lang="zh-CN" altLang="en-US" sz="2400" b="1">
                <a:solidFill>
                  <a:srgbClr val="FFFF00"/>
                </a:solidFill>
                <a:latin typeface="Times New Roman" panose="02020603050405020304" pitchFamily="18" charset="0"/>
                <a:ea typeface="华文中宋" panose="02010600040101010101" pitchFamily="2" charset="-122"/>
              </a:rPr>
              <a:t>。</a:t>
            </a:r>
            <a:endParaRPr kumimoji="0" lang="zh-CN" altLang="en-US" sz="2400" b="1">
              <a:solidFill>
                <a:srgbClr val="FFFF00"/>
              </a:solidFill>
              <a:latin typeface="Times New Roman" panose="02020603050405020304" pitchFamily="18" charset="0"/>
              <a:ea typeface="华文中宋" panose="02010600040101010101" pitchFamily="2" charset="-122"/>
            </a:endParaRPr>
          </a:p>
          <a:p>
            <a:pPr algn="l"/>
            <a:r>
              <a:rPr kumimoji="0" lang="zh-CN" altLang="en-US" sz="2400" b="1">
                <a:solidFill>
                  <a:srgbClr val="FFFF00"/>
                </a:solidFill>
                <a:latin typeface="Times New Roman" panose="02020603050405020304" pitchFamily="18" charset="0"/>
                <a:ea typeface="华文中宋" panose="02010600040101010101" pitchFamily="2" charset="-122"/>
              </a:rPr>
              <a:t>◆当精度要求高（</a:t>
            </a:r>
            <a:r>
              <a:rPr kumimoji="0" lang="en-US" altLang="zh-CN" sz="2400" b="1">
                <a:solidFill>
                  <a:srgbClr val="FFFF00"/>
                </a:solidFill>
                <a:latin typeface="Times New Roman" panose="02020603050405020304" pitchFamily="18" charset="0"/>
                <a:ea typeface="华文中宋" panose="02010600040101010101" pitchFamily="2" charset="-122"/>
              </a:rPr>
              <a:t>±0.01%</a:t>
            </a:r>
            <a:r>
              <a:rPr kumimoji="0" lang="zh-CN" altLang="en-US" sz="2400" b="1">
                <a:solidFill>
                  <a:srgbClr val="FFFF00"/>
                </a:solidFill>
                <a:latin typeface="Times New Roman" panose="02020603050405020304" pitchFamily="18" charset="0"/>
                <a:ea typeface="华文中宋" panose="02010600040101010101" pitchFamily="2" charset="-122"/>
              </a:rPr>
              <a:t>），如与</a:t>
            </a:r>
            <a:r>
              <a:rPr kumimoji="0" lang="en-US" altLang="zh-CN" sz="2400" b="1">
                <a:solidFill>
                  <a:srgbClr val="FFFF00"/>
                </a:solidFill>
                <a:latin typeface="Times New Roman" panose="02020603050405020304" pitchFamily="18" charset="0"/>
                <a:ea typeface="华文中宋" panose="02010600040101010101" pitchFamily="2" charset="-122"/>
              </a:rPr>
              <a:t>12</a:t>
            </a:r>
            <a:r>
              <a:rPr kumimoji="0" lang="zh-CN" altLang="en-US" sz="2400" b="1">
                <a:solidFill>
                  <a:srgbClr val="FFFF00"/>
                </a:solidFill>
                <a:latin typeface="Times New Roman" panose="02020603050405020304" pitchFamily="18" charset="0"/>
                <a:ea typeface="华文中宋" panose="02010600040101010101" pitchFamily="2" charset="-122"/>
              </a:rPr>
              <a:t>位</a:t>
            </a:r>
            <a:r>
              <a:rPr kumimoji="0" lang="en-US" altLang="zh-CN" sz="2400" b="1">
                <a:solidFill>
                  <a:srgbClr val="FFFF00"/>
                </a:solidFill>
                <a:latin typeface="Times New Roman" panose="02020603050405020304" pitchFamily="18" charset="0"/>
                <a:ea typeface="华文中宋" panose="02010600040101010101" pitchFamily="2" charset="-122"/>
              </a:rPr>
              <a:t>A/D</a:t>
            </a:r>
            <a:r>
              <a:rPr kumimoji="0" lang="zh-CN" altLang="en-US" sz="2400" b="1">
                <a:solidFill>
                  <a:srgbClr val="FFFF00"/>
                </a:solidFill>
                <a:latin typeface="Times New Roman" panose="02020603050405020304" pitchFamily="18" charset="0"/>
                <a:ea typeface="华文中宋" panose="02010600040101010101" pitchFamily="2" charset="-122"/>
              </a:rPr>
              <a:t>相配合时，为减小下降误差和干扰，应取</a:t>
            </a:r>
            <a:r>
              <a:rPr kumimoji="0" lang="en-US" altLang="zh-CN" sz="2400" b="1">
                <a:solidFill>
                  <a:srgbClr val="FFFF00"/>
                </a:solidFill>
                <a:latin typeface="Times New Roman" panose="02020603050405020304" pitchFamily="18" charset="0"/>
                <a:ea typeface="华文中宋" panose="02010600040101010101" pitchFamily="2" charset="-122"/>
              </a:rPr>
              <a:t>C</a:t>
            </a:r>
            <a:r>
              <a:rPr kumimoji="0" lang="en-US" altLang="zh-CN" sz="2400" b="1" baseline="-25000">
                <a:solidFill>
                  <a:srgbClr val="FFFF00"/>
                </a:solidFill>
                <a:latin typeface="Times New Roman" panose="02020603050405020304" pitchFamily="18" charset="0"/>
                <a:ea typeface="华文中宋" panose="02010600040101010101" pitchFamily="2" charset="-122"/>
              </a:rPr>
              <a:t>H</a:t>
            </a:r>
            <a:r>
              <a:rPr kumimoji="0" lang="zh-CN" altLang="en-US" sz="2400" b="1">
                <a:solidFill>
                  <a:srgbClr val="FFFF00"/>
                </a:solidFill>
                <a:latin typeface="Times New Roman" panose="02020603050405020304" pitchFamily="18" charset="0"/>
                <a:ea typeface="华文中宋" panose="02010600040101010101" pitchFamily="2" charset="-122"/>
              </a:rPr>
              <a:t>＝</a:t>
            </a:r>
            <a:r>
              <a:rPr kumimoji="0" lang="en-US" altLang="zh-CN" sz="2400" b="1">
                <a:solidFill>
                  <a:srgbClr val="FFFF00"/>
                </a:solidFill>
                <a:latin typeface="Times New Roman" panose="02020603050405020304" pitchFamily="18" charset="0"/>
                <a:ea typeface="华文中宋" panose="02010600040101010101" pitchFamily="2" charset="-122"/>
              </a:rPr>
              <a:t>1000pF</a:t>
            </a:r>
            <a:r>
              <a:rPr kumimoji="0" lang="zh-CN" altLang="en-US" sz="2400" b="1">
                <a:solidFill>
                  <a:srgbClr val="FFFF00"/>
                </a:solidFill>
                <a:latin typeface="Times New Roman" panose="02020603050405020304" pitchFamily="18" charset="0"/>
                <a:ea typeface="华文中宋" panose="02010600040101010101" pitchFamily="2" charset="-122"/>
              </a:rPr>
              <a:t>。</a:t>
            </a:r>
            <a:endParaRPr kumimoji="0" lang="zh-CN" altLang="en-US" sz="2400" b="1">
              <a:solidFill>
                <a:srgbClr val="FFFF00"/>
              </a:solidFill>
              <a:latin typeface="Times New Roman" panose="02020603050405020304" pitchFamily="18" charset="0"/>
              <a:ea typeface="华文中宋" panose="0201060004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23" name="Text Box 11"/>
          <p:cNvSpPr txBox="1">
            <a:spLocks noChangeArrowheads="1"/>
          </p:cNvSpPr>
          <p:nvPr/>
        </p:nvSpPr>
        <p:spPr bwMode="auto">
          <a:xfrm>
            <a:off x="245745" y="460058"/>
            <a:ext cx="39306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 2.5.3</a:t>
            </a:r>
            <a:r>
              <a:rPr kumimoji="0"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采样保持器性能指标 </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751628" name="Text Box 12"/>
          <p:cNvSpPr txBox="1">
            <a:spLocks noChangeArrowheads="1"/>
          </p:cNvSpPr>
          <p:nvPr/>
        </p:nvSpPr>
        <p:spPr bwMode="auto">
          <a:xfrm>
            <a:off x="426085" y="1236345"/>
            <a:ext cx="842645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当采样／保持器从保持状态转到跟踪状态时，采样／保持器的输出从保持状态的值变到当前的输入值所需的时间。</a:t>
            </a:r>
            <a:endPar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51630" name="Rectangle 14"/>
          <p:cNvSpPr>
            <a:spLocks noChangeArrowheads="1"/>
          </p:cNvSpPr>
          <p:nvPr/>
        </p:nvSpPr>
        <p:spPr bwMode="auto">
          <a:xfrm>
            <a:off x="321310" y="844233"/>
            <a:ext cx="46386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捕捉时间</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400" b="1"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AC</a:t>
            </a:r>
            <a:r>
              <a:rPr kumimoji="0" lang="zh-CN" altLang="en-US"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Acquisition Time</a:t>
            </a:r>
            <a:r>
              <a:rPr kumimoji="0" lang="zh-CN" altLang="en-US"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51631" name="Text Box 15"/>
          <p:cNvSpPr txBox="1">
            <a:spLocks noChangeArrowheads="1"/>
          </p:cNvSpPr>
          <p:nvPr/>
        </p:nvSpPr>
        <p:spPr bwMode="auto">
          <a:xfrm>
            <a:off x="353060" y="2221230"/>
            <a:ext cx="838581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保持指令发出瞬间到模拟开关有效切断所经历的时间。是由模拟开关从闭合到完全断开需要一定的时间，当接到保持指令时，采样</a:t>
            </a:r>
            <a:r>
              <a:rPr kumimoji="0"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保持器的输出并不保持在指令发出瞬时的输入值上，而会跟着输入变化一段时间。 </a:t>
            </a:r>
            <a:endPar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51632" name="Rectangle 16"/>
          <p:cNvSpPr>
            <a:spLocks noChangeArrowheads="1"/>
          </p:cNvSpPr>
          <p:nvPr/>
        </p:nvSpPr>
        <p:spPr bwMode="auto">
          <a:xfrm>
            <a:off x="293370" y="1862455"/>
            <a:ext cx="43230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孔径时间</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400" b="1"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AP</a:t>
            </a:r>
            <a:r>
              <a:rPr kumimoji="0" lang="zh-CN" altLang="en-US"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Aperture Time</a:t>
            </a:r>
            <a:r>
              <a:rPr kumimoji="0" lang="zh-CN" altLang="en-US"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53675" name="Text Box 11"/>
          <p:cNvSpPr txBox="1">
            <a:spLocks noChangeArrowheads="1"/>
          </p:cNvSpPr>
          <p:nvPr/>
        </p:nvSpPr>
        <p:spPr bwMode="auto">
          <a:xfrm>
            <a:off x="343535" y="3568065"/>
            <a:ext cx="8632190" cy="13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孔径时间的变化范围，即孔径时间不是恒定的，而是在一定范围内随机变化的。开关断开时，</a:t>
            </a:r>
            <a:r>
              <a:rPr kumimoji="0"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H</a:t>
            </a:r>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上的值不稳定，在</a:t>
            </a:r>
            <a:r>
              <a:rPr kumimoji="0"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AP</a:t>
            </a:r>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后，输出还有一段波动，经过一段稳定时间（</a:t>
            </a:r>
            <a:r>
              <a:rPr kumimoji="0"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ST</a:t>
            </a:r>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）后才保持稳定。为了量化的准确，应在发出保持指令后延迟一段时间（延迟时间应≥稳定时间），再启动</a:t>
            </a:r>
            <a:r>
              <a:rPr kumimoji="0"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转换。</a:t>
            </a:r>
            <a:endPar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53677" name="Rectangle 13"/>
          <p:cNvSpPr>
            <a:spLocks noChangeArrowheads="1"/>
          </p:cNvSpPr>
          <p:nvPr/>
        </p:nvSpPr>
        <p:spPr bwMode="auto">
          <a:xfrm>
            <a:off x="287020" y="3162935"/>
            <a:ext cx="644366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孔径不定时间</a:t>
            </a:r>
            <a:r>
              <a:rPr kumimoji="0" lang="zh-CN" altLang="en-US"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400" b="1"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AP</a:t>
            </a:r>
            <a:r>
              <a:rPr kumimoji="0" lang="zh-CN" altLang="en-US"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Aperture Jitter</a:t>
            </a:r>
            <a:r>
              <a:rPr kumimoji="0" lang="zh-CN" altLang="en-US"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53678" name="Rectangle 14"/>
          <p:cNvSpPr>
            <a:spLocks noChangeArrowheads="1"/>
          </p:cNvSpPr>
          <p:nvPr/>
        </p:nvSpPr>
        <p:spPr bwMode="auto">
          <a:xfrm>
            <a:off x="312420" y="4863465"/>
            <a:ext cx="208756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r>
              <a:rPr kumimoji="0" lang="zh-CN" altLang="en-US" sz="2400" b="1">
                <a:solidFill>
                  <a:schemeClr val="tx1"/>
                </a:solidFill>
                <a:latin typeface="宋体" panose="02010600030101010101" pitchFamily="2" charset="-122"/>
                <a:ea typeface="宋体" panose="02010600030101010101" pitchFamily="2" charset="-122"/>
              </a:rPr>
              <a:t>孔径误差</a:t>
            </a:r>
            <a:endParaRPr kumimoji="0" lang="zh-CN" altLang="en-US" sz="2400" b="1">
              <a:solidFill>
                <a:schemeClr val="tx1"/>
              </a:solidFill>
              <a:latin typeface="宋体" panose="02010600030101010101" pitchFamily="2" charset="-122"/>
              <a:ea typeface="宋体" panose="02010600030101010101" pitchFamily="2" charset="-122"/>
            </a:endParaRPr>
          </a:p>
        </p:txBody>
      </p:sp>
      <p:sp>
        <p:nvSpPr>
          <p:cNvPr id="753679" name="Rectangle 15"/>
          <p:cNvSpPr>
            <a:spLocks noChangeArrowheads="1"/>
          </p:cNvSpPr>
          <p:nvPr/>
        </p:nvSpPr>
        <p:spPr bwMode="auto">
          <a:xfrm>
            <a:off x="1752600" y="4904740"/>
            <a:ext cx="579882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0" lang="zh-CN" altLang="en-US" sz="2000" b="1">
                <a:solidFill>
                  <a:srgbClr val="FFFF00"/>
                </a:solidFill>
                <a:latin typeface="宋体" panose="02010600030101010101" pitchFamily="2" charset="-122"/>
                <a:ea typeface="宋体" panose="02010600030101010101" pitchFamily="2" charset="-122"/>
              </a:rPr>
              <a:t>采样／保持器实际保持的输出值与理想输出值之差</a:t>
            </a:r>
            <a:endParaRPr kumimoji="0" lang="zh-CN" altLang="en-US" sz="2000" b="1">
              <a:solidFill>
                <a:srgbClr val="FFFF00"/>
              </a:solidFill>
              <a:latin typeface="宋体" panose="02010600030101010101" pitchFamily="2" charset="-122"/>
              <a:ea typeface="宋体" panose="02010600030101010101" pitchFamily="2" charset="-122"/>
            </a:endParaRPr>
          </a:p>
        </p:txBody>
      </p:sp>
      <p:pic>
        <p:nvPicPr>
          <p:cNvPr id="755724" name="Picture 12" descr="B3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53778" y="839788"/>
            <a:ext cx="5184775" cy="4903787"/>
          </a:xfrm>
          <a:prstGeom prst="rect">
            <a:avLst/>
          </a:prstGeom>
          <a:noFill/>
          <a:extLst>
            <a:ext uri="{909E8E84-426E-40DD-AFC4-6F175D3DCCD1}">
              <a14:hiddenFill xmlns:a14="http://schemas.microsoft.com/office/drawing/2010/main">
                <a:solidFill>
                  <a:srgbClr val="FFFFFF"/>
                </a:solidFill>
              </a14:hiddenFill>
            </a:ext>
          </a:extLst>
        </p:spPr>
      </p:pic>
      <p:sp>
        <p:nvSpPr>
          <p:cNvPr id="754699" name="Text Box 11"/>
          <p:cNvSpPr txBox="1">
            <a:spLocks noChangeArrowheads="1"/>
          </p:cNvSpPr>
          <p:nvPr/>
        </p:nvSpPr>
        <p:spPr bwMode="auto">
          <a:xfrm>
            <a:off x="293370" y="5689600"/>
            <a:ext cx="8879205"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a:r>
              <a:rPr kumimoji="0" lang="zh-CN" altLang="en-US" sz="2000" b="1">
                <a:solidFill>
                  <a:srgbClr val="FFFF00"/>
                </a:solidFill>
                <a:latin typeface="宋体" panose="02010600030101010101" pitchFamily="2" charset="-122"/>
                <a:ea typeface="宋体" panose="02010600030101010101" pitchFamily="2" charset="-122"/>
              </a:rPr>
              <a:t>在保持状态下，由于保持电容器上电荷的泄漏而使保持电压下降，在集成芯片中，通常用泄漏电流来表示；也可用电压下降率来表示，保持电压的下降率计算公式为：</a:t>
            </a:r>
            <a:endParaRPr kumimoji="0" lang="zh-CN" altLang="en-US" sz="2000" b="1">
              <a:solidFill>
                <a:srgbClr val="FFFF00"/>
              </a:solidFill>
              <a:latin typeface="宋体" panose="02010600030101010101" pitchFamily="2" charset="-122"/>
              <a:ea typeface="宋体" panose="02010600030101010101" pitchFamily="2" charset="-122"/>
            </a:endParaRPr>
          </a:p>
        </p:txBody>
      </p:sp>
      <p:graphicFrame>
        <p:nvGraphicFramePr>
          <p:cNvPr id="754703" name="Object 15"/>
          <p:cNvGraphicFramePr>
            <a:graphicFrameLocks noChangeAspect="1"/>
          </p:cNvGraphicFramePr>
          <p:nvPr/>
        </p:nvGraphicFramePr>
        <p:xfrm>
          <a:off x="1584960" y="6386830"/>
          <a:ext cx="1252220" cy="440690"/>
        </p:xfrm>
        <a:graphic>
          <a:graphicData uri="http://schemas.openxmlformats.org/presentationml/2006/ole">
            <mc:AlternateContent xmlns:mc="http://schemas.openxmlformats.org/markup-compatibility/2006">
              <mc:Choice xmlns:v="urn:schemas-microsoft-com:vml" Requires="v">
                <p:oleObj spid="_x0000_s3237" name="公式" r:id="rId2" imgW="1066165" imgH="444500" progId="Equation.3">
                  <p:embed/>
                </p:oleObj>
              </mc:Choice>
              <mc:Fallback>
                <p:oleObj name="公式" r:id="rId2" imgW="1066165" imgH="444500" progId="Equation.3">
                  <p:embed/>
                  <p:pic>
                    <p:nvPicPr>
                      <p:cNvPr id="0" name="图片 32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960" y="6386830"/>
                        <a:ext cx="1252220" cy="440690"/>
                      </a:xfrm>
                      <a:prstGeom prst="rect">
                        <a:avLst/>
                      </a:prstGeom>
                      <a:solidFill>
                        <a:srgbClr val="FFFF00"/>
                      </a:solidFill>
                    </p:spPr>
                  </p:pic>
                </p:oleObj>
              </mc:Fallback>
            </mc:AlternateContent>
          </a:graphicData>
        </a:graphic>
      </p:graphicFrame>
      <p:sp>
        <p:nvSpPr>
          <p:cNvPr id="754706" name="Rectangle 18"/>
          <p:cNvSpPr>
            <a:spLocks noChangeArrowheads="1"/>
          </p:cNvSpPr>
          <p:nvPr/>
        </p:nvSpPr>
        <p:spPr bwMode="auto">
          <a:xfrm>
            <a:off x="306705" y="5280025"/>
            <a:ext cx="232537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0" lang="zh-CN" altLang="en-US" sz="2400" b="1">
                <a:solidFill>
                  <a:schemeClr val="tx1"/>
                </a:solidFill>
                <a:latin typeface="宋体" panose="02010600030101010101" pitchFamily="2" charset="-122"/>
                <a:ea typeface="宋体" panose="02010600030101010101" pitchFamily="2" charset="-122"/>
              </a:rPr>
              <a:t>保持电压下降率</a:t>
            </a:r>
            <a:endParaRPr kumimoji="0" lang="zh-CN" altLang="en-US" sz="2400" b="1">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5724"/>
                                        </p:tgtEl>
                                        <p:attrNameLst>
                                          <p:attrName>style.visibility</p:attrName>
                                        </p:attrNameLst>
                                      </p:cBhvr>
                                      <p:to>
                                        <p:strVal val="visible"/>
                                      </p:to>
                                    </p:set>
                                    <p:anim calcmode="lin" valueType="num">
                                      <p:cBhvr additive="base">
                                        <p:cTn id="7" dur="500" fill="hold"/>
                                        <p:tgtEl>
                                          <p:spTgt spid="755724"/>
                                        </p:tgtEl>
                                        <p:attrNameLst>
                                          <p:attrName>ppt_x</p:attrName>
                                        </p:attrNameLst>
                                      </p:cBhvr>
                                      <p:tavLst>
                                        <p:tav tm="0">
                                          <p:val>
                                            <p:strVal val="#ppt_x"/>
                                          </p:val>
                                        </p:tav>
                                        <p:tav tm="100000">
                                          <p:val>
                                            <p:strVal val="#ppt_x"/>
                                          </p:val>
                                        </p:tav>
                                      </p:tavLst>
                                    </p:anim>
                                    <p:anim calcmode="lin" valueType="num">
                                      <p:cBhvr additive="base">
                                        <p:cTn id="8" dur="500" fill="hold"/>
                                        <p:tgtEl>
                                          <p:spTgt spid="7557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270000" y="1589405"/>
            <a:ext cx="6445250" cy="3023235"/>
          </a:xfrm>
          <a:prstGeom prst="rect">
            <a:avLst/>
          </a:prstGeom>
        </p:spPr>
      </p:pic>
      <p:sp>
        <p:nvSpPr>
          <p:cNvPr id="44" name="Text Box 231"/>
          <p:cNvSpPr txBox="1">
            <a:spLocks noChangeArrowheads="1"/>
          </p:cNvSpPr>
          <p:nvPr/>
        </p:nvSpPr>
        <p:spPr bwMode="auto">
          <a:xfrm>
            <a:off x="611188" y="1092835"/>
            <a:ext cx="352742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l" fontAlgn="base">
              <a:spcBef>
                <a:spcPct val="50000"/>
              </a:spcBef>
              <a:spcAft>
                <a:spcPct val="0"/>
              </a:spcAft>
            </a:pPr>
            <a:r>
              <a:rPr lang="zh-CN" altLang="en-US" sz="2400" b="1" dirty="0" smtClean="0">
                <a:solidFill>
                  <a:srgbClr val="CC0000"/>
                </a:solidFill>
                <a:ea typeface="楷体_GB2312" pitchFamily="49" charset="-122"/>
              </a:rPr>
              <a:t>（</a:t>
            </a:r>
            <a:r>
              <a:rPr lang="en-US" altLang="zh-CN" sz="2400" b="1" dirty="0" smtClean="0">
                <a:solidFill>
                  <a:srgbClr val="CC0000"/>
                </a:solidFill>
                <a:ea typeface="楷体_GB2312" pitchFamily="49" charset="-122"/>
              </a:rPr>
              <a:t>1</a:t>
            </a:r>
            <a:r>
              <a:rPr lang="zh-CN" altLang="en-US" sz="2400" b="1" dirty="0" smtClean="0">
                <a:solidFill>
                  <a:srgbClr val="CC0000"/>
                </a:solidFill>
                <a:ea typeface="楷体_GB2312" pitchFamily="49" charset="-122"/>
              </a:rPr>
              <a:t>）多通道并行结构</a:t>
            </a:r>
            <a:endParaRPr lang="zh-CN" altLang="en-US" sz="2400" b="1" dirty="0" smtClean="0">
              <a:solidFill>
                <a:srgbClr val="CC0000"/>
              </a:solidFill>
              <a:ea typeface="楷体_GB2312" pitchFamily="49" charset="-122"/>
            </a:endParaRPr>
          </a:p>
        </p:txBody>
      </p:sp>
      <p:sp>
        <p:nvSpPr>
          <p:cNvPr id="162820" name="Text Box 4"/>
          <p:cNvSpPr txBox="1">
            <a:spLocks noChangeArrowheads="1"/>
          </p:cNvSpPr>
          <p:nvPr/>
        </p:nvSpPr>
        <p:spPr bwMode="auto">
          <a:xfrm>
            <a:off x="755650" y="535306"/>
            <a:ext cx="7561263" cy="460375"/>
          </a:xfrm>
          <a:prstGeom prst="rect">
            <a:avLst/>
          </a:prstGeom>
          <a:noFill/>
          <a:ln>
            <a:noFill/>
          </a:ln>
          <a:effectLst>
            <a:prstShdw prst="shdw17" dist="17961" dir="2700000">
              <a:srgbClr val="00FF00">
                <a:gamma/>
                <a:shade val="60000"/>
                <a:invGamma/>
              </a:srgbClr>
            </a:prstShdw>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p>
            <a:pPr algn="ctr" eaLnBrk="0" fontAlgn="base" hangingPunct="0">
              <a:spcBef>
                <a:spcPct val="50000"/>
              </a:spcBef>
              <a:spcAft>
                <a:spcPct val="0"/>
              </a:spcAft>
            </a:pPr>
            <a:r>
              <a:rPr kumimoji="1" lang="en-US" altLang="zh-CN" sz="2400" b="1" smtClean="0">
                <a:solidFill>
                  <a:srgbClr val="FF0000"/>
                </a:solidFill>
                <a:latin typeface="楷体_GB2312" pitchFamily="49" charset="-122"/>
                <a:ea typeface="楷体_GB2312" pitchFamily="49" charset="-122"/>
              </a:rPr>
              <a:t>2.1 </a:t>
            </a:r>
            <a:r>
              <a:rPr kumimoji="1" lang="zh-CN" altLang="en-US" sz="2400" b="1" smtClean="0">
                <a:solidFill>
                  <a:srgbClr val="FF0000"/>
                </a:solidFill>
                <a:latin typeface="楷体_GB2312" pitchFamily="49" charset="-122"/>
                <a:ea typeface="楷体_GB2312" pitchFamily="49" charset="-122"/>
              </a:rPr>
              <a:t>模拟量输入通道概述</a:t>
            </a:r>
            <a:endParaRPr kumimoji="1" lang="zh-CN" altLang="en-US" sz="2400" b="1" smtClean="0">
              <a:solidFill>
                <a:srgbClr val="FF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7" name="Rectangle 17"/>
          <p:cNvSpPr>
            <a:spLocks noChangeArrowheads="1"/>
          </p:cNvSpPr>
          <p:nvPr/>
        </p:nvSpPr>
        <p:spPr bwMode="auto">
          <a:xfrm>
            <a:off x="2020888" y="547053"/>
            <a:ext cx="59055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2.6  A/D</a:t>
            </a:r>
            <a:r>
              <a:rPr lang="en-US" alt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 换 器</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997387" name="Rectangle 11"/>
          <p:cNvSpPr>
            <a:spLocks noChangeArrowheads="1"/>
          </p:cNvSpPr>
          <p:nvPr/>
        </p:nvSpPr>
        <p:spPr bwMode="auto">
          <a:xfrm>
            <a:off x="671513" y="1508760"/>
            <a:ext cx="6192837"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fontAlgn="base">
              <a:spcBef>
                <a:spcPct val="0"/>
              </a:spcBef>
              <a:spcAft>
                <a:spcPct val="0"/>
              </a:spcAft>
              <a:buFont typeface="Wingdings" panose="05000000000000000000" pitchFamily="2" charset="2"/>
              <a:buChar char="Ø"/>
            </a:pPr>
            <a:r>
              <a:rPr lang="zh-CN" altLang="en-US" sz="2400" b="1">
                <a:solidFill>
                  <a:srgbClr val="FFC0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并联比较型</a:t>
            </a:r>
            <a:endParaRPr lang="zh-CN" altLang="en-US" sz="2400" b="1">
              <a:solidFill>
                <a:srgbClr val="FFC000"/>
              </a:solidFill>
              <a:effectLst>
                <a:outerShdw blurRad="38100" dist="38100" dir="2700000" algn="tl">
                  <a:srgbClr val="000000"/>
                </a:outerShdw>
              </a:effectLst>
              <a:latin typeface="华文中宋" panose="02010600040101010101" pitchFamily="2" charset="-122"/>
              <a:ea typeface="华文中宋" panose="02010600040101010101" pitchFamily="2" charset="-122"/>
            </a:endParaRPr>
          </a:p>
          <a:p>
            <a:pPr fontAlgn="base">
              <a:spcBef>
                <a:spcPct val="0"/>
              </a:spcBef>
              <a:spcAft>
                <a:spcPct val="0"/>
              </a:spcAft>
              <a:buFont typeface="Wingdings" panose="05000000000000000000" pitchFamily="2" charset="2"/>
              <a:buChar char="Ø"/>
            </a:pPr>
            <a:r>
              <a:rPr lang="zh-CN" altLang="en-US" sz="2400" b="1">
                <a:solidFill>
                  <a:srgbClr val="FFC0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双积分型</a:t>
            </a:r>
            <a:endParaRPr lang="zh-CN" altLang="en-US" sz="2400" b="1">
              <a:solidFill>
                <a:srgbClr val="FFC000"/>
              </a:solidFill>
              <a:effectLst>
                <a:outerShdw blurRad="38100" dist="38100" dir="2700000" algn="tl">
                  <a:srgbClr val="000000"/>
                </a:outerShdw>
              </a:effectLst>
              <a:latin typeface="华文中宋" panose="02010600040101010101" pitchFamily="2" charset="-122"/>
              <a:ea typeface="华文中宋" panose="02010600040101010101" pitchFamily="2" charset="-122"/>
            </a:endParaRPr>
          </a:p>
          <a:p>
            <a:pPr fontAlgn="base">
              <a:spcBef>
                <a:spcPct val="0"/>
              </a:spcBef>
              <a:spcAft>
                <a:spcPct val="0"/>
              </a:spcAft>
              <a:buFont typeface="Wingdings" panose="05000000000000000000" pitchFamily="2" charset="2"/>
              <a:buChar char="Ø"/>
            </a:pPr>
            <a:r>
              <a:rPr lang="zh-CN" altLang="en-US" sz="2400" b="1">
                <a:solidFill>
                  <a:srgbClr val="FFC0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逐次逼近型</a:t>
            </a:r>
            <a:endParaRPr lang="zh-CN" altLang="en-US" sz="2400" b="1">
              <a:solidFill>
                <a:srgbClr val="FFC000"/>
              </a:solidFill>
              <a:effectLst>
                <a:outerShdw blurRad="38100" dist="38100" dir="2700000" algn="tl">
                  <a:srgbClr val="000000"/>
                </a:outerShdw>
              </a:effectLst>
              <a:latin typeface="华文中宋" panose="02010600040101010101" pitchFamily="2" charset="-122"/>
              <a:ea typeface="华文中宋" panose="02010600040101010101" pitchFamily="2" charset="-122"/>
            </a:endParaRPr>
          </a:p>
          <a:p>
            <a:pPr fontAlgn="base">
              <a:spcBef>
                <a:spcPct val="0"/>
              </a:spcBef>
              <a:spcAft>
                <a:spcPct val="0"/>
              </a:spcAft>
              <a:buFont typeface="Wingdings" panose="05000000000000000000" pitchFamily="2" charset="2"/>
              <a:buChar char="Ø"/>
            </a:pPr>
            <a:r>
              <a:rPr lang="en-US" altLang="zh-CN" sz="2400" b="1">
                <a:solidFill>
                  <a:srgbClr val="FFC000"/>
                </a:solidFill>
                <a:effectLst>
                  <a:outerShdw blurRad="38100" dist="38100" dir="2700000" algn="tl">
                    <a:srgbClr val="000000"/>
                  </a:outerShdw>
                </a:effectLst>
                <a:ea typeface="楷体_GB2312" pitchFamily="49" charset="-122"/>
              </a:rPr>
              <a:t>Σ-Δ</a:t>
            </a:r>
            <a:r>
              <a:rPr lang="zh-CN" altLang="en-US" sz="2400" b="1">
                <a:solidFill>
                  <a:srgbClr val="FFC000"/>
                </a:solidFill>
                <a:effectLst>
                  <a:outerShdw blurRad="38100" dist="38100" dir="2700000" algn="tl">
                    <a:srgbClr val="000000"/>
                  </a:outerShdw>
                </a:effectLst>
                <a:ea typeface="楷体_GB2312" pitchFamily="49" charset="-122"/>
              </a:rPr>
              <a:t>调制型</a:t>
            </a:r>
            <a:endParaRPr lang="zh-CN" altLang="en-US" sz="2400" b="1">
              <a:solidFill>
                <a:srgbClr val="FFC000"/>
              </a:solidFill>
              <a:effectLst>
                <a:outerShdw blurRad="38100" dist="38100" dir="2700000" algn="tl">
                  <a:srgbClr val="000000"/>
                </a:outerShdw>
              </a:effectLst>
              <a:ea typeface="楷体_GB2312" pitchFamily="49" charset="-122"/>
            </a:endParaRPr>
          </a:p>
        </p:txBody>
      </p:sp>
      <p:sp>
        <p:nvSpPr>
          <p:cNvPr id="997393" name="Rectangle 17"/>
          <p:cNvSpPr>
            <a:spLocks noChangeArrowheads="1"/>
          </p:cNvSpPr>
          <p:nvPr/>
        </p:nvSpPr>
        <p:spPr bwMode="auto">
          <a:xfrm>
            <a:off x="635318" y="1027748"/>
            <a:ext cx="59055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pPr algn="l"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转换器的种类</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758795" name="Rectangle 11"/>
          <p:cNvSpPr>
            <a:spLocks noChangeArrowheads="1"/>
          </p:cNvSpPr>
          <p:nvPr/>
        </p:nvSpPr>
        <p:spPr bwMode="auto">
          <a:xfrm>
            <a:off x="446723" y="3037364"/>
            <a:ext cx="38423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2.6.1 </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并联比较型</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758796" name="Rectangle 12"/>
          <p:cNvSpPr>
            <a:spLocks noChangeArrowheads="1"/>
          </p:cNvSpPr>
          <p:nvPr/>
        </p:nvSpPr>
        <p:spPr bwMode="auto">
          <a:xfrm>
            <a:off x="447040" y="3499644"/>
            <a:ext cx="46815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pPr algn="l" fontAlgn="base">
              <a:spcBef>
                <a:spcPct val="0"/>
              </a:spcBef>
              <a:spcAft>
                <a:spcPct val="0"/>
              </a:spcAft>
            </a:pP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并联比较型</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转换器组成 </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758797" name="Rectangle 13"/>
          <p:cNvSpPr>
            <a:spLocks noChangeArrowheads="1"/>
          </p:cNvSpPr>
          <p:nvPr/>
        </p:nvSpPr>
        <p:spPr bwMode="auto">
          <a:xfrm>
            <a:off x="520700" y="4003675"/>
            <a:ext cx="1090930" cy="893445"/>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fontAlgn="base">
              <a:spcBef>
                <a:spcPct val="0"/>
              </a:spcBef>
              <a:spcAft>
                <a:spcPct val="0"/>
              </a:spcAft>
            </a:pPr>
            <a:endParaRPr lang="zh-CN" altLang="zh-CN" sz="2400">
              <a:solidFill>
                <a:srgbClr val="FFFF00"/>
              </a:solidFill>
              <a:latin typeface="Times New Roman" panose="02020603050405020304" pitchFamily="18" charset="0"/>
              <a:ea typeface="仿宋_GB2312" pitchFamily="49" charset="-122"/>
            </a:endParaRPr>
          </a:p>
        </p:txBody>
      </p:sp>
      <p:sp>
        <p:nvSpPr>
          <p:cNvPr id="758798" name="Text Box 14"/>
          <p:cNvSpPr txBox="1">
            <a:spLocks noChangeArrowheads="1"/>
          </p:cNvSpPr>
          <p:nvPr/>
        </p:nvSpPr>
        <p:spPr bwMode="auto">
          <a:xfrm>
            <a:off x="414655" y="4077335"/>
            <a:ext cx="1293813"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ctr" fontAlgn="base">
              <a:spcBef>
                <a:spcPct val="0"/>
              </a:spcBef>
              <a:spcAft>
                <a:spcPct val="0"/>
              </a:spcAft>
            </a:pPr>
            <a:r>
              <a:rPr lang="zh-CN" altLang="en-US" sz="2400" b="1">
                <a:solidFill>
                  <a:srgbClr val="FFFF00"/>
                </a:solidFill>
                <a:latin typeface="Times New Roman" panose="02020603050405020304" pitchFamily="18" charset="0"/>
                <a:ea typeface="仿宋_GB2312" pitchFamily="49" charset="-122"/>
              </a:rPr>
              <a:t>分压</a:t>
            </a:r>
            <a:endParaRPr lang="zh-CN" altLang="en-US" sz="2400" b="1">
              <a:solidFill>
                <a:srgbClr val="FFFF00"/>
              </a:solidFill>
              <a:latin typeface="Times New Roman" panose="02020603050405020304" pitchFamily="18" charset="0"/>
              <a:ea typeface="仿宋_GB2312" pitchFamily="49" charset="-122"/>
            </a:endParaRPr>
          </a:p>
          <a:p>
            <a:pPr algn="ctr" fontAlgn="base">
              <a:spcBef>
                <a:spcPct val="0"/>
              </a:spcBef>
              <a:spcAft>
                <a:spcPct val="0"/>
              </a:spcAft>
            </a:pPr>
            <a:r>
              <a:rPr lang="zh-CN" altLang="en-US" sz="2400" b="1">
                <a:solidFill>
                  <a:srgbClr val="FFFF00"/>
                </a:solidFill>
                <a:latin typeface="Times New Roman" panose="02020603050405020304" pitchFamily="18" charset="0"/>
                <a:ea typeface="仿宋_GB2312" pitchFamily="49" charset="-122"/>
              </a:rPr>
              <a:t>电阻链</a:t>
            </a:r>
            <a:endParaRPr lang="zh-CN" altLang="en-US" sz="2400" b="1">
              <a:solidFill>
                <a:srgbClr val="FFFF00"/>
              </a:solidFill>
              <a:latin typeface="Times New Roman" panose="02020603050405020304" pitchFamily="18" charset="0"/>
              <a:ea typeface="仿宋_GB2312" pitchFamily="49" charset="-122"/>
            </a:endParaRPr>
          </a:p>
        </p:txBody>
      </p:sp>
      <p:sp>
        <p:nvSpPr>
          <p:cNvPr id="758799" name="Rectangle 15"/>
          <p:cNvSpPr>
            <a:spLocks noChangeArrowheads="1"/>
          </p:cNvSpPr>
          <p:nvPr/>
        </p:nvSpPr>
        <p:spPr bwMode="auto">
          <a:xfrm>
            <a:off x="524510" y="5024755"/>
            <a:ext cx="1087120" cy="836295"/>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fontAlgn="base">
              <a:spcBef>
                <a:spcPct val="0"/>
              </a:spcBef>
              <a:spcAft>
                <a:spcPct val="0"/>
              </a:spcAft>
            </a:pPr>
            <a:endParaRPr lang="zh-CN" altLang="zh-CN" sz="2400">
              <a:solidFill>
                <a:srgbClr val="FFFF00"/>
              </a:solidFill>
              <a:latin typeface="Times New Roman" panose="02020603050405020304" pitchFamily="18" charset="0"/>
              <a:ea typeface="仿宋_GB2312" pitchFamily="49" charset="-122"/>
            </a:endParaRPr>
          </a:p>
        </p:txBody>
      </p:sp>
      <p:sp>
        <p:nvSpPr>
          <p:cNvPr id="758801" name="Rectangle 17"/>
          <p:cNvSpPr>
            <a:spLocks noChangeArrowheads="1"/>
          </p:cNvSpPr>
          <p:nvPr/>
        </p:nvSpPr>
        <p:spPr bwMode="auto">
          <a:xfrm>
            <a:off x="1713230" y="3973195"/>
            <a:ext cx="1218565" cy="918210"/>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fontAlgn="base">
              <a:spcBef>
                <a:spcPct val="0"/>
              </a:spcBef>
              <a:spcAft>
                <a:spcPct val="0"/>
              </a:spcAft>
            </a:pPr>
            <a:endParaRPr lang="zh-CN" altLang="zh-CN" sz="2400">
              <a:solidFill>
                <a:srgbClr val="FFFF00"/>
              </a:solidFill>
              <a:latin typeface="Times New Roman" panose="02020603050405020304" pitchFamily="18" charset="0"/>
              <a:ea typeface="仿宋_GB2312" pitchFamily="49" charset="-122"/>
            </a:endParaRPr>
          </a:p>
        </p:txBody>
      </p:sp>
      <p:sp>
        <p:nvSpPr>
          <p:cNvPr id="758802" name="Text Box 18"/>
          <p:cNvSpPr txBox="1">
            <a:spLocks noChangeArrowheads="1"/>
          </p:cNvSpPr>
          <p:nvPr/>
        </p:nvSpPr>
        <p:spPr bwMode="auto">
          <a:xfrm>
            <a:off x="1735455" y="4036695"/>
            <a:ext cx="119634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fontAlgn="base">
              <a:spcBef>
                <a:spcPct val="0"/>
              </a:spcBef>
              <a:spcAft>
                <a:spcPct val="0"/>
              </a:spcAft>
            </a:pPr>
            <a:r>
              <a:rPr lang="zh-CN" altLang="en-US" sz="2400" b="1">
                <a:solidFill>
                  <a:srgbClr val="FFFF00"/>
                </a:solidFill>
                <a:latin typeface="Times New Roman" panose="02020603050405020304" pitchFamily="18" charset="0"/>
                <a:ea typeface="仿宋_GB2312" pitchFamily="49" charset="-122"/>
              </a:rPr>
              <a:t>电压</a:t>
            </a:r>
            <a:endParaRPr lang="zh-CN" altLang="en-US" sz="2400" b="1">
              <a:solidFill>
                <a:srgbClr val="FFFF00"/>
              </a:solidFill>
              <a:latin typeface="Times New Roman" panose="02020603050405020304" pitchFamily="18" charset="0"/>
              <a:ea typeface="仿宋_GB2312" pitchFamily="49" charset="-122"/>
            </a:endParaRPr>
          </a:p>
          <a:p>
            <a:pPr algn="ctr" fontAlgn="base">
              <a:spcBef>
                <a:spcPct val="0"/>
              </a:spcBef>
              <a:spcAft>
                <a:spcPct val="0"/>
              </a:spcAft>
            </a:pPr>
            <a:r>
              <a:rPr lang="zh-CN" altLang="en-US" sz="2400" b="1">
                <a:solidFill>
                  <a:srgbClr val="FFFF00"/>
                </a:solidFill>
                <a:latin typeface="Times New Roman" panose="02020603050405020304" pitchFamily="18" charset="0"/>
                <a:ea typeface="仿宋_GB2312" pitchFamily="49" charset="-122"/>
              </a:rPr>
              <a:t>比较器</a:t>
            </a:r>
            <a:endParaRPr lang="zh-CN" altLang="en-US" sz="2400" b="1">
              <a:solidFill>
                <a:srgbClr val="FFFF00"/>
              </a:solidFill>
              <a:latin typeface="Times New Roman" panose="02020603050405020304" pitchFamily="18" charset="0"/>
              <a:ea typeface="仿宋_GB2312" pitchFamily="49" charset="-122"/>
            </a:endParaRPr>
          </a:p>
        </p:txBody>
      </p:sp>
      <p:sp>
        <p:nvSpPr>
          <p:cNvPr id="758803" name="Rectangle 19"/>
          <p:cNvSpPr>
            <a:spLocks noChangeArrowheads="1"/>
          </p:cNvSpPr>
          <p:nvPr/>
        </p:nvSpPr>
        <p:spPr bwMode="auto">
          <a:xfrm>
            <a:off x="1664335" y="4966970"/>
            <a:ext cx="1242695" cy="893445"/>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fontAlgn="base">
              <a:spcBef>
                <a:spcPct val="0"/>
              </a:spcBef>
              <a:spcAft>
                <a:spcPct val="0"/>
              </a:spcAft>
            </a:pPr>
            <a:endParaRPr lang="zh-CN" altLang="zh-CN" sz="2400">
              <a:solidFill>
                <a:srgbClr val="FFFF00"/>
              </a:solidFill>
              <a:latin typeface="Times New Roman" panose="02020603050405020304" pitchFamily="18" charset="0"/>
              <a:ea typeface="仿宋_GB2312" pitchFamily="49" charset="-122"/>
            </a:endParaRPr>
          </a:p>
        </p:txBody>
      </p:sp>
      <p:sp>
        <p:nvSpPr>
          <p:cNvPr id="758804" name="Text Box 20"/>
          <p:cNvSpPr txBox="1">
            <a:spLocks noChangeArrowheads="1"/>
          </p:cNvSpPr>
          <p:nvPr/>
        </p:nvSpPr>
        <p:spPr bwMode="auto">
          <a:xfrm>
            <a:off x="1638300" y="5030470"/>
            <a:ext cx="129540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ctr" fontAlgn="base">
              <a:spcBef>
                <a:spcPct val="0"/>
              </a:spcBef>
              <a:spcAft>
                <a:spcPct val="0"/>
              </a:spcAft>
            </a:pPr>
            <a:r>
              <a:rPr lang="zh-CN" altLang="en-US" sz="2400" b="1">
                <a:solidFill>
                  <a:srgbClr val="FFFF00"/>
                </a:solidFill>
                <a:latin typeface="Times New Roman" panose="02020603050405020304" pitchFamily="18" charset="0"/>
                <a:ea typeface="仿宋_GB2312" pitchFamily="49" charset="-122"/>
              </a:rPr>
              <a:t>优先</a:t>
            </a:r>
            <a:endParaRPr lang="zh-CN" altLang="en-US" sz="2400" b="1">
              <a:solidFill>
                <a:srgbClr val="FFFF00"/>
              </a:solidFill>
              <a:latin typeface="Times New Roman" panose="02020603050405020304" pitchFamily="18" charset="0"/>
              <a:ea typeface="仿宋_GB2312" pitchFamily="49" charset="-122"/>
            </a:endParaRPr>
          </a:p>
          <a:p>
            <a:pPr algn="ctr" fontAlgn="base">
              <a:spcBef>
                <a:spcPct val="0"/>
              </a:spcBef>
              <a:spcAft>
                <a:spcPct val="0"/>
              </a:spcAft>
            </a:pPr>
            <a:r>
              <a:rPr lang="zh-CN" altLang="en-US" sz="2400" b="1">
                <a:solidFill>
                  <a:srgbClr val="FFFF00"/>
                </a:solidFill>
                <a:latin typeface="Times New Roman" panose="02020603050405020304" pitchFamily="18" charset="0"/>
                <a:ea typeface="仿宋_GB2312" pitchFamily="49" charset="-122"/>
              </a:rPr>
              <a:t>编码器</a:t>
            </a:r>
            <a:endParaRPr lang="zh-CN" altLang="en-US" sz="2400" b="1">
              <a:solidFill>
                <a:srgbClr val="FFFF00"/>
              </a:solidFill>
              <a:latin typeface="Times New Roman" panose="02020603050405020304" pitchFamily="18" charset="0"/>
              <a:ea typeface="仿宋_GB2312" pitchFamily="49" charset="-122"/>
            </a:endParaRPr>
          </a:p>
        </p:txBody>
      </p:sp>
      <p:sp>
        <p:nvSpPr>
          <p:cNvPr id="758805" name="Text Box 21"/>
          <p:cNvSpPr txBox="1">
            <a:spLocks noChangeArrowheads="1"/>
          </p:cNvSpPr>
          <p:nvPr/>
        </p:nvSpPr>
        <p:spPr bwMode="auto">
          <a:xfrm>
            <a:off x="560070" y="5212715"/>
            <a:ext cx="116332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0"/>
              </a:spcBef>
              <a:spcAft>
                <a:spcPct val="0"/>
              </a:spcAft>
            </a:pPr>
            <a:r>
              <a:rPr lang="zh-CN" altLang="en-US" sz="2400" b="1">
                <a:solidFill>
                  <a:srgbClr val="FFFF00"/>
                </a:solidFill>
                <a:latin typeface="Times New Roman" panose="02020603050405020304" pitchFamily="18" charset="0"/>
                <a:ea typeface="仿宋_GB2312" pitchFamily="49" charset="-122"/>
              </a:rPr>
              <a:t>寄存器</a:t>
            </a:r>
            <a:endParaRPr lang="zh-CN" altLang="en-US" sz="2400" b="1">
              <a:solidFill>
                <a:srgbClr val="FFFF00"/>
              </a:solidFill>
              <a:latin typeface="Times New Roman" panose="02020603050405020304" pitchFamily="18" charset="0"/>
              <a:ea typeface="仿宋_GB2312" pitchFamily="49" charset="-122"/>
            </a:endParaRPr>
          </a:p>
        </p:txBody>
      </p:sp>
      <p:pic>
        <p:nvPicPr>
          <p:cNvPr id="759820" name="Picture 12" descr="B3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38830" y="1266190"/>
            <a:ext cx="5681980" cy="4171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97393"/>
                                        </p:tgtEl>
                                        <p:attrNameLst>
                                          <p:attrName>style.visibility</p:attrName>
                                        </p:attrNameLst>
                                      </p:cBhvr>
                                      <p:to>
                                        <p:strVal val="visible"/>
                                      </p:to>
                                    </p:set>
                                    <p:anim calcmode="lin" valueType="num">
                                      <p:cBhvr additive="base">
                                        <p:cTn id="7" dur="500" fill="hold"/>
                                        <p:tgtEl>
                                          <p:spTgt spid="997393"/>
                                        </p:tgtEl>
                                        <p:attrNameLst>
                                          <p:attrName>ppt_x</p:attrName>
                                        </p:attrNameLst>
                                      </p:cBhvr>
                                      <p:tavLst>
                                        <p:tav tm="0">
                                          <p:val>
                                            <p:strVal val="#ppt_x"/>
                                          </p:val>
                                        </p:tav>
                                        <p:tav tm="100000">
                                          <p:val>
                                            <p:strVal val="#ppt_x"/>
                                          </p:val>
                                        </p:tav>
                                      </p:tavLst>
                                    </p:anim>
                                    <p:anim calcmode="lin" valueType="num">
                                      <p:cBhvr additive="base">
                                        <p:cTn id="8" dur="500" fill="hold"/>
                                        <p:tgtEl>
                                          <p:spTgt spid="99739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97387"/>
                                        </p:tgtEl>
                                        <p:attrNameLst>
                                          <p:attrName>style.visibility</p:attrName>
                                        </p:attrNameLst>
                                      </p:cBhvr>
                                      <p:to>
                                        <p:strVal val="visible"/>
                                      </p:to>
                                    </p:set>
                                    <p:anim calcmode="lin" valueType="num">
                                      <p:cBhvr additive="base">
                                        <p:cTn id="13" dur="500" fill="hold"/>
                                        <p:tgtEl>
                                          <p:spTgt spid="997387"/>
                                        </p:tgtEl>
                                        <p:attrNameLst>
                                          <p:attrName>ppt_x</p:attrName>
                                        </p:attrNameLst>
                                      </p:cBhvr>
                                      <p:tavLst>
                                        <p:tav tm="0">
                                          <p:val>
                                            <p:strVal val="#ppt_x"/>
                                          </p:val>
                                        </p:tav>
                                        <p:tav tm="100000">
                                          <p:val>
                                            <p:strVal val="#ppt_x"/>
                                          </p:val>
                                        </p:tav>
                                      </p:tavLst>
                                    </p:anim>
                                    <p:anim calcmode="lin" valueType="num">
                                      <p:cBhvr additive="base">
                                        <p:cTn id="14" dur="500" fill="hold"/>
                                        <p:tgtEl>
                                          <p:spTgt spid="99738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8795"/>
                                        </p:tgtEl>
                                        <p:attrNameLst>
                                          <p:attrName>style.visibility</p:attrName>
                                        </p:attrNameLst>
                                      </p:cBhvr>
                                      <p:to>
                                        <p:strVal val="visible"/>
                                      </p:to>
                                    </p:set>
                                    <p:anim calcmode="lin" valueType="num">
                                      <p:cBhvr additive="base">
                                        <p:cTn id="19" dur="500" fill="hold"/>
                                        <p:tgtEl>
                                          <p:spTgt spid="758795"/>
                                        </p:tgtEl>
                                        <p:attrNameLst>
                                          <p:attrName>ppt_x</p:attrName>
                                        </p:attrNameLst>
                                      </p:cBhvr>
                                      <p:tavLst>
                                        <p:tav tm="0">
                                          <p:val>
                                            <p:strVal val="#ppt_x"/>
                                          </p:val>
                                        </p:tav>
                                        <p:tav tm="100000">
                                          <p:val>
                                            <p:strVal val="#ppt_x"/>
                                          </p:val>
                                        </p:tav>
                                      </p:tavLst>
                                    </p:anim>
                                    <p:anim calcmode="lin" valueType="num">
                                      <p:cBhvr additive="base">
                                        <p:cTn id="20" dur="500" fill="hold"/>
                                        <p:tgtEl>
                                          <p:spTgt spid="75879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58796"/>
                                        </p:tgtEl>
                                        <p:attrNameLst>
                                          <p:attrName>style.visibility</p:attrName>
                                        </p:attrNameLst>
                                      </p:cBhvr>
                                      <p:to>
                                        <p:strVal val="visible"/>
                                      </p:to>
                                    </p:set>
                                    <p:anim calcmode="lin" valueType="num">
                                      <p:cBhvr additive="base">
                                        <p:cTn id="25" dur="500" fill="hold"/>
                                        <p:tgtEl>
                                          <p:spTgt spid="758796"/>
                                        </p:tgtEl>
                                        <p:attrNameLst>
                                          <p:attrName>ppt_x</p:attrName>
                                        </p:attrNameLst>
                                      </p:cBhvr>
                                      <p:tavLst>
                                        <p:tav tm="0">
                                          <p:val>
                                            <p:strVal val="#ppt_x"/>
                                          </p:val>
                                        </p:tav>
                                        <p:tav tm="100000">
                                          <p:val>
                                            <p:strVal val="#ppt_x"/>
                                          </p:val>
                                        </p:tav>
                                      </p:tavLst>
                                    </p:anim>
                                    <p:anim calcmode="lin" valueType="num">
                                      <p:cBhvr additive="base">
                                        <p:cTn id="26" dur="500" fill="hold"/>
                                        <p:tgtEl>
                                          <p:spTgt spid="75879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58797"/>
                                        </p:tgtEl>
                                        <p:attrNameLst>
                                          <p:attrName>style.visibility</p:attrName>
                                        </p:attrNameLst>
                                      </p:cBhvr>
                                      <p:to>
                                        <p:strVal val="visible"/>
                                      </p:to>
                                    </p:set>
                                    <p:anim calcmode="lin" valueType="num">
                                      <p:cBhvr additive="base">
                                        <p:cTn id="31" dur="500" fill="hold"/>
                                        <p:tgtEl>
                                          <p:spTgt spid="758797"/>
                                        </p:tgtEl>
                                        <p:attrNameLst>
                                          <p:attrName>ppt_x</p:attrName>
                                        </p:attrNameLst>
                                      </p:cBhvr>
                                      <p:tavLst>
                                        <p:tav tm="0">
                                          <p:val>
                                            <p:strVal val="#ppt_x"/>
                                          </p:val>
                                        </p:tav>
                                        <p:tav tm="100000">
                                          <p:val>
                                            <p:strVal val="#ppt_x"/>
                                          </p:val>
                                        </p:tav>
                                      </p:tavLst>
                                    </p:anim>
                                    <p:anim calcmode="lin" valueType="num">
                                      <p:cBhvr additive="base">
                                        <p:cTn id="32" dur="500" fill="hold"/>
                                        <p:tgtEl>
                                          <p:spTgt spid="75879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58798"/>
                                        </p:tgtEl>
                                        <p:attrNameLst>
                                          <p:attrName>style.visibility</p:attrName>
                                        </p:attrNameLst>
                                      </p:cBhvr>
                                      <p:to>
                                        <p:strVal val="visible"/>
                                      </p:to>
                                    </p:set>
                                    <p:anim calcmode="lin" valueType="num">
                                      <p:cBhvr additive="base">
                                        <p:cTn id="35" dur="500" fill="hold"/>
                                        <p:tgtEl>
                                          <p:spTgt spid="758798"/>
                                        </p:tgtEl>
                                        <p:attrNameLst>
                                          <p:attrName>ppt_x</p:attrName>
                                        </p:attrNameLst>
                                      </p:cBhvr>
                                      <p:tavLst>
                                        <p:tav tm="0">
                                          <p:val>
                                            <p:strVal val="#ppt_x"/>
                                          </p:val>
                                        </p:tav>
                                        <p:tav tm="100000">
                                          <p:val>
                                            <p:strVal val="#ppt_x"/>
                                          </p:val>
                                        </p:tav>
                                      </p:tavLst>
                                    </p:anim>
                                    <p:anim calcmode="lin" valueType="num">
                                      <p:cBhvr additive="base">
                                        <p:cTn id="36" dur="500" fill="hold"/>
                                        <p:tgtEl>
                                          <p:spTgt spid="75879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58799"/>
                                        </p:tgtEl>
                                        <p:attrNameLst>
                                          <p:attrName>style.visibility</p:attrName>
                                        </p:attrNameLst>
                                      </p:cBhvr>
                                      <p:to>
                                        <p:strVal val="visible"/>
                                      </p:to>
                                    </p:set>
                                    <p:anim calcmode="lin" valueType="num">
                                      <p:cBhvr additive="base">
                                        <p:cTn id="39" dur="500" fill="hold"/>
                                        <p:tgtEl>
                                          <p:spTgt spid="758799"/>
                                        </p:tgtEl>
                                        <p:attrNameLst>
                                          <p:attrName>ppt_x</p:attrName>
                                        </p:attrNameLst>
                                      </p:cBhvr>
                                      <p:tavLst>
                                        <p:tav tm="0">
                                          <p:val>
                                            <p:strVal val="#ppt_x"/>
                                          </p:val>
                                        </p:tav>
                                        <p:tav tm="100000">
                                          <p:val>
                                            <p:strVal val="#ppt_x"/>
                                          </p:val>
                                        </p:tav>
                                      </p:tavLst>
                                    </p:anim>
                                    <p:anim calcmode="lin" valueType="num">
                                      <p:cBhvr additive="base">
                                        <p:cTn id="40" dur="500" fill="hold"/>
                                        <p:tgtEl>
                                          <p:spTgt spid="75879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58801"/>
                                        </p:tgtEl>
                                        <p:attrNameLst>
                                          <p:attrName>style.visibility</p:attrName>
                                        </p:attrNameLst>
                                      </p:cBhvr>
                                      <p:to>
                                        <p:strVal val="visible"/>
                                      </p:to>
                                    </p:set>
                                    <p:anim calcmode="lin" valueType="num">
                                      <p:cBhvr additive="base">
                                        <p:cTn id="43" dur="500" fill="hold"/>
                                        <p:tgtEl>
                                          <p:spTgt spid="758801"/>
                                        </p:tgtEl>
                                        <p:attrNameLst>
                                          <p:attrName>ppt_x</p:attrName>
                                        </p:attrNameLst>
                                      </p:cBhvr>
                                      <p:tavLst>
                                        <p:tav tm="0">
                                          <p:val>
                                            <p:strVal val="#ppt_x"/>
                                          </p:val>
                                        </p:tav>
                                        <p:tav tm="100000">
                                          <p:val>
                                            <p:strVal val="#ppt_x"/>
                                          </p:val>
                                        </p:tav>
                                      </p:tavLst>
                                    </p:anim>
                                    <p:anim calcmode="lin" valueType="num">
                                      <p:cBhvr additive="base">
                                        <p:cTn id="44" dur="500" fill="hold"/>
                                        <p:tgtEl>
                                          <p:spTgt spid="75880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58802"/>
                                        </p:tgtEl>
                                        <p:attrNameLst>
                                          <p:attrName>style.visibility</p:attrName>
                                        </p:attrNameLst>
                                      </p:cBhvr>
                                      <p:to>
                                        <p:strVal val="visible"/>
                                      </p:to>
                                    </p:set>
                                    <p:anim calcmode="lin" valueType="num">
                                      <p:cBhvr additive="base">
                                        <p:cTn id="47" dur="500" fill="hold"/>
                                        <p:tgtEl>
                                          <p:spTgt spid="758802"/>
                                        </p:tgtEl>
                                        <p:attrNameLst>
                                          <p:attrName>ppt_x</p:attrName>
                                        </p:attrNameLst>
                                      </p:cBhvr>
                                      <p:tavLst>
                                        <p:tav tm="0">
                                          <p:val>
                                            <p:strVal val="#ppt_x"/>
                                          </p:val>
                                        </p:tav>
                                        <p:tav tm="100000">
                                          <p:val>
                                            <p:strVal val="#ppt_x"/>
                                          </p:val>
                                        </p:tav>
                                      </p:tavLst>
                                    </p:anim>
                                    <p:anim calcmode="lin" valueType="num">
                                      <p:cBhvr additive="base">
                                        <p:cTn id="48" dur="500" fill="hold"/>
                                        <p:tgtEl>
                                          <p:spTgt spid="75880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58803"/>
                                        </p:tgtEl>
                                        <p:attrNameLst>
                                          <p:attrName>style.visibility</p:attrName>
                                        </p:attrNameLst>
                                      </p:cBhvr>
                                      <p:to>
                                        <p:strVal val="visible"/>
                                      </p:to>
                                    </p:set>
                                    <p:anim calcmode="lin" valueType="num">
                                      <p:cBhvr additive="base">
                                        <p:cTn id="51" dur="500" fill="hold"/>
                                        <p:tgtEl>
                                          <p:spTgt spid="758803"/>
                                        </p:tgtEl>
                                        <p:attrNameLst>
                                          <p:attrName>ppt_x</p:attrName>
                                        </p:attrNameLst>
                                      </p:cBhvr>
                                      <p:tavLst>
                                        <p:tav tm="0">
                                          <p:val>
                                            <p:strVal val="#ppt_x"/>
                                          </p:val>
                                        </p:tav>
                                        <p:tav tm="100000">
                                          <p:val>
                                            <p:strVal val="#ppt_x"/>
                                          </p:val>
                                        </p:tav>
                                      </p:tavLst>
                                    </p:anim>
                                    <p:anim calcmode="lin" valueType="num">
                                      <p:cBhvr additive="base">
                                        <p:cTn id="52" dur="500" fill="hold"/>
                                        <p:tgtEl>
                                          <p:spTgt spid="75880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58804"/>
                                        </p:tgtEl>
                                        <p:attrNameLst>
                                          <p:attrName>style.visibility</p:attrName>
                                        </p:attrNameLst>
                                      </p:cBhvr>
                                      <p:to>
                                        <p:strVal val="visible"/>
                                      </p:to>
                                    </p:set>
                                    <p:anim calcmode="lin" valueType="num">
                                      <p:cBhvr additive="base">
                                        <p:cTn id="55" dur="500" fill="hold"/>
                                        <p:tgtEl>
                                          <p:spTgt spid="758804"/>
                                        </p:tgtEl>
                                        <p:attrNameLst>
                                          <p:attrName>ppt_x</p:attrName>
                                        </p:attrNameLst>
                                      </p:cBhvr>
                                      <p:tavLst>
                                        <p:tav tm="0">
                                          <p:val>
                                            <p:strVal val="#ppt_x"/>
                                          </p:val>
                                        </p:tav>
                                        <p:tav tm="100000">
                                          <p:val>
                                            <p:strVal val="#ppt_x"/>
                                          </p:val>
                                        </p:tav>
                                      </p:tavLst>
                                    </p:anim>
                                    <p:anim calcmode="lin" valueType="num">
                                      <p:cBhvr additive="base">
                                        <p:cTn id="56" dur="500" fill="hold"/>
                                        <p:tgtEl>
                                          <p:spTgt spid="75880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58805"/>
                                        </p:tgtEl>
                                        <p:attrNameLst>
                                          <p:attrName>style.visibility</p:attrName>
                                        </p:attrNameLst>
                                      </p:cBhvr>
                                      <p:to>
                                        <p:strVal val="visible"/>
                                      </p:to>
                                    </p:set>
                                    <p:anim calcmode="lin" valueType="num">
                                      <p:cBhvr additive="base">
                                        <p:cTn id="59" dur="500" fill="hold"/>
                                        <p:tgtEl>
                                          <p:spTgt spid="758805"/>
                                        </p:tgtEl>
                                        <p:attrNameLst>
                                          <p:attrName>ppt_x</p:attrName>
                                        </p:attrNameLst>
                                      </p:cBhvr>
                                      <p:tavLst>
                                        <p:tav tm="0">
                                          <p:val>
                                            <p:strVal val="#ppt_x"/>
                                          </p:val>
                                        </p:tav>
                                        <p:tav tm="100000">
                                          <p:val>
                                            <p:strVal val="#ppt_x"/>
                                          </p:val>
                                        </p:tav>
                                      </p:tavLst>
                                    </p:anim>
                                    <p:anim calcmode="lin" valueType="num">
                                      <p:cBhvr additive="base">
                                        <p:cTn id="60" dur="500" fill="hold"/>
                                        <p:tgtEl>
                                          <p:spTgt spid="75880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759820"/>
                                        </p:tgtEl>
                                        <p:attrNameLst>
                                          <p:attrName>style.visibility</p:attrName>
                                        </p:attrNameLst>
                                      </p:cBhvr>
                                      <p:to>
                                        <p:strVal val="visible"/>
                                      </p:to>
                                    </p:set>
                                    <p:anim calcmode="lin" valueType="num">
                                      <p:cBhvr additive="base">
                                        <p:cTn id="65" dur="500" fill="hold"/>
                                        <p:tgtEl>
                                          <p:spTgt spid="759820"/>
                                        </p:tgtEl>
                                        <p:attrNameLst>
                                          <p:attrName>ppt_x</p:attrName>
                                        </p:attrNameLst>
                                      </p:cBhvr>
                                      <p:tavLst>
                                        <p:tav tm="0">
                                          <p:val>
                                            <p:strVal val="#ppt_x"/>
                                          </p:val>
                                        </p:tav>
                                        <p:tav tm="100000">
                                          <p:val>
                                            <p:strVal val="#ppt_x"/>
                                          </p:val>
                                        </p:tav>
                                      </p:tavLst>
                                    </p:anim>
                                    <p:anim calcmode="lin" valueType="num">
                                      <p:cBhvr additive="base">
                                        <p:cTn id="66" dur="500" fill="hold"/>
                                        <p:tgtEl>
                                          <p:spTgt spid="7598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93" grpId="0" animBg="1"/>
      <p:bldP spid="997387" grpId="0" animBg="1"/>
      <p:bldP spid="758795" grpId="0" animBg="1"/>
      <p:bldP spid="758796" grpId="0" animBg="1"/>
      <p:bldP spid="758797" grpId="0" animBg="1"/>
      <p:bldP spid="758798" grpId="0" animBg="1"/>
      <p:bldP spid="758799" grpId="0" bldLvl="0" animBg="1"/>
      <p:bldP spid="758801" grpId="0" animBg="1"/>
      <p:bldP spid="758802" grpId="0" animBg="1"/>
      <p:bldP spid="758803" grpId="0" bldLvl="0" animBg="1"/>
      <p:bldP spid="758804" grpId="0" bldLvl="0" animBg="1"/>
      <p:bldP spid="758805"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60843" name="Object 11"/>
          <p:cNvGraphicFramePr>
            <a:graphicFrameLocks noChangeAspect="1"/>
          </p:cNvGraphicFramePr>
          <p:nvPr/>
        </p:nvGraphicFramePr>
        <p:xfrm>
          <a:off x="2704148" y="2053908"/>
          <a:ext cx="2808287" cy="669925"/>
        </p:xfrm>
        <a:graphic>
          <a:graphicData uri="http://schemas.openxmlformats.org/presentationml/2006/ole">
            <mc:AlternateContent xmlns:mc="http://schemas.openxmlformats.org/markup-compatibility/2006">
              <mc:Choice xmlns:v="urn:schemas-microsoft-com:vml" Requires="v">
                <p:oleObj spid="_x0000_s1128" name="公式" r:id="rId1" imgW="1637665" imgH="393700" progId="Equation.3">
                  <p:embed/>
                </p:oleObj>
              </mc:Choice>
              <mc:Fallback>
                <p:oleObj name="公式" r:id="rId1" imgW="1637665" imgH="393700" progId="Equation.3">
                  <p:embed/>
                  <p:pic>
                    <p:nvPicPr>
                      <p:cNvPr id="0" name="图片 11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148" y="2053908"/>
                        <a:ext cx="2808287" cy="669925"/>
                      </a:xfrm>
                      <a:prstGeom prst="rect">
                        <a:avLst/>
                      </a:prstGeom>
                      <a:solidFill>
                        <a:srgbClr val="FFFF00"/>
                      </a:solidFill>
                    </p:spPr>
                  </p:pic>
                </p:oleObj>
              </mc:Fallback>
            </mc:AlternateContent>
          </a:graphicData>
        </a:graphic>
      </p:graphicFrame>
      <p:graphicFrame>
        <p:nvGraphicFramePr>
          <p:cNvPr id="760844" name="Object 12"/>
          <p:cNvGraphicFramePr>
            <a:graphicFrameLocks noChangeAspect="1"/>
          </p:cNvGraphicFramePr>
          <p:nvPr/>
        </p:nvGraphicFramePr>
        <p:xfrm>
          <a:off x="5436235" y="2866073"/>
          <a:ext cx="844550" cy="706437"/>
        </p:xfrm>
        <a:graphic>
          <a:graphicData uri="http://schemas.openxmlformats.org/presentationml/2006/ole">
            <mc:AlternateContent xmlns:mc="http://schemas.openxmlformats.org/markup-compatibility/2006">
              <mc:Choice xmlns:v="urn:schemas-microsoft-com:vml" Requires="v">
                <p:oleObj spid="_x0000_s1129" name="" r:id="rId3" imgW="469900" imgH="393700" progId="Equation.DSMT4">
                  <p:embed/>
                </p:oleObj>
              </mc:Choice>
              <mc:Fallback>
                <p:oleObj name="" r:id="rId3" imgW="469900" imgH="393700" progId="Equation.DSMT4">
                  <p:embed/>
                  <p:pic>
                    <p:nvPicPr>
                      <p:cNvPr id="0" name="图片 11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235" y="2866073"/>
                        <a:ext cx="844550" cy="706437"/>
                      </a:xfrm>
                      <a:prstGeom prst="rect">
                        <a:avLst/>
                      </a:prstGeom>
                      <a:solidFill>
                        <a:srgbClr val="FFFF00"/>
                      </a:solidFill>
                      <a:ln w="9525">
                        <a:solidFill>
                          <a:srgbClr val="FFFF00"/>
                        </a:solidFill>
                        <a:miter lim="800000"/>
                        <a:headEnd/>
                        <a:tailEnd/>
                      </a:ln>
                    </p:spPr>
                  </p:pic>
                </p:oleObj>
              </mc:Fallback>
            </mc:AlternateContent>
          </a:graphicData>
        </a:graphic>
      </p:graphicFrame>
      <p:sp>
        <p:nvSpPr>
          <p:cNvPr id="760846" name="Rectangle 14"/>
          <p:cNvSpPr>
            <a:spLocks noChangeArrowheads="1"/>
          </p:cNvSpPr>
          <p:nvPr/>
        </p:nvSpPr>
        <p:spPr bwMode="auto">
          <a:xfrm>
            <a:off x="370840" y="1189990"/>
            <a:ext cx="644842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由图可见，分压电阻链由一个</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R/2</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和</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7</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个</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电阻组成，它们依次对参考电压</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REF</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分压。</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R/2</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电阻分得的电压为</a:t>
            </a:r>
            <a:endPar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60847" name="Rectangle 15"/>
          <p:cNvSpPr>
            <a:spLocks noChangeArrowheads="1"/>
          </p:cNvSpPr>
          <p:nvPr/>
        </p:nvSpPr>
        <p:spPr bwMode="auto">
          <a:xfrm>
            <a:off x="441960" y="2866549"/>
            <a:ext cx="49942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同理可得到其他各</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上分得的电压为</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60848" name="Text Box 16"/>
          <p:cNvSpPr txBox="1">
            <a:spLocks noChangeArrowheads="1"/>
          </p:cNvSpPr>
          <p:nvPr/>
        </p:nvSpPr>
        <p:spPr bwMode="auto">
          <a:xfrm>
            <a:off x="356235" y="875348"/>
            <a:ext cx="438086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fontAlgn="base">
              <a:spcBef>
                <a:spcPct val="0"/>
              </a:spcBef>
              <a:spcAft>
                <a:spcPct val="0"/>
              </a:spcAft>
            </a:pP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并联比较型</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转换器工作原理</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5436235" y="2785745"/>
            <a:ext cx="260985" cy="460375"/>
          </a:xfrm>
          <a:prstGeom prst="rect">
            <a:avLst/>
          </a:prstGeom>
          <a:solidFill>
            <a:srgbClr val="FFFF00"/>
          </a:solidFill>
        </p:spPr>
        <p:txBody>
          <a:bodyPr wrap="square" rtlCol="0">
            <a:spAutoFit/>
          </a:bodyPr>
          <a:p>
            <a:r>
              <a:rPr lang="en-US" altLang="zh-CN" sz="2400" dirty="0">
                <a:solidFill>
                  <a:srgbClr val="000099">
                    <a:lumMod val="50000"/>
                  </a:srgbClr>
                </a:solidFill>
                <a:latin typeface="宋体" panose="02010600030101010101" pitchFamily="2" charset="-122"/>
                <a:ea typeface="宋体" panose="02010600030101010101" pitchFamily="2" charset="-122"/>
              </a:rPr>
              <a:t>2</a:t>
            </a:r>
            <a:endParaRPr lang="en-US" altLang="zh-CN" sz="2400" dirty="0">
              <a:solidFill>
                <a:srgbClr val="000099">
                  <a:lumMod val="50000"/>
                </a:srgbClr>
              </a:solidFill>
              <a:latin typeface="宋体" panose="02010600030101010101" pitchFamily="2" charset="-122"/>
              <a:ea typeface="宋体" panose="02010600030101010101" pitchFamily="2" charset="-122"/>
            </a:endParaRPr>
          </a:p>
        </p:txBody>
      </p:sp>
      <p:sp>
        <p:nvSpPr>
          <p:cNvPr id="758795" name="Rectangle 11"/>
          <p:cNvSpPr>
            <a:spLocks noChangeArrowheads="1"/>
          </p:cNvSpPr>
          <p:nvPr/>
        </p:nvSpPr>
        <p:spPr bwMode="auto">
          <a:xfrm>
            <a:off x="370523" y="453549"/>
            <a:ext cx="38423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2.6.1 </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并联比较型</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5"/>
          <a:srcRect r="9485"/>
          <a:stretch>
            <a:fillRect/>
          </a:stretch>
        </p:blipFill>
        <p:spPr>
          <a:xfrm>
            <a:off x="6753225" y="1396365"/>
            <a:ext cx="2345055" cy="4772025"/>
          </a:xfrm>
          <a:prstGeom prst="rect">
            <a:avLst/>
          </a:prstGeom>
        </p:spPr>
      </p:pic>
      <p:sp>
        <p:nvSpPr>
          <p:cNvPr id="761867" name="Rectangle 11"/>
          <p:cNvSpPr>
            <a:spLocks noChangeArrowheads="1"/>
          </p:cNvSpPr>
          <p:nvPr/>
        </p:nvSpPr>
        <p:spPr bwMode="auto">
          <a:xfrm>
            <a:off x="370840" y="3701415"/>
            <a:ext cx="6320155"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将以上</a:t>
            </a: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7</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个电压分别接到</a:t>
            </a: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7</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个电压比较器的反相输入端，同时将模拟输入电压接到各电压比较器的同相输入端，使输入电压通过比较器分别与这</a:t>
            </a: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7</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个电压同时进行比较。当输入电压比相应的参考电压高时，相应的比较器输出高电平，否则输出低电平。</a:t>
            </a:r>
            <a:endPar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0846"/>
                                        </p:tgtEl>
                                        <p:attrNameLst>
                                          <p:attrName>style.visibility</p:attrName>
                                        </p:attrNameLst>
                                      </p:cBhvr>
                                      <p:to>
                                        <p:strVal val="visible"/>
                                      </p:to>
                                    </p:set>
                                    <p:anim calcmode="lin" valueType="num">
                                      <p:cBhvr additive="base">
                                        <p:cTn id="7" dur="500" fill="hold"/>
                                        <p:tgtEl>
                                          <p:spTgt spid="760846"/>
                                        </p:tgtEl>
                                        <p:attrNameLst>
                                          <p:attrName>ppt_x</p:attrName>
                                        </p:attrNameLst>
                                      </p:cBhvr>
                                      <p:tavLst>
                                        <p:tav tm="0">
                                          <p:val>
                                            <p:strVal val="#ppt_x"/>
                                          </p:val>
                                        </p:tav>
                                        <p:tav tm="100000">
                                          <p:val>
                                            <p:strVal val="#ppt_x"/>
                                          </p:val>
                                        </p:tav>
                                      </p:tavLst>
                                    </p:anim>
                                    <p:anim calcmode="lin" valueType="num">
                                      <p:cBhvr additive="base">
                                        <p:cTn id="8" dur="500" fill="hold"/>
                                        <p:tgtEl>
                                          <p:spTgt spid="7608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60843"/>
                                        </p:tgtEl>
                                        <p:attrNameLst>
                                          <p:attrName>style.visibility</p:attrName>
                                        </p:attrNameLst>
                                      </p:cBhvr>
                                      <p:to>
                                        <p:strVal val="visible"/>
                                      </p:to>
                                    </p:set>
                                    <p:anim calcmode="lin" valueType="num">
                                      <p:cBhvr additive="base">
                                        <p:cTn id="13" dur="500" fill="hold"/>
                                        <p:tgtEl>
                                          <p:spTgt spid="760843"/>
                                        </p:tgtEl>
                                        <p:attrNameLst>
                                          <p:attrName>ppt_x</p:attrName>
                                        </p:attrNameLst>
                                      </p:cBhvr>
                                      <p:tavLst>
                                        <p:tav tm="0">
                                          <p:val>
                                            <p:strVal val="#ppt_x"/>
                                          </p:val>
                                        </p:tav>
                                        <p:tav tm="100000">
                                          <p:val>
                                            <p:strVal val="#ppt_x"/>
                                          </p:val>
                                        </p:tav>
                                      </p:tavLst>
                                    </p:anim>
                                    <p:anim calcmode="lin" valueType="num">
                                      <p:cBhvr additive="base">
                                        <p:cTn id="14" dur="500" fill="hold"/>
                                        <p:tgtEl>
                                          <p:spTgt spid="76084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60847"/>
                                        </p:tgtEl>
                                        <p:attrNameLst>
                                          <p:attrName>style.visibility</p:attrName>
                                        </p:attrNameLst>
                                      </p:cBhvr>
                                      <p:to>
                                        <p:strVal val="visible"/>
                                      </p:to>
                                    </p:set>
                                    <p:anim calcmode="lin" valueType="num">
                                      <p:cBhvr additive="base">
                                        <p:cTn id="19" dur="500" fill="hold"/>
                                        <p:tgtEl>
                                          <p:spTgt spid="760847"/>
                                        </p:tgtEl>
                                        <p:attrNameLst>
                                          <p:attrName>ppt_x</p:attrName>
                                        </p:attrNameLst>
                                      </p:cBhvr>
                                      <p:tavLst>
                                        <p:tav tm="0">
                                          <p:val>
                                            <p:strVal val="#ppt_x"/>
                                          </p:val>
                                        </p:tav>
                                        <p:tav tm="100000">
                                          <p:val>
                                            <p:strVal val="#ppt_x"/>
                                          </p:val>
                                        </p:tav>
                                      </p:tavLst>
                                    </p:anim>
                                    <p:anim calcmode="lin" valueType="num">
                                      <p:cBhvr additive="base">
                                        <p:cTn id="20" dur="500" fill="hold"/>
                                        <p:tgtEl>
                                          <p:spTgt spid="76084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60844"/>
                                        </p:tgtEl>
                                        <p:attrNameLst>
                                          <p:attrName>style.visibility</p:attrName>
                                        </p:attrNameLst>
                                      </p:cBhvr>
                                      <p:to>
                                        <p:strVal val="visible"/>
                                      </p:to>
                                    </p:set>
                                    <p:anim calcmode="lin" valueType="num">
                                      <p:cBhvr additive="base">
                                        <p:cTn id="25" dur="500" fill="hold"/>
                                        <p:tgtEl>
                                          <p:spTgt spid="760844"/>
                                        </p:tgtEl>
                                        <p:attrNameLst>
                                          <p:attrName>ppt_x</p:attrName>
                                        </p:attrNameLst>
                                      </p:cBhvr>
                                      <p:tavLst>
                                        <p:tav tm="0">
                                          <p:val>
                                            <p:strVal val="#ppt_x"/>
                                          </p:val>
                                        </p:tav>
                                        <p:tav tm="100000">
                                          <p:val>
                                            <p:strVal val="#ppt_x"/>
                                          </p:val>
                                        </p:tav>
                                      </p:tavLst>
                                    </p:anim>
                                    <p:anim calcmode="lin" valueType="num">
                                      <p:cBhvr additive="base">
                                        <p:cTn id="26" dur="500" fill="hold"/>
                                        <p:tgtEl>
                                          <p:spTgt spid="76084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61867"/>
                                        </p:tgtEl>
                                        <p:attrNameLst>
                                          <p:attrName>style.visibility</p:attrName>
                                        </p:attrNameLst>
                                      </p:cBhvr>
                                      <p:to>
                                        <p:strVal val="visible"/>
                                      </p:to>
                                    </p:set>
                                    <p:anim calcmode="lin" valueType="num">
                                      <p:cBhvr additive="base">
                                        <p:cTn id="35" dur="500" fill="hold"/>
                                        <p:tgtEl>
                                          <p:spTgt spid="761867"/>
                                        </p:tgtEl>
                                        <p:attrNameLst>
                                          <p:attrName>ppt_x</p:attrName>
                                        </p:attrNameLst>
                                      </p:cBhvr>
                                      <p:tavLst>
                                        <p:tav tm="0">
                                          <p:val>
                                            <p:strVal val="#ppt_x"/>
                                          </p:val>
                                        </p:tav>
                                        <p:tav tm="100000">
                                          <p:val>
                                            <p:strVal val="#ppt_x"/>
                                          </p:val>
                                        </p:tav>
                                      </p:tavLst>
                                    </p:anim>
                                    <p:anim calcmode="lin" valueType="num">
                                      <p:cBhvr additive="base">
                                        <p:cTn id="36" dur="500" fill="hold"/>
                                        <p:tgtEl>
                                          <p:spTgt spid="7618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846" grpId="0" bldLvl="0" animBg="1"/>
      <p:bldP spid="760847" grpId="0" animBg="1"/>
      <p:bldP spid="2" grpId="0" animBg="1"/>
      <p:bldP spid="761867"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8795" name="Rectangle 11"/>
          <p:cNvSpPr>
            <a:spLocks noChangeArrowheads="1"/>
          </p:cNvSpPr>
          <p:nvPr/>
        </p:nvSpPr>
        <p:spPr bwMode="auto">
          <a:xfrm>
            <a:off x="370523" y="453549"/>
            <a:ext cx="38423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2.6.1 </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并联比较型</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762891" name="Object 11"/>
          <p:cNvGraphicFramePr>
            <a:graphicFrameLocks noChangeAspect="1"/>
          </p:cNvGraphicFramePr>
          <p:nvPr/>
        </p:nvGraphicFramePr>
        <p:xfrm>
          <a:off x="705485" y="1111250"/>
          <a:ext cx="1153160" cy="606425"/>
        </p:xfrm>
        <a:graphic>
          <a:graphicData uri="http://schemas.openxmlformats.org/presentationml/2006/ole">
            <mc:AlternateContent xmlns:mc="http://schemas.openxmlformats.org/markup-compatibility/2006">
              <mc:Choice xmlns:v="urn:schemas-microsoft-com:vml" Requires="v">
                <p:oleObj spid="_x0000_s2152" name="公式" r:id="rId1" imgW="786765" imgH="393700" progId="Equation.3">
                  <p:embed/>
                </p:oleObj>
              </mc:Choice>
              <mc:Fallback>
                <p:oleObj name="公式" r:id="rId1" imgW="786765" imgH="393700" progId="Equation.3">
                  <p:embed/>
                  <p:pic>
                    <p:nvPicPr>
                      <p:cNvPr id="0" name="图片 21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485" y="1111250"/>
                        <a:ext cx="1153160" cy="606425"/>
                      </a:xfrm>
                      <a:prstGeom prst="rect">
                        <a:avLst/>
                      </a:prstGeom>
                      <a:solidFill>
                        <a:srgbClr val="FFFF00"/>
                      </a:solidFill>
                    </p:spPr>
                  </p:pic>
                </p:oleObj>
              </mc:Fallback>
            </mc:AlternateContent>
          </a:graphicData>
        </a:graphic>
      </p:graphicFrame>
      <p:graphicFrame>
        <p:nvGraphicFramePr>
          <p:cNvPr id="762892" name="Object 12"/>
          <p:cNvGraphicFramePr>
            <a:graphicFrameLocks noChangeAspect="1"/>
          </p:cNvGraphicFramePr>
          <p:nvPr/>
        </p:nvGraphicFramePr>
        <p:xfrm>
          <a:off x="622300" y="2370455"/>
          <a:ext cx="1999615" cy="633095"/>
        </p:xfrm>
        <a:graphic>
          <a:graphicData uri="http://schemas.openxmlformats.org/presentationml/2006/ole">
            <mc:AlternateContent xmlns:mc="http://schemas.openxmlformats.org/markup-compatibility/2006">
              <mc:Choice xmlns:v="urn:schemas-microsoft-com:vml" Requires="v">
                <p:oleObj spid="_x0000_s2153" name="公式" r:id="rId3" imgW="1422400" imgH="393700" progId="Equation.3">
                  <p:embed/>
                </p:oleObj>
              </mc:Choice>
              <mc:Fallback>
                <p:oleObj name="公式" r:id="rId3" imgW="1422400" imgH="393700" progId="Equation.3">
                  <p:embed/>
                  <p:pic>
                    <p:nvPicPr>
                      <p:cNvPr id="0" name="图片 21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00" y="2370455"/>
                        <a:ext cx="1999615" cy="633095"/>
                      </a:xfrm>
                      <a:prstGeom prst="rect">
                        <a:avLst/>
                      </a:prstGeom>
                      <a:solidFill>
                        <a:srgbClr val="FFFF00"/>
                      </a:solidFill>
                    </p:spPr>
                  </p:pic>
                </p:oleObj>
              </mc:Fallback>
            </mc:AlternateContent>
          </a:graphicData>
        </a:graphic>
      </p:graphicFrame>
      <p:sp>
        <p:nvSpPr>
          <p:cNvPr id="762893" name="Rectangle 13"/>
          <p:cNvSpPr>
            <a:spLocks noChangeArrowheads="1"/>
          </p:cNvSpPr>
          <p:nvPr/>
        </p:nvSpPr>
        <p:spPr bwMode="auto">
          <a:xfrm>
            <a:off x="288925" y="1008380"/>
            <a:ext cx="4794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algn="l" fontAlgn="base">
              <a:spcBef>
                <a:spcPct val="0"/>
              </a:spcBef>
              <a:spcAft>
                <a:spcPct val="0"/>
              </a:spcAft>
            </a:pPr>
            <a:r>
              <a:rPr lang="zh-CN" altLang="en-US" sz="2400">
                <a:solidFill>
                  <a:srgbClr val="FFFF00"/>
                </a:solidFill>
                <a:latin typeface="宋体" panose="02010600030101010101" pitchFamily="2" charset="-122"/>
                <a:ea typeface="宋体" panose="02010600030101010101" pitchFamily="2" charset="-122"/>
              </a:rPr>
              <a:t>若</a:t>
            </a:r>
            <a:endParaRPr lang="zh-CN" altLang="en-US" sz="2400">
              <a:solidFill>
                <a:srgbClr val="FFFF00"/>
              </a:solidFill>
              <a:latin typeface="宋体" panose="02010600030101010101" pitchFamily="2" charset="-122"/>
              <a:ea typeface="宋体" panose="02010600030101010101" pitchFamily="2" charset="-122"/>
            </a:endParaRPr>
          </a:p>
        </p:txBody>
      </p:sp>
      <p:sp>
        <p:nvSpPr>
          <p:cNvPr id="762894" name="Rectangle 14"/>
          <p:cNvSpPr>
            <a:spLocks noChangeArrowheads="1"/>
          </p:cNvSpPr>
          <p:nvPr/>
        </p:nvSpPr>
        <p:spPr bwMode="auto">
          <a:xfrm>
            <a:off x="1858645" y="1004570"/>
            <a:ext cx="468249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algn="l" fontAlgn="base">
              <a:spcBef>
                <a:spcPct val="0"/>
              </a:spcBef>
              <a:spcAft>
                <a:spcPct val="0"/>
              </a:spcAft>
            </a:pP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所有电压比较器的输出都为低电平，寄存器中所有触发器输出</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62895" name="Rectangle 15"/>
          <p:cNvSpPr>
            <a:spLocks noChangeArrowheads="1"/>
          </p:cNvSpPr>
          <p:nvPr/>
        </p:nvSpPr>
        <p:spPr bwMode="auto">
          <a:xfrm>
            <a:off x="2620645" y="1890713"/>
            <a:ext cx="359346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algn="l" fontAlgn="base">
              <a:spcBef>
                <a:spcPct val="0"/>
              </a:spcBef>
              <a:spcAft>
                <a:spcPct val="0"/>
              </a:spcAft>
            </a:pP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比较器输出高电平，其余电压比较器的输出都为低电平，寄存器中各触发器输出</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0000001</a:t>
            </a:r>
            <a:endPar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2896" name="Rectangle 16"/>
          <p:cNvSpPr>
            <a:spLocks noChangeArrowheads="1"/>
          </p:cNvSpPr>
          <p:nvPr/>
        </p:nvSpPr>
        <p:spPr bwMode="auto">
          <a:xfrm>
            <a:off x="243523" y="2321084"/>
            <a:ext cx="8064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pPr fontAlgn="base">
              <a:spcBef>
                <a:spcPct val="0"/>
              </a:spcBef>
              <a:spcAft>
                <a:spcPct val="0"/>
              </a:spcAft>
            </a:pPr>
            <a:r>
              <a:rPr lang="zh-CN" altLang="en-US" sz="2400">
                <a:solidFill>
                  <a:srgbClr val="FFFF00"/>
                </a:solidFill>
                <a:latin typeface="宋体" panose="02010600030101010101" pitchFamily="2" charset="-122"/>
                <a:ea typeface="宋体" panose="02010600030101010101" pitchFamily="2" charset="-122"/>
              </a:rPr>
              <a:t>若</a:t>
            </a:r>
            <a:endParaRPr lang="zh-CN" altLang="en-US" sz="2400">
              <a:solidFill>
                <a:srgbClr val="FFFF00"/>
              </a:solidFill>
              <a:latin typeface="宋体" panose="02010600030101010101" pitchFamily="2" charset="-122"/>
              <a:ea typeface="宋体" panose="02010600030101010101" pitchFamily="2" charset="-122"/>
            </a:endParaRPr>
          </a:p>
        </p:txBody>
      </p:sp>
      <p:sp>
        <p:nvSpPr>
          <p:cNvPr id="763915" name="Rectangle 11"/>
          <p:cNvSpPr>
            <a:spLocks noChangeArrowheads="1"/>
          </p:cNvSpPr>
          <p:nvPr/>
        </p:nvSpPr>
        <p:spPr bwMode="auto">
          <a:xfrm>
            <a:off x="374015" y="3462655"/>
            <a:ext cx="6089015"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zh-CN" altLang="en-US" sz="24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各触发器的输出直接送入优先编码器的输入端，根据优先编码器的功能，只有最高级别的比较器输出的高电平被编码。所以可得到编码器的对应输出编码</a:t>
            </a:r>
            <a:r>
              <a:rPr lang="en-US" altLang="zh-CN" sz="24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d</a:t>
            </a:r>
            <a:r>
              <a:rPr lang="en-US" altLang="zh-CN" sz="2400" b="1" baseline="-2500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2</a:t>
            </a:r>
            <a:r>
              <a:rPr lang="en-US" altLang="zh-CN" sz="24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d</a:t>
            </a:r>
            <a:r>
              <a:rPr lang="en-US" altLang="zh-CN" sz="2400" b="1" baseline="-2500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1</a:t>
            </a:r>
            <a:r>
              <a:rPr lang="en-US" altLang="zh-CN" sz="24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d</a:t>
            </a:r>
            <a:r>
              <a:rPr lang="en-US" altLang="zh-CN" sz="2400" b="1" baseline="-2500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0</a:t>
            </a:r>
            <a:r>
              <a:rPr lang="zh-CN" altLang="en-US" sz="24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。此即为模拟量对应的数字量。</a:t>
            </a:r>
            <a:endParaRPr lang="zh-CN" altLang="en-US" sz="24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3" name="图片 2"/>
          <p:cNvPicPr>
            <a:picLocks noChangeAspect="1"/>
          </p:cNvPicPr>
          <p:nvPr/>
        </p:nvPicPr>
        <p:blipFill>
          <a:blip r:embed="rId5"/>
          <a:srcRect r="59132"/>
          <a:stretch>
            <a:fillRect/>
          </a:stretch>
        </p:blipFill>
        <p:spPr>
          <a:xfrm>
            <a:off x="6675755" y="819785"/>
            <a:ext cx="1942465" cy="4514850"/>
          </a:xfrm>
          <a:prstGeom prst="rect">
            <a:avLst/>
          </a:prstGeom>
        </p:spPr>
      </p:pic>
      <p:pic>
        <p:nvPicPr>
          <p:cNvPr id="4" name="图片 3"/>
          <p:cNvPicPr>
            <a:picLocks noChangeAspect="1"/>
          </p:cNvPicPr>
          <p:nvPr/>
        </p:nvPicPr>
        <p:blipFill>
          <a:blip r:embed="rId5"/>
          <a:srcRect l="42926"/>
          <a:stretch>
            <a:fillRect/>
          </a:stretch>
        </p:blipFill>
        <p:spPr>
          <a:xfrm>
            <a:off x="6372225" y="819785"/>
            <a:ext cx="2712720" cy="4514850"/>
          </a:xfrm>
          <a:prstGeom prst="rect">
            <a:avLst/>
          </a:prstGeom>
        </p:spPr>
      </p:pic>
      <p:sp>
        <p:nvSpPr>
          <p:cNvPr id="5" name="Text Box 11"/>
          <p:cNvSpPr txBox="1">
            <a:spLocks noChangeArrowheads="1"/>
          </p:cNvSpPr>
          <p:nvPr/>
        </p:nvSpPr>
        <p:spPr bwMode="auto">
          <a:xfrm>
            <a:off x="213995" y="5356860"/>
            <a:ext cx="80645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并联比较型</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转换器优缺点</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6" name="Rectangle 12"/>
          <p:cNvSpPr>
            <a:spLocks noChangeArrowheads="1"/>
          </p:cNvSpPr>
          <p:nvPr/>
        </p:nvSpPr>
        <p:spPr bwMode="auto">
          <a:xfrm>
            <a:off x="575628" y="6208078"/>
            <a:ext cx="730726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fontAlgn="base">
              <a:spcBef>
                <a:spcPct val="0"/>
              </a:spcBef>
              <a:spcAft>
                <a:spcPct val="0"/>
              </a:spcAft>
            </a:pP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缺点：随着输出位数的增加，所需器件数增加很快</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 name="Rectangle 13"/>
          <p:cNvSpPr>
            <a:spLocks noChangeArrowheads="1"/>
          </p:cNvSpPr>
          <p:nvPr/>
        </p:nvSpPr>
        <p:spPr bwMode="auto">
          <a:xfrm>
            <a:off x="598805" y="5816918"/>
            <a:ext cx="293751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400" b="1" dirty="0">
                <a:solidFill>
                  <a:srgbClr val="FFFF00"/>
                </a:solidFill>
                <a:latin typeface="宋体" panose="02010600030101010101" pitchFamily="2" charset="-122"/>
                <a:ea typeface="宋体" panose="02010600030101010101" pitchFamily="2" charset="-122"/>
              </a:rPr>
              <a:t>优点：转换速度快。</a:t>
            </a:r>
            <a:endParaRPr lang="zh-CN" altLang="en-US" sz="2400" b="1" dirty="0">
              <a:solidFill>
                <a:srgbClr val="FF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62891"/>
                                        </p:tgtEl>
                                        <p:attrNameLst>
                                          <p:attrName>style.visibility</p:attrName>
                                        </p:attrNameLst>
                                      </p:cBhvr>
                                      <p:to>
                                        <p:strVal val="visible"/>
                                      </p:to>
                                    </p:set>
                                    <p:anim calcmode="lin" valueType="num">
                                      <p:cBhvr additive="base">
                                        <p:cTn id="7" dur="500" fill="hold"/>
                                        <p:tgtEl>
                                          <p:spTgt spid="762891"/>
                                        </p:tgtEl>
                                        <p:attrNameLst>
                                          <p:attrName>ppt_x</p:attrName>
                                        </p:attrNameLst>
                                      </p:cBhvr>
                                      <p:tavLst>
                                        <p:tav tm="0">
                                          <p:val>
                                            <p:strVal val="#ppt_x"/>
                                          </p:val>
                                        </p:tav>
                                        <p:tav tm="100000">
                                          <p:val>
                                            <p:strVal val="#ppt_x"/>
                                          </p:val>
                                        </p:tav>
                                      </p:tavLst>
                                    </p:anim>
                                    <p:anim calcmode="lin" valueType="num">
                                      <p:cBhvr additive="base">
                                        <p:cTn id="8" dur="500" fill="hold"/>
                                        <p:tgtEl>
                                          <p:spTgt spid="76289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62893"/>
                                        </p:tgtEl>
                                        <p:attrNameLst>
                                          <p:attrName>style.visibility</p:attrName>
                                        </p:attrNameLst>
                                      </p:cBhvr>
                                      <p:to>
                                        <p:strVal val="visible"/>
                                      </p:to>
                                    </p:set>
                                    <p:anim calcmode="lin" valueType="num">
                                      <p:cBhvr additive="base">
                                        <p:cTn id="11" dur="500" fill="hold"/>
                                        <p:tgtEl>
                                          <p:spTgt spid="762893"/>
                                        </p:tgtEl>
                                        <p:attrNameLst>
                                          <p:attrName>ppt_x</p:attrName>
                                        </p:attrNameLst>
                                      </p:cBhvr>
                                      <p:tavLst>
                                        <p:tav tm="0">
                                          <p:val>
                                            <p:strVal val="#ppt_x"/>
                                          </p:val>
                                        </p:tav>
                                        <p:tav tm="100000">
                                          <p:val>
                                            <p:strVal val="#ppt_x"/>
                                          </p:val>
                                        </p:tav>
                                      </p:tavLst>
                                    </p:anim>
                                    <p:anim calcmode="lin" valueType="num">
                                      <p:cBhvr additive="base">
                                        <p:cTn id="12" dur="500" fill="hold"/>
                                        <p:tgtEl>
                                          <p:spTgt spid="76289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62894"/>
                                        </p:tgtEl>
                                        <p:attrNameLst>
                                          <p:attrName>style.visibility</p:attrName>
                                        </p:attrNameLst>
                                      </p:cBhvr>
                                      <p:to>
                                        <p:strVal val="visible"/>
                                      </p:to>
                                    </p:set>
                                    <p:anim calcmode="lin" valueType="num">
                                      <p:cBhvr additive="base">
                                        <p:cTn id="17" dur="500" fill="hold"/>
                                        <p:tgtEl>
                                          <p:spTgt spid="762894"/>
                                        </p:tgtEl>
                                        <p:attrNameLst>
                                          <p:attrName>ppt_x</p:attrName>
                                        </p:attrNameLst>
                                      </p:cBhvr>
                                      <p:tavLst>
                                        <p:tav tm="0">
                                          <p:val>
                                            <p:strVal val="#ppt_x"/>
                                          </p:val>
                                        </p:tav>
                                        <p:tav tm="100000">
                                          <p:val>
                                            <p:strVal val="#ppt_x"/>
                                          </p:val>
                                        </p:tav>
                                      </p:tavLst>
                                    </p:anim>
                                    <p:anim calcmode="lin" valueType="num">
                                      <p:cBhvr additive="base">
                                        <p:cTn id="18" dur="500" fill="hold"/>
                                        <p:tgtEl>
                                          <p:spTgt spid="76289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62892"/>
                                        </p:tgtEl>
                                        <p:attrNameLst>
                                          <p:attrName>style.visibility</p:attrName>
                                        </p:attrNameLst>
                                      </p:cBhvr>
                                      <p:to>
                                        <p:strVal val="visible"/>
                                      </p:to>
                                    </p:set>
                                    <p:anim calcmode="lin" valueType="num">
                                      <p:cBhvr additive="base">
                                        <p:cTn id="23" dur="500" fill="hold"/>
                                        <p:tgtEl>
                                          <p:spTgt spid="762892"/>
                                        </p:tgtEl>
                                        <p:attrNameLst>
                                          <p:attrName>ppt_x</p:attrName>
                                        </p:attrNameLst>
                                      </p:cBhvr>
                                      <p:tavLst>
                                        <p:tav tm="0">
                                          <p:val>
                                            <p:strVal val="#ppt_x"/>
                                          </p:val>
                                        </p:tav>
                                        <p:tav tm="100000">
                                          <p:val>
                                            <p:strVal val="#ppt_x"/>
                                          </p:val>
                                        </p:tav>
                                      </p:tavLst>
                                    </p:anim>
                                    <p:anim calcmode="lin" valueType="num">
                                      <p:cBhvr additive="base">
                                        <p:cTn id="24" dur="500" fill="hold"/>
                                        <p:tgtEl>
                                          <p:spTgt spid="76289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62896"/>
                                        </p:tgtEl>
                                        <p:attrNameLst>
                                          <p:attrName>style.visibility</p:attrName>
                                        </p:attrNameLst>
                                      </p:cBhvr>
                                      <p:to>
                                        <p:strVal val="visible"/>
                                      </p:to>
                                    </p:set>
                                    <p:anim calcmode="lin" valueType="num">
                                      <p:cBhvr additive="base">
                                        <p:cTn id="27" dur="500" fill="hold"/>
                                        <p:tgtEl>
                                          <p:spTgt spid="762896"/>
                                        </p:tgtEl>
                                        <p:attrNameLst>
                                          <p:attrName>ppt_x</p:attrName>
                                        </p:attrNameLst>
                                      </p:cBhvr>
                                      <p:tavLst>
                                        <p:tav tm="0">
                                          <p:val>
                                            <p:strVal val="#ppt_x"/>
                                          </p:val>
                                        </p:tav>
                                        <p:tav tm="100000">
                                          <p:val>
                                            <p:strVal val="#ppt_x"/>
                                          </p:val>
                                        </p:tav>
                                      </p:tavLst>
                                    </p:anim>
                                    <p:anim calcmode="lin" valueType="num">
                                      <p:cBhvr additive="base">
                                        <p:cTn id="28" dur="500" fill="hold"/>
                                        <p:tgtEl>
                                          <p:spTgt spid="76289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62895"/>
                                        </p:tgtEl>
                                        <p:attrNameLst>
                                          <p:attrName>style.visibility</p:attrName>
                                        </p:attrNameLst>
                                      </p:cBhvr>
                                      <p:to>
                                        <p:strVal val="visible"/>
                                      </p:to>
                                    </p:set>
                                    <p:anim calcmode="lin" valueType="num">
                                      <p:cBhvr additive="base">
                                        <p:cTn id="33" dur="500" fill="hold"/>
                                        <p:tgtEl>
                                          <p:spTgt spid="762895"/>
                                        </p:tgtEl>
                                        <p:attrNameLst>
                                          <p:attrName>ppt_x</p:attrName>
                                        </p:attrNameLst>
                                      </p:cBhvr>
                                      <p:tavLst>
                                        <p:tav tm="0">
                                          <p:val>
                                            <p:strVal val="#ppt_x"/>
                                          </p:val>
                                        </p:tav>
                                        <p:tav tm="100000">
                                          <p:val>
                                            <p:strVal val="#ppt_x"/>
                                          </p:val>
                                        </p:tav>
                                      </p:tavLst>
                                    </p:anim>
                                    <p:anim calcmode="lin" valueType="num">
                                      <p:cBhvr additive="base">
                                        <p:cTn id="34" dur="500" fill="hold"/>
                                        <p:tgtEl>
                                          <p:spTgt spid="76289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763915"/>
                                        </p:tgtEl>
                                        <p:attrNameLst>
                                          <p:attrName>style.visibility</p:attrName>
                                        </p:attrNameLst>
                                      </p:cBhvr>
                                      <p:to>
                                        <p:strVal val="visible"/>
                                      </p:to>
                                    </p:set>
                                    <p:anim calcmode="lin" valueType="num">
                                      <p:cBhvr additive="base">
                                        <p:cTn id="45" dur="500" fill="hold"/>
                                        <p:tgtEl>
                                          <p:spTgt spid="763915"/>
                                        </p:tgtEl>
                                        <p:attrNameLst>
                                          <p:attrName>ppt_x</p:attrName>
                                        </p:attrNameLst>
                                      </p:cBhvr>
                                      <p:tavLst>
                                        <p:tav tm="0">
                                          <p:val>
                                            <p:strVal val="#ppt_x"/>
                                          </p:val>
                                        </p:tav>
                                        <p:tav tm="100000">
                                          <p:val>
                                            <p:strVal val="#ppt_x"/>
                                          </p:val>
                                        </p:tav>
                                      </p:tavLst>
                                    </p:anim>
                                    <p:anim calcmode="lin" valueType="num">
                                      <p:cBhvr additive="base">
                                        <p:cTn id="46" dur="500" fill="hold"/>
                                        <p:tgtEl>
                                          <p:spTgt spid="76391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ppt_x"/>
                                          </p:val>
                                        </p:tav>
                                        <p:tav tm="100000">
                                          <p:val>
                                            <p:strVal val="#ppt_x"/>
                                          </p:val>
                                        </p:tav>
                                      </p:tavLst>
                                    </p:anim>
                                    <p:anim calcmode="lin" valueType="num">
                                      <p:cBhvr additive="base">
                                        <p:cTn id="58" dur="500" fill="hold"/>
                                        <p:tgtEl>
                                          <p:spTgt spid="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fill="hold"/>
                                        <p:tgtEl>
                                          <p:spTgt spid="7"/>
                                        </p:tgtEl>
                                        <p:attrNameLst>
                                          <p:attrName>ppt_x</p:attrName>
                                        </p:attrNameLst>
                                      </p:cBhvr>
                                      <p:tavLst>
                                        <p:tav tm="0">
                                          <p:val>
                                            <p:strVal val="#ppt_x"/>
                                          </p:val>
                                        </p:tav>
                                        <p:tav tm="100000">
                                          <p:val>
                                            <p:strVal val="#ppt_x"/>
                                          </p:val>
                                        </p:tav>
                                      </p:tavLst>
                                    </p:anim>
                                    <p:anim calcmode="lin" valueType="num">
                                      <p:cBhvr additive="base">
                                        <p:cTn id="6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93" grpId="0" bldLvl="0" animBg="1"/>
      <p:bldP spid="762894" grpId="0" bldLvl="0" animBg="1"/>
      <p:bldP spid="762896" grpId="0" bldLvl="0" animBg="1"/>
      <p:bldP spid="762895" grpId="0" bldLvl="0" animBg="1"/>
      <p:bldP spid="763915" grpId="0" bldLvl="0" animBg="1"/>
      <p:bldP spid="5" grpId="0" bldLvl="0" animBg="1"/>
      <p:bldP spid="6" grpId="0" bldLvl="0" animBg="1"/>
      <p:bldP spid="7"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5954" name="Rectangle 2"/>
          <p:cNvSpPr>
            <a:spLocks noChangeArrowheads="1"/>
          </p:cNvSpPr>
          <p:nvPr/>
        </p:nvSpPr>
        <p:spPr bwMode="auto">
          <a:xfrm>
            <a:off x="452755" y="922020"/>
            <a:ext cx="839152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0"/>
              </a:spcBef>
              <a:spcAft>
                <a:spcPct val="0"/>
              </a:spcAft>
            </a:pPr>
            <a:r>
              <a:rPr lang="en-US" altLang="zh-CN" sz="2400" b="1" dirty="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        </a:t>
            </a:r>
            <a:r>
              <a:rPr lang="zh-CN" altLang="en-US" sz="2400" b="1" dirty="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逐次逼近型</a:t>
            </a:r>
            <a:r>
              <a:rPr lang="en-US" altLang="zh-CN" sz="2400" b="1" dirty="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A/D</a:t>
            </a:r>
            <a:r>
              <a:rPr lang="zh-CN" altLang="en-US" sz="2400" b="1" dirty="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转换器是将输入模拟电压与不同的基准电压多次比较，比较时从</a:t>
            </a:r>
            <a:r>
              <a:rPr lang="en-US" altLang="zh-CN" sz="2400" b="1" dirty="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DAC</a:t>
            </a:r>
            <a:r>
              <a:rPr lang="zh-CN" altLang="en-US" sz="2400" b="1" dirty="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输入数字量的高位到低位逐次进行，依次确定各位数码的</a:t>
            </a:r>
            <a:r>
              <a:rPr lang="zh-CN" altLang="en-US" sz="2400" b="1" dirty="0">
                <a:solidFill>
                  <a:srgbClr val="FFFF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a:t>
            </a:r>
            <a:r>
              <a:rPr lang="en-US" altLang="zh-CN" sz="2400" b="1" dirty="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0</a:t>
            </a:r>
            <a:r>
              <a:rPr lang="en-US" altLang="zh-CN" sz="2400" b="1" dirty="0">
                <a:solidFill>
                  <a:srgbClr val="FFFF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a:t>
            </a:r>
            <a:r>
              <a:rPr lang="zh-CN" altLang="en-US" sz="2400" b="1" dirty="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a:t>
            </a:r>
            <a:r>
              <a:rPr lang="zh-CN" altLang="en-US" sz="2400" b="1" dirty="0">
                <a:solidFill>
                  <a:srgbClr val="FFFF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a:t>
            </a:r>
            <a:r>
              <a:rPr lang="en-US" altLang="zh-CN" sz="2400" b="1" dirty="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1</a:t>
            </a:r>
            <a:r>
              <a:rPr lang="en-US" altLang="zh-CN" sz="2400" b="1" dirty="0">
                <a:solidFill>
                  <a:srgbClr val="FFFF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a:t>
            </a:r>
            <a:r>
              <a:rPr lang="zh-CN" altLang="en-US" sz="2400" b="1" dirty="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状态，使转换所得的数字量在数值上逐次逼近输入模拟量的对应值。</a:t>
            </a:r>
            <a:endParaRPr lang="zh-CN" altLang="en-US" sz="2400" b="1" dirty="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endParaRPr>
          </a:p>
        </p:txBody>
      </p:sp>
      <p:sp>
        <p:nvSpPr>
          <p:cNvPr id="765956" name="Text Box 4"/>
          <p:cNvSpPr txBox="1">
            <a:spLocks noChangeArrowheads="1"/>
          </p:cNvSpPr>
          <p:nvPr/>
        </p:nvSpPr>
        <p:spPr bwMode="auto">
          <a:xfrm>
            <a:off x="542925" y="531178"/>
            <a:ext cx="38423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fontAlgn="base">
              <a:spcBef>
                <a:spcPct val="0"/>
              </a:spcBef>
              <a:spcAft>
                <a:spcPct val="0"/>
              </a:spcAft>
            </a:pPr>
            <a:r>
              <a:rPr lang="en-US" altLang="zh-CN" sz="24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2.6.2 </a:t>
            </a:r>
            <a:r>
              <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逐次逼近型</a:t>
            </a:r>
            <a:r>
              <a:rPr lang="en-US" altLang="zh-CN" sz="24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转换器</a:t>
            </a:r>
            <a:endPar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766987" name="Rectangle 11"/>
          <p:cNvSpPr>
            <a:spLocks noChangeArrowheads="1"/>
          </p:cNvSpPr>
          <p:nvPr/>
        </p:nvSpPr>
        <p:spPr bwMode="auto">
          <a:xfrm>
            <a:off x="271145" y="2399665"/>
            <a:ext cx="40259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algn="l" fontAlgn="base">
              <a:spcBef>
                <a:spcPct val="0"/>
              </a:spcBef>
              <a:spcAft>
                <a:spcPct val="0"/>
              </a:spcAft>
            </a:pP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逐次逼近型</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转换器组成 </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766988" name="Rectangle 12"/>
          <p:cNvSpPr>
            <a:spLocks noChangeArrowheads="1"/>
          </p:cNvSpPr>
          <p:nvPr/>
        </p:nvSpPr>
        <p:spPr bwMode="auto">
          <a:xfrm>
            <a:off x="347345" y="3077845"/>
            <a:ext cx="877570" cy="433705"/>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fontAlgn="base">
              <a:spcBef>
                <a:spcPct val="0"/>
              </a:spcBef>
              <a:spcAft>
                <a:spcPct val="0"/>
              </a:spcAft>
            </a:pPr>
            <a:endParaRPr lang="zh-CN" altLang="zh-CN" sz="2400" b="1">
              <a:solidFill>
                <a:srgbClr val="FFFF00"/>
              </a:solidFill>
              <a:latin typeface="Times New Roman" panose="02020603050405020304" pitchFamily="18" charset="0"/>
              <a:ea typeface="仿宋_GB2312" pitchFamily="49" charset="-122"/>
            </a:endParaRPr>
          </a:p>
        </p:txBody>
      </p:sp>
      <p:sp>
        <p:nvSpPr>
          <p:cNvPr id="766989" name="Text Box 13"/>
          <p:cNvSpPr txBox="1">
            <a:spLocks noChangeArrowheads="1"/>
          </p:cNvSpPr>
          <p:nvPr/>
        </p:nvSpPr>
        <p:spPr bwMode="auto">
          <a:xfrm>
            <a:off x="309245" y="3112770"/>
            <a:ext cx="95313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fontAlgn="base">
              <a:spcBef>
                <a:spcPct val="0"/>
              </a:spcBef>
              <a:spcAft>
                <a:spcPct val="0"/>
              </a:spcAft>
            </a:pPr>
            <a:r>
              <a:rPr lang="zh-CN" altLang="en-US" sz="2000" b="1">
                <a:solidFill>
                  <a:srgbClr val="FFFF00"/>
                </a:solidFill>
                <a:latin typeface="Times New Roman" panose="02020603050405020304" pitchFamily="18" charset="0"/>
                <a:ea typeface="仿宋_GB2312" pitchFamily="49" charset="-122"/>
              </a:rPr>
              <a:t>比较器</a:t>
            </a:r>
            <a:endParaRPr lang="zh-CN" altLang="en-US" sz="2000" b="1">
              <a:solidFill>
                <a:srgbClr val="FFFF00"/>
              </a:solidFill>
              <a:latin typeface="Times New Roman" panose="02020603050405020304" pitchFamily="18" charset="0"/>
              <a:ea typeface="仿宋_GB2312" pitchFamily="49" charset="-122"/>
            </a:endParaRPr>
          </a:p>
        </p:txBody>
      </p:sp>
      <p:sp>
        <p:nvSpPr>
          <p:cNvPr id="766990" name="Rectangle 14"/>
          <p:cNvSpPr>
            <a:spLocks noChangeArrowheads="1"/>
          </p:cNvSpPr>
          <p:nvPr/>
        </p:nvSpPr>
        <p:spPr bwMode="auto">
          <a:xfrm>
            <a:off x="1910080" y="2828290"/>
            <a:ext cx="972185" cy="1024890"/>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fontAlgn="base">
              <a:spcBef>
                <a:spcPct val="0"/>
              </a:spcBef>
              <a:spcAft>
                <a:spcPct val="0"/>
              </a:spcAft>
            </a:pPr>
            <a:endParaRPr lang="zh-CN" altLang="zh-CN" sz="2400" b="1">
              <a:solidFill>
                <a:srgbClr val="FFFF00"/>
              </a:solidFill>
              <a:latin typeface="Times New Roman" panose="02020603050405020304" pitchFamily="18" charset="0"/>
              <a:ea typeface="仿宋_GB2312" pitchFamily="49" charset="-122"/>
            </a:endParaRPr>
          </a:p>
        </p:txBody>
      </p:sp>
      <p:sp>
        <p:nvSpPr>
          <p:cNvPr id="766992" name="Rectangle 16"/>
          <p:cNvSpPr>
            <a:spLocks noChangeArrowheads="1"/>
          </p:cNvSpPr>
          <p:nvPr/>
        </p:nvSpPr>
        <p:spPr bwMode="auto">
          <a:xfrm>
            <a:off x="1272540" y="2992755"/>
            <a:ext cx="596900" cy="681990"/>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fontAlgn="base">
              <a:spcBef>
                <a:spcPct val="0"/>
              </a:spcBef>
              <a:spcAft>
                <a:spcPct val="0"/>
              </a:spcAft>
            </a:pPr>
            <a:endParaRPr lang="zh-CN" altLang="zh-CN" sz="2400" b="1">
              <a:solidFill>
                <a:srgbClr val="FFFF00"/>
              </a:solidFill>
              <a:latin typeface="Times New Roman" panose="02020603050405020304" pitchFamily="18" charset="0"/>
              <a:ea typeface="仿宋_GB2312" pitchFamily="49" charset="-122"/>
            </a:endParaRPr>
          </a:p>
        </p:txBody>
      </p:sp>
      <p:sp>
        <p:nvSpPr>
          <p:cNvPr id="766993" name="Text Box 17"/>
          <p:cNvSpPr txBox="1">
            <a:spLocks noChangeArrowheads="1"/>
          </p:cNvSpPr>
          <p:nvPr/>
        </p:nvSpPr>
        <p:spPr bwMode="auto">
          <a:xfrm>
            <a:off x="1173480" y="3021965"/>
            <a:ext cx="82867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fontAlgn="base">
              <a:spcBef>
                <a:spcPct val="0"/>
              </a:spcBef>
              <a:spcAft>
                <a:spcPct val="0"/>
              </a:spcAft>
            </a:pPr>
            <a:r>
              <a:rPr lang="zh-CN" altLang="en-US" sz="2000" b="1">
                <a:solidFill>
                  <a:srgbClr val="FFFF00"/>
                </a:solidFill>
                <a:latin typeface="Times New Roman" panose="02020603050405020304" pitchFamily="18" charset="0"/>
                <a:ea typeface="仿宋_GB2312" pitchFamily="49" charset="-122"/>
              </a:rPr>
              <a:t>控制</a:t>
            </a:r>
            <a:endParaRPr lang="zh-CN" altLang="en-US" sz="2000" b="1">
              <a:solidFill>
                <a:srgbClr val="FFFF00"/>
              </a:solidFill>
              <a:latin typeface="Times New Roman" panose="02020603050405020304" pitchFamily="18" charset="0"/>
              <a:ea typeface="仿宋_GB2312" pitchFamily="49" charset="-122"/>
            </a:endParaRPr>
          </a:p>
          <a:p>
            <a:pPr algn="ctr" fontAlgn="base">
              <a:spcBef>
                <a:spcPct val="0"/>
              </a:spcBef>
              <a:spcAft>
                <a:spcPct val="0"/>
              </a:spcAft>
            </a:pPr>
            <a:r>
              <a:rPr lang="zh-CN" altLang="en-US" sz="2000" b="1">
                <a:solidFill>
                  <a:srgbClr val="FFFF00"/>
                </a:solidFill>
                <a:latin typeface="Times New Roman" panose="02020603050405020304" pitchFamily="18" charset="0"/>
                <a:ea typeface="仿宋_GB2312" pitchFamily="49" charset="-122"/>
              </a:rPr>
              <a:t>电路</a:t>
            </a:r>
            <a:endParaRPr lang="zh-CN" altLang="en-US" sz="2000" b="1">
              <a:solidFill>
                <a:srgbClr val="FFFF00"/>
              </a:solidFill>
              <a:latin typeface="Times New Roman" panose="02020603050405020304" pitchFamily="18" charset="0"/>
              <a:ea typeface="仿宋_GB2312" pitchFamily="49" charset="-122"/>
            </a:endParaRPr>
          </a:p>
        </p:txBody>
      </p:sp>
      <p:sp>
        <p:nvSpPr>
          <p:cNvPr id="766994" name="Rectangle 18"/>
          <p:cNvSpPr>
            <a:spLocks noChangeArrowheads="1"/>
          </p:cNvSpPr>
          <p:nvPr/>
        </p:nvSpPr>
        <p:spPr bwMode="auto">
          <a:xfrm>
            <a:off x="2941955" y="2981960"/>
            <a:ext cx="946785" cy="738505"/>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fontAlgn="base">
              <a:spcBef>
                <a:spcPct val="0"/>
              </a:spcBef>
              <a:spcAft>
                <a:spcPct val="0"/>
              </a:spcAft>
            </a:pPr>
            <a:endParaRPr lang="zh-CN" altLang="zh-CN" sz="2400" b="1">
              <a:solidFill>
                <a:srgbClr val="FFFF00"/>
              </a:solidFill>
              <a:latin typeface="Times New Roman" panose="02020603050405020304" pitchFamily="18" charset="0"/>
              <a:ea typeface="仿宋_GB2312" pitchFamily="49" charset="-122"/>
            </a:endParaRPr>
          </a:p>
        </p:txBody>
      </p:sp>
      <p:sp>
        <p:nvSpPr>
          <p:cNvPr id="766995" name="Text Box 19"/>
          <p:cNvSpPr txBox="1">
            <a:spLocks noChangeArrowheads="1"/>
          </p:cNvSpPr>
          <p:nvPr/>
        </p:nvSpPr>
        <p:spPr bwMode="auto">
          <a:xfrm>
            <a:off x="2888615" y="2990850"/>
            <a:ext cx="100076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ctr" fontAlgn="base">
              <a:spcBef>
                <a:spcPct val="0"/>
              </a:spcBef>
              <a:spcAft>
                <a:spcPct val="0"/>
              </a:spcAft>
            </a:pPr>
            <a:r>
              <a:rPr lang="en-US" altLang="zh-CN" sz="2000" b="1">
                <a:solidFill>
                  <a:srgbClr val="FFFF00"/>
                </a:solidFill>
                <a:latin typeface="Times New Roman" panose="02020603050405020304" pitchFamily="18" charset="0"/>
                <a:ea typeface="仿宋_GB2312" pitchFamily="49" charset="-122"/>
              </a:rPr>
              <a:t>D/A</a:t>
            </a:r>
            <a:endParaRPr lang="en-US" altLang="zh-CN" sz="2000" b="1">
              <a:solidFill>
                <a:srgbClr val="FFFF00"/>
              </a:solidFill>
              <a:latin typeface="Times New Roman" panose="02020603050405020304" pitchFamily="18" charset="0"/>
              <a:ea typeface="仿宋_GB2312" pitchFamily="49" charset="-122"/>
            </a:endParaRPr>
          </a:p>
          <a:p>
            <a:pPr algn="ctr" fontAlgn="base">
              <a:spcBef>
                <a:spcPct val="0"/>
              </a:spcBef>
              <a:spcAft>
                <a:spcPct val="0"/>
              </a:spcAft>
            </a:pPr>
            <a:r>
              <a:rPr lang="zh-CN" altLang="en-US" sz="2000" b="1">
                <a:solidFill>
                  <a:srgbClr val="FFFF00"/>
                </a:solidFill>
                <a:latin typeface="Times New Roman" panose="02020603050405020304" pitchFamily="18" charset="0"/>
                <a:ea typeface="仿宋_GB2312" pitchFamily="49" charset="-122"/>
              </a:rPr>
              <a:t>转换器</a:t>
            </a:r>
            <a:endParaRPr lang="zh-CN" altLang="en-US" sz="2000" b="1">
              <a:solidFill>
                <a:srgbClr val="FFFF00"/>
              </a:solidFill>
              <a:latin typeface="Times New Roman" panose="02020603050405020304" pitchFamily="18" charset="0"/>
              <a:ea typeface="仿宋_GB2312" pitchFamily="49" charset="-122"/>
            </a:endParaRPr>
          </a:p>
        </p:txBody>
      </p:sp>
      <p:sp>
        <p:nvSpPr>
          <p:cNvPr id="766996" name="Text Box 20"/>
          <p:cNvSpPr txBox="1">
            <a:spLocks noChangeArrowheads="1"/>
          </p:cNvSpPr>
          <p:nvPr/>
        </p:nvSpPr>
        <p:spPr bwMode="auto">
          <a:xfrm>
            <a:off x="1910080" y="2860040"/>
            <a:ext cx="967105"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0"/>
              </a:spcBef>
              <a:spcAft>
                <a:spcPct val="0"/>
              </a:spcAft>
            </a:pPr>
            <a:r>
              <a:rPr lang="en-US" altLang="zh-CN" sz="2000" b="1">
                <a:solidFill>
                  <a:srgbClr val="FFFF00"/>
                </a:solidFill>
                <a:latin typeface="Times New Roman" panose="02020603050405020304" pitchFamily="18" charset="0"/>
                <a:ea typeface="仿宋_GB2312" pitchFamily="49" charset="-122"/>
              </a:rPr>
              <a:t>  </a:t>
            </a:r>
            <a:r>
              <a:rPr lang="zh-CN" altLang="en-US" sz="2000" b="1">
                <a:solidFill>
                  <a:srgbClr val="FFFF00"/>
                </a:solidFill>
                <a:latin typeface="Times New Roman" panose="02020603050405020304" pitchFamily="18" charset="0"/>
                <a:ea typeface="仿宋_GB2312" pitchFamily="49" charset="-122"/>
              </a:rPr>
              <a:t>逐次</a:t>
            </a:r>
            <a:endParaRPr lang="zh-CN" altLang="en-US" sz="2000" b="1">
              <a:solidFill>
                <a:srgbClr val="FFFF00"/>
              </a:solidFill>
              <a:latin typeface="Times New Roman" panose="02020603050405020304" pitchFamily="18" charset="0"/>
              <a:ea typeface="仿宋_GB2312" pitchFamily="49" charset="-122"/>
            </a:endParaRPr>
          </a:p>
          <a:p>
            <a:pPr fontAlgn="base">
              <a:spcBef>
                <a:spcPct val="0"/>
              </a:spcBef>
              <a:spcAft>
                <a:spcPct val="0"/>
              </a:spcAft>
            </a:pPr>
            <a:r>
              <a:rPr lang="en-US" altLang="zh-CN" sz="2000" b="1">
                <a:solidFill>
                  <a:srgbClr val="FFFF00"/>
                </a:solidFill>
                <a:latin typeface="Times New Roman" panose="02020603050405020304" pitchFamily="18" charset="0"/>
                <a:ea typeface="仿宋_GB2312" pitchFamily="49" charset="-122"/>
              </a:rPr>
              <a:t>  </a:t>
            </a:r>
            <a:r>
              <a:rPr lang="zh-CN" altLang="en-US" sz="2000" b="1">
                <a:solidFill>
                  <a:srgbClr val="FFFF00"/>
                </a:solidFill>
                <a:latin typeface="Times New Roman" panose="02020603050405020304" pitchFamily="18" charset="0"/>
                <a:ea typeface="仿宋_GB2312" pitchFamily="49" charset="-122"/>
              </a:rPr>
              <a:t>近似</a:t>
            </a:r>
            <a:endParaRPr lang="zh-CN" altLang="en-US" sz="2000" b="1">
              <a:solidFill>
                <a:srgbClr val="FFFF00"/>
              </a:solidFill>
              <a:latin typeface="Times New Roman" panose="02020603050405020304" pitchFamily="18" charset="0"/>
              <a:ea typeface="仿宋_GB2312" pitchFamily="49" charset="-122"/>
            </a:endParaRPr>
          </a:p>
          <a:p>
            <a:pPr fontAlgn="base">
              <a:spcBef>
                <a:spcPct val="0"/>
              </a:spcBef>
              <a:spcAft>
                <a:spcPct val="0"/>
              </a:spcAft>
            </a:pPr>
            <a:r>
              <a:rPr lang="zh-CN" altLang="en-US" sz="2000" b="1">
                <a:solidFill>
                  <a:srgbClr val="FFFF00"/>
                </a:solidFill>
                <a:latin typeface="Times New Roman" panose="02020603050405020304" pitchFamily="18" charset="0"/>
                <a:ea typeface="仿宋_GB2312" pitchFamily="49" charset="-122"/>
              </a:rPr>
              <a:t>寄存器</a:t>
            </a:r>
            <a:endParaRPr lang="zh-CN" altLang="en-US" sz="2000" b="1">
              <a:solidFill>
                <a:srgbClr val="FFFF00"/>
              </a:solidFill>
              <a:latin typeface="Times New Roman" panose="02020603050405020304" pitchFamily="18" charset="0"/>
              <a:ea typeface="仿宋_GB2312" pitchFamily="49" charset="-122"/>
            </a:endParaRPr>
          </a:p>
        </p:txBody>
      </p:sp>
      <p:sp>
        <p:nvSpPr>
          <p:cNvPr id="768011" name="Rectangle 11"/>
          <p:cNvSpPr>
            <a:spLocks noChangeArrowheads="1"/>
          </p:cNvSpPr>
          <p:nvPr/>
        </p:nvSpPr>
        <p:spPr bwMode="auto">
          <a:xfrm>
            <a:off x="4775041" y="2399824"/>
            <a:ext cx="407479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ctr" fontAlgn="base">
              <a:spcBef>
                <a:spcPct val="0"/>
              </a:spcBef>
              <a:spcAft>
                <a:spcPct val="0"/>
              </a:spcAft>
            </a:pP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逐次逼近型</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转换器原理图</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pic>
        <p:nvPicPr>
          <p:cNvPr id="768012" name="Picture 12" descr="B3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92015" y="2791460"/>
            <a:ext cx="4361815" cy="2480310"/>
          </a:xfrm>
          <a:prstGeom prst="rect">
            <a:avLst/>
          </a:prstGeom>
          <a:noFill/>
          <a:extLst>
            <a:ext uri="{909E8E84-426E-40DD-AFC4-6F175D3DCCD1}">
              <a14:hiddenFill xmlns:a14="http://schemas.microsoft.com/office/drawing/2010/main">
                <a:solidFill>
                  <a:srgbClr val="FFFFFF"/>
                </a:solidFill>
              </a14:hiddenFill>
            </a:ext>
          </a:extLst>
        </p:spPr>
      </p:pic>
      <p:sp>
        <p:nvSpPr>
          <p:cNvPr id="769035" name="Rectangle 11"/>
          <p:cNvSpPr>
            <a:spLocks noChangeArrowheads="1"/>
          </p:cNvSpPr>
          <p:nvPr/>
        </p:nvSpPr>
        <p:spPr bwMode="auto">
          <a:xfrm>
            <a:off x="267176" y="3869214"/>
            <a:ext cx="438086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ctr" fontAlgn="base">
              <a:spcBef>
                <a:spcPct val="0"/>
              </a:spcBef>
              <a:spcAft>
                <a:spcPct val="0"/>
              </a:spcAft>
            </a:pP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逐次逼近型</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转换器转换过程</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769036" name="Text Box 12"/>
          <p:cNvSpPr txBox="1">
            <a:spLocks noChangeArrowheads="1"/>
          </p:cNvSpPr>
          <p:nvPr/>
        </p:nvSpPr>
        <p:spPr bwMode="auto">
          <a:xfrm>
            <a:off x="285750" y="4245610"/>
            <a:ext cx="439864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fontAlgn="base">
              <a:spcBef>
                <a:spcPct val="0"/>
              </a:spcBef>
              <a:spcAft>
                <a:spcPct val="0"/>
              </a:spcAft>
            </a:pPr>
            <a:r>
              <a:rPr lang="en-US" alt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1</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转换启动</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  转换开始前逐次逼近寄存器输出清零，</a:t>
            </a: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4</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位</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DAC</a:t>
            </a:r>
            <a:endPar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输出</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。转换控制信号</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时开始转换。</a:t>
            </a:r>
            <a:endPar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2" name="Text Box 12"/>
          <p:cNvSpPr txBox="1">
            <a:spLocks noChangeArrowheads="1"/>
          </p:cNvSpPr>
          <p:nvPr/>
        </p:nvSpPr>
        <p:spPr bwMode="auto">
          <a:xfrm>
            <a:off x="309245" y="5791835"/>
            <a:ext cx="22167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fontAlgn="base">
              <a:spcBef>
                <a:spcPct val="0"/>
              </a:spcBef>
              <a:spcAft>
                <a:spcPct val="0"/>
              </a:spcAft>
            </a:pPr>
            <a:r>
              <a:rPr lang="en-US" alt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2 </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第一个时钟</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3" name="Text Box 12"/>
          <p:cNvSpPr txBox="1">
            <a:spLocks noChangeArrowheads="1"/>
          </p:cNvSpPr>
          <p:nvPr/>
        </p:nvSpPr>
        <p:spPr bwMode="auto">
          <a:xfrm>
            <a:off x="2224405" y="5504180"/>
            <a:ext cx="662559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fontAlgn="base">
              <a:spcBef>
                <a:spcPct val="0"/>
              </a:spcBef>
              <a:spcAft>
                <a:spcPct val="0"/>
              </a:spcAft>
            </a:pP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在</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CLK</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第一个时钟脉冲作用下，控制逐次逼近寄存器最高位输出为</a:t>
            </a: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1</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，其余位输出</a:t>
            </a: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0</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，即逐次逼近寄存器输出</a:t>
            </a: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1000</a:t>
            </a:r>
            <a:endPar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6987"/>
                                        </p:tgtEl>
                                        <p:attrNameLst>
                                          <p:attrName>style.visibility</p:attrName>
                                        </p:attrNameLst>
                                      </p:cBhvr>
                                      <p:to>
                                        <p:strVal val="visible"/>
                                      </p:to>
                                    </p:set>
                                    <p:anim calcmode="lin" valueType="num">
                                      <p:cBhvr additive="base">
                                        <p:cTn id="7" dur="500" fill="hold"/>
                                        <p:tgtEl>
                                          <p:spTgt spid="766987"/>
                                        </p:tgtEl>
                                        <p:attrNameLst>
                                          <p:attrName>ppt_x</p:attrName>
                                        </p:attrNameLst>
                                      </p:cBhvr>
                                      <p:tavLst>
                                        <p:tav tm="0">
                                          <p:val>
                                            <p:strVal val="#ppt_x"/>
                                          </p:val>
                                        </p:tav>
                                        <p:tav tm="100000">
                                          <p:val>
                                            <p:strVal val="#ppt_x"/>
                                          </p:val>
                                        </p:tav>
                                      </p:tavLst>
                                    </p:anim>
                                    <p:anim calcmode="lin" valueType="num">
                                      <p:cBhvr additive="base">
                                        <p:cTn id="8" dur="500" fill="hold"/>
                                        <p:tgtEl>
                                          <p:spTgt spid="7669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66988"/>
                                        </p:tgtEl>
                                        <p:attrNameLst>
                                          <p:attrName>style.visibility</p:attrName>
                                        </p:attrNameLst>
                                      </p:cBhvr>
                                      <p:to>
                                        <p:strVal val="visible"/>
                                      </p:to>
                                    </p:set>
                                    <p:anim calcmode="lin" valueType="num">
                                      <p:cBhvr additive="base">
                                        <p:cTn id="13" dur="500" fill="hold"/>
                                        <p:tgtEl>
                                          <p:spTgt spid="766988"/>
                                        </p:tgtEl>
                                        <p:attrNameLst>
                                          <p:attrName>ppt_x</p:attrName>
                                        </p:attrNameLst>
                                      </p:cBhvr>
                                      <p:tavLst>
                                        <p:tav tm="0">
                                          <p:val>
                                            <p:strVal val="#ppt_x"/>
                                          </p:val>
                                        </p:tav>
                                        <p:tav tm="100000">
                                          <p:val>
                                            <p:strVal val="#ppt_x"/>
                                          </p:val>
                                        </p:tav>
                                      </p:tavLst>
                                    </p:anim>
                                    <p:anim calcmode="lin" valueType="num">
                                      <p:cBhvr additive="base">
                                        <p:cTn id="14" dur="500" fill="hold"/>
                                        <p:tgtEl>
                                          <p:spTgt spid="76698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66989"/>
                                        </p:tgtEl>
                                        <p:attrNameLst>
                                          <p:attrName>style.visibility</p:attrName>
                                        </p:attrNameLst>
                                      </p:cBhvr>
                                      <p:to>
                                        <p:strVal val="visible"/>
                                      </p:to>
                                    </p:set>
                                    <p:anim calcmode="lin" valueType="num">
                                      <p:cBhvr additive="base">
                                        <p:cTn id="17" dur="500" fill="hold"/>
                                        <p:tgtEl>
                                          <p:spTgt spid="766989"/>
                                        </p:tgtEl>
                                        <p:attrNameLst>
                                          <p:attrName>ppt_x</p:attrName>
                                        </p:attrNameLst>
                                      </p:cBhvr>
                                      <p:tavLst>
                                        <p:tav tm="0">
                                          <p:val>
                                            <p:strVal val="#ppt_x"/>
                                          </p:val>
                                        </p:tav>
                                        <p:tav tm="100000">
                                          <p:val>
                                            <p:strVal val="#ppt_x"/>
                                          </p:val>
                                        </p:tav>
                                      </p:tavLst>
                                    </p:anim>
                                    <p:anim calcmode="lin" valueType="num">
                                      <p:cBhvr additive="base">
                                        <p:cTn id="18" dur="500" fill="hold"/>
                                        <p:tgtEl>
                                          <p:spTgt spid="76698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66990"/>
                                        </p:tgtEl>
                                        <p:attrNameLst>
                                          <p:attrName>style.visibility</p:attrName>
                                        </p:attrNameLst>
                                      </p:cBhvr>
                                      <p:to>
                                        <p:strVal val="visible"/>
                                      </p:to>
                                    </p:set>
                                    <p:anim calcmode="lin" valueType="num">
                                      <p:cBhvr additive="base">
                                        <p:cTn id="21" dur="500" fill="hold"/>
                                        <p:tgtEl>
                                          <p:spTgt spid="766990"/>
                                        </p:tgtEl>
                                        <p:attrNameLst>
                                          <p:attrName>ppt_x</p:attrName>
                                        </p:attrNameLst>
                                      </p:cBhvr>
                                      <p:tavLst>
                                        <p:tav tm="0">
                                          <p:val>
                                            <p:strVal val="#ppt_x"/>
                                          </p:val>
                                        </p:tav>
                                        <p:tav tm="100000">
                                          <p:val>
                                            <p:strVal val="#ppt_x"/>
                                          </p:val>
                                        </p:tav>
                                      </p:tavLst>
                                    </p:anim>
                                    <p:anim calcmode="lin" valueType="num">
                                      <p:cBhvr additive="base">
                                        <p:cTn id="22" dur="500" fill="hold"/>
                                        <p:tgtEl>
                                          <p:spTgt spid="76699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66992"/>
                                        </p:tgtEl>
                                        <p:attrNameLst>
                                          <p:attrName>style.visibility</p:attrName>
                                        </p:attrNameLst>
                                      </p:cBhvr>
                                      <p:to>
                                        <p:strVal val="visible"/>
                                      </p:to>
                                    </p:set>
                                    <p:anim calcmode="lin" valueType="num">
                                      <p:cBhvr additive="base">
                                        <p:cTn id="25" dur="500" fill="hold"/>
                                        <p:tgtEl>
                                          <p:spTgt spid="766992"/>
                                        </p:tgtEl>
                                        <p:attrNameLst>
                                          <p:attrName>ppt_x</p:attrName>
                                        </p:attrNameLst>
                                      </p:cBhvr>
                                      <p:tavLst>
                                        <p:tav tm="0">
                                          <p:val>
                                            <p:strVal val="#ppt_x"/>
                                          </p:val>
                                        </p:tav>
                                        <p:tav tm="100000">
                                          <p:val>
                                            <p:strVal val="#ppt_x"/>
                                          </p:val>
                                        </p:tav>
                                      </p:tavLst>
                                    </p:anim>
                                    <p:anim calcmode="lin" valueType="num">
                                      <p:cBhvr additive="base">
                                        <p:cTn id="26" dur="500" fill="hold"/>
                                        <p:tgtEl>
                                          <p:spTgt spid="76699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66993"/>
                                        </p:tgtEl>
                                        <p:attrNameLst>
                                          <p:attrName>style.visibility</p:attrName>
                                        </p:attrNameLst>
                                      </p:cBhvr>
                                      <p:to>
                                        <p:strVal val="visible"/>
                                      </p:to>
                                    </p:set>
                                    <p:anim calcmode="lin" valueType="num">
                                      <p:cBhvr additive="base">
                                        <p:cTn id="29" dur="500" fill="hold"/>
                                        <p:tgtEl>
                                          <p:spTgt spid="766993"/>
                                        </p:tgtEl>
                                        <p:attrNameLst>
                                          <p:attrName>ppt_x</p:attrName>
                                        </p:attrNameLst>
                                      </p:cBhvr>
                                      <p:tavLst>
                                        <p:tav tm="0">
                                          <p:val>
                                            <p:strVal val="#ppt_x"/>
                                          </p:val>
                                        </p:tav>
                                        <p:tav tm="100000">
                                          <p:val>
                                            <p:strVal val="#ppt_x"/>
                                          </p:val>
                                        </p:tav>
                                      </p:tavLst>
                                    </p:anim>
                                    <p:anim calcmode="lin" valueType="num">
                                      <p:cBhvr additive="base">
                                        <p:cTn id="30" dur="500" fill="hold"/>
                                        <p:tgtEl>
                                          <p:spTgt spid="76699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66994"/>
                                        </p:tgtEl>
                                        <p:attrNameLst>
                                          <p:attrName>style.visibility</p:attrName>
                                        </p:attrNameLst>
                                      </p:cBhvr>
                                      <p:to>
                                        <p:strVal val="visible"/>
                                      </p:to>
                                    </p:set>
                                    <p:anim calcmode="lin" valueType="num">
                                      <p:cBhvr additive="base">
                                        <p:cTn id="33" dur="500" fill="hold"/>
                                        <p:tgtEl>
                                          <p:spTgt spid="766994"/>
                                        </p:tgtEl>
                                        <p:attrNameLst>
                                          <p:attrName>ppt_x</p:attrName>
                                        </p:attrNameLst>
                                      </p:cBhvr>
                                      <p:tavLst>
                                        <p:tav tm="0">
                                          <p:val>
                                            <p:strVal val="#ppt_x"/>
                                          </p:val>
                                        </p:tav>
                                        <p:tav tm="100000">
                                          <p:val>
                                            <p:strVal val="#ppt_x"/>
                                          </p:val>
                                        </p:tav>
                                      </p:tavLst>
                                    </p:anim>
                                    <p:anim calcmode="lin" valueType="num">
                                      <p:cBhvr additive="base">
                                        <p:cTn id="34" dur="500" fill="hold"/>
                                        <p:tgtEl>
                                          <p:spTgt spid="76699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66995"/>
                                        </p:tgtEl>
                                        <p:attrNameLst>
                                          <p:attrName>style.visibility</p:attrName>
                                        </p:attrNameLst>
                                      </p:cBhvr>
                                      <p:to>
                                        <p:strVal val="visible"/>
                                      </p:to>
                                    </p:set>
                                    <p:anim calcmode="lin" valueType="num">
                                      <p:cBhvr additive="base">
                                        <p:cTn id="37" dur="500" fill="hold"/>
                                        <p:tgtEl>
                                          <p:spTgt spid="766995"/>
                                        </p:tgtEl>
                                        <p:attrNameLst>
                                          <p:attrName>ppt_x</p:attrName>
                                        </p:attrNameLst>
                                      </p:cBhvr>
                                      <p:tavLst>
                                        <p:tav tm="0">
                                          <p:val>
                                            <p:strVal val="#ppt_x"/>
                                          </p:val>
                                        </p:tav>
                                        <p:tav tm="100000">
                                          <p:val>
                                            <p:strVal val="#ppt_x"/>
                                          </p:val>
                                        </p:tav>
                                      </p:tavLst>
                                    </p:anim>
                                    <p:anim calcmode="lin" valueType="num">
                                      <p:cBhvr additive="base">
                                        <p:cTn id="38" dur="500" fill="hold"/>
                                        <p:tgtEl>
                                          <p:spTgt spid="76699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66996"/>
                                        </p:tgtEl>
                                        <p:attrNameLst>
                                          <p:attrName>style.visibility</p:attrName>
                                        </p:attrNameLst>
                                      </p:cBhvr>
                                      <p:to>
                                        <p:strVal val="visible"/>
                                      </p:to>
                                    </p:set>
                                    <p:anim calcmode="lin" valueType="num">
                                      <p:cBhvr additive="base">
                                        <p:cTn id="41" dur="500" fill="hold"/>
                                        <p:tgtEl>
                                          <p:spTgt spid="766996"/>
                                        </p:tgtEl>
                                        <p:attrNameLst>
                                          <p:attrName>ppt_x</p:attrName>
                                        </p:attrNameLst>
                                      </p:cBhvr>
                                      <p:tavLst>
                                        <p:tav tm="0">
                                          <p:val>
                                            <p:strVal val="#ppt_x"/>
                                          </p:val>
                                        </p:tav>
                                        <p:tav tm="100000">
                                          <p:val>
                                            <p:strVal val="#ppt_x"/>
                                          </p:val>
                                        </p:tav>
                                      </p:tavLst>
                                    </p:anim>
                                    <p:anim calcmode="lin" valueType="num">
                                      <p:cBhvr additive="base">
                                        <p:cTn id="42" dur="500" fill="hold"/>
                                        <p:tgtEl>
                                          <p:spTgt spid="76699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68011"/>
                                        </p:tgtEl>
                                        <p:attrNameLst>
                                          <p:attrName>style.visibility</p:attrName>
                                        </p:attrNameLst>
                                      </p:cBhvr>
                                      <p:to>
                                        <p:strVal val="visible"/>
                                      </p:to>
                                    </p:set>
                                    <p:anim calcmode="lin" valueType="num">
                                      <p:cBhvr additive="base">
                                        <p:cTn id="47" dur="500" fill="hold"/>
                                        <p:tgtEl>
                                          <p:spTgt spid="768011"/>
                                        </p:tgtEl>
                                        <p:attrNameLst>
                                          <p:attrName>ppt_x</p:attrName>
                                        </p:attrNameLst>
                                      </p:cBhvr>
                                      <p:tavLst>
                                        <p:tav tm="0">
                                          <p:val>
                                            <p:strVal val="#ppt_x"/>
                                          </p:val>
                                        </p:tav>
                                        <p:tav tm="100000">
                                          <p:val>
                                            <p:strVal val="#ppt_x"/>
                                          </p:val>
                                        </p:tav>
                                      </p:tavLst>
                                    </p:anim>
                                    <p:anim calcmode="lin" valueType="num">
                                      <p:cBhvr additive="base">
                                        <p:cTn id="48" dur="500" fill="hold"/>
                                        <p:tgtEl>
                                          <p:spTgt spid="7680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768012"/>
                                        </p:tgtEl>
                                        <p:attrNameLst>
                                          <p:attrName>style.visibility</p:attrName>
                                        </p:attrNameLst>
                                      </p:cBhvr>
                                      <p:to>
                                        <p:strVal val="visible"/>
                                      </p:to>
                                    </p:set>
                                    <p:anim calcmode="lin" valueType="num">
                                      <p:cBhvr additive="base">
                                        <p:cTn id="53" dur="500" fill="hold"/>
                                        <p:tgtEl>
                                          <p:spTgt spid="768012"/>
                                        </p:tgtEl>
                                        <p:attrNameLst>
                                          <p:attrName>ppt_x</p:attrName>
                                        </p:attrNameLst>
                                      </p:cBhvr>
                                      <p:tavLst>
                                        <p:tav tm="0">
                                          <p:val>
                                            <p:strVal val="#ppt_x"/>
                                          </p:val>
                                        </p:tav>
                                        <p:tav tm="100000">
                                          <p:val>
                                            <p:strVal val="#ppt_x"/>
                                          </p:val>
                                        </p:tav>
                                      </p:tavLst>
                                    </p:anim>
                                    <p:anim calcmode="lin" valueType="num">
                                      <p:cBhvr additive="base">
                                        <p:cTn id="54" dur="500" fill="hold"/>
                                        <p:tgtEl>
                                          <p:spTgt spid="76801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69035"/>
                                        </p:tgtEl>
                                        <p:attrNameLst>
                                          <p:attrName>style.visibility</p:attrName>
                                        </p:attrNameLst>
                                      </p:cBhvr>
                                      <p:to>
                                        <p:strVal val="visible"/>
                                      </p:to>
                                    </p:set>
                                    <p:anim calcmode="lin" valueType="num">
                                      <p:cBhvr additive="base">
                                        <p:cTn id="59" dur="500" fill="hold"/>
                                        <p:tgtEl>
                                          <p:spTgt spid="769035"/>
                                        </p:tgtEl>
                                        <p:attrNameLst>
                                          <p:attrName>ppt_x</p:attrName>
                                        </p:attrNameLst>
                                      </p:cBhvr>
                                      <p:tavLst>
                                        <p:tav tm="0">
                                          <p:val>
                                            <p:strVal val="#ppt_x"/>
                                          </p:val>
                                        </p:tav>
                                        <p:tav tm="100000">
                                          <p:val>
                                            <p:strVal val="#ppt_x"/>
                                          </p:val>
                                        </p:tav>
                                      </p:tavLst>
                                    </p:anim>
                                    <p:anim calcmode="lin" valueType="num">
                                      <p:cBhvr additive="base">
                                        <p:cTn id="60" dur="500" fill="hold"/>
                                        <p:tgtEl>
                                          <p:spTgt spid="76903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769036"/>
                                        </p:tgtEl>
                                        <p:attrNameLst>
                                          <p:attrName>style.visibility</p:attrName>
                                        </p:attrNameLst>
                                      </p:cBhvr>
                                      <p:to>
                                        <p:strVal val="visible"/>
                                      </p:to>
                                    </p:set>
                                    <p:anim calcmode="lin" valueType="num">
                                      <p:cBhvr additive="base">
                                        <p:cTn id="65" dur="500" fill="hold"/>
                                        <p:tgtEl>
                                          <p:spTgt spid="769036"/>
                                        </p:tgtEl>
                                        <p:attrNameLst>
                                          <p:attrName>ppt_x</p:attrName>
                                        </p:attrNameLst>
                                      </p:cBhvr>
                                      <p:tavLst>
                                        <p:tav tm="0">
                                          <p:val>
                                            <p:strVal val="#ppt_x"/>
                                          </p:val>
                                        </p:tav>
                                        <p:tav tm="100000">
                                          <p:val>
                                            <p:strVal val="#ppt_x"/>
                                          </p:val>
                                        </p:tav>
                                      </p:tavLst>
                                    </p:anim>
                                    <p:anim calcmode="lin" valueType="num">
                                      <p:cBhvr additive="base">
                                        <p:cTn id="66" dur="500" fill="hold"/>
                                        <p:tgtEl>
                                          <p:spTgt spid="76903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
                                        </p:tgtEl>
                                        <p:attrNameLst>
                                          <p:attrName>style.visibility</p:attrName>
                                        </p:attrNameLst>
                                      </p:cBhvr>
                                      <p:to>
                                        <p:strVal val="visible"/>
                                      </p:to>
                                    </p:set>
                                    <p:anim calcmode="lin" valueType="num">
                                      <p:cBhvr additive="base">
                                        <p:cTn id="77" dur="500" fill="hold"/>
                                        <p:tgtEl>
                                          <p:spTgt spid="3"/>
                                        </p:tgtEl>
                                        <p:attrNameLst>
                                          <p:attrName>ppt_x</p:attrName>
                                        </p:attrNameLst>
                                      </p:cBhvr>
                                      <p:tavLst>
                                        <p:tav tm="0">
                                          <p:val>
                                            <p:strVal val="#ppt_x"/>
                                          </p:val>
                                        </p:tav>
                                        <p:tav tm="100000">
                                          <p:val>
                                            <p:strVal val="#ppt_x"/>
                                          </p:val>
                                        </p:tav>
                                      </p:tavLst>
                                    </p:anim>
                                    <p:anim calcmode="lin" valueType="num">
                                      <p:cBhvr additive="base">
                                        <p:cTn id="7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87" grpId="0" bldLvl="0" animBg="1"/>
      <p:bldP spid="766988" grpId="0" bldLvl="0" animBg="1"/>
      <p:bldP spid="766989" grpId="0" bldLvl="0" animBg="1"/>
      <p:bldP spid="766990" grpId="0" bldLvl="0" animBg="1"/>
      <p:bldP spid="766992" grpId="0" bldLvl="0" animBg="1"/>
      <p:bldP spid="766993" grpId="0" bldLvl="0" animBg="1"/>
      <p:bldP spid="766994" grpId="0" bldLvl="0" animBg="1"/>
      <p:bldP spid="766995" grpId="0" bldLvl="0" animBg="1"/>
      <p:bldP spid="766996" grpId="0" bldLvl="0" animBg="1"/>
      <p:bldP spid="768011" grpId="0" animBg="1"/>
      <p:bldP spid="769035" grpId="0" bldLvl="0" animBg="1"/>
      <p:bldP spid="769036" grpId="0" bldLvl="0" animBg="1"/>
      <p:bldP spid="2" grpId="0" animBg="1"/>
      <p:bldP spid="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5956" name="Text Box 4"/>
          <p:cNvSpPr txBox="1">
            <a:spLocks noChangeArrowheads="1"/>
          </p:cNvSpPr>
          <p:nvPr/>
        </p:nvSpPr>
        <p:spPr bwMode="auto">
          <a:xfrm>
            <a:off x="542925" y="531178"/>
            <a:ext cx="38423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fontAlgn="base">
              <a:spcBef>
                <a:spcPct val="0"/>
              </a:spcBef>
              <a:spcAft>
                <a:spcPct val="0"/>
              </a:spcAft>
            </a:pPr>
            <a:r>
              <a:rPr lang="en-US" altLang="zh-CN" sz="24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2.6.2 </a:t>
            </a:r>
            <a:r>
              <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逐次逼近型</a:t>
            </a:r>
            <a:r>
              <a:rPr lang="en-US" altLang="zh-CN" sz="24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转换器</a:t>
            </a:r>
            <a:endPar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769035" name="Rectangle 11"/>
          <p:cNvSpPr>
            <a:spLocks noChangeArrowheads="1"/>
          </p:cNvSpPr>
          <p:nvPr/>
        </p:nvSpPr>
        <p:spPr bwMode="auto">
          <a:xfrm>
            <a:off x="414496" y="992029"/>
            <a:ext cx="438086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ctr" fontAlgn="base">
              <a:spcBef>
                <a:spcPct val="0"/>
              </a:spcBef>
              <a:spcAft>
                <a:spcPct val="0"/>
              </a:spcAft>
            </a:pP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逐次逼近型</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转换器转换过程</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770050" name="Rectangle 2"/>
          <p:cNvSpPr>
            <a:spLocks noChangeArrowheads="1"/>
          </p:cNvSpPr>
          <p:nvPr/>
        </p:nvSpPr>
        <p:spPr bwMode="auto">
          <a:xfrm>
            <a:off x="327025" y="1377950"/>
            <a:ext cx="8637270" cy="1445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fontAlgn="base">
              <a:spcBef>
                <a:spcPct val="0"/>
              </a:spcBef>
              <a:spcAft>
                <a:spcPct val="0"/>
              </a:spcAft>
            </a:pPr>
            <a:r>
              <a:rPr lang="en-US" alt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3  </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进入</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 进入</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转换器，经</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转换器转换为与之对应的模拟电压</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，送入比较器与模拟输入信号</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进行比较</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◆若</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&gt;V</a:t>
            </a:r>
            <a:r>
              <a:rPr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，说明数字量</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1000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太大，高位的</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1</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应去掉</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◆若</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&gt;V</a:t>
            </a:r>
            <a:r>
              <a:rPr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，说明数字量</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1000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不够大，高位的</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1</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应保留。</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71083" name="Rectangle 11"/>
          <p:cNvSpPr>
            <a:spLocks noChangeArrowheads="1"/>
          </p:cNvSpPr>
          <p:nvPr/>
        </p:nvSpPr>
        <p:spPr bwMode="auto">
          <a:xfrm>
            <a:off x="369253" y="2755900"/>
            <a:ext cx="8424862" cy="13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fontAlgn="base">
              <a:spcBef>
                <a:spcPct val="0"/>
              </a:spcBef>
              <a:spcAft>
                <a:spcPct val="0"/>
              </a:spcAft>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在第二个时钟脉冲作用下，按同样的方法将次高位置</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1</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，使寄存器输出</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1100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（最高位的</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1</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保留时）或</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0100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（最高位的</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1</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丢掉时），并送入比较器与输入信号</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进行比较，从而确定次高位的</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1</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是否应该保留。按此方法逐次比较，直至最低位比较完后，转换结束。</a:t>
            </a:r>
            <a:endPar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72108" name="Rectangle 12"/>
          <p:cNvSpPr>
            <a:spLocks noChangeArrowheads="1"/>
          </p:cNvSpPr>
          <p:nvPr/>
        </p:nvSpPr>
        <p:spPr bwMode="auto">
          <a:xfrm>
            <a:off x="400685" y="4077970"/>
            <a:ext cx="8489950" cy="13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逐次逼近型</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A/D</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转换器的转换时间取决于输出数字位数</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n</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和时钟频率，位数越多，时钟频率越低，转换所需要的时间越长。在输出相同位数的情况下，该转换方式的转换速度是除并联比较型外最快的一种，而且输出位数较多时电路规模较小，所以是目前集成</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A/D</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转换器产品中使用较为普遍的一种。 </a:t>
            </a:r>
            <a:endPar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98412" name="Rectangle 12"/>
          <p:cNvSpPr>
            <a:spLocks noChangeArrowheads="1"/>
          </p:cNvSpPr>
          <p:nvPr/>
        </p:nvSpPr>
        <p:spPr bwMode="auto">
          <a:xfrm>
            <a:off x="483235" y="5473700"/>
            <a:ext cx="8311515"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转换期间，输入信号的值不可发生变化，否则将出现转换错误，因而逐次逼近型</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A/D</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转换器抗干扰能力较差，所以在</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A/D</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转换器前一般要加采样</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保持器锁定电压。</a:t>
            </a:r>
            <a:endPar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9035"/>
                                        </p:tgtEl>
                                        <p:attrNameLst>
                                          <p:attrName>style.visibility</p:attrName>
                                        </p:attrNameLst>
                                      </p:cBhvr>
                                      <p:to>
                                        <p:strVal val="visible"/>
                                      </p:to>
                                    </p:set>
                                    <p:anim calcmode="lin" valueType="num">
                                      <p:cBhvr additive="base">
                                        <p:cTn id="7" dur="500" fill="hold"/>
                                        <p:tgtEl>
                                          <p:spTgt spid="769035"/>
                                        </p:tgtEl>
                                        <p:attrNameLst>
                                          <p:attrName>ppt_x</p:attrName>
                                        </p:attrNameLst>
                                      </p:cBhvr>
                                      <p:tavLst>
                                        <p:tav tm="0">
                                          <p:val>
                                            <p:strVal val="#ppt_x"/>
                                          </p:val>
                                        </p:tav>
                                        <p:tav tm="100000">
                                          <p:val>
                                            <p:strVal val="#ppt_x"/>
                                          </p:val>
                                        </p:tav>
                                      </p:tavLst>
                                    </p:anim>
                                    <p:anim calcmode="lin" valueType="num">
                                      <p:cBhvr additive="base">
                                        <p:cTn id="8" dur="500" fill="hold"/>
                                        <p:tgtEl>
                                          <p:spTgt spid="7690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70050"/>
                                        </p:tgtEl>
                                        <p:attrNameLst>
                                          <p:attrName>style.visibility</p:attrName>
                                        </p:attrNameLst>
                                      </p:cBhvr>
                                      <p:to>
                                        <p:strVal val="visible"/>
                                      </p:to>
                                    </p:set>
                                    <p:anim calcmode="lin" valueType="num">
                                      <p:cBhvr additive="base">
                                        <p:cTn id="13" dur="500" fill="hold"/>
                                        <p:tgtEl>
                                          <p:spTgt spid="770050"/>
                                        </p:tgtEl>
                                        <p:attrNameLst>
                                          <p:attrName>ppt_x</p:attrName>
                                        </p:attrNameLst>
                                      </p:cBhvr>
                                      <p:tavLst>
                                        <p:tav tm="0">
                                          <p:val>
                                            <p:strVal val="#ppt_x"/>
                                          </p:val>
                                        </p:tav>
                                        <p:tav tm="100000">
                                          <p:val>
                                            <p:strVal val="#ppt_x"/>
                                          </p:val>
                                        </p:tav>
                                      </p:tavLst>
                                    </p:anim>
                                    <p:anim calcmode="lin" valueType="num">
                                      <p:cBhvr additive="base">
                                        <p:cTn id="14" dur="500" fill="hold"/>
                                        <p:tgtEl>
                                          <p:spTgt spid="7700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71083"/>
                                        </p:tgtEl>
                                        <p:attrNameLst>
                                          <p:attrName>style.visibility</p:attrName>
                                        </p:attrNameLst>
                                      </p:cBhvr>
                                      <p:to>
                                        <p:strVal val="visible"/>
                                      </p:to>
                                    </p:set>
                                    <p:anim calcmode="lin" valueType="num">
                                      <p:cBhvr additive="base">
                                        <p:cTn id="19" dur="500" fill="hold"/>
                                        <p:tgtEl>
                                          <p:spTgt spid="771083"/>
                                        </p:tgtEl>
                                        <p:attrNameLst>
                                          <p:attrName>ppt_x</p:attrName>
                                        </p:attrNameLst>
                                      </p:cBhvr>
                                      <p:tavLst>
                                        <p:tav tm="0">
                                          <p:val>
                                            <p:strVal val="#ppt_x"/>
                                          </p:val>
                                        </p:tav>
                                        <p:tav tm="100000">
                                          <p:val>
                                            <p:strVal val="#ppt_x"/>
                                          </p:val>
                                        </p:tav>
                                      </p:tavLst>
                                    </p:anim>
                                    <p:anim calcmode="lin" valueType="num">
                                      <p:cBhvr additive="base">
                                        <p:cTn id="20" dur="500" fill="hold"/>
                                        <p:tgtEl>
                                          <p:spTgt spid="77108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72108"/>
                                        </p:tgtEl>
                                        <p:attrNameLst>
                                          <p:attrName>style.visibility</p:attrName>
                                        </p:attrNameLst>
                                      </p:cBhvr>
                                      <p:to>
                                        <p:strVal val="visible"/>
                                      </p:to>
                                    </p:set>
                                    <p:anim calcmode="lin" valueType="num">
                                      <p:cBhvr additive="base">
                                        <p:cTn id="25" dur="500" fill="hold"/>
                                        <p:tgtEl>
                                          <p:spTgt spid="772108"/>
                                        </p:tgtEl>
                                        <p:attrNameLst>
                                          <p:attrName>ppt_x</p:attrName>
                                        </p:attrNameLst>
                                      </p:cBhvr>
                                      <p:tavLst>
                                        <p:tav tm="0">
                                          <p:val>
                                            <p:strVal val="#ppt_x"/>
                                          </p:val>
                                        </p:tav>
                                        <p:tav tm="100000">
                                          <p:val>
                                            <p:strVal val="#ppt_x"/>
                                          </p:val>
                                        </p:tav>
                                      </p:tavLst>
                                    </p:anim>
                                    <p:anim calcmode="lin" valueType="num">
                                      <p:cBhvr additive="base">
                                        <p:cTn id="26" dur="500" fill="hold"/>
                                        <p:tgtEl>
                                          <p:spTgt spid="772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35" grpId="0" bldLvl="0" animBg="1"/>
      <p:bldP spid="770050" grpId="0" bldLvl="0" animBg="1"/>
      <p:bldP spid="771083" grpId="0" bldLvl="0" animBg="1"/>
      <p:bldP spid="772108"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3131" name="Rectangle 11"/>
          <p:cNvSpPr>
            <a:spLocks noChangeArrowheads="1"/>
          </p:cNvSpPr>
          <p:nvPr/>
        </p:nvSpPr>
        <p:spPr bwMode="auto">
          <a:xfrm>
            <a:off x="346075" y="991870"/>
            <a:ext cx="378777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fontAlgn="base">
              <a:spcBef>
                <a:spcPct val="0"/>
              </a:spcBef>
              <a:spcAft>
                <a:spcPct val="0"/>
              </a:spcAft>
            </a:pP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为被转换电压，</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REF</a:t>
            </a:r>
            <a:r>
              <a:rPr lang="zh-CN" altLang="en-US"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REF</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为正、负参考电压，</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START</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为启动信号。</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pic>
        <p:nvPicPr>
          <p:cNvPr id="773132" name="Picture 12" descr="B3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94505" y="538480"/>
            <a:ext cx="4770120" cy="3783965"/>
          </a:xfrm>
          <a:prstGeom prst="rect">
            <a:avLst/>
          </a:prstGeom>
          <a:noFill/>
          <a:extLst>
            <a:ext uri="{909E8E84-426E-40DD-AFC4-6F175D3DCCD1}">
              <a14:hiddenFill xmlns:a14="http://schemas.microsoft.com/office/drawing/2010/main">
                <a:solidFill>
                  <a:srgbClr val="FFFFFF"/>
                </a:solidFill>
              </a14:hiddenFill>
            </a:ext>
          </a:extLst>
        </p:spPr>
      </p:pic>
      <p:sp>
        <p:nvSpPr>
          <p:cNvPr id="773133" name="Rectangle 13"/>
          <p:cNvSpPr>
            <a:spLocks noChangeArrowheads="1"/>
          </p:cNvSpPr>
          <p:nvPr/>
        </p:nvSpPr>
        <p:spPr bwMode="auto">
          <a:xfrm>
            <a:off x="0" y="538639"/>
            <a:ext cx="353631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2.6.3 </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双积分式</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775179" name="Text Box 11"/>
          <p:cNvSpPr txBox="1">
            <a:spLocks noChangeArrowheads="1"/>
          </p:cNvSpPr>
          <p:nvPr/>
        </p:nvSpPr>
        <p:spPr bwMode="auto">
          <a:xfrm>
            <a:off x="247650" y="2593975"/>
            <a:ext cx="3963035" cy="1630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0"/>
              </a:spcBef>
              <a:spcAft>
                <a:spcPct val="0"/>
              </a:spcAft>
            </a:pPr>
            <a:r>
              <a:rPr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初始阶段</a:t>
            </a:r>
            <a:r>
              <a:rPr lang="en-US" altLang="zh-CN" sz="2000" b="1">
                <a:solidFill>
                  <a:srgbClr val="FFFFFF"/>
                </a:solidFill>
                <a:latin typeface="宋体" panose="02010600030101010101" pitchFamily="2" charset="-122"/>
                <a:ea typeface="宋体" panose="02010600030101010101" pitchFamily="2" charset="-122"/>
                <a:cs typeface="宋体" panose="02010600030101010101" pitchFamily="2" charset="-122"/>
              </a:rPr>
              <a:t> </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START=0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，控制逻辑输出的控制信号使计数器清</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（计数器的溢出位同时被清零），同时控制逻辑控制模拟开关</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闭合，使电容</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充分放电。</a:t>
            </a:r>
            <a:endPar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75180" name="Rectangle 12"/>
          <p:cNvSpPr>
            <a:spLocks noChangeArrowheads="1"/>
          </p:cNvSpPr>
          <p:nvPr/>
        </p:nvSpPr>
        <p:spPr bwMode="auto">
          <a:xfrm>
            <a:off x="198755" y="2133600"/>
            <a:ext cx="407479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fontAlgn="base">
              <a:spcBef>
                <a:spcPct val="0"/>
              </a:spcBef>
              <a:spcAft>
                <a:spcPct val="0"/>
              </a:spcAft>
            </a:pPr>
            <a:r>
              <a:rPr lang="zh-CN" altLang="en-US" sz="2400" b="1">
                <a:solidFill>
                  <a:srgbClr val="FFFFFF"/>
                </a:solidFill>
                <a:latin typeface="华文中宋" panose="02010600040101010101" pitchFamily="2" charset="-122"/>
                <a:ea typeface="华文中宋" panose="02010600040101010101" pitchFamily="2" charset="-122"/>
              </a:rPr>
              <a:t>双积分式</a:t>
            </a:r>
            <a:r>
              <a:rPr lang="en-US" altLang="zh-CN" sz="2400" b="1">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A/D</a:t>
            </a:r>
            <a:r>
              <a:rPr lang="zh-CN" altLang="en-US" sz="2400" b="1">
                <a:solidFill>
                  <a:srgbClr val="FFFFFF"/>
                </a:solidFill>
                <a:latin typeface="华文中宋" panose="02010600040101010101" pitchFamily="2" charset="-122"/>
                <a:ea typeface="华文中宋" panose="02010600040101010101" pitchFamily="2" charset="-122"/>
              </a:rPr>
              <a:t>转换器基本原理</a:t>
            </a:r>
            <a:endParaRPr lang="zh-CN" altLang="en-US" sz="2400" b="1">
              <a:solidFill>
                <a:srgbClr val="FFFFFF"/>
              </a:solidFill>
              <a:latin typeface="华文中宋" panose="02010600040101010101" pitchFamily="2" charset="-122"/>
              <a:ea typeface="华文中宋" panose="02010600040101010101" pitchFamily="2" charset="-122"/>
            </a:endParaRPr>
          </a:p>
        </p:txBody>
      </p:sp>
      <p:sp>
        <p:nvSpPr>
          <p:cNvPr id="776203" name="Rectangle 11"/>
          <p:cNvSpPr>
            <a:spLocks noChangeArrowheads="1"/>
          </p:cNvSpPr>
          <p:nvPr/>
        </p:nvSpPr>
        <p:spPr bwMode="auto">
          <a:xfrm>
            <a:off x="267335" y="4161155"/>
            <a:ext cx="8534400" cy="224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0"/>
              </a:spcBef>
              <a:spcAft>
                <a:spcPct val="0"/>
              </a:spcAft>
            </a:pPr>
            <a:r>
              <a:rPr lang="zh-CN" altLang="en-US" sz="2000" b="1">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积分第一阶段</a:t>
            </a:r>
            <a:endParaRPr lang="zh-CN" altLang="en-US" sz="2000" b="1">
              <a:solidFill>
                <a:srgbClr val="FFFFFF"/>
              </a:solidFill>
              <a:latin typeface="Times New Roman" panose="02020603050405020304" pitchFamily="18" charset="0"/>
              <a:ea typeface="华文中宋" panose="02010600040101010101" pitchFamily="2" charset="-122"/>
              <a:cs typeface="Times New Roman" panose="02020603050405020304" pitchFamily="18" charset="0"/>
            </a:endParaRPr>
          </a:p>
          <a:p>
            <a:pPr fontAlgn="base">
              <a:spcBef>
                <a:spcPct val="0"/>
              </a:spcBef>
              <a:spcAft>
                <a:spcPct val="0"/>
              </a:spcAft>
            </a:pPr>
            <a:r>
              <a:rPr lang="zh-CN" altLang="en-US" sz="2000" b="1">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积分开始</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：令</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START=1</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，控制逻辑输出控制信号（</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S</a:t>
            </a:r>
            <a:r>
              <a:rPr lang="en-US" altLang="zh-CN" sz="2000" b="1" baseline="-2500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S</a:t>
            </a:r>
            <a:r>
              <a:rPr lang="en-US" altLang="zh-CN" sz="2000" b="1" baseline="-2500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2</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的状态组合）控制模拟开关</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S</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与</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V</a:t>
            </a:r>
            <a:r>
              <a:rPr lang="en-US" altLang="zh-CN" sz="2000" b="1" baseline="-2500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i</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接通，使积分器对</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V</a:t>
            </a:r>
            <a:r>
              <a:rPr lang="en-US" altLang="zh-CN" sz="2000" b="1" baseline="-2500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i</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反向积分。</a:t>
            </a:r>
            <a:endPar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a:p>
            <a:pPr fontAlgn="base">
              <a:spcBef>
                <a:spcPct val="0"/>
              </a:spcBef>
              <a:spcAft>
                <a:spcPct val="0"/>
              </a:spcAft>
            </a:pPr>
            <a:r>
              <a:rPr lang="zh-CN" altLang="en-US" sz="2000" b="1">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积分器开始反向积分（第一次积分）</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：若</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V</a:t>
            </a:r>
            <a:r>
              <a:rPr lang="en-US" altLang="zh-CN" sz="2000" b="1" baseline="-2500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&gt;0</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，有</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V</a:t>
            </a:r>
            <a:r>
              <a:rPr lang="en-US" altLang="zh-CN" sz="2000" b="1" baseline="-2500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0</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&lt;0</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V</a:t>
            </a:r>
            <a:r>
              <a:rPr lang="en-US" altLang="zh-CN" sz="2000" b="1" baseline="-2500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C</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&gt;0</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S</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与</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V</a:t>
            </a:r>
            <a:r>
              <a:rPr lang="en-US" altLang="zh-CN" sz="2000" b="1" baseline="-2500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i</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接通的同时控制逻辑控制计数器开始计数（计数脉冲周期为</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T</a:t>
            </a:r>
            <a:r>
              <a:rPr lang="en-US" altLang="zh-CN" sz="2000" b="1" baseline="-2500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0</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），当计数器计满时，其溢出位变为</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，控制电路根据</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Vc</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和溢出位的状态控制模拟开关</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S</a:t>
            </a:r>
            <a:r>
              <a:rPr lang="en-US" altLang="zh-CN" sz="2000" b="1" baseline="-2500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与</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-V</a:t>
            </a:r>
            <a:r>
              <a:rPr lang="en-US" altLang="zh-CN" sz="2000" b="1" baseline="-2500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REF</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接通，同时计数器又从</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0</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开始计数。</a:t>
            </a:r>
            <a:endPar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5180"/>
                                        </p:tgtEl>
                                        <p:attrNameLst>
                                          <p:attrName>style.visibility</p:attrName>
                                        </p:attrNameLst>
                                      </p:cBhvr>
                                      <p:to>
                                        <p:strVal val="visible"/>
                                      </p:to>
                                    </p:set>
                                    <p:anim calcmode="lin" valueType="num">
                                      <p:cBhvr additive="base">
                                        <p:cTn id="7" dur="500" fill="hold"/>
                                        <p:tgtEl>
                                          <p:spTgt spid="775180"/>
                                        </p:tgtEl>
                                        <p:attrNameLst>
                                          <p:attrName>ppt_x</p:attrName>
                                        </p:attrNameLst>
                                      </p:cBhvr>
                                      <p:tavLst>
                                        <p:tav tm="0">
                                          <p:val>
                                            <p:strVal val="#ppt_x"/>
                                          </p:val>
                                        </p:tav>
                                        <p:tav tm="100000">
                                          <p:val>
                                            <p:strVal val="#ppt_x"/>
                                          </p:val>
                                        </p:tav>
                                      </p:tavLst>
                                    </p:anim>
                                    <p:anim calcmode="lin" valueType="num">
                                      <p:cBhvr additive="base">
                                        <p:cTn id="8" dur="500" fill="hold"/>
                                        <p:tgtEl>
                                          <p:spTgt spid="7751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75179"/>
                                        </p:tgtEl>
                                        <p:attrNameLst>
                                          <p:attrName>style.visibility</p:attrName>
                                        </p:attrNameLst>
                                      </p:cBhvr>
                                      <p:to>
                                        <p:strVal val="visible"/>
                                      </p:to>
                                    </p:set>
                                    <p:anim calcmode="lin" valueType="num">
                                      <p:cBhvr additive="base">
                                        <p:cTn id="13" dur="500" fill="hold"/>
                                        <p:tgtEl>
                                          <p:spTgt spid="775179"/>
                                        </p:tgtEl>
                                        <p:attrNameLst>
                                          <p:attrName>ppt_x</p:attrName>
                                        </p:attrNameLst>
                                      </p:cBhvr>
                                      <p:tavLst>
                                        <p:tav tm="0">
                                          <p:val>
                                            <p:strVal val="#ppt_x"/>
                                          </p:val>
                                        </p:tav>
                                        <p:tav tm="100000">
                                          <p:val>
                                            <p:strVal val="#ppt_x"/>
                                          </p:val>
                                        </p:tav>
                                      </p:tavLst>
                                    </p:anim>
                                    <p:anim calcmode="lin" valueType="num">
                                      <p:cBhvr additive="base">
                                        <p:cTn id="14" dur="500" fill="hold"/>
                                        <p:tgtEl>
                                          <p:spTgt spid="7751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76203"/>
                                        </p:tgtEl>
                                        <p:attrNameLst>
                                          <p:attrName>style.visibility</p:attrName>
                                        </p:attrNameLst>
                                      </p:cBhvr>
                                      <p:to>
                                        <p:strVal val="visible"/>
                                      </p:to>
                                    </p:set>
                                    <p:anim calcmode="lin" valueType="num">
                                      <p:cBhvr additive="base">
                                        <p:cTn id="19" dur="500" fill="hold"/>
                                        <p:tgtEl>
                                          <p:spTgt spid="776203"/>
                                        </p:tgtEl>
                                        <p:attrNameLst>
                                          <p:attrName>ppt_x</p:attrName>
                                        </p:attrNameLst>
                                      </p:cBhvr>
                                      <p:tavLst>
                                        <p:tav tm="0">
                                          <p:val>
                                            <p:strVal val="#ppt_x"/>
                                          </p:val>
                                        </p:tav>
                                        <p:tav tm="100000">
                                          <p:val>
                                            <p:strVal val="#ppt_x"/>
                                          </p:val>
                                        </p:tav>
                                      </p:tavLst>
                                    </p:anim>
                                    <p:anim calcmode="lin" valueType="num">
                                      <p:cBhvr additive="base">
                                        <p:cTn id="20" dur="500" fill="hold"/>
                                        <p:tgtEl>
                                          <p:spTgt spid="7762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80" grpId="0" bldLvl="0" animBg="1"/>
      <p:bldP spid="775179" grpId="0" bldLvl="0" animBg="1"/>
      <p:bldP spid="776203"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3133" name="Rectangle 13"/>
          <p:cNvSpPr>
            <a:spLocks noChangeArrowheads="1"/>
          </p:cNvSpPr>
          <p:nvPr/>
        </p:nvSpPr>
        <p:spPr bwMode="auto">
          <a:xfrm>
            <a:off x="0" y="538639"/>
            <a:ext cx="353631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2.6.3 </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双积分式</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777227" name="Rectangle 11"/>
          <p:cNvSpPr>
            <a:spLocks noChangeArrowheads="1"/>
          </p:cNvSpPr>
          <p:nvPr/>
        </p:nvSpPr>
        <p:spPr bwMode="auto">
          <a:xfrm>
            <a:off x="196215" y="1289685"/>
            <a:ext cx="877570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积分器开始正向积分（第二次积分）：当</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上升到略大于</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时，</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变为低电平，该低电平使控制逻辑输出控制信号，控制计数器停止计数。此刻计数器的计数值即为</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转换值。因为发生了两次积分过程，称为双积分式</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转换。</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77228" name="Rectangle 12"/>
          <p:cNvSpPr>
            <a:spLocks noChangeArrowheads="1"/>
          </p:cNvSpPr>
          <p:nvPr/>
        </p:nvSpPr>
        <p:spPr bwMode="auto">
          <a:xfrm>
            <a:off x="278130" y="953453"/>
            <a:ext cx="17145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000" b="1">
                <a:solidFill>
                  <a:srgbClr val="FFFFFF"/>
                </a:solidFill>
                <a:latin typeface="宋体" panose="02010600030101010101" pitchFamily="2" charset="-122"/>
                <a:ea typeface="宋体" panose="02010600030101010101" pitchFamily="2" charset="-122"/>
              </a:rPr>
              <a:t>积分第二阶段</a:t>
            </a:r>
            <a:endParaRPr lang="zh-CN" altLang="en-US" sz="2000" b="1">
              <a:solidFill>
                <a:srgbClr val="FFFFFF"/>
              </a:solidFill>
              <a:latin typeface="宋体" panose="02010600030101010101" pitchFamily="2" charset="-122"/>
              <a:ea typeface="宋体" panose="02010600030101010101" pitchFamily="2" charset="-122"/>
            </a:endParaRPr>
          </a:p>
        </p:txBody>
      </p:sp>
      <p:graphicFrame>
        <p:nvGraphicFramePr>
          <p:cNvPr id="778251" name="Object 11"/>
          <p:cNvGraphicFramePr>
            <a:graphicFrameLocks noChangeAspect="1"/>
          </p:cNvGraphicFramePr>
          <p:nvPr/>
        </p:nvGraphicFramePr>
        <p:xfrm>
          <a:off x="1875790" y="2698750"/>
          <a:ext cx="3604895" cy="739775"/>
        </p:xfrm>
        <a:graphic>
          <a:graphicData uri="http://schemas.openxmlformats.org/presentationml/2006/ole">
            <mc:AlternateContent xmlns:mc="http://schemas.openxmlformats.org/markup-compatibility/2006">
              <mc:Choice xmlns:v="urn:schemas-microsoft-com:vml" Requires="v">
                <p:oleObj spid="_x0000_s5224" name="公式" r:id="rId1" imgW="1879600" imgH="393700" progId="Equation.3">
                  <p:embed/>
                </p:oleObj>
              </mc:Choice>
              <mc:Fallback>
                <p:oleObj name="公式" r:id="rId1" imgW="1879600" imgH="393700" progId="Equation.3">
                  <p:embed/>
                  <p:pic>
                    <p:nvPicPr>
                      <p:cNvPr id="0" name="图片 52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5790" y="2698750"/>
                        <a:ext cx="3604895" cy="739775"/>
                      </a:xfrm>
                      <a:prstGeom prst="rect">
                        <a:avLst/>
                      </a:prstGeom>
                      <a:solidFill>
                        <a:srgbClr val="FFFF00"/>
                      </a:solidFill>
                    </p:spPr>
                  </p:pic>
                </p:oleObj>
              </mc:Fallback>
            </mc:AlternateContent>
          </a:graphicData>
        </a:graphic>
      </p:graphicFrame>
      <p:graphicFrame>
        <p:nvGraphicFramePr>
          <p:cNvPr id="778252" name="Object 12"/>
          <p:cNvGraphicFramePr>
            <a:graphicFrameLocks noChangeAspect="1"/>
          </p:cNvGraphicFramePr>
          <p:nvPr/>
        </p:nvGraphicFramePr>
        <p:xfrm>
          <a:off x="5540375" y="2758440"/>
          <a:ext cx="1567180" cy="619760"/>
        </p:xfrm>
        <a:graphic>
          <a:graphicData uri="http://schemas.openxmlformats.org/presentationml/2006/ole">
            <mc:AlternateContent xmlns:mc="http://schemas.openxmlformats.org/markup-compatibility/2006">
              <mc:Choice xmlns:v="urn:schemas-microsoft-com:vml" Requires="v">
                <p:oleObj spid="_x0000_s5225" name="公式" r:id="rId3" imgW="635000" imgH="241300" progId="Equation.3">
                  <p:embed/>
                </p:oleObj>
              </mc:Choice>
              <mc:Fallback>
                <p:oleObj name="公式" r:id="rId3" imgW="635000" imgH="241300" progId="Equation.3">
                  <p:embed/>
                  <p:pic>
                    <p:nvPicPr>
                      <p:cNvPr id="0" name="图片 52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0375" y="2758440"/>
                        <a:ext cx="1567180" cy="619760"/>
                      </a:xfrm>
                      <a:prstGeom prst="rect">
                        <a:avLst/>
                      </a:prstGeom>
                      <a:solidFill>
                        <a:srgbClr val="FFFF00"/>
                      </a:solidFill>
                    </p:spPr>
                  </p:pic>
                </p:oleObj>
              </mc:Fallback>
            </mc:AlternateContent>
          </a:graphicData>
        </a:graphic>
      </p:graphicFrame>
      <p:sp>
        <p:nvSpPr>
          <p:cNvPr id="778253" name="Rectangle 13"/>
          <p:cNvSpPr>
            <a:spLocks noChangeArrowheads="1"/>
          </p:cNvSpPr>
          <p:nvPr/>
        </p:nvSpPr>
        <p:spPr bwMode="auto">
          <a:xfrm>
            <a:off x="2289493" y="2299970"/>
            <a:ext cx="296481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设</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在某一时间是常数，</a:t>
            </a:r>
            <a:endPar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78254" name="Rectangle 14"/>
          <p:cNvSpPr>
            <a:spLocks noChangeArrowheads="1"/>
          </p:cNvSpPr>
          <p:nvPr/>
        </p:nvSpPr>
        <p:spPr bwMode="auto">
          <a:xfrm>
            <a:off x="5175568" y="2300129"/>
            <a:ext cx="246761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式中</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计数脉冲周期</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78258" name="Rectangle 18"/>
          <p:cNvSpPr>
            <a:spLocks noChangeArrowheads="1"/>
          </p:cNvSpPr>
          <p:nvPr/>
        </p:nvSpPr>
        <p:spPr bwMode="auto">
          <a:xfrm>
            <a:off x="652939" y="2245360"/>
            <a:ext cx="145923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ctr" fontAlgn="base">
              <a:spcBef>
                <a:spcPct val="0"/>
              </a:spcBef>
              <a:spcAft>
                <a:spcPct val="0"/>
              </a:spcAft>
            </a:pPr>
            <a:r>
              <a:rPr lang="zh-CN" altLang="en-US" sz="2000" b="1">
                <a:solidFill>
                  <a:srgbClr val="FFFFFF"/>
                </a:solidFill>
                <a:latin typeface="宋体" panose="02010600030101010101" pitchFamily="2" charset="-122"/>
                <a:ea typeface="宋体" panose="02010600030101010101" pitchFamily="2" charset="-122"/>
              </a:rPr>
              <a:t>第一次积分</a:t>
            </a:r>
            <a:endParaRPr lang="zh-CN" altLang="en-US" sz="2000" b="1">
              <a:solidFill>
                <a:srgbClr val="FFFFFF"/>
              </a:solidFill>
              <a:latin typeface="宋体" panose="02010600030101010101" pitchFamily="2" charset="-122"/>
              <a:ea typeface="宋体" panose="02010600030101010101" pitchFamily="2" charset="-122"/>
            </a:endParaRPr>
          </a:p>
        </p:txBody>
      </p:sp>
      <p:graphicFrame>
        <p:nvGraphicFramePr>
          <p:cNvPr id="779275" name="Object 11"/>
          <p:cNvGraphicFramePr>
            <a:graphicFrameLocks noChangeAspect="1"/>
          </p:cNvGraphicFramePr>
          <p:nvPr/>
        </p:nvGraphicFramePr>
        <p:xfrm>
          <a:off x="763905" y="3851910"/>
          <a:ext cx="6465570" cy="734060"/>
        </p:xfrm>
        <a:graphic>
          <a:graphicData uri="http://schemas.openxmlformats.org/presentationml/2006/ole">
            <mc:AlternateContent xmlns:mc="http://schemas.openxmlformats.org/markup-compatibility/2006">
              <mc:Choice xmlns:v="urn:schemas-microsoft-com:vml" Requires="v">
                <p:oleObj spid="_x0000_s6248" name="公式" r:id="rId5" imgW="3416300" imgH="393700" progId="Equation.3">
                  <p:embed/>
                </p:oleObj>
              </mc:Choice>
              <mc:Fallback>
                <p:oleObj name="公式" r:id="rId5" imgW="3416300" imgH="393700" progId="Equation.3">
                  <p:embed/>
                  <p:pic>
                    <p:nvPicPr>
                      <p:cNvPr id="0" name="图片 62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905" y="3851910"/>
                        <a:ext cx="6465570" cy="734060"/>
                      </a:xfrm>
                      <a:prstGeom prst="rect">
                        <a:avLst/>
                      </a:prstGeom>
                      <a:solidFill>
                        <a:srgbClr val="FFFF00"/>
                      </a:solidFill>
                    </p:spPr>
                  </p:pic>
                </p:oleObj>
              </mc:Fallback>
            </mc:AlternateContent>
          </a:graphicData>
        </a:graphic>
      </p:graphicFrame>
      <p:graphicFrame>
        <p:nvGraphicFramePr>
          <p:cNvPr id="779276" name="Object 12"/>
          <p:cNvGraphicFramePr>
            <a:graphicFrameLocks noChangeAspect="1"/>
          </p:cNvGraphicFramePr>
          <p:nvPr/>
        </p:nvGraphicFramePr>
        <p:xfrm>
          <a:off x="7290435" y="3963988"/>
          <a:ext cx="1295400" cy="509587"/>
        </p:xfrm>
        <a:graphic>
          <a:graphicData uri="http://schemas.openxmlformats.org/presentationml/2006/ole">
            <mc:AlternateContent xmlns:mc="http://schemas.openxmlformats.org/markup-compatibility/2006">
              <mc:Choice xmlns:v="urn:schemas-microsoft-com:vml" Requires="v">
                <p:oleObj spid="_x0000_s6249" name="公式" r:id="rId7" imgW="584200" imgH="228600" progId="Equation.3">
                  <p:embed/>
                </p:oleObj>
              </mc:Choice>
              <mc:Fallback>
                <p:oleObj name="公式" r:id="rId7" imgW="584200" imgH="228600" progId="Equation.3">
                  <p:embed/>
                  <p:pic>
                    <p:nvPicPr>
                      <p:cNvPr id="0" name="图片 62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90435" y="3963988"/>
                        <a:ext cx="1295400" cy="509587"/>
                      </a:xfrm>
                      <a:prstGeom prst="rect">
                        <a:avLst/>
                      </a:prstGeom>
                      <a:solidFill>
                        <a:srgbClr val="FFFF00"/>
                      </a:solidFill>
                    </p:spPr>
                  </p:pic>
                </p:oleObj>
              </mc:Fallback>
            </mc:AlternateContent>
          </a:graphicData>
        </a:graphic>
      </p:graphicFrame>
      <p:sp>
        <p:nvSpPr>
          <p:cNvPr id="779277" name="Rectangle 13"/>
          <p:cNvSpPr>
            <a:spLocks noChangeArrowheads="1"/>
          </p:cNvSpPr>
          <p:nvPr/>
        </p:nvSpPr>
        <p:spPr bwMode="auto">
          <a:xfrm>
            <a:off x="387350" y="3453289"/>
            <a:ext cx="172593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fontAlgn="base">
              <a:spcBef>
                <a:spcPct val="0"/>
              </a:spcBef>
              <a:spcAft>
                <a:spcPct val="0"/>
              </a:spcAft>
            </a:pPr>
            <a:r>
              <a:rPr lang="zh-CN" altLang="en-US" sz="2000" b="1">
                <a:solidFill>
                  <a:srgbClr val="FFFFFF"/>
                </a:solidFill>
                <a:latin typeface="Times New Roman" panose="02020603050405020304" pitchFamily="18" charset="0"/>
                <a:ea typeface="华文中宋" panose="02010600040101010101" pitchFamily="2" charset="-122"/>
              </a:rPr>
              <a:t>第二次积分</a:t>
            </a:r>
            <a:endParaRPr lang="zh-CN" altLang="en-US" sz="2000" b="1">
              <a:solidFill>
                <a:srgbClr val="FFFFFF"/>
              </a:solidFill>
              <a:latin typeface="Times New Roman" panose="02020603050405020304" pitchFamily="18" charset="0"/>
              <a:ea typeface="华文中宋" panose="02010600040101010101" pitchFamily="2" charset="-122"/>
            </a:endParaRPr>
          </a:p>
        </p:txBody>
      </p:sp>
      <p:sp>
        <p:nvSpPr>
          <p:cNvPr id="779278" name="Rectangle 14"/>
          <p:cNvSpPr>
            <a:spLocks noChangeArrowheads="1"/>
          </p:cNvSpPr>
          <p:nvPr/>
        </p:nvSpPr>
        <p:spPr bwMode="auto">
          <a:xfrm>
            <a:off x="2161858" y="3453289"/>
            <a:ext cx="369633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000" b="1">
                <a:solidFill>
                  <a:srgbClr val="FFFF00"/>
                </a:solidFill>
                <a:latin typeface="宋体" panose="02010600030101010101" pitchFamily="2" charset="-122"/>
                <a:cs typeface="宋体" panose="02010600030101010101" pitchFamily="2" charset="-122"/>
              </a:rPr>
              <a:t>其中</a:t>
            </a:r>
            <a:r>
              <a:rPr lang="en-US" altLang="zh-CN" sz="2000" b="1">
                <a:solidFill>
                  <a:srgbClr val="FFFF00"/>
                </a:solidFill>
                <a:latin typeface="Times New Roman" panose="02020603050405020304" pitchFamily="18" charset="0"/>
                <a:cs typeface="Times New Roman" panose="02020603050405020304" pitchFamily="18" charset="0"/>
              </a:rPr>
              <a:t>D</a:t>
            </a:r>
            <a:r>
              <a:rPr lang="zh-CN" altLang="en-US" sz="2000" b="1">
                <a:solidFill>
                  <a:srgbClr val="FFFF00"/>
                </a:solidFill>
                <a:latin typeface="宋体" panose="02010600030101010101" pitchFamily="2" charset="-122"/>
                <a:cs typeface="宋体" panose="02010600030101010101" pitchFamily="2" charset="-122"/>
              </a:rPr>
              <a:t>为计数器中的计数值。</a:t>
            </a:r>
            <a:endParaRPr lang="zh-CN" altLang="en-US" sz="2000" b="1">
              <a:solidFill>
                <a:srgbClr val="FFFF00"/>
              </a:solidFill>
              <a:latin typeface="宋体" panose="02010600030101010101" pitchFamily="2" charset="-122"/>
              <a:cs typeface="宋体" panose="02010600030101010101" pitchFamily="2" charset="-122"/>
            </a:endParaRPr>
          </a:p>
        </p:txBody>
      </p:sp>
      <p:graphicFrame>
        <p:nvGraphicFramePr>
          <p:cNvPr id="780299" name="Object 11"/>
          <p:cNvGraphicFramePr>
            <a:graphicFrameLocks noChangeAspect="1"/>
          </p:cNvGraphicFramePr>
          <p:nvPr/>
        </p:nvGraphicFramePr>
        <p:xfrm>
          <a:off x="1025525" y="4664710"/>
          <a:ext cx="1891030" cy="473075"/>
        </p:xfrm>
        <a:graphic>
          <a:graphicData uri="http://schemas.openxmlformats.org/presentationml/2006/ole">
            <mc:AlternateContent xmlns:mc="http://schemas.openxmlformats.org/markup-compatibility/2006">
              <mc:Choice xmlns:v="urn:schemas-microsoft-com:vml" Requires="v">
                <p:oleObj spid="_x0000_s7425" name="公式" r:id="rId9" imgW="914400" imgH="228600" progId="Equation.3">
                  <p:embed/>
                </p:oleObj>
              </mc:Choice>
              <mc:Fallback>
                <p:oleObj name="公式" r:id="rId9" imgW="914400" imgH="228600" progId="Equation.3">
                  <p:embed/>
                  <p:pic>
                    <p:nvPicPr>
                      <p:cNvPr id="0" name="图片 74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5525" y="4664710"/>
                        <a:ext cx="1891030" cy="473075"/>
                      </a:xfrm>
                      <a:prstGeom prst="rect">
                        <a:avLst/>
                      </a:prstGeom>
                      <a:solidFill>
                        <a:srgbClr val="FFFF00"/>
                      </a:solidFill>
                    </p:spPr>
                  </p:pic>
                </p:oleObj>
              </mc:Fallback>
            </mc:AlternateContent>
          </a:graphicData>
        </a:graphic>
      </p:graphicFrame>
      <p:graphicFrame>
        <p:nvGraphicFramePr>
          <p:cNvPr id="780300" name="Object 12"/>
          <p:cNvGraphicFramePr>
            <a:graphicFrameLocks noChangeAspect="1"/>
          </p:cNvGraphicFramePr>
          <p:nvPr/>
        </p:nvGraphicFramePr>
        <p:xfrm>
          <a:off x="3478530" y="5993765"/>
          <a:ext cx="1243965" cy="704215"/>
        </p:xfrm>
        <a:graphic>
          <a:graphicData uri="http://schemas.openxmlformats.org/presentationml/2006/ole">
            <mc:AlternateContent xmlns:mc="http://schemas.openxmlformats.org/markup-compatibility/2006">
              <mc:Choice xmlns:v="urn:schemas-microsoft-com:vml" Requires="v">
                <p:oleObj spid="_x0000_s7426" name="公式" r:id="rId11" imgW="786765" imgH="444500" progId="Equation.3">
                  <p:embed/>
                </p:oleObj>
              </mc:Choice>
              <mc:Fallback>
                <p:oleObj name="公式" r:id="rId11" imgW="786765" imgH="444500" progId="Equation.3">
                  <p:embed/>
                  <p:pic>
                    <p:nvPicPr>
                      <p:cNvPr id="0" name="图片 74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78530" y="5993765"/>
                        <a:ext cx="1243965" cy="704215"/>
                      </a:xfrm>
                      <a:prstGeom prst="rect">
                        <a:avLst/>
                      </a:prstGeom>
                      <a:solidFill>
                        <a:srgbClr val="FFFF00"/>
                      </a:solidFill>
                    </p:spPr>
                  </p:pic>
                </p:oleObj>
              </mc:Fallback>
            </mc:AlternateContent>
          </a:graphicData>
        </a:graphic>
      </p:graphicFrame>
      <p:graphicFrame>
        <p:nvGraphicFramePr>
          <p:cNvPr id="780301" name="Object 13"/>
          <p:cNvGraphicFramePr>
            <a:graphicFrameLocks noChangeAspect="1"/>
          </p:cNvGraphicFramePr>
          <p:nvPr/>
        </p:nvGraphicFramePr>
        <p:xfrm>
          <a:off x="4966335" y="5993765"/>
          <a:ext cx="1267460" cy="718185"/>
        </p:xfrm>
        <a:graphic>
          <a:graphicData uri="http://schemas.openxmlformats.org/presentationml/2006/ole">
            <mc:AlternateContent xmlns:mc="http://schemas.openxmlformats.org/markup-compatibility/2006">
              <mc:Choice xmlns:v="urn:schemas-microsoft-com:vml" Requires="v">
                <p:oleObj spid="_x0000_s7427" name="公式" r:id="rId13" imgW="786765" imgH="444500" progId="Equation.3">
                  <p:embed/>
                </p:oleObj>
              </mc:Choice>
              <mc:Fallback>
                <p:oleObj name="公式" r:id="rId13" imgW="786765" imgH="444500" progId="Equation.3">
                  <p:embed/>
                  <p:pic>
                    <p:nvPicPr>
                      <p:cNvPr id="0" name="图片 74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66335" y="5993765"/>
                        <a:ext cx="1267460" cy="718185"/>
                      </a:xfrm>
                      <a:prstGeom prst="rect">
                        <a:avLst/>
                      </a:prstGeom>
                      <a:solidFill>
                        <a:srgbClr val="FFFF00"/>
                      </a:solidFill>
                    </p:spPr>
                  </p:pic>
                </p:oleObj>
              </mc:Fallback>
            </mc:AlternateContent>
          </a:graphicData>
        </a:graphic>
      </p:graphicFrame>
      <p:sp>
        <p:nvSpPr>
          <p:cNvPr id="780302" name="Rectangle 14"/>
          <p:cNvSpPr>
            <a:spLocks noChangeArrowheads="1"/>
          </p:cNvSpPr>
          <p:nvPr/>
        </p:nvSpPr>
        <p:spPr bwMode="auto">
          <a:xfrm>
            <a:off x="1138555" y="6078062"/>
            <a:ext cx="260985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（式</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1</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）代入（式</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2</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780303" name="Object 15"/>
          <p:cNvGraphicFramePr>
            <a:graphicFrameLocks noChangeAspect="1"/>
          </p:cNvGraphicFramePr>
          <p:nvPr/>
        </p:nvGraphicFramePr>
        <p:xfrm>
          <a:off x="3068320" y="4664710"/>
          <a:ext cx="2874010" cy="539750"/>
        </p:xfrm>
        <a:graphic>
          <a:graphicData uri="http://schemas.openxmlformats.org/presentationml/2006/ole">
            <mc:AlternateContent xmlns:mc="http://schemas.openxmlformats.org/markup-compatibility/2006">
              <mc:Choice xmlns:v="urn:schemas-microsoft-com:vml" Requires="v">
                <p:oleObj spid="_x0000_s7428" name="公式" r:id="rId15" imgW="1879600" imgH="393700" progId="Equation.3">
                  <p:embed/>
                </p:oleObj>
              </mc:Choice>
              <mc:Fallback>
                <p:oleObj name="公式" r:id="rId15" imgW="1879600" imgH="393700" progId="Equation.3">
                  <p:embed/>
                  <p:pic>
                    <p:nvPicPr>
                      <p:cNvPr id="0" name="图片 74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8320" y="4664710"/>
                        <a:ext cx="2874010" cy="539750"/>
                      </a:xfrm>
                      <a:prstGeom prst="rect">
                        <a:avLst/>
                      </a:prstGeom>
                      <a:solidFill>
                        <a:srgbClr val="FFFF00"/>
                      </a:solidFill>
                    </p:spPr>
                  </p:pic>
                </p:oleObj>
              </mc:Fallback>
            </mc:AlternateContent>
          </a:graphicData>
        </a:graphic>
      </p:graphicFrame>
      <p:graphicFrame>
        <p:nvGraphicFramePr>
          <p:cNvPr id="780304" name="Object 16"/>
          <p:cNvGraphicFramePr>
            <a:graphicFrameLocks noChangeAspect="1"/>
          </p:cNvGraphicFramePr>
          <p:nvPr/>
        </p:nvGraphicFramePr>
        <p:xfrm>
          <a:off x="1025525" y="5300980"/>
          <a:ext cx="5816600" cy="620395"/>
        </p:xfrm>
        <a:graphic>
          <a:graphicData uri="http://schemas.openxmlformats.org/presentationml/2006/ole">
            <mc:AlternateContent xmlns:mc="http://schemas.openxmlformats.org/markup-compatibility/2006">
              <mc:Choice xmlns:v="urn:schemas-microsoft-com:vml" Requires="v">
                <p:oleObj spid="_x0000_s7429" name="公式" r:id="rId16" imgW="3416300" imgH="393700" progId="Equation.3">
                  <p:embed/>
                </p:oleObj>
              </mc:Choice>
              <mc:Fallback>
                <p:oleObj name="公式" r:id="rId16" imgW="3416300" imgH="393700" progId="Equation.3">
                  <p:embed/>
                  <p:pic>
                    <p:nvPicPr>
                      <p:cNvPr id="0" name="图片 74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5525" y="5300980"/>
                        <a:ext cx="5816600" cy="620395"/>
                      </a:xfrm>
                      <a:prstGeom prst="rect">
                        <a:avLst/>
                      </a:prstGeom>
                      <a:solidFill>
                        <a:srgbClr val="FFFF00"/>
                      </a:solidFill>
                    </p:spPr>
                  </p:pic>
                </p:oleObj>
              </mc:Fallback>
            </mc:AlternateContent>
          </a:graphicData>
        </a:graphic>
      </p:graphicFrame>
      <p:sp>
        <p:nvSpPr>
          <p:cNvPr id="780305" name="Rectangle 17"/>
          <p:cNvSpPr>
            <a:spLocks noChangeArrowheads="1"/>
          </p:cNvSpPr>
          <p:nvPr/>
        </p:nvSpPr>
        <p:spPr bwMode="auto">
          <a:xfrm>
            <a:off x="6059170" y="4685030"/>
            <a:ext cx="10769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fontAlgn="base">
              <a:spcBef>
                <a:spcPct val="0"/>
              </a:spcBef>
              <a:spcAft>
                <a:spcPct val="0"/>
              </a:spcAft>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（式</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1</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80306" name="Rectangle 18"/>
          <p:cNvSpPr>
            <a:spLocks noChangeArrowheads="1"/>
          </p:cNvSpPr>
          <p:nvPr/>
        </p:nvSpPr>
        <p:spPr bwMode="auto">
          <a:xfrm>
            <a:off x="6864985" y="5411470"/>
            <a:ext cx="129730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0"/>
              </a:spcBef>
              <a:spcAft>
                <a:spcPct val="0"/>
              </a:spcAft>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（式</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2</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7227"/>
                                        </p:tgtEl>
                                        <p:attrNameLst>
                                          <p:attrName>style.visibility</p:attrName>
                                        </p:attrNameLst>
                                      </p:cBhvr>
                                      <p:to>
                                        <p:strVal val="visible"/>
                                      </p:to>
                                    </p:set>
                                    <p:anim calcmode="lin" valueType="num">
                                      <p:cBhvr additive="base">
                                        <p:cTn id="7" dur="500" fill="hold"/>
                                        <p:tgtEl>
                                          <p:spTgt spid="777227"/>
                                        </p:tgtEl>
                                        <p:attrNameLst>
                                          <p:attrName>ppt_x</p:attrName>
                                        </p:attrNameLst>
                                      </p:cBhvr>
                                      <p:tavLst>
                                        <p:tav tm="0">
                                          <p:val>
                                            <p:strVal val="#ppt_x"/>
                                          </p:val>
                                        </p:tav>
                                        <p:tav tm="100000">
                                          <p:val>
                                            <p:strVal val="#ppt_x"/>
                                          </p:val>
                                        </p:tav>
                                      </p:tavLst>
                                    </p:anim>
                                    <p:anim calcmode="lin" valueType="num">
                                      <p:cBhvr additive="base">
                                        <p:cTn id="8" dur="500" fill="hold"/>
                                        <p:tgtEl>
                                          <p:spTgt spid="7772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77228"/>
                                        </p:tgtEl>
                                        <p:attrNameLst>
                                          <p:attrName>style.visibility</p:attrName>
                                        </p:attrNameLst>
                                      </p:cBhvr>
                                      <p:to>
                                        <p:strVal val="visible"/>
                                      </p:to>
                                    </p:set>
                                    <p:anim calcmode="lin" valueType="num">
                                      <p:cBhvr additive="base">
                                        <p:cTn id="11" dur="500" fill="hold"/>
                                        <p:tgtEl>
                                          <p:spTgt spid="777228"/>
                                        </p:tgtEl>
                                        <p:attrNameLst>
                                          <p:attrName>ppt_x</p:attrName>
                                        </p:attrNameLst>
                                      </p:cBhvr>
                                      <p:tavLst>
                                        <p:tav tm="0">
                                          <p:val>
                                            <p:strVal val="#ppt_x"/>
                                          </p:val>
                                        </p:tav>
                                        <p:tav tm="100000">
                                          <p:val>
                                            <p:strVal val="#ppt_x"/>
                                          </p:val>
                                        </p:tav>
                                      </p:tavLst>
                                    </p:anim>
                                    <p:anim calcmode="lin" valueType="num">
                                      <p:cBhvr additive="base">
                                        <p:cTn id="12" dur="500" fill="hold"/>
                                        <p:tgtEl>
                                          <p:spTgt spid="77722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78251"/>
                                        </p:tgtEl>
                                        <p:attrNameLst>
                                          <p:attrName>style.visibility</p:attrName>
                                        </p:attrNameLst>
                                      </p:cBhvr>
                                      <p:to>
                                        <p:strVal val="visible"/>
                                      </p:to>
                                    </p:set>
                                    <p:anim calcmode="lin" valueType="num">
                                      <p:cBhvr additive="base">
                                        <p:cTn id="17" dur="500" fill="hold"/>
                                        <p:tgtEl>
                                          <p:spTgt spid="778251"/>
                                        </p:tgtEl>
                                        <p:attrNameLst>
                                          <p:attrName>ppt_x</p:attrName>
                                        </p:attrNameLst>
                                      </p:cBhvr>
                                      <p:tavLst>
                                        <p:tav tm="0">
                                          <p:val>
                                            <p:strVal val="#ppt_x"/>
                                          </p:val>
                                        </p:tav>
                                        <p:tav tm="100000">
                                          <p:val>
                                            <p:strVal val="#ppt_x"/>
                                          </p:val>
                                        </p:tav>
                                      </p:tavLst>
                                    </p:anim>
                                    <p:anim calcmode="lin" valueType="num">
                                      <p:cBhvr additive="base">
                                        <p:cTn id="18" dur="500" fill="hold"/>
                                        <p:tgtEl>
                                          <p:spTgt spid="77825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78252"/>
                                        </p:tgtEl>
                                        <p:attrNameLst>
                                          <p:attrName>style.visibility</p:attrName>
                                        </p:attrNameLst>
                                      </p:cBhvr>
                                      <p:to>
                                        <p:strVal val="visible"/>
                                      </p:to>
                                    </p:set>
                                    <p:anim calcmode="lin" valueType="num">
                                      <p:cBhvr additive="base">
                                        <p:cTn id="21" dur="500" fill="hold"/>
                                        <p:tgtEl>
                                          <p:spTgt spid="778252"/>
                                        </p:tgtEl>
                                        <p:attrNameLst>
                                          <p:attrName>ppt_x</p:attrName>
                                        </p:attrNameLst>
                                      </p:cBhvr>
                                      <p:tavLst>
                                        <p:tav tm="0">
                                          <p:val>
                                            <p:strVal val="#ppt_x"/>
                                          </p:val>
                                        </p:tav>
                                        <p:tav tm="100000">
                                          <p:val>
                                            <p:strVal val="#ppt_x"/>
                                          </p:val>
                                        </p:tav>
                                      </p:tavLst>
                                    </p:anim>
                                    <p:anim calcmode="lin" valueType="num">
                                      <p:cBhvr additive="base">
                                        <p:cTn id="22" dur="500" fill="hold"/>
                                        <p:tgtEl>
                                          <p:spTgt spid="77825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78253"/>
                                        </p:tgtEl>
                                        <p:attrNameLst>
                                          <p:attrName>style.visibility</p:attrName>
                                        </p:attrNameLst>
                                      </p:cBhvr>
                                      <p:to>
                                        <p:strVal val="visible"/>
                                      </p:to>
                                    </p:set>
                                    <p:anim calcmode="lin" valueType="num">
                                      <p:cBhvr additive="base">
                                        <p:cTn id="25" dur="500" fill="hold"/>
                                        <p:tgtEl>
                                          <p:spTgt spid="778253"/>
                                        </p:tgtEl>
                                        <p:attrNameLst>
                                          <p:attrName>ppt_x</p:attrName>
                                        </p:attrNameLst>
                                      </p:cBhvr>
                                      <p:tavLst>
                                        <p:tav tm="0">
                                          <p:val>
                                            <p:strVal val="#ppt_x"/>
                                          </p:val>
                                        </p:tav>
                                        <p:tav tm="100000">
                                          <p:val>
                                            <p:strVal val="#ppt_x"/>
                                          </p:val>
                                        </p:tav>
                                      </p:tavLst>
                                    </p:anim>
                                    <p:anim calcmode="lin" valueType="num">
                                      <p:cBhvr additive="base">
                                        <p:cTn id="26" dur="500" fill="hold"/>
                                        <p:tgtEl>
                                          <p:spTgt spid="77825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78254"/>
                                        </p:tgtEl>
                                        <p:attrNameLst>
                                          <p:attrName>style.visibility</p:attrName>
                                        </p:attrNameLst>
                                      </p:cBhvr>
                                      <p:to>
                                        <p:strVal val="visible"/>
                                      </p:to>
                                    </p:set>
                                    <p:anim calcmode="lin" valueType="num">
                                      <p:cBhvr additive="base">
                                        <p:cTn id="29" dur="500" fill="hold"/>
                                        <p:tgtEl>
                                          <p:spTgt spid="778254"/>
                                        </p:tgtEl>
                                        <p:attrNameLst>
                                          <p:attrName>ppt_x</p:attrName>
                                        </p:attrNameLst>
                                      </p:cBhvr>
                                      <p:tavLst>
                                        <p:tav tm="0">
                                          <p:val>
                                            <p:strVal val="#ppt_x"/>
                                          </p:val>
                                        </p:tav>
                                        <p:tav tm="100000">
                                          <p:val>
                                            <p:strVal val="#ppt_x"/>
                                          </p:val>
                                        </p:tav>
                                      </p:tavLst>
                                    </p:anim>
                                    <p:anim calcmode="lin" valueType="num">
                                      <p:cBhvr additive="base">
                                        <p:cTn id="30" dur="500" fill="hold"/>
                                        <p:tgtEl>
                                          <p:spTgt spid="77825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78258"/>
                                        </p:tgtEl>
                                        <p:attrNameLst>
                                          <p:attrName>style.visibility</p:attrName>
                                        </p:attrNameLst>
                                      </p:cBhvr>
                                      <p:to>
                                        <p:strVal val="visible"/>
                                      </p:to>
                                    </p:set>
                                    <p:anim calcmode="lin" valueType="num">
                                      <p:cBhvr additive="base">
                                        <p:cTn id="33" dur="500" fill="hold"/>
                                        <p:tgtEl>
                                          <p:spTgt spid="778258"/>
                                        </p:tgtEl>
                                        <p:attrNameLst>
                                          <p:attrName>ppt_x</p:attrName>
                                        </p:attrNameLst>
                                      </p:cBhvr>
                                      <p:tavLst>
                                        <p:tav tm="0">
                                          <p:val>
                                            <p:strVal val="#ppt_x"/>
                                          </p:val>
                                        </p:tav>
                                        <p:tav tm="100000">
                                          <p:val>
                                            <p:strVal val="#ppt_x"/>
                                          </p:val>
                                        </p:tav>
                                      </p:tavLst>
                                    </p:anim>
                                    <p:anim calcmode="lin" valueType="num">
                                      <p:cBhvr additive="base">
                                        <p:cTn id="34" dur="500" fill="hold"/>
                                        <p:tgtEl>
                                          <p:spTgt spid="77825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79275"/>
                                        </p:tgtEl>
                                        <p:attrNameLst>
                                          <p:attrName>style.visibility</p:attrName>
                                        </p:attrNameLst>
                                      </p:cBhvr>
                                      <p:to>
                                        <p:strVal val="visible"/>
                                      </p:to>
                                    </p:set>
                                    <p:anim calcmode="lin" valueType="num">
                                      <p:cBhvr additive="base">
                                        <p:cTn id="39" dur="500" fill="hold"/>
                                        <p:tgtEl>
                                          <p:spTgt spid="779275"/>
                                        </p:tgtEl>
                                        <p:attrNameLst>
                                          <p:attrName>ppt_x</p:attrName>
                                        </p:attrNameLst>
                                      </p:cBhvr>
                                      <p:tavLst>
                                        <p:tav tm="0">
                                          <p:val>
                                            <p:strVal val="#ppt_x"/>
                                          </p:val>
                                        </p:tav>
                                        <p:tav tm="100000">
                                          <p:val>
                                            <p:strVal val="#ppt_x"/>
                                          </p:val>
                                        </p:tav>
                                      </p:tavLst>
                                    </p:anim>
                                    <p:anim calcmode="lin" valueType="num">
                                      <p:cBhvr additive="base">
                                        <p:cTn id="40" dur="500" fill="hold"/>
                                        <p:tgtEl>
                                          <p:spTgt spid="77927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79276"/>
                                        </p:tgtEl>
                                        <p:attrNameLst>
                                          <p:attrName>style.visibility</p:attrName>
                                        </p:attrNameLst>
                                      </p:cBhvr>
                                      <p:to>
                                        <p:strVal val="visible"/>
                                      </p:to>
                                    </p:set>
                                    <p:anim calcmode="lin" valueType="num">
                                      <p:cBhvr additive="base">
                                        <p:cTn id="43" dur="500" fill="hold"/>
                                        <p:tgtEl>
                                          <p:spTgt spid="779276"/>
                                        </p:tgtEl>
                                        <p:attrNameLst>
                                          <p:attrName>ppt_x</p:attrName>
                                        </p:attrNameLst>
                                      </p:cBhvr>
                                      <p:tavLst>
                                        <p:tav tm="0">
                                          <p:val>
                                            <p:strVal val="#ppt_x"/>
                                          </p:val>
                                        </p:tav>
                                        <p:tav tm="100000">
                                          <p:val>
                                            <p:strVal val="#ppt_x"/>
                                          </p:val>
                                        </p:tav>
                                      </p:tavLst>
                                    </p:anim>
                                    <p:anim calcmode="lin" valueType="num">
                                      <p:cBhvr additive="base">
                                        <p:cTn id="44" dur="500" fill="hold"/>
                                        <p:tgtEl>
                                          <p:spTgt spid="77927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79277"/>
                                        </p:tgtEl>
                                        <p:attrNameLst>
                                          <p:attrName>style.visibility</p:attrName>
                                        </p:attrNameLst>
                                      </p:cBhvr>
                                      <p:to>
                                        <p:strVal val="visible"/>
                                      </p:to>
                                    </p:set>
                                    <p:anim calcmode="lin" valueType="num">
                                      <p:cBhvr additive="base">
                                        <p:cTn id="47" dur="500" fill="hold"/>
                                        <p:tgtEl>
                                          <p:spTgt spid="779277"/>
                                        </p:tgtEl>
                                        <p:attrNameLst>
                                          <p:attrName>ppt_x</p:attrName>
                                        </p:attrNameLst>
                                      </p:cBhvr>
                                      <p:tavLst>
                                        <p:tav tm="0">
                                          <p:val>
                                            <p:strVal val="#ppt_x"/>
                                          </p:val>
                                        </p:tav>
                                        <p:tav tm="100000">
                                          <p:val>
                                            <p:strVal val="#ppt_x"/>
                                          </p:val>
                                        </p:tav>
                                      </p:tavLst>
                                    </p:anim>
                                    <p:anim calcmode="lin" valueType="num">
                                      <p:cBhvr additive="base">
                                        <p:cTn id="48" dur="500" fill="hold"/>
                                        <p:tgtEl>
                                          <p:spTgt spid="77927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79278"/>
                                        </p:tgtEl>
                                        <p:attrNameLst>
                                          <p:attrName>style.visibility</p:attrName>
                                        </p:attrNameLst>
                                      </p:cBhvr>
                                      <p:to>
                                        <p:strVal val="visible"/>
                                      </p:to>
                                    </p:set>
                                    <p:anim calcmode="lin" valueType="num">
                                      <p:cBhvr additive="base">
                                        <p:cTn id="51" dur="500" fill="hold"/>
                                        <p:tgtEl>
                                          <p:spTgt spid="779278"/>
                                        </p:tgtEl>
                                        <p:attrNameLst>
                                          <p:attrName>ppt_x</p:attrName>
                                        </p:attrNameLst>
                                      </p:cBhvr>
                                      <p:tavLst>
                                        <p:tav tm="0">
                                          <p:val>
                                            <p:strVal val="#ppt_x"/>
                                          </p:val>
                                        </p:tav>
                                        <p:tav tm="100000">
                                          <p:val>
                                            <p:strVal val="#ppt_x"/>
                                          </p:val>
                                        </p:tav>
                                      </p:tavLst>
                                    </p:anim>
                                    <p:anim calcmode="lin" valueType="num">
                                      <p:cBhvr additive="base">
                                        <p:cTn id="52" dur="500" fill="hold"/>
                                        <p:tgtEl>
                                          <p:spTgt spid="779278"/>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80299"/>
                                        </p:tgtEl>
                                        <p:attrNameLst>
                                          <p:attrName>style.visibility</p:attrName>
                                        </p:attrNameLst>
                                      </p:cBhvr>
                                      <p:to>
                                        <p:strVal val="visible"/>
                                      </p:to>
                                    </p:set>
                                    <p:anim calcmode="lin" valueType="num">
                                      <p:cBhvr additive="base">
                                        <p:cTn id="55" dur="500" fill="hold"/>
                                        <p:tgtEl>
                                          <p:spTgt spid="780299"/>
                                        </p:tgtEl>
                                        <p:attrNameLst>
                                          <p:attrName>ppt_x</p:attrName>
                                        </p:attrNameLst>
                                      </p:cBhvr>
                                      <p:tavLst>
                                        <p:tav tm="0">
                                          <p:val>
                                            <p:strVal val="#ppt_x"/>
                                          </p:val>
                                        </p:tav>
                                        <p:tav tm="100000">
                                          <p:val>
                                            <p:strVal val="#ppt_x"/>
                                          </p:val>
                                        </p:tav>
                                      </p:tavLst>
                                    </p:anim>
                                    <p:anim calcmode="lin" valueType="num">
                                      <p:cBhvr additive="base">
                                        <p:cTn id="56" dur="500" fill="hold"/>
                                        <p:tgtEl>
                                          <p:spTgt spid="78029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780300"/>
                                        </p:tgtEl>
                                        <p:attrNameLst>
                                          <p:attrName>style.visibility</p:attrName>
                                        </p:attrNameLst>
                                      </p:cBhvr>
                                      <p:to>
                                        <p:strVal val="visible"/>
                                      </p:to>
                                    </p:set>
                                    <p:anim calcmode="lin" valueType="num">
                                      <p:cBhvr additive="base">
                                        <p:cTn id="59" dur="500" fill="hold"/>
                                        <p:tgtEl>
                                          <p:spTgt spid="780300"/>
                                        </p:tgtEl>
                                        <p:attrNameLst>
                                          <p:attrName>ppt_x</p:attrName>
                                        </p:attrNameLst>
                                      </p:cBhvr>
                                      <p:tavLst>
                                        <p:tav tm="0">
                                          <p:val>
                                            <p:strVal val="#ppt_x"/>
                                          </p:val>
                                        </p:tav>
                                        <p:tav tm="100000">
                                          <p:val>
                                            <p:strVal val="#ppt_x"/>
                                          </p:val>
                                        </p:tav>
                                      </p:tavLst>
                                    </p:anim>
                                    <p:anim calcmode="lin" valueType="num">
                                      <p:cBhvr additive="base">
                                        <p:cTn id="60" dur="500" fill="hold"/>
                                        <p:tgtEl>
                                          <p:spTgt spid="780300"/>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80301"/>
                                        </p:tgtEl>
                                        <p:attrNameLst>
                                          <p:attrName>style.visibility</p:attrName>
                                        </p:attrNameLst>
                                      </p:cBhvr>
                                      <p:to>
                                        <p:strVal val="visible"/>
                                      </p:to>
                                    </p:set>
                                    <p:anim calcmode="lin" valueType="num">
                                      <p:cBhvr additive="base">
                                        <p:cTn id="63" dur="500" fill="hold"/>
                                        <p:tgtEl>
                                          <p:spTgt spid="780301"/>
                                        </p:tgtEl>
                                        <p:attrNameLst>
                                          <p:attrName>ppt_x</p:attrName>
                                        </p:attrNameLst>
                                      </p:cBhvr>
                                      <p:tavLst>
                                        <p:tav tm="0">
                                          <p:val>
                                            <p:strVal val="#ppt_x"/>
                                          </p:val>
                                        </p:tav>
                                        <p:tav tm="100000">
                                          <p:val>
                                            <p:strVal val="#ppt_x"/>
                                          </p:val>
                                        </p:tav>
                                      </p:tavLst>
                                    </p:anim>
                                    <p:anim calcmode="lin" valueType="num">
                                      <p:cBhvr additive="base">
                                        <p:cTn id="64" dur="500" fill="hold"/>
                                        <p:tgtEl>
                                          <p:spTgt spid="78030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80302"/>
                                        </p:tgtEl>
                                        <p:attrNameLst>
                                          <p:attrName>style.visibility</p:attrName>
                                        </p:attrNameLst>
                                      </p:cBhvr>
                                      <p:to>
                                        <p:strVal val="visible"/>
                                      </p:to>
                                    </p:set>
                                    <p:anim calcmode="lin" valueType="num">
                                      <p:cBhvr additive="base">
                                        <p:cTn id="67" dur="500" fill="hold"/>
                                        <p:tgtEl>
                                          <p:spTgt spid="780302"/>
                                        </p:tgtEl>
                                        <p:attrNameLst>
                                          <p:attrName>ppt_x</p:attrName>
                                        </p:attrNameLst>
                                      </p:cBhvr>
                                      <p:tavLst>
                                        <p:tav tm="0">
                                          <p:val>
                                            <p:strVal val="#ppt_x"/>
                                          </p:val>
                                        </p:tav>
                                        <p:tav tm="100000">
                                          <p:val>
                                            <p:strVal val="#ppt_x"/>
                                          </p:val>
                                        </p:tav>
                                      </p:tavLst>
                                    </p:anim>
                                    <p:anim calcmode="lin" valueType="num">
                                      <p:cBhvr additive="base">
                                        <p:cTn id="68" dur="500" fill="hold"/>
                                        <p:tgtEl>
                                          <p:spTgt spid="780302"/>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80303"/>
                                        </p:tgtEl>
                                        <p:attrNameLst>
                                          <p:attrName>style.visibility</p:attrName>
                                        </p:attrNameLst>
                                      </p:cBhvr>
                                      <p:to>
                                        <p:strVal val="visible"/>
                                      </p:to>
                                    </p:set>
                                    <p:anim calcmode="lin" valueType="num">
                                      <p:cBhvr additive="base">
                                        <p:cTn id="71" dur="500" fill="hold"/>
                                        <p:tgtEl>
                                          <p:spTgt spid="780303"/>
                                        </p:tgtEl>
                                        <p:attrNameLst>
                                          <p:attrName>ppt_x</p:attrName>
                                        </p:attrNameLst>
                                      </p:cBhvr>
                                      <p:tavLst>
                                        <p:tav tm="0">
                                          <p:val>
                                            <p:strVal val="#ppt_x"/>
                                          </p:val>
                                        </p:tav>
                                        <p:tav tm="100000">
                                          <p:val>
                                            <p:strVal val="#ppt_x"/>
                                          </p:val>
                                        </p:tav>
                                      </p:tavLst>
                                    </p:anim>
                                    <p:anim calcmode="lin" valueType="num">
                                      <p:cBhvr additive="base">
                                        <p:cTn id="72" dur="500" fill="hold"/>
                                        <p:tgtEl>
                                          <p:spTgt spid="780303"/>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780304"/>
                                        </p:tgtEl>
                                        <p:attrNameLst>
                                          <p:attrName>style.visibility</p:attrName>
                                        </p:attrNameLst>
                                      </p:cBhvr>
                                      <p:to>
                                        <p:strVal val="visible"/>
                                      </p:to>
                                    </p:set>
                                    <p:anim calcmode="lin" valueType="num">
                                      <p:cBhvr additive="base">
                                        <p:cTn id="75" dur="500" fill="hold"/>
                                        <p:tgtEl>
                                          <p:spTgt spid="780304"/>
                                        </p:tgtEl>
                                        <p:attrNameLst>
                                          <p:attrName>ppt_x</p:attrName>
                                        </p:attrNameLst>
                                      </p:cBhvr>
                                      <p:tavLst>
                                        <p:tav tm="0">
                                          <p:val>
                                            <p:strVal val="#ppt_x"/>
                                          </p:val>
                                        </p:tav>
                                        <p:tav tm="100000">
                                          <p:val>
                                            <p:strVal val="#ppt_x"/>
                                          </p:val>
                                        </p:tav>
                                      </p:tavLst>
                                    </p:anim>
                                    <p:anim calcmode="lin" valueType="num">
                                      <p:cBhvr additive="base">
                                        <p:cTn id="76" dur="500" fill="hold"/>
                                        <p:tgtEl>
                                          <p:spTgt spid="780304"/>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780305"/>
                                        </p:tgtEl>
                                        <p:attrNameLst>
                                          <p:attrName>style.visibility</p:attrName>
                                        </p:attrNameLst>
                                      </p:cBhvr>
                                      <p:to>
                                        <p:strVal val="visible"/>
                                      </p:to>
                                    </p:set>
                                    <p:anim calcmode="lin" valueType="num">
                                      <p:cBhvr additive="base">
                                        <p:cTn id="79" dur="500" fill="hold"/>
                                        <p:tgtEl>
                                          <p:spTgt spid="780305"/>
                                        </p:tgtEl>
                                        <p:attrNameLst>
                                          <p:attrName>ppt_x</p:attrName>
                                        </p:attrNameLst>
                                      </p:cBhvr>
                                      <p:tavLst>
                                        <p:tav tm="0">
                                          <p:val>
                                            <p:strVal val="#ppt_x"/>
                                          </p:val>
                                        </p:tav>
                                        <p:tav tm="100000">
                                          <p:val>
                                            <p:strVal val="#ppt_x"/>
                                          </p:val>
                                        </p:tav>
                                      </p:tavLst>
                                    </p:anim>
                                    <p:anim calcmode="lin" valueType="num">
                                      <p:cBhvr additive="base">
                                        <p:cTn id="80" dur="500" fill="hold"/>
                                        <p:tgtEl>
                                          <p:spTgt spid="78030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780306"/>
                                        </p:tgtEl>
                                        <p:attrNameLst>
                                          <p:attrName>style.visibility</p:attrName>
                                        </p:attrNameLst>
                                      </p:cBhvr>
                                      <p:to>
                                        <p:strVal val="visible"/>
                                      </p:to>
                                    </p:set>
                                    <p:anim calcmode="lin" valueType="num">
                                      <p:cBhvr additive="base">
                                        <p:cTn id="83" dur="500" fill="hold"/>
                                        <p:tgtEl>
                                          <p:spTgt spid="780306"/>
                                        </p:tgtEl>
                                        <p:attrNameLst>
                                          <p:attrName>ppt_x</p:attrName>
                                        </p:attrNameLst>
                                      </p:cBhvr>
                                      <p:tavLst>
                                        <p:tav tm="0">
                                          <p:val>
                                            <p:strVal val="#ppt_x"/>
                                          </p:val>
                                        </p:tav>
                                        <p:tav tm="100000">
                                          <p:val>
                                            <p:strVal val="#ppt_x"/>
                                          </p:val>
                                        </p:tav>
                                      </p:tavLst>
                                    </p:anim>
                                    <p:anim calcmode="lin" valueType="num">
                                      <p:cBhvr additive="base">
                                        <p:cTn id="84" dur="500" fill="hold"/>
                                        <p:tgtEl>
                                          <p:spTgt spid="7803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7" grpId="0" animBg="1"/>
      <p:bldP spid="777228" grpId="0" animBg="1"/>
      <p:bldP spid="778253" grpId="0" bldLvl="0" animBg="1"/>
      <p:bldP spid="778254" grpId="0" bldLvl="0" animBg="1"/>
      <p:bldP spid="778258" grpId="0" bldLvl="0" animBg="1"/>
      <p:bldP spid="779277" grpId="0" bldLvl="0" animBg="1"/>
      <p:bldP spid="779278" grpId="0" bldLvl="0" animBg="1"/>
      <p:bldP spid="780302" grpId="0" bldLvl="0" animBg="1"/>
      <p:bldP spid="780305" grpId="0" bldLvl="0" animBg="1"/>
      <p:bldP spid="780306"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3133" name="Rectangle 13"/>
          <p:cNvSpPr>
            <a:spLocks noChangeArrowheads="1"/>
          </p:cNvSpPr>
          <p:nvPr/>
        </p:nvSpPr>
        <p:spPr bwMode="auto">
          <a:xfrm>
            <a:off x="0" y="538639"/>
            <a:ext cx="353631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2.6.3 </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双积分式</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781323" name="Text Box 11"/>
          <p:cNvSpPr txBox="1">
            <a:spLocks noChangeArrowheads="1"/>
          </p:cNvSpPr>
          <p:nvPr/>
        </p:nvSpPr>
        <p:spPr bwMode="auto">
          <a:xfrm>
            <a:off x="829945" y="970280"/>
            <a:ext cx="8023225"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0"/>
              </a:spcBef>
              <a:spcAft>
                <a:spcPct val="0"/>
              </a:spcAft>
            </a:pP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可见</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只</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sym typeface="+mn-ea"/>
              </a:rPr>
              <a:t>与</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sym typeface="+mn-ea"/>
              </a:rPr>
              <a:t>和</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有关系，与</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RC</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无关。当</a:t>
            </a: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Vi=VERF</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时，</a:t>
            </a: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D</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输出最大值，当</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超</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过时溢出。</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81324" name="Text Box 12"/>
          <p:cNvSpPr txBox="1">
            <a:spLocks noChangeArrowheads="1"/>
          </p:cNvSpPr>
          <p:nvPr/>
        </p:nvSpPr>
        <p:spPr bwMode="auto">
          <a:xfrm>
            <a:off x="34925" y="969963"/>
            <a:ext cx="79502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fontAlgn="base">
              <a:spcBef>
                <a:spcPct val="0"/>
              </a:spcBef>
              <a:spcAft>
                <a:spcPct val="0"/>
              </a:spcAft>
            </a:pPr>
            <a:r>
              <a:rPr lang="zh-CN" altLang="en-US" sz="2400" b="1">
                <a:solidFill>
                  <a:srgbClr val="FFFFFF"/>
                </a:solidFill>
                <a:latin typeface="宋体" panose="02010600030101010101" pitchFamily="2" charset="-122"/>
                <a:ea typeface="宋体" panose="02010600030101010101" pitchFamily="2" charset="-122"/>
              </a:rPr>
              <a:t>结论</a:t>
            </a:r>
            <a:endParaRPr lang="zh-CN" altLang="en-US" sz="2400" b="1">
              <a:solidFill>
                <a:srgbClr val="FFFFFF"/>
              </a:solidFill>
              <a:latin typeface="宋体" panose="02010600030101010101" pitchFamily="2" charset="-122"/>
              <a:ea typeface="宋体" panose="02010600030101010101" pitchFamily="2" charset="-122"/>
            </a:endParaRPr>
          </a:p>
        </p:txBody>
      </p:sp>
      <p:sp>
        <p:nvSpPr>
          <p:cNvPr id="782347" name="Rectangle 11"/>
          <p:cNvSpPr>
            <a:spLocks noChangeArrowheads="1"/>
          </p:cNvSpPr>
          <p:nvPr/>
        </p:nvSpPr>
        <p:spPr bwMode="auto">
          <a:xfrm>
            <a:off x="5378609" y="6167914"/>
            <a:ext cx="3105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ctr" fontAlgn="base">
              <a:spcBef>
                <a:spcPct val="0"/>
              </a:spcBef>
              <a:spcAft>
                <a:spcPct val="0"/>
              </a:spcAft>
            </a:pPr>
            <a:r>
              <a:rPr lang="zh-CN" altLang="en-US" b="1">
                <a:solidFill>
                  <a:srgbClr val="FFFF00"/>
                </a:solidFill>
                <a:latin typeface="宋体" panose="02010600030101010101" pitchFamily="2" charset="-122"/>
                <a:ea typeface="宋体" panose="02010600030101010101" pitchFamily="2" charset="-122"/>
                <a:cs typeface="宋体" panose="02010600030101010101" pitchFamily="2" charset="-122"/>
              </a:rPr>
              <a:t>双积分式</a:t>
            </a:r>
            <a:r>
              <a:rPr lang="en-US" altLang="zh-CN"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b="1">
                <a:solidFill>
                  <a:srgbClr val="FFFF00"/>
                </a:solidFill>
                <a:latin typeface="宋体" panose="02010600030101010101" pitchFamily="2" charset="-122"/>
                <a:ea typeface="宋体" panose="02010600030101010101" pitchFamily="2" charset="-122"/>
                <a:cs typeface="宋体" panose="02010600030101010101" pitchFamily="2" charset="-122"/>
              </a:rPr>
              <a:t>转换器转换波形</a:t>
            </a:r>
            <a:endParaRPr lang="zh-CN" altLang="en-US"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pic>
        <p:nvPicPr>
          <p:cNvPr id="782348" name="Picture 12" descr="B3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879023" y="1846263"/>
            <a:ext cx="4103687" cy="4321175"/>
          </a:xfrm>
          <a:prstGeom prst="rect">
            <a:avLst/>
          </a:prstGeom>
          <a:noFill/>
          <a:extLst>
            <a:ext uri="{909E8E84-426E-40DD-AFC4-6F175D3DCCD1}">
              <a14:hiddenFill xmlns:a14="http://schemas.microsoft.com/office/drawing/2010/main">
                <a:solidFill>
                  <a:srgbClr val="FFFFFF"/>
                </a:solidFill>
              </a14:hiddenFill>
            </a:ext>
          </a:extLst>
        </p:spPr>
      </p:pic>
      <p:sp>
        <p:nvSpPr>
          <p:cNvPr id="783371" name="Text Box 11"/>
          <p:cNvSpPr txBox="1">
            <a:spLocks noChangeArrowheads="1"/>
          </p:cNvSpPr>
          <p:nvPr/>
        </p:nvSpPr>
        <p:spPr bwMode="auto">
          <a:xfrm>
            <a:off x="305435" y="1800225"/>
            <a:ext cx="430847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0"/>
              </a:spcBef>
              <a:spcAft>
                <a:spcPct val="0"/>
              </a:spcAft>
            </a:pP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若输入模拟信号</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&lt;0</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，有</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&gt;0</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&lt;0</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，计数器计满溢出时控制逻辑控制模拟开关</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与</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REF</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接通，其余过程与上述类同。</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84395" name="Text Box 11"/>
          <p:cNvSpPr txBox="1">
            <a:spLocks noChangeArrowheads="1"/>
          </p:cNvSpPr>
          <p:nvPr/>
        </p:nvSpPr>
        <p:spPr bwMode="auto">
          <a:xfrm>
            <a:off x="193040" y="3787775"/>
            <a:ext cx="46863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0"/>
              </a:spcBef>
              <a:spcAft>
                <a:spcPct val="0"/>
              </a:spcAft>
            </a:pP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双积分</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在积分期间如果有干扰叠加到输入信号中，由于干扰一般是对称的，积分器的输出将取其平均值从而起到滤波的作用，提高了抗干扰能力，实际应用较广。但是由于转换精度依赖于积分时间，因此转换速度较慢。</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84396" name="Rectangle 12"/>
          <p:cNvSpPr>
            <a:spLocks noChangeArrowheads="1"/>
          </p:cNvSpPr>
          <p:nvPr/>
        </p:nvSpPr>
        <p:spPr bwMode="auto">
          <a:xfrm>
            <a:off x="193040" y="3327083"/>
            <a:ext cx="346265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fontAlgn="base">
              <a:spcBef>
                <a:spcPct val="0"/>
              </a:spcBef>
              <a:spcAft>
                <a:spcPct val="0"/>
              </a:spcAft>
            </a:pP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双积分式</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转换器特点</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86444" name="Picture 12" descr="B3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98750" y="1346200"/>
            <a:ext cx="6287770" cy="1666875"/>
          </a:xfrm>
          <a:prstGeom prst="rect">
            <a:avLst/>
          </a:prstGeom>
          <a:noFill/>
          <a:extLst>
            <a:ext uri="{909E8E84-426E-40DD-AFC4-6F175D3DCCD1}">
              <a14:hiddenFill xmlns:a14="http://schemas.microsoft.com/office/drawing/2010/main">
                <a:solidFill>
                  <a:srgbClr val="FFFFFF"/>
                </a:solidFill>
              </a14:hiddenFill>
            </a:ext>
          </a:extLst>
        </p:spPr>
      </p:pic>
      <p:sp>
        <p:nvSpPr>
          <p:cNvPr id="786445" name="Rectangle 13"/>
          <p:cNvSpPr>
            <a:spLocks noChangeArrowheads="1"/>
          </p:cNvSpPr>
          <p:nvPr/>
        </p:nvSpPr>
        <p:spPr bwMode="auto">
          <a:xfrm>
            <a:off x="93663" y="466884"/>
            <a:ext cx="328803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2.6.4 Σ-Δ ADC</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基本原理</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787467" name="Rectangle 11"/>
          <p:cNvSpPr>
            <a:spLocks noChangeArrowheads="1"/>
          </p:cNvSpPr>
          <p:nvPr/>
        </p:nvSpPr>
        <p:spPr bwMode="auto">
          <a:xfrm>
            <a:off x="1572895" y="1345565"/>
            <a:ext cx="1076325" cy="823595"/>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fontAlgn="base">
              <a:spcBef>
                <a:spcPct val="0"/>
              </a:spcBef>
              <a:spcAft>
                <a:spcPct val="0"/>
              </a:spcAft>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模拟</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Σ-△</a:t>
            </a:r>
            <a:endPar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ctr" fontAlgn="base">
              <a:spcBef>
                <a:spcPct val="0"/>
              </a:spcBef>
              <a:spcAft>
                <a:spcPct val="0"/>
              </a:spcAft>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调制器 </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87468" name="Rectangle 12"/>
          <p:cNvSpPr>
            <a:spLocks noChangeArrowheads="1"/>
          </p:cNvSpPr>
          <p:nvPr/>
        </p:nvSpPr>
        <p:spPr bwMode="auto">
          <a:xfrm>
            <a:off x="1090295" y="2189480"/>
            <a:ext cx="927735" cy="823595"/>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fontAlgn="base">
              <a:spcBef>
                <a:spcPct val="0"/>
              </a:spcBef>
              <a:spcAft>
                <a:spcPct val="0"/>
              </a:spcAft>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数字低通</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ctr" fontAlgn="base">
              <a:spcBef>
                <a:spcPct val="0"/>
              </a:spcBef>
              <a:spcAft>
                <a:spcPct val="0"/>
              </a:spcAft>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滤波器 </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87469" name="Rectangle 13"/>
          <p:cNvSpPr>
            <a:spLocks noChangeArrowheads="1"/>
          </p:cNvSpPr>
          <p:nvPr/>
        </p:nvSpPr>
        <p:spPr bwMode="auto">
          <a:xfrm>
            <a:off x="619760" y="1346200"/>
            <a:ext cx="903605" cy="822960"/>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algn="ctr" fontAlgn="base">
              <a:spcBef>
                <a:spcPct val="0"/>
              </a:spcBef>
              <a:spcAft>
                <a:spcPct val="0"/>
              </a:spcAft>
            </a:pPr>
            <a:r>
              <a:rPr lang="zh-CN" altLang="en-US" sz="2000" b="1">
                <a:solidFill>
                  <a:srgbClr val="FFFF00"/>
                </a:solidFill>
                <a:latin typeface="宋体" panose="02010600030101010101" pitchFamily="2" charset="-122"/>
                <a:ea typeface="宋体" panose="02010600030101010101" pitchFamily="2" charset="-122"/>
              </a:rPr>
              <a:t>抗混叠</a:t>
            </a:r>
            <a:endParaRPr lang="zh-CN" altLang="en-US" sz="2000" b="1">
              <a:solidFill>
                <a:srgbClr val="FFFF00"/>
              </a:solidFill>
              <a:latin typeface="宋体" panose="02010600030101010101" pitchFamily="2" charset="-122"/>
              <a:ea typeface="宋体" panose="02010600030101010101" pitchFamily="2" charset="-122"/>
            </a:endParaRPr>
          </a:p>
          <a:p>
            <a:pPr algn="ctr" fontAlgn="base">
              <a:spcBef>
                <a:spcPct val="0"/>
              </a:spcBef>
              <a:spcAft>
                <a:spcPct val="0"/>
              </a:spcAft>
            </a:pPr>
            <a:r>
              <a:rPr lang="zh-CN" altLang="en-US" sz="2000" b="1">
                <a:solidFill>
                  <a:srgbClr val="FFFF00"/>
                </a:solidFill>
                <a:latin typeface="宋体" panose="02010600030101010101" pitchFamily="2" charset="-122"/>
                <a:ea typeface="宋体" panose="02010600030101010101" pitchFamily="2" charset="-122"/>
              </a:rPr>
              <a:t>滤波器</a:t>
            </a:r>
            <a:endParaRPr lang="zh-CN" altLang="en-US" sz="2000" b="1">
              <a:solidFill>
                <a:srgbClr val="FFFF00"/>
              </a:solidFill>
              <a:latin typeface="宋体" panose="02010600030101010101" pitchFamily="2" charset="-122"/>
              <a:ea typeface="宋体" panose="02010600030101010101" pitchFamily="2" charset="-122"/>
            </a:endParaRPr>
          </a:p>
        </p:txBody>
      </p:sp>
      <p:sp>
        <p:nvSpPr>
          <p:cNvPr id="787470" name="Rectangle 14"/>
          <p:cNvSpPr>
            <a:spLocks noChangeArrowheads="1"/>
          </p:cNvSpPr>
          <p:nvPr/>
        </p:nvSpPr>
        <p:spPr bwMode="auto">
          <a:xfrm>
            <a:off x="234315" y="885666"/>
            <a:ext cx="415671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Σ-△</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模数转换器内部主要构成</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786443" name="Rectangle 11"/>
          <p:cNvSpPr>
            <a:spLocks noChangeArrowheads="1"/>
          </p:cNvSpPr>
          <p:nvPr/>
        </p:nvSpPr>
        <p:spPr bwMode="auto">
          <a:xfrm>
            <a:off x="6748463" y="2644616"/>
            <a:ext cx="213296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b="1">
                <a:solidFill>
                  <a:schemeClr val="bg1">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rPr>
              <a:t>Σ-△</a:t>
            </a:r>
            <a:r>
              <a:rPr lang="zh-CN" altLang="en-US" b="1">
                <a:solidFill>
                  <a:schemeClr val="bg1">
                    <a:lumMod val="60000"/>
                    <a:lumOff val="40000"/>
                  </a:schemeClr>
                </a:solidFill>
                <a:latin typeface="宋体" panose="02010600030101010101" pitchFamily="2" charset="-122"/>
                <a:ea typeface="宋体" panose="02010600030101010101" pitchFamily="2" charset="-122"/>
                <a:cs typeface="宋体" panose="02010600030101010101" pitchFamily="2" charset="-122"/>
              </a:rPr>
              <a:t>内部结构框图 </a:t>
            </a:r>
            <a:endParaRPr lang="zh-CN" altLang="en-US" b="1">
              <a:solidFill>
                <a:schemeClr val="bg1">
                  <a:lumMod val="60000"/>
                  <a:lumOff val="40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788491" name="Text Box 11"/>
          <p:cNvSpPr txBox="1">
            <a:spLocks noChangeArrowheads="1"/>
          </p:cNvSpPr>
          <p:nvPr/>
        </p:nvSpPr>
        <p:spPr bwMode="auto">
          <a:xfrm>
            <a:off x="367665" y="3033395"/>
            <a:ext cx="14071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fontAlgn="base">
              <a:spcBef>
                <a:spcPct val="0"/>
              </a:spcBef>
              <a:spcAft>
                <a:spcPct val="0"/>
              </a:spcAft>
            </a:pP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工作过程</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788492" name="Rectangle 12"/>
          <p:cNvSpPr>
            <a:spLocks noChangeArrowheads="1"/>
          </p:cNvSpPr>
          <p:nvPr/>
        </p:nvSpPr>
        <p:spPr bwMode="auto">
          <a:xfrm>
            <a:off x="234315" y="3064510"/>
            <a:ext cx="8909685" cy="1630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模拟信号经模拟低通滤波器后变换成带限的模拟信号，然后，模拟</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Σ-△</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调制器以远高于信号频带的奈奎斯特频率的取样频率将带限模拟信号量化成信号频谱和量化噪声频谱相分离的低分辨率数字信号，随后用数字低通滤波器滤除信号频带以外的量化噪声，并将取样频率降低至奈奎斯特频率，获取高分辨率的数字信号。</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89516" name="Rectangle 12"/>
          <p:cNvSpPr>
            <a:spLocks noChangeArrowheads="1"/>
          </p:cNvSpPr>
          <p:nvPr/>
        </p:nvSpPr>
        <p:spPr bwMode="auto">
          <a:xfrm>
            <a:off x="335280" y="4638040"/>
            <a:ext cx="865124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Σ-△</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模数转换器是利用过取样</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(Oversampling)</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技术、噪声整形技术和数字滤波技术以很低的采样分辨率和很高的采样速率将模拟信号数字化，将高分辨率的转换问题化简为低分辨率的转换问题，增加有效分辨率。 </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7467"/>
                                        </p:tgtEl>
                                        <p:attrNameLst>
                                          <p:attrName>style.visibility</p:attrName>
                                        </p:attrNameLst>
                                      </p:cBhvr>
                                      <p:to>
                                        <p:strVal val="visible"/>
                                      </p:to>
                                    </p:set>
                                    <p:anim calcmode="lin" valueType="num">
                                      <p:cBhvr additive="base">
                                        <p:cTn id="7" dur="500" fill="hold"/>
                                        <p:tgtEl>
                                          <p:spTgt spid="787467"/>
                                        </p:tgtEl>
                                        <p:attrNameLst>
                                          <p:attrName>ppt_x</p:attrName>
                                        </p:attrNameLst>
                                      </p:cBhvr>
                                      <p:tavLst>
                                        <p:tav tm="0">
                                          <p:val>
                                            <p:strVal val="#ppt_x"/>
                                          </p:val>
                                        </p:tav>
                                        <p:tav tm="100000">
                                          <p:val>
                                            <p:strVal val="#ppt_x"/>
                                          </p:val>
                                        </p:tav>
                                      </p:tavLst>
                                    </p:anim>
                                    <p:anim calcmode="lin" valueType="num">
                                      <p:cBhvr additive="base">
                                        <p:cTn id="8" dur="500" fill="hold"/>
                                        <p:tgtEl>
                                          <p:spTgt spid="78746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87468"/>
                                        </p:tgtEl>
                                        <p:attrNameLst>
                                          <p:attrName>style.visibility</p:attrName>
                                        </p:attrNameLst>
                                      </p:cBhvr>
                                      <p:to>
                                        <p:strVal val="visible"/>
                                      </p:to>
                                    </p:set>
                                    <p:anim calcmode="lin" valueType="num">
                                      <p:cBhvr additive="base">
                                        <p:cTn id="11" dur="500" fill="hold"/>
                                        <p:tgtEl>
                                          <p:spTgt spid="787468"/>
                                        </p:tgtEl>
                                        <p:attrNameLst>
                                          <p:attrName>ppt_x</p:attrName>
                                        </p:attrNameLst>
                                      </p:cBhvr>
                                      <p:tavLst>
                                        <p:tav tm="0">
                                          <p:val>
                                            <p:strVal val="#ppt_x"/>
                                          </p:val>
                                        </p:tav>
                                        <p:tav tm="100000">
                                          <p:val>
                                            <p:strVal val="#ppt_x"/>
                                          </p:val>
                                        </p:tav>
                                      </p:tavLst>
                                    </p:anim>
                                    <p:anim calcmode="lin" valueType="num">
                                      <p:cBhvr additive="base">
                                        <p:cTn id="12" dur="500" fill="hold"/>
                                        <p:tgtEl>
                                          <p:spTgt spid="78746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87469"/>
                                        </p:tgtEl>
                                        <p:attrNameLst>
                                          <p:attrName>style.visibility</p:attrName>
                                        </p:attrNameLst>
                                      </p:cBhvr>
                                      <p:to>
                                        <p:strVal val="visible"/>
                                      </p:to>
                                    </p:set>
                                    <p:anim calcmode="lin" valueType="num">
                                      <p:cBhvr additive="base">
                                        <p:cTn id="15" dur="500" fill="hold"/>
                                        <p:tgtEl>
                                          <p:spTgt spid="787469"/>
                                        </p:tgtEl>
                                        <p:attrNameLst>
                                          <p:attrName>ppt_x</p:attrName>
                                        </p:attrNameLst>
                                      </p:cBhvr>
                                      <p:tavLst>
                                        <p:tav tm="0">
                                          <p:val>
                                            <p:strVal val="#ppt_x"/>
                                          </p:val>
                                        </p:tav>
                                        <p:tav tm="100000">
                                          <p:val>
                                            <p:strVal val="#ppt_x"/>
                                          </p:val>
                                        </p:tav>
                                      </p:tavLst>
                                    </p:anim>
                                    <p:anim calcmode="lin" valueType="num">
                                      <p:cBhvr additive="base">
                                        <p:cTn id="16" dur="500" fill="hold"/>
                                        <p:tgtEl>
                                          <p:spTgt spid="78746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87470"/>
                                        </p:tgtEl>
                                        <p:attrNameLst>
                                          <p:attrName>style.visibility</p:attrName>
                                        </p:attrNameLst>
                                      </p:cBhvr>
                                      <p:to>
                                        <p:strVal val="visible"/>
                                      </p:to>
                                    </p:set>
                                    <p:anim calcmode="lin" valueType="num">
                                      <p:cBhvr additive="base">
                                        <p:cTn id="19" dur="500" fill="hold"/>
                                        <p:tgtEl>
                                          <p:spTgt spid="787470"/>
                                        </p:tgtEl>
                                        <p:attrNameLst>
                                          <p:attrName>ppt_x</p:attrName>
                                        </p:attrNameLst>
                                      </p:cBhvr>
                                      <p:tavLst>
                                        <p:tav tm="0">
                                          <p:val>
                                            <p:strVal val="#ppt_x"/>
                                          </p:val>
                                        </p:tav>
                                        <p:tav tm="100000">
                                          <p:val>
                                            <p:strVal val="#ppt_x"/>
                                          </p:val>
                                        </p:tav>
                                      </p:tavLst>
                                    </p:anim>
                                    <p:anim calcmode="lin" valueType="num">
                                      <p:cBhvr additive="base">
                                        <p:cTn id="20" dur="500" fill="hold"/>
                                        <p:tgtEl>
                                          <p:spTgt spid="78747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86444"/>
                                        </p:tgtEl>
                                        <p:attrNameLst>
                                          <p:attrName>style.visibility</p:attrName>
                                        </p:attrNameLst>
                                      </p:cBhvr>
                                      <p:to>
                                        <p:strVal val="visible"/>
                                      </p:to>
                                    </p:set>
                                    <p:anim calcmode="lin" valueType="num">
                                      <p:cBhvr additive="base">
                                        <p:cTn id="25" dur="500" fill="hold"/>
                                        <p:tgtEl>
                                          <p:spTgt spid="786444"/>
                                        </p:tgtEl>
                                        <p:attrNameLst>
                                          <p:attrName>ppt_x</p:attrName>
                                        </p:attrNameLst>
                                      </p:cBhvr>
                                      <p:tavLst>
                                        <p:tav tm="0">
                                          <p:val>
                                            <p:strVal val="#ppt_x"/>
                                          </p:val>
                                        </p:tav>
                                        <p:tav tm="100000">
                                          <p:val>
                                            <p:strVal val="#ppt_x"/>
                                          </p:val>
                                        </p:tav>
                                      </p:tavLst>
                                    </p:anim>
                                    <p:anim calcmode="lin" valueType="num">
                                      <p:cBhvr additive="base">
                                        <p:cTn id="26" dur="500" fill="hold"/>
                                        <p:tgtEl>
                                          <p:spTgt spid="78644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86443"/>
                                        </p:tgtEl>
                                        <p:attrNameLst>
                                          <p:attrName>style.visibility</p:attrName>
                                        </p:attrNameLst>
                                      </p:cBhvr>
                                      <p:to>
                                        <p:strVal val="visible"/>
                                      </p:to>
                                    </p:set>
                                    <p:anim calcmode="lin" valueType="num">
                                      <p:cBhvr additive="base">
                                        <p:cTn id="29" dur="500" fill="hold"/>
                                        <p:tgtEl>
                                          <p:spTgt spid="786443"/>
                                        </p:tgtEl>
                                        <p:attrNameLst>
                                          <p:attrName>ppt_x</p:attrName>
                                        </p:attrNameLst>
                                      </p:cBhvr>
                                      <p:tavLst>
                                        <p:tav tm="0">
                                          <p:val>
                                            <p:strVal val="#ppt_x"/>
                                          </p:val>
                                        </p:tav>
                                        <p:tav tm="100000">
                                          <p:val>
                                            <p:strVal val="#ppt_x"/>
                                          </p:val>
                                        </p:tav>
                                      </p:tavLst>
                                    </p:anim>
                                    <p:anim calcmode="lin" valueType="num">
                                      <p:cBhvr additive="base">
                                        <p:cTn id="30" dur="500" fill="hold"/>
                                        <p:tgtEl>
                                          <p:spTgt spid="7864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88491"/>
                                        </p:tgtEl>
                                        <p:attrNameLst>
                                          <p:attrName>style.visibility</p:attrName>
                                        </p:attrNameLst>
                                      </p:cBhvr>
                                      <p:to>
                                        <p:strVal val="visible"/>
                                      </p:to>
                                    </p:set>
                                    <p:anim calcmode="lin" valueType="num">
                                      <p:cBhvr additive="base">
                                        <p:cTn id="35" dur="500" fill="hold"/>
                                        <p:tgtEl>
                                          <p:spTgt spid="788491"/>
                                        </p:tgtEl>
                                        <p:attrNameLst>
                                          <p:attrName>ppt_x</p:attrName>
                                        </p:attrNameLst>
                                      </p:cBhvr>
                                      <p:tavLst>
                                        <p:tav tm="0">
                                          <p:val>
                                            <p:strVal val="#ppt_x"/>
                                          </p:val>
                                        </p:tav>
                                        <p:tav tm="100000">
                                          <p:val>
                                            <p:strVal val="#ppt_x"/>
                                          </p:val>
                                        </p:tav>
                                      </p:tavLst>
                                    </p:anim>
                                    <p:anim calcmode="lin" valueType="num">
                                      <p:cBhvr additive="base">
                                        <p:cTn id="36" dur="500" fill="hold"/>
                                        <p:tgtEl>
                                          <p:spTgt spid="78849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88492"/>
                                        </p:tgtEl>
                                        <p:attrNameLst>
                                          <p:attrName>style.visibility</p:attrName>
                                        </p:attrNameLst>
                                      </p:cBhvr>
                                      <p:to>
                                        <p:strVal val="visible"/>
                                      </p:to>
                                    </p:set>
                                    <p:anim calcmode="lin" valueType="num">
                                      <p:cBhvr additive="base">
                                        <p:cTn id="41" dur="500" fill="hold"/>
                                        <p:tgtEl>
                                          <p:spTgt spid="788492"/>
                                        </p:tgtEl>
                                        <p:attrNameLst>
                                          <p:attrName>ppt_x</p:attrName>
                                        </p:attrNameLst>
                                      </p:cBhvr>
                                      <p:tavLst>
                                        <p:tav tm="0">
                                          <p:val>
                                            <p:strVal val="#ppt_x"/>
                                          </p:val>
                                        </p:tav>
                                        <p:tav tm="100000">
                                          <p:val>
                                            <p:strVal val="#ppt_x"/>
                                          </p:val>
                                        </p:tav>
                                      </p:tavLst>
                                    </p:anim>
                                    <p:anim calcmode="lin" valueType="num">
                                      <p:cBhvr additive="base">
                                        <p:cTn id="42" dur="500" fill="hold"/>
                                        <p:tgtEl>
                                          <p:spTgt spid="78849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89516"/>
                                        </p:tgtEl>
                                        <p:attrNameLst>
                                          <p:attrName>style.visibility</p:attrName>
                                        </p:attrNameLst>
                                      </p:cBhvr>
                                      <p:to>
                                        <p:strVal val="visible"/>
                                      </p:to>
                                    </p:set>
                                    <p:anim calcmode="lin" valueType="num">
                                      <p:cBhvr additive="base">
                                        <p:cTn id="47" dur="500" fill="hold"/>
                                        <p:tgtEl>
                                          <p:spTgt spid="789516"/>
                                        </p:tgtEl>
                                        <p:attrNameLst>
                                          <p:attrName>ppt_x</p:attrName>
                                        </p:attrNameLst>
                                      </p:cBhvr>
                                      <p:tavLst>
                                        <p:tav tm="0">
                                          <p:val>
                                            <p:strVal val="#ppt_x"/>
                                          </p:val>
                                        </p:tav>
                                        <p:tav tm="100000">
                                          <p:val>
                                            <p:strVal val="#ppt_x"/>
                                          </p:val>
                                        </p:tav>
                                      </p:tavLst>
                                    </p:anim>
                                    <p:anim calcmode="lin" valueType="num">
                                      <p:cBhvr additive="base">
                                        <p:cTn id="48" dur="500" fill="hold"/>
                                        <p:tgtEl>
                                          <p:spTgt spid="7895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467" grpId="0" bldLvl="0" animBg="1"/>
      <p:bldP spid="787468" grpId="0" bldLvl="0" animBg="1"/>
      <p:bldP spid="787469" grpId="0" bldLvl="0" animBg="1"/>
      <p:bldP spid="787470" grpId="0" bldLvl="0" animBg="1"/>
      <p:bldP spid="786443" grpId="0" bldLvl="0" animBg="1"/>
      <p:bldP spid="788491" grpId="0" bldLvl="0" animBg="1"/>
      <p:bldP spid="788492" grpId="0" bldLvl="0" animBg="1"/>
      <p:bldP spid="789516"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6445" name="Rectangle 13"/>
          <p:cNvSpPr>
            <a:spLocks noChangeArrowheads="1"/>
          </p:cNvSpPr>
          <p:nvPr/>
        </p:nvSpPr>
        <p:spPr bwMode="auto">
          <a:xfrm>
            <a:off x="93663" y="466884"/>
            <a:ext cx="328803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2.6.4 Σ-Δ ADC</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基本原理</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790539" name="Rectangle 11"/>
          <p:cNvSpPr>
            <a:spLocks noChangeArrowheads="1"/>
          </p:cNvSpPr>
          <p:nvPr/>
        </p:nvSpPr>
        <p:spPr bwMode="auto">
          <a:xfrm>
            <a:off x="217805" y="927100"/>
            <a:ext cx="8707755" cy="341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fontAlgn="base">
              <a:spcBef>
                <a:spcPct val="0"/>
              </a:spcBef>
              <a:spcAft>
                <a:spcPct val="0"/>
              </a:spcAft>
            </a:pPr>
            <a:r>
              <a:rPr lang="en-US" altLang="zh-CN" sz="2400" b="1">
                <a:solidFill>
                  <a:srgbClr val="FFFFFF"/>
                </a:solidFill>
                <a:latin typeface="Times New Roman" panose="02020603050405020304" pitchFamily="18" charset="0"/>
                <a:cs typeface="Times New Roman" panose="02020603050405020304" pitchFamily="18" charset="0"/>
              </a:rPr>
              <a:t>1 </a:t>
            </a:r>
            <a:r>
              <a:rPr lang="zh-CN" altLang="en-US" sz="2400" b="1">
                <a:solidFill>
                  <a:srgbClr val="FFFFFF"/>
                </a:solidFill>
                <a:latin typeface="宋体" panose="02010600030101010101" pitchFamily="2" charset="-122"/>
                <a:cs typeface="宋体" panose="02010600030101010101" pitchFamily="2" charset="-122"/>
              </a:rPr>
              <a:t>过采样技术</a:t>
            </a:r>
            <a:endParaRPr lang="zh-CN" altLang="en-US" sz="2400" b="1">
              <a:solidFill>
                <a:srgbClr val="FFFFFF"/>
              </a:solidFill>
              <a:latin typeface="宋体" panose="02010600030101010101" pitchFamily="2" charset="-122"/>
              <a:cs typeface="宋体" panose="02010600030101010101" pitchFamily="2" charset="-122"/>
            </a:endParaRPr>
          </a:p>
          <a:p>
            <a:pPr indent="0" fontAlgn="base">
              <a:spcBef>
                <a:spcPct val="0"/>
              </a:spcBef>
              <a:spcAft>
                <a:spcPct val="0"/>
              </a:spcAft>
            </a:pPr>
            <a:r>
              <a:rPr lang="zh-CN" altLang="en-US" sz="2400" b="1">
                <a:solidFill>
                  <a:srgbClr val="FFFF00"/>
                </a:solidFill>
                <a:latin typeface="宋体" panose="02010600030101010101" pitchFamily="2" charset="-122"/>
                <a:cs typeface="宋体" panose="02010600030101010101" pitchFamily="2" charset="-122"/>
              </a:rPr>
              <a:t>如果理想</a:t>
            </a:r>
            <a:r>
              <a:rPr lang="en-US" altLang="zh-CN" sz="2400" b="1">
                <a:solidFill>
                  <a:srgbClr val="FFFF00"/>
                </a:solidFill>
                <a:latin typeface="Times New Roman" panose="02020603050405020304" pitchFamily="18" charset="0"/>
                <a:cs typeface="Times New Roman" panose="02020603050405020304" pitchFamily="18" charset="0"/>
              </a:rPr>
              <a:t>ADC</a:t>
            </a:r>
            <a:r>
              <a:rPr lang="zh-CN" altLang="en-US" sz="2400" b="1">
                <a:solidFill>
                  <a:srgbClr val="FFFF00"/>
                </a:solidFill>
                <a:latin typeface="宋体" panose="02010600030101010101" pitchFamily="2" charset="-122"/>
                <a:cs typeface="宋体" panose="02010600030101010101" pitchFamily="2" charset="-122"/>
              </a:rPr>
              <a:t>输入为直流电压，那么多次采样得到的数字输出值总是相同的，而且分辨率受量化误差的限制。如果在这个直流输入信号上叠加一个交流信号（如果模拟输入电压本身是交流信号，则不必另叠加交流信号），并用比该交流信号频率高得多的采样频率进行采样，此时得到的数字输出值将是变化的，用这些采样结果的平均值表示</a:t>
            </a:r>
            <a:r>
              <a:rPr lang="en-US" altLang="zh-CN" sz="2400" b="1">
                <a:solidFill>
                  <a:srgbClr val="FFFF00"/>
                </a:solidFill>
                <a:latin typeface="Times New Roman" panose="02020603050405020304" pitchFamily="18" charset="0"/>
                <a:cs typeface="Times New Roman" panose="02020603050405020304" pitchFamily="18" charset="0"/>
              </a:rPr>
              <a:t>ADC</a:t>
            </a:r>
            <a:r>
              <a:rPr lang="zh-CN" altLang="en-US" sz="2400" b="1">
                <a:solidFill>
                  <a:srgbClr val="FFFF00"/>
                </a:solidFill>
                <a:latin typeface="宋体" panose="02010600030101010101" pitchFamily="2" charset="-122"/>
                <a:cs typeface="宋体" panose="02010600030101010101" pitchFamily="2" charset="-122"/>
              </a:rPr>
              <a:t>的转换结果能得到高得多的采样分辨率，</a:t>
            </a:r>
            <a:r>
              <a:rPr lang="zh-CN" altLang="en-US" sz="2400" b="1">
                <a:solidFill>
                  <a:srgbClr val="FFFFFF"/>
                </a:solidFill>
                <a:latin typeface="宋体" panose="02010600030101010101" pitchFamily="2" charset="-122"/>
                <a:cs typeface="宋体" panose="02010600030101010101" pitchFamily="2" charset="-122"/>
              </a:rPr>
              <a:t>这种采样频率远高于输入信号频率的技术称为过采样技术</a:t>
            </a:r>
            <a:r>
              <a:rPr lang="zh-CN" altLang="en-US" sz="2400" b="1">
                <a:solidFill>
                  <a:srgbClr val="FFFF00"/>
                </a:solidFill>
                <a:latin typeface="宋体" panose="02010600030101010101" pitchFamily="2" charset="-122"/>
                <a:cs typeface="宋体" panose="02010600030101010101" pitchFamily="2" charset="-122"/>
              </a:rPr>
              <a:t>，过采样技术可提高</a:t>
            </a:r>
            <a:r>
              <a:rPr lang="en-US" altLang="zh-CN" sz="2400" b="1">
                <a:solidFill>
                  <a:srgbClr val="FFFF00"/>
                </a:solidFill>
                <a:latin typeface="Times New Roman" panose="02020603050405020304" pitchFamily="18" charset="0"/>
                <a:cs typeface="Times New Roman" panose="02020603050405020304" pitchFamily="18" charset="0"/>
              </a:rPr>
              <a:t>ADC</a:t>
            </a:r>
            <a:r>
              <a:rPr lang="zh-CN" altLang="en-US" sz="2400" b="1">
                <a:solidFill>
                  <a:srgbClr val="FFFF00"/>
                </a:solidFill>
                <a:latin typeface="宋体" panose="02010600030101010101" pitchFamily="2" charset="-122"/>
                <a:cs typeface="宋体" panose="02010600030101010101" pitchFamily="2" charset="-122"/>
              </a:rPr>
              <a:t>的分辨率。</a:t>
            </a:r>
            <a:endParaRPr lang="zh-CN" altLang="en-US" sz="2400" b="1">
              <a:solidFill>
                <a:srgbClr val="FFFF00"/>
              </a:solidFill>
              <a:latin typeface="宋体" panose="02010600030101010101" pitchFamily="2" charset="-122"/>
              <a:cs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4"/>
          <p:cNvSpPr txBox="1">
            <a:spLocks noChangeArrowheads="1"/>
          </p:cNvSpPr>
          <p:nvPr/>
        </p:nvSpPr>
        <p:spPr bwMode="auto">
          <a:xfrm>
            <a:off x="827088" y="1916113"/>
            <a:ext cx="6477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ctr" fontAlgn="base">
              <a:spcBef>
                <a:spcPct val="50000"/>
              </a:spcBef>
              <a:spcAft>
                <a:spcPct val="0"/>
              </a:spcAft>
            </a:pPr>
            <a:r>
              <a:rPr lang="en-US" altLang="zh-CN" sz="2400" b="1" smtClean="0">
                <a:solidFill>
                  <a:srgbClr val="FFFFFF"/>
                </a:solidFill>
                <a:ea typeface="楷体_GB2312" pitchFamily="49" charset="-122"/>
              </a:rPr>
              <a:t>A1</a:t>
            </a:r>
            <a:endParaRPr lang="en-US" altLang="zh-CN" sz="2400" b="1" smtClean="0">
              <a:solidFill>
                <a:srgbClr val="FFFFFF"/>
              </a:solidFill>
              <a:ea typeface="楷体_GB2312" pitchFamily="49" charset="-122"/>
            </a:endParaRPr>
          </a:p>
        </p:txBody>
      </p:sp>
      <p:sp>
        <p:nvSpPr>
          <p:cNvPr id="15" name="AutoShape 5"/>
          <p:cNvSpPr>
            <a:spLocks noChangeArrowheads="1"/>
          </p:cNvSpPr>
          <p:nvPr/>
        </p:nvSpPr>
        <p:spPr bwMode="auto">
          <a:xfrm>
            <a:off x="1547813" y="2133600"/>
            <a:ext cx="431800" cy="144463"/>
          </a:xfrm>
          <a:prstGeom prst="rightArrow">
            <a:avLst>
              <a:gd name="adj1" fmla="val 50000"/>
              <a:gd name="adj2" fmla="val 74725"/>
            </a:avLst>
          </a:prstGeom>
          <a:solidFill>
            <a:srgbClr val="993300"/>
          </a:solidFill>
          <a:ln>
            <a:noFill/>
          </a:ln>
          <a:effectLst>
            <a:prstShdw prst="shdw17" dist="17961" dir="2700000">
              <a:schemeClr val="bg2"/>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lstStyle/>
          <a:p>
            <a:pPr algn="ctr" fontAlgn="base">
              <a:spcBef>
                <a:spcPct val="0"/>
              </a:spcBef>
              <a:spcAft>
                <a:spcPct val="0"/>
              </a:spcAft>
            </a:pPr>
            <a:endParaRPr kumimoji="1" lang="zh-CN" altLang="en-US" sz="2400" b="1" smtClean="0">
              <a:solidFill>
                <a:srgbClr val="FFFFFF"/>
              </a:solidFill>
              <a:ea typeface="楷体_GB2312" pitchFamily="49" charset="-122"/>
            </a:endParaRPr>
          </a:p>
        </p:txBody>
      </p:sp>
      <p:graphicFrame>
        <p:nvGraphicFramePr>
          <p:cNvPr id="17" name="Group 91"/>
          <p:cNvGraphicFramePr>
            <a:graphicFrameLocks noGrp="1"/>
          </p:cNvGraphicFramePr>
          <p:nvPr>
            <p:custDataLst>
              <p:tags r:id="rId1"/>
            </p:custDataLst>
          </p:nvPr>
        </p:nvGraphicFramePr>
        <p:xfrm>
          <a:off x="4787900" y="2601278"/>
          <a:ext cx="792163" cy="518160"/>
        </p:xfrm>
        <a:graphic>
          <a:graphicData uri="http://schemas.openxmlformats.org/drawingml/2006/table">
            <a:tbl>
              <a:tblPr/>
              <a:tblGrid>
                <a:gridCol w="792163"/>
              </a:tblGrid>
              <a:tr h="460375">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A/D</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14"/>
          <p:cNvGraphicFramePr>
            <a:graphicFrameLocks noGrp="1"/>
          </p:cNvGraphicFramePr>
          <p:nvPr/>
        </p:nvGraphicFramePr>
        <p:xfrm>
          <a:off x="3419475" y="2601278"/>
          <a:ext cx="787400" cy="518160"/>
        </p:xfrm>
        <a:graphic>
          <a:graphicData uri="http://schemas.openxmlformats.org/drawingml/2006/table">
            <a:tbl>
              <a:tblPr/>
              <a:tblGrid>
                <a:gridCol w="787400"/>
              </a:tblGrid>
              <a:tr h="503238">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S/H</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 name="Group 121"/>
          <p:cNvGraphicFramePr>
            <a:graphicFrameLocks noGrp="1"/>
          </p:cNvGraphicFramePr>
          <p:nvPr/>
        </p:nvGraphicFramePr>
        <p:xfrm>
          <a:off x="2051050" y="1844675"/>
          <a:ext cx="802005" cy="2295525"/>
        </p:xfrm>
        <a:graphic>
          <a:graphicData uri="http://schemas.openxmlformats.org/drawingml/2006/table">
            <a:tbl>
              <a:tblPr/>
              <a:tblGrid>
                <a:gridCol w="802005"/>
              </a:tblGrid>
              <a:tr h="2295525">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fontAlgn="base">
                        <a:lnSpc>
                          <a:spcPct val="100000"/>
                        </a:lnSpc>
                        <a:spcBef>
                          <a:spcPts val="0"/>
                        </a:spcBef>
                        <a:spcAft>
                          <a:spcPct val="0"/>
                        </a:spcAft>
                        <a:buClr>
                          <a:schemeClr val="hlink"/>
                        </a:buClr>
                        <a:buSzPct val="90000"/>
                        <a:buFont typeface="Wingdings" panose="05000000000000000000" pitchFamily="2" charset="2"/>
                        <a:buNone/>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楷体_GB2312" pitchFamily="49" charset="-122"/>
                          <a:ea typeface="楷体_GB2312" pitchFamily="49" charset="-122"/>
                        </a:rPr>
                        <a:t>模</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楷体_GB2312" pitchFamily="49" charset="-122"/>
                        <a:ea typeface="楷体_GB2312" pitchFamily="49" charset="-122"/>
                      </a:endParaRPr>
                    </a:p>
                    <a:p>
                      <a:pPr marL="0" marR="0" lvl="0" indent="0" algn="l" defTabSz="914400" rtl="0" fontAlgn="base">
                        <a:lnSpc>
                          <a:spcPct val="100000"/>
                        </a:lnSpc>
                        <a:spcBef>
                          <a:spcPts val="0"/>
                        </a:spcBef>
                        <a:spcAft>
                          <a:spcPct val="0"/>
                        </a:spcAft>
                        <a:buClr>
                          <a:schemeClr val="hlink"/>
                        </a:buClr>
                        <a:buSzPct val="90000"/>
                        <a:buFont typeface="Wingdings" panose="05000000000000000000" pitchFamily="2" charset="2"/>
                        <a:buNone/>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楷体_GB2312" pitchFamily="49" charset="-122"/>
                          <a:ea typeface="楷体_GB2312" pitchFamily="49" charset="-122"/>
                        </a:rPr>
                        <a:t> 拟</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楷体_GB2312" pitchFamily="49" charset="-122"/>
                        <a:ea typeface="楷体_GB2312" pitchFamily="49" charset="-122"/>
                      </a:endParaRPr>
                    </a:p>
                    <a:p>
                      <a:pPr marL="0" marR="0" lvl="0" indent="0" algn="l" defTabSz="914400" rtl="0" fontAlgn="base">
                        <a:lnSpc>
                          <a:spcPct val="100000"/>
                        </a:lnSpc>
                        <a:spcBef>
                          <a:spcPts val="0"/>
                        </a:spcBef>
                        <a:spcAft>
                          <a:spcPct val="0"/>
                        </a:spcAft>
                        <a:buClr>
                          <a:schemeClr val="hlink"/>
                        </a:buClr>
                        <a:buSzPct val="90000"/>
                        <a:buFont typeface="Wingdings" panose="05000000000000000000" pitchFamily="2" charset="2"/>
                        <a:buNone/>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楷体_GB2312" pitchFamily="49" charset="-122"/>
                          <a:ea typeface="楷体_GB2312" pitchFamily="49" charset="-122"/>
                        </a:rPr>
                        <a:t> 多</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楷体_GB2312" pitchFamily="49" charset="-122"/>
                        <a:ea typeface="楷体_GB2312" pitchFamily="49" charset="-122"/>
                      </a:endParaRPr>
                    </a:p>
                    <a:p>
                      <a:pPr marL="0" marR="0" lvl="0" indent="0" algn="l" defTabSz="914400" rtl="0" fontAlgn="base">
                        <a:lnSpc>
                          <a:spcPct val="100000"/>
                        </a:lnSpc>
                        <a:spcBef>
                          <a:spcPts val="0"/>
                        </a:spcBef>
                        <a:spcAft>
                          <a:spcPct val="0"/>
                        </a:spcAft>
                        <a:buClr>
                          <a:schemeClr val="hlink"/>
                        </a:buClr>
                        <a:buSzPct val="90000"/>
                        <a:buFont typeface="Wingdings" panose="05000000000000000000" pitchFamily="2" charset="2"/>
                        <a:buNone/>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楷体_GB2312" pitchFamily="49" charset="-122"/>
                          <a:ea typeface="楷体_GB2312" pitchFamily="49" charset="-122"/>
                        </a:rPr>
                        <a:t> 路</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楷体_GB2312" pitchFamily="49" charset="-122"/>
                        <a:ea typeface="楷体_GB2312" pitchFamily="49" charset="-122"/>
                      </a:endParaRPr>
                    </a:p>
                    <a:p>
                      <a:pPr marL="0" marR="0" lvl="0" indent="0" algn="l" defTabSz="914400" rtl="0" fontAlgn="base">
                        <a:lnSpc>
                          <a:spcPct val="100000"/>
                        </a:lnSpc>
                        <a:spcBef>
                          <a:spcPts val="0"/>
                        </a:spcBef>
                        <a:spcAft>
                          <a:spcPct val="0"/>
                        </a:spcAft>
                        <a:buClr>
                          <a:schemeClr val="hlink"/>
                        </a:buClr>
                        <a:buSzPct val="90000"/>
                        <a:buFont typeface="Wingdings" panose="05000000000000000000" pitchFamily="2" charset="2"/>
                        <a:buNone/>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楷体_GB2312" pitchFamily="49" charset="-122"/>
                          <a:ea typeface="楷体_GB2312" pitchFamily="49" charset="-122"/>
                        </a:rPr>
                        <a:t> 开</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楷体_GB2312" pitchFamily="49" charset="-122"/>
                        <a:ea typeface="楷体_GB2312" pitchFamily="49" charset="-122"/>
                      </a:endParaRPr>
                    </a:p>
                    <a:p>
                      <a:pPr marL="0" marR="0" lvl="0" indent="0" algn="l" defTabSz="914400" rtl="0" fontAlgn="base">
                        <a:lnSpc>
                          <a:spcPct val="100000"/>
                        </a:lnSpc>
                        <a:spcBef>
                          <a:spcPts val="0"/>
                        </a:spcBef>
                        <a:spcAft>
                          <a:spcPct val="0"/>
                        </a:spcAft>
                        <a:buClr>
                          <a:schemeClr val="hlink"/>
                        </a:buClr>
                        <a:buSzPct val="90000"/>
                        <a:buFont typeface="Wingdings" panose="05000000000000000000" pitchFamily="2" charset="2"/>
                        <a:buNone/>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楷体_GB2312" pitchFamily="49" charset="-122"/>
                          <a:ea typeface="楷体_GB2312" pitchFamily="49" charset="-122"/>
                        </a:rPr>
                        <a:t> 关</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楷体_GB2312" pitchFamily="49" charset="-122"/>
                        <a:ea typeface="楷体_GB2312"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 name="AutoShape 26"/>
          <p:cNvSpPr>
            <a:spLocks noChangeArrowheads="1"/>
          </p:cNvSpPr>
          <p:nvPr/>
        </p:nvSpPr>
        <p:spPr bwMode="auto">
          <a:xfrm>
            <a:off x="1547813" y="2547620"/>
            <a:ext cx="431800" cy="144463"/>
          </a:xfrm>
          <a:prstGeom prst="rightArrow">
            <a:avLst>
              <a:gd name="adj1" fmla="val 50000"/>
              <a:gd name="adj2" fmla="val 74725"/>
            </a:avLst>
          </a:prstGeom>
          <a:solidFill>
            <a:srgbClr val="993300"/>
          </a:solidFill>
          <a:ln>
            <a:noFill/>
          </a:ln>
          <a:effectLst>
            <a:prstShdw prst="shdw17" dist="17961" dir="2700000">
              <a:schemeClr val="bg2"/>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lstStyle/>
          <a:p>
            <a:pPr algn="ctr" fontAlgn="base">
              <a:spcBef>
                <a:spcPct val="0"/>
              </a:spcBef>
              <a:spcAft>
                <a:spcPct val="0"/>
              </a:spcAft>
            </a:pPr>
            <a:endParaRPr kumimoji="1" lang="zh-CN" altLang="en-US" sz="2400" b="1" smtClean="0">
              <a:solidFill>
                <a:srgbClr val="FFFFFF"/>
              </a:solidFill>
              <a:ea typeface="楷体_GB2312" pitchFamily="49" charset="-122"/>
            </a:endParaRPr>
          </a:p>
        </p:txBody>
      </p:sp>
      <p:sp>
        <p:nvSpPr>
          <p:cNvPr id="21" name="AutoShape 27"/>
          <p:cNvSpPr>
            <a:spLocks noChangeArrowheads="1"/>
          </p:cNvSpPr>
          <p:nvPr/>
        </p:nvSpPr>
        <p:spPr bwMode="auto">
          <a:xfrm>
            <a:off x="1619250" y="3669665"/>
            <a:ext cx="431800" cy="144463"/>
          </a:xfrm>
          <a:prstGeom prst="rightArrow">
            <a:avLst>
              <a:gd name="adj1" fmla="val 50000"/>
              <a:gd name="adj2" fmla="val 74725"/>
            </a:avLst>
          </a:prstGeom>
          <a:solidFill>
            <a:srgbClr val="993300"/>
          </a:solidFill>
          <a:ln>
            <a:noFill/>
          </a:ln>
          <a:effectLst>
            <a:prstShdw prst="shdw17" dist="17961" dir="2700000">
              <a:schemeClr val="bg2"/>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lstStyle/>
          <a:p>
            <a:pPr algn="ctr" fontAlgn="base">
              <a:spcBef>
                <a:spcPct val="0"/>
              </a:spcBef>
              <a:spcAft>
                <a:spcPct val="0"/>
              </a:spcAft>
            </a:pPr>
            <a:endParaRPr kumimoji="1" lang="zh-CN" altLang="en-US" sz="2400" b="1" smtClean="0">
              <a:solidFill>
                <a:srgbClr val="FFFFFF"/>
              </a:solidFill>
              <a:ea typeface="楷体_GB2312" pitchFamily="49" charset="-122"/>
            </a:endParaRPr>
          </a:p>
        </p:txBody>
      </p:sp>
      <p:sp>
        <p:nvSpPr>
          <p:cNvPr id="22" name="AutoShape 30"/>
          <p:cNvSpPr>
            <a:spLocks noChangeArrowheads="1"/>
          </p:cNvSpPr>
          <p:nvPr/>
        </p:nvSpPr>
        <p:spPr bwMode="auto">
          <a:xfrm>
            <a:off x="2916238" y="2786698"/>
            <a:ext cx="431800" cy="144462"/>
          </a:xfrm>
          <a:prstGeom prst="rightArrow">
            <a:avLst>
              <a:gd name="adj1" fmla="val 50000"/>
              <a:gd name="adj2" fmla="val 74726"/>
            </a:avLst>
          </a:prstGeom>
          <a:solidFill>
            <a:srgbClr val="993300"/>
          </a:solidFill>
          <a:ln>
            <a:noFill/>
          </a:ln>
          <a:effectLst>
            <a:prstShdw prst="shdw17" dist="17961" dir="2700000">
              <a:schemeClr val="bg2"/>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23" name="AutoShape 33"/>
          <p:cNvSpPr>
            <a:spLocks noChangeArrowheads="1"/>
          </p:cNvSpPr>
          <p:nvPr/>
        </p:nvSpPr>
        <p:spPr bwMode="auto">
          <a:xfrm>
            <a:off x="5651500" y="2817178"/>
            <a:ext cx="431800" cy="144462"/>
          </a:xfrm>
          <a:prstGeom prst="rightArrow">
            <a:avLst>
              <a:gd name="adj1" fmla="val 50000"/>
              <a:gd name="adj2" fmla="val 74726"/>
            </a:avLst>
          </a:prstGeom>
          <a:solidFill>
            <a:srgbClr val="993300"/>
          </a:solidFill>
          <a:ln>
            <a:noFill/>
          </a:ln>
          <a:effectLst>
            <a:prstShdw prst="shdw17" dist="17961" dir="2700000">
              <a:schemeClr val="bg2"/>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lstStyle/>
          <a:p>
            <a:pPr algn="ctr" fontAlgn="base">
              <a:spcBef>
                <a:spcPct val="0"/>
              </a:spcBef>
              <a:spcAft>
                <a:spcPct val="0"/>
              </a:spcAft>
            </a:pPr>
            <a:endParaRPr kumimoji="1" lang="zh-CN" altLang="en-US" sz="2400" b="1" smtClean="0">
              <a:solidFill>
                <a:srgbClr val="FFFFFF"/>
              </a:solidFill>
              <a:ea typeface="楷体_GB2312" pitchFamily="49" charset="-122"/>
            </a:endParaRPr>
          </a:p>
        </p:txBody>
      </p:sp>
      <p:sp>
        <p:nvSpPr>
          <p:cNvPr id="24" name="AutoShape 34"/>
          <p:cNvSpPr>
            <a:spLocks noChangeArrowheads="1"/>
          </p:cNvSpPr>
          <p:nvPr/>
        </p:nvSpPr>
        <p:spPr bwMode="auto">
          <a:xfrm>
            <a:off x="7524750" y="2817178"/>
            <a:ext cx="431800" cy="144462"/>
          </a:xfrm>
          <a:prstGeom prst="rightArrow">
            <a:avLst>
              <a:gd name="adj1" fmla="val 50000"/>
              <a:gd name="adj2" fmla="val 74726"/>
            </a:avLst>
          </a:prstGeom>
          <a:solidFill>
            <a:srgbClr val="993300"/>
          </a:solidFill>
          <a:ln>
            <a:noFill/>
          </a:ln>
          <a:effectLst>
            <a:prstShdw prst="shdw17" dist="17961" dir="2700000">
              <a:schemeClr val="bg2"/>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lstStyle/>
          <a:p>
            <a:pPr algn="ctr" fontAlgn="base">
              <a:spcBef>
                <a:spcPct val="0"/>
              </a:spcBef>
              <a:spcAft>
                <a:spcPct val="0"/>
              </a:spcAft>
            </a:pPr>
            <a:endParaRPr kumimoji="1" lang="zh-CN" altLang="en-US" sz="2400" b="1" smtClean="0">
              <a:solidFill>
                <a:srgbClr val="FFFFFF"/>
              </a:solidFill>
              <a:ea typeface="楷体_GB2312" pitchFamily="49" charset="-122"/>
            </a:endParaRPr>
          </a:p>
        </p:txBody>
      </p:sp>
      <p:graphicFrame>
        <p:nvGraphicFramePr>
          <p:cNvPr id="25" name="Group 100"/>
          <p:cNvGraphicFramePr>
            <a:graphicFrameLocks noGrp="1"/>
          </p:cNvGraphicFramePr>
          <p:nvPr/>
        </p:nvGraphicFramePr>
        <p:xfrm>
          <a:off x="6084888" y="2601278"/>
          <a:ext cx="1368425" cy="518160"/>
        </p:xfrm>
        <a:graphic>
          <a:graphicData uri="http://schemas.openxmlformats.org/drawingml/2006/table">
            <a:tbl>
              <a:tblPr/>
              <a:tblGrid>
                <a:gridCol w="1368425"/>
              </a:tblGrid>
              <a:tr h="503238">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I/O</a:t>
                      </a: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接口</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 name="AutoShape 78"/>
          <p:cNvSpPr>
            <a:spLocks noChangeArrowheads="1"/>
          </p:cNvSpPr>
          <p:nvPr/>
        </p:nvSpPr>
        <p:spPr bwMode="auto">
          <a:xfrm>
            <a:off x="4284663" y="2817178"/>
            <a:ext cx="431800" cy="144462"/>
          </a:xfrm>
          <a:prstGeom prst="rightArrow">
            <a:avLst>
              <a:gd name="adj1" fmla="val 50000"/>
              <a:gd name="adj2" fmla="val 74726"/>
            </a:avLst>
          </a:prstGeom>
          <a:solidFill>
            <a:srgbClr val="993300"/>
          </a:solidFill>
          <a:ln>
            <a:noFill/>
          </a:ln>
          <a:effectLst>
            <a:prstShdw prst="shdw17" dist="17961" dir="2700000">
              <a:schemeClr val="bg2"/>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lstStyle/>
          <a:p>
            <a:pPr algn="ctr" fontAlgn="base">
              <a:spcBef>
                <a:spcPct val="0"/>
              </a:spcBef>
              <a:spcAft>
                <a:spcPct val="0"/>
              </a:spcAft>
            </a:pPr>
            <a:endParaRPr kumimoji="1" lang="zh-CN" altLang="en-US" sz="2400" b="1" smtClean="0">
              <a:solidFill>
                <a:srgbClr val="FFFFFF"/>
              </a:solidFill>
              <a:ea typeface="楷体_GB2312" pitchFamily="49" charset="-122"/>
            </a:endParaRPr>
          </a:p>
        </p:txBody>
      </p:sp>
      <p:sp>
        <p:nvSpPr>
          <p:cNvPr id="27" name="Text Box 80"/>
          <p:cNvSpPr txBox="1">
            <a:spLocks noChangeArrowheads="1"/>
          </p:cNvSpPr>
          <p:nvPr/>
        </p:nvSpPr>
        <p:spPr bwMode="auto">
          <a:xfrm>
            <a:off x="827088" y="2403158"/>
            <a:ext cx="6477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ctr" fontAlgn="base">
              <a:spcBef>
                <a:spcPct val="50000"/>
              </a:spcBef>
              <a:spcAft>
                <a:spcPct val="0"/>
              </a:spcAft>
            </a:pPr>
            <a:r>
              <a:rPr lang="en-US" altLang="zh-CN" sz="2400" b="1" smtClean="0">
                <a:solidFill>
                  <a:srgbClr val="FFFFFF"/>
                </a:solidFill>
                <a:ea typeface="楷体_GB2312" pitchFamily="49" charset="-122"/>
              </a:rPr>
              <a:t>A2</a:t>
            </a:r>
            <a:endParaRPr lang="en-US" altLang="zh-CN" sz="2400" b="1" smtClean="0">
              <a:solidFill>
                <a:srgbClr val="FFFFFF"/>
              </a:solidFill>
              <a:ea typeface="楷体_GB2312" pitchFamily="49" charset="-122"/>
            </a:endParaRPr>
          </a:p>
        </p:txBody>
      </p:sp>
      <p:sp>
        <p:nvSpPr>
          <p:cNvPr id="28" name="Text Box 81"/>
          <p:cNvSpPr txBox="1">
            <a:spLocks noChangeArrowheads="1"/>
          </p:cNvSpPr>
          <p:nvPr/>
        </p:nvSpPr>
        <p:spPr bwMode="auto">
          <a:xfrm>
            <a:off x="827088" y="3453765"/>
            <a:ext cx="71913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ctr" fontAlgn="base">
              <a:spcBef>
                <a:spcPct val="50000"/>
              </a:spcBef>
              <a:spcAft>
                <a:spcPct val="0"/>
              </a:spcAft>
            </a:pPr>
            <a:r>
              <a:rPr lang="en-US" altLang="zh-CN" sz="2400" b="1" smtClean="0">
                <a:solidFill>
                  <a:srgbClr val="FFFFFF"/>
                </a:solidFill>
                <a:ea typeface="楷体_GB2312" pitchFamily="49" charset="-122"/>
              </a:rPr>
              <a:t>An</a:t>
            </a:r>
            <a:endParaRPr lang="en-US" altLang="zh-CN" sz="2400" b="1" smtClean="0">
              <a:solidFill>
                <a:srgbClr val="FFFFFF"/>
              </a:solidFill>
              <a:ea typeface="楷体_GB2312" pitchFamily="49" charset="-122"/>
            </a:endParaRPr>
          </a:p>
        </p:txBody>
      </p:sp>
      <p:sp>
        <p:nvSpPr>
          <p:cNvPr id="29" name="Text Box 82"/>
          <p:cNvSpPr txBox="1">
            <a:spLocks noChangeArrowheads="1"/>
          </p:cNvSpPr>
          <p:nvPr/>
        </p:nvSpPr>
        <p:spPr bwMode="auto">
          <a:xfrm>
            <a:off x="900113" y="2661603"/>
            <a:ext cx="71913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ctr" fontAlgn="base">
              <a:spcBef>
                <a:spcPct val="50000"/>
              </a:spcBef>
              <a:spcAft>
                <a:spcPct val="0"/>
              </a:spcAft>
            </a:pPr>
            <a:r>
              <a:rPr lang="en-US" altLang="zh-CN" sz="2400" b="1" smtClean="0">
                <a:solidFill>
                  <a:srgbClr val="FFFFFF"/>
                </a:solidFill>
                <a:ea typeface="楷体_GB2312" pitchFamily="49" charset="-122"/>
              </a:rPr>
              <a:t>…</a:t>
            </a:r>
            <a:endParaRPr lang="en-US" altLang="zh-CN" sz="2400" b="1" smtClean="0">
              <a:solidFill>
                <a:srgbClr val="FFFFFF"/>
              </a:solidFill>
              <a:ea typeface="楷体_GB2312" pitchFamily="49" charset="-122"/>
            </a:endParaRPr>
          </a:p>
        </p:txBody>
      </p:sp>
      <p:sp>
        <p:nvSpPr>
          <p:cNvPr id="30" name="Text Box 86"/>
          <p:cNvSpPr txBox="1">
            <a:spLocks noChangeArrowheads="1"/>
          </p:cNvSpPr>
          <p:nvPr/>
        </p:nvSpPr>
        <p:spPr bwMode="auto">
          <a:xfrm>
            <a:off x="770890" y="1007110"/>
            <a:ext cx="324866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lgn="l" fontAlgn="base">
              <a:spcBef>
                <a:spcPct val="50000"/>
              </a:spcBef>
              <a:spcAft>
                <a:spcPct val="0"/>
              </a:spcAft>
            </a:pPr>
            <a:r>
              <a:rPr lang="zh-CN" altLang="en-US" sz="2400" b="1" smtClean="0">
                <a:solidFill>
                  <a:srgbClr val="CC0000"/>
                </a:solidFill>
                <a:ea typeface="楷体_GB2312" pitchFamily="49" charset="-122"/>
              </a:rPr>
              <a:t>（</a:t>
            </a:r>
            <a:r>
              <a:rPr lang="en-US" altLang="zh-CN" sz="2400" b="1" smtClean="0">
                <a:solidFill>
                  <a:srgbClr val="CC0000"/>
                </a:solidFill>
                <a:ea typeface="楷体_GB2312" pitchFamily="49" charset="-122"/>
              </a:rPr>
              <a:t>2</a:t>
            </a:r>
            <a:r>
              <a:rPr lang="zh-CN" altLang="en-US" sz="2400" b="1" smtClean="0">
                <a:solidFill>
                  <a:srgbClr val="CC0000"/>
                </a:solidFill>
                <a:ea typeface="楷体_GB2312" pitchFamily="49" charset="-122"/>
              </a:rPr>
              <a:t>）多通道共享结构</a:t>
            </a:r>
            <a:endParaRPr lang="zh-CN" altLang="en-US" sz="2400" b="1" smtClean="0">
              <a:solidFill>
                <a:srgbClr val="CC0000"/>
              </a:solidFill>
              <a:ea typeface="楷体_GB2312" pitchFamily="49" charset="-122"/>
            </a:endParaRPr>
          </a:p>
        </p:txBody>
      </p:sp>
      <p:graphicFrame>
        <p:nvGraphicFramePr>
          <p:cNvPr id="31" name="Group 136"/>
          <p:cNvGraphicFramePr/>
          <p:nvPr/>
        </p:nvGraphicFramePr>
        <p:xfrm>
          <a:off x="8028305" y="2111375"/>
          <a:ext cx="791845" cy="1608455"/>
        </p:xfrm>
        <a:graphic>
          <a:graphicData uri="http://schemas.openxmlformats.org/drawingml/2006/table">
            <a:tbl>
              <a:tblPr/>
              <a:tblGrid>
                <a:gridCol w="791845"/>
              </a:tblGrid>
              <a:tr h="1608455">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cpu</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 name="AutoShape 122"/>
          <p:cNvSpPr/>
          <p:nvPr/>
        </p:nvSpPr>
        <p:spPr bwMode="auto">
          <a:xfrm>
            <a:off x="4298315" y="1341755"/>
            <a:ext cx="215900" cy="721995"/>
          </a:xfrm>
          <a:prstGeom prst="leftBrace">
            <a:avLst>
              <a:gd name="adj1" fmla="val 50000"/>
              <a:gd name="adj2" fmla="val 50000"/>
            </a:avLst>
          </a:prstGeom>
          <a:noFill/>
          <a:ln w="28575">
            <a:solidFill>
              <a:srgbClr val="99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en-US" sz="2400" b="1" smtClean="0">
              <a:solidFill>
                <a:srgbClr val="FFFFFF"/>
              </a:solidFill>
              <a:ea typeface="楷体_GB2312" pitchFamily="49" charset="-122"/>
            </a:endParaRPr>
          </a:p>
        </p:txBody>
      </p:sp>
      <p:sp>
        <p:nvSpPr>
          <p:cNvPr id="33" name="Text Box 124"/>
          <p:cNvSpPr txBox="1">
            <a:spLocks noChangeArrowheads="1"/>
          </p:cNvSpPr>
          <p:nvPr/>
        </p:nvSpPr>
        <p:spPr bwMode="auto">
          <a:xfrm>
            <a:off x="4371023" y="1189355"/>
            <a:ext cx="273685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l" fontAlgn="base">
              <a:spcBef>
                <a:spcPct val="50000"/>
              </a:spcBef>
              <a:spcAft>
                <a:spcPct val="0"/>
              </a:spcAft>
            </a:pPr>
            <a:r>
              <a:rPr lang="zh-CN" altLang="en-US" sz="2400" b="1" smtClean="0">
                <a:solidFill>
                  <a:srgbClr val="FFCC00"/>
                </a:solidFill>
                <a:ea typeface="楷体_GB2312" pitchFamily="49" charset="-122"/>
              </a:rPr>
              <a:t>共享</a:t>
            </a:r>
            <a:r>
              <a:rPr lang="en-US" altLang="zh-CN" sz="2400" b="1" smtClean="0">
                <a:solidFill>
                  <a:srgbClr val="FFCC00"/>
                </a:solidFill>
                <a:ea typeface="楷体_GB2312" pitchFamily="49" charset="-122"/>
              </a:rPr>
              <a:t>S/H</a:t>
            </a:r>
            <a:r>
              <a:rPr lang="zh-CN" altLang="en-US" sz="2400" b="1" smtClean="0">
                <a:solidFill>
                  <a:srgbClr val="FFCC00"/>
                </a:solidFill>
                <a:ea typeface="楷体_GB2312" pitchFamily="49" charset="-122"/>
              </a:rPr>
              <a:t>和</a:t>
            </a:r>
            <a:r>
              <a:rPr lang="en-US" altLang="zh-CN" sz="2400" b="1" smtClean="0">
                <a:solidFill>
                  <a:srgbClr val="FFCC00"/>
                </a:solidFill>
                <a:ea typeface="楷体_GB2312" pitchFamily="49" charset="-122"/>
              </a:rPr>
              <a:t>A/D</a:t>
            </a:r>
            <a:endParaRPr lang="en-US" altLang="zh-CN" sz="2400" b="1" smtClean="0">
              <a:solidFill>
                <a:srgbClr val="FFCC00"/>
              </a:solidFill>
              <a:ea typeface="楷体_GB2312" pitchFamily="49" charset="-122"/>
            </a:endParaRPr>
          </a:p>
        </p:txBody>
      </p:sp>
      <p:sp>
        <p:nvSpPr>
          <p:cNvPr id="34" name="Text Box 125"/>
          <p:cNvSpPr txBox="1">
            <a:spLocks noChangeArrowheads="1"/>
          </p:cNvSpPr>
          <p:nvPr/>
        </p:nvSpPr>
        <p:spPr bwMode="auto">
          <a:xfrm>
            <a:off x="4411980" y="1748473"/>
            <a:ext cx="1655763"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l" fontAlgn="base">
              <a:spcBef>
                <a:spcPct val="50000"/>
              </a:spcBef>
              <a:spcAft>
                <a:spcPct val="0"/>
              </a:spcAft>
            </a:pPr>
            <a:r>
              <a:rPr lang="zh-CN" altLang="en-US" sz="2400" b="1" smtClean="0">
                <a:solidFill>
                  <a:srgbClr val="FFCC00"/>
                </a:solidFill>
                <a:ea typeface="楷体_GB2312" pitchFamily="49" charset="-122"/>
              </a:rPr>
              <a:t>共享</a:t>
            </a:r>
            <a:r>
              <a:rPr lang="en-US" altLang="zh-CN" sz="2400" b="1" smtClean="0">
                <a:solidFill>
                  <a:srgbClr val="FFCC00"/>
                </a:solidFill>
                <a:ea typeface="楷体_GB2312" pitchFamily="49" charset="-122"/>
              </a:rPr>
              <a:t>A/D</a:t>
            </a:r>
            <a:r>
              <a:rPr lang="en-US" altLang="zh-CN" sz="2400" b="1" smtClean="0">
                <a:solidFill>
                  <a:srgbClr val="FFFFFF"/>
                </a:solidFill>
                <a:ea typeface="楷体_GB2312" pitchFamily="49" charset="-122"/>
              </a:rPr>
              <a:t> </a:t>
            </a:r>
            <a:endParaRPr lang="en-US" altLang="zh-CN" sz="2400" b="1" smtClean="0">
              <a:solidFill>
                <a:srgbClr val="FFFFFF"/>
              </a:solidFill>
              <a:ea typeface="楷体_GB2312" pitchFamily="49" charset="-122"/>
            </a:endParaRPr>
          </a:p>
        </p:txBody>
      </p:sp>
      <p:sp>
        <p:nvSpPr>
          <p:cNvPr id="162820" name="Text Box 4"/>
          <p:cNvSpPr txBox="1">
            <a:spLocks noChangeArrowheads="1"/>
          </p:cNvSpPr>
          <p:nvPr/>
        </p:nvSpPr>
        <p:spPr bwMode="auto">
          <a:xfrm>
            <a:off x="755650" y="535306"/>
            <a:ext cx="7561263" cy="460375"/>
          </a:xfrm>
          <a:prstGeom prst="rect">
            <a:avLst/>
          </a:prstGeom>
          <a:noFill/>
          <a:ln>
            <a:noFill/>
          </a:ln>
          <a:effectLst>
            <a:prstShdw prst="shdw17" dist="17961" dir="2700000">
              <a:srgbClr val="00FF00">
                <a:gamma/>
                <a:shade val="60000"/>
                <a:invGamma/>
              </a:srgbClr>
            </a:prstShdw>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p>
            <a:pPr algn="ctr" eaLnBrk="0" fontAlgn="base" hangingPunct="0">
              <a:spcBef>
                <a:spcPct val="50000"/>
              </a:spcBef>
              <a:spcAft>
                <a:spcPct val="0"/>
              </a:spcAft>
            </a:pPr>
            <a:r>
              <a:rPr kumimoji="1" lang="en-US" altLang="zh-CN" sz="2400" b="1" smtClean="0">
                <a:solidFill>
                  <a:srgbClr val="FF0000"/>
                </a:solidFill>
                <a:latin typeface="楷体_GB2312" pitchFamily="49" charset="-122"/>
                <a:ea typeface="楷体_GB2312" pitchFamily="49" charset="-122"/>
              </a:rPr>
              <a:t>2.1 </a:t>
            </a:r>
            <a:r>
              <a:rPr kumimoji="1" lang="zh-CN" altLang="en-US" sz="2400" b="1" smtClean="0">
                <a:solidFill>
                  <a:srgbClr val="FF0000"/>
                </a:solidFill>
                <a:latin typeface="楷体_GB2312" pitchFamily="49" charset="-122"/>
                <a:ea typeface="楷体_GB2312" pitchFamily="49" charset="-122"/>
              </a:rPr>
              <a:t>模拟量输入通道概述</a:t>
            </a:r>
            <a:endParaRPr kumimoji="1" lang="zh-CN" altLang="en-US" sz="2400" b="1" smtClean="0">
              <a:solidFill>
                <a:srgbClr val="FF0000"/>
              </a:solidFill>
              <a:latin typeface="楷体_GB2312" pitchFamily="49" charset="-122"/>
              <a:ea typeface="楷体_GB2312" pitchFamily="49" charset="-122"/>
            </a:endParaRPr>
          </a:p>
        </p:txBody>
      </p:sp>
      <p:sp>
        <p:nvSpPr>
          <p:cNvPr id="2" name="Text Box 124"/>
          <p:cNvSpPr txBox="1">
            <a:spLocks noChangeArrowheads="1"/>
          </p:cNvSpPr>
          <p:nvPr/>
        </p:nvSpPr>
        <p:spPr bwMode="auto">
          <a:xfrm>
            <a:off x="3727768" y="3453765"/>
            <a:ext cx="273685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l" fontAlgn="base">
              <a:spcBef>
                <a:spcPct val="50000"/>
              </a:spcBef>
              <a:spcAft>
                <a:spcPct val="0"/>
              </a:spcAft>
            </a:pPr>
            <a:r>
              <a:rPr lang="zh-CN" altLang="en-US" sz="2400" b="1" smtClean="0">
                <a:solidFill>
                  <a:srgbClr val="FFCC00"/>
                </a:solidFill>
                <a:ea typeface="楷体_GB2312" pitchFamily="49" charset="-122"/>
              </a:rPr>
              <a:t>共享</a:t>
            </a:r>
            <a:r>
              <a:rPr lang="en-US" altLang="zh-CN" sz="2400" b="1" smtClean="0">
                <a:solidFill>
                  <a:srgbClr val="FFCC00"/>
                </a:solidFill>
                <a:ea typeface="楷体_GB2312" pitchFamily="49" charset="-122"/>
              </a:rPr>
              <a:t>S/H</a:t>
            </a:r>
            <a:r>
              <a:rPr lang="zh-CN" altLang="en-US" sz="2400" b="1" smtClean="0">
                <a:solidFill>
                  <a:srgbClr val="FFCC00"/>
                </a:solidFill>
                <a:ea typeface="楷体_GB2312" pitchFamily="49" charset="-122"/>
              </a:rPr>
              <a:t>和</a:t>
            </a:r>
            <a:r>
              <a:rPr lang="en-US" altLang="zh-CN" sz="2400" b="1" smtClean="0">
                <a:solidFill>
                  <a:srgbClr val="FFCC00"/>
                </a:solidFill>
                <a:ea typeface="楷体_GB2312" pitchFamily="49" charset="-122"/>
              </a:rPr>
              <a:t>A/D</a:t>
            </a:r>
            <a:endParaRPr lang="en-US" altLang="zh-CN" sz="2400" b="1" smtClean="0">
              <a:solidFill>
                <a:srgbClr val="FFCC00"/>
              </a:solidFill>
              <a:ea typeface="楷体_GB2312" pitchFamily="49" charset="-122"/>
            </a:endParaRPr>
          </a:p>
        </p:txBody>
      </p:sp>
      <p:sp>
        <p:nvSpPr>
          <p:cNvPr id="35" name="Text Box 4"/>
          <p:cNvSpPr txBox="1">
            <a:spLocks noChangeArrowheads="1"/>
          </p:cNvSpPr>
          <p:nvPr/>
        </p:nvSpPr>
        <p:spPr bwMode="auto">
          <a:xfrm>
            <a:off x="912813" y="4327208"/>
            <a:ext cx="6477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algn="ctr" fontAlgn="base">
              <a:spcBef>
                <a:spcPct val="50000"/>
              </a:spcBef>
              <a:spcAft>
                <a:spcPct val="0"/>
              </a:spcAft>
            </a:pPr>
            <a:r>
              <a:rPr lang="en-US" altLang="zh-CN" sz="2400" b="1" smtClean="0">
                <a:solidFill>
                  <a:srgbClr val="FFFFFF"/>
                </a:solidFill>
                <a:ea typeface="楷体_GB2312" pitchFamily="49" charset="-122"/>
              </a:rPr>
              <a:t>A1</a:t>
            </a:r>
            <a:endParaRPr lang="en-US" altLang="zh-CN" sz="2400" b="1" smtClean="0">
              <a:solidFill>
                <a:srgbClr val="FFFFFF"/>
              </a:solidFill>
              <a:ea typeface="楷体_GB2312" pitchFamily="49" charset="-122"/>
            </a:endParaRPr>
          </a:p>
        </p:txBody>
      </p:sp>
      <p:sp>
        <p:nvSpPr>
          <p:cNvPr id="36" name="AutoShape 5"/>
          <p:cNvSpPr>
            <a:spLocks noChangeArrowheads="1"/>
          </p:cNvSpPr>
          <p:nvPr/>
        </p:nvSpPr>
        <p:spPr bwMode="auto">
          <a:xfrm>
            <a:off x="1489075" y="4543108"/>
            <a:ext cx="431800" cy="144462"/>
          </a:xfrm>
          <a:prstGeom prst="rightArrow">
            <a:avLst>
              <a:gd name="adj1" fmla="val 50000"/>
              <a:gd name="adj2" fmla="val 74726"/>
            </a:avLst>
          </a:prstGeom>
          <a:solidFill>
            <a:srgbClr val="993300"/>
          </a:solidFill>
          <a:ln>
            <a:noFill/>
          </a:ln>
          <a:effectLst>
            <a:prstShdw prst="shdw17" dist="17961" dir="2700000">
              <a:schemeClr val="bg2"/>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p>
            <a:pPr algn="ctr" fontAlgn="base">
              <a:spcBef>
                <a:spcPct val="0"/>
              </a:spcBef>
              <a:spcAft>
                <a:spcPct val="0"/>
              </a:spcAft>
            </a:pPr>
            <a:endParaRPr kumimoji="1" lang="zh-CN" altLang="en-US" sz="2400" b="1" smtClean="0">
              <a:solidFill>
                <a:srgbClr val="FFFFFF"/>
              </a:solidFill>
              <a:ea typeface="楷体_GB2312" pitchFamily="49" charset="-122"/>
            </a:endParaRPr>
          </a:p>
        </p:txBody>
      </p:sp>
      <p:sp>
        <p:nvSpPr>
          <p:cNvPr id="37" name="Text Box 6"/>
          <p:cNvSpPr txBox="1">
            <a:spLocks noChangeArrowheads="1"/>
          </p:cNvSpPr>
          <p:nvPr/>
        </p:nvSpPr>
        <p:spPr bwMode="auto">
          <a:xfrm>
            <a:off x="2136775" y="4471670"/>
            <a:ext cx="1152525" cy="519113"/>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algn="ctr" fontAlgn="base">
              <a:spcBef>
                <a:spcPct val="50000"/>
              </a:spcBef>
              <a:spcAft>
                <a:spcPct val="0"/>
              </a:spcAft>
            </a:pPr>
            <a:endParaRPr lang="zh-CN" altLang="zh-CN" sz="2800" b="1" smtClean="0">
              <a:solidFill>
                <a:srgbClr val="FFFFFF"/>
              </a:solidFill>
              <a:ea typeface="楷体_GB2312" pitchFamily="49" charset="-122"/>
            </a:endParaRPr>
          </a:p>
        </p:txBody>
      </p:sp>
      <p:sp>
        <p:nvSpPr>
          <p:cNvPr id="38" name="Text Box 7"/>
          <p:cNvSpPr txBox="1">
            <a:spLocks noChangeArrowheads="1"/>
          </p:cNvSpPr>
          <p:nvPr/>
        </p:nvSpPr>
        <p:spPr bwMode="auto">
          <a:xfrm>
            <a:off x="2136775" y="4400233"/>
            <a:ext cx="1368425" cy="519112"/>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algn="ctr" fontAlgn="base">
              <a:spcBef>
                <a:spcPct val="50000"/>
              </a:spcBef>
              <a:spcAft>
                <a:spcPct val="0"/>
              </a:spcAft>
            </a:pPr>
            <a:endParaRPr lang="zh-CN" altLang="zh-CN" sz="2800" b="1" smtClean="0">
              <a:solidFill>
                <a:srgbClr val="FFFFFF"/>
              </a:solidFill>
              <a:ea typeface="楷体_GB2312" pitchFamily="49" charset="-122"/>
            </a:endParaRPr>
          </a:p>
        </p:txBody>
      </p:sp>
      <p:graphicFrame>
        <p:nvGraphicFramePr>
          <p:cNvPr id="39" name="Group 8"/>
          <p:cNvGraphicFramePr>
            <a:graphicFrameLocks noGrp="1"/>
          </p:cNvGraphicFramePr>
          <p:nvPr>
            <p:custDataLst>
              <p:tags r:id="rId2"/>
            </p:custDataLst>
          </p:nvPr>
        </p:nvGraphicFramePr>
        <p:xfrm>
          <a:off x="4800600" y="5056505"/>
          <a:ext cx="792163" cy="518160"/>
        </p:xfrm>
        <a:graphic>
          <a:graphicData uri="http://schemas.openxmlformats.org/drawingml/2006/table">
            <a:tbl>
              <a:tblPr/>
              <a:tblGrid>
                <a:gridCol w="792163"/>
              </a:tblGrid>
              <a:tr h="460375">
                <a:tc>
                  <a:txBody>
                    <a:bodyPr/>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A/D</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 name="Group 87"/>
          <p:cNvGraphicFramePr>
            <a:graphicFrameLocks noGrp="1"/>
          </p:cNvGraphicFramePr>
          <p:nvPr/>
        </p:nvGraphicFramePr>
        <p:xfrm>
          <a:off x="1992313" y="4327208"/>
          <a:ext cx="858837" cy="518160"/>
        </p:xfrm>
        <a:graphic>
          <a:graphicData uri="http://schemas.openxmlformats.org/drawingml/2006/table">
            <a:tbl>
              <a:tblPr/>
              <a:tblGrid>
                <a:gridCol w="858837"/>
              </a:tblGrid>
              <a:tr h="503238">
                <a:tc>
                  <a:txBody>
                    <a:bodyPr/>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S/H</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1" name="Group 20"/>
          <p:cNvGraphicFramePr>
            <a:graphicFrameLocks noGrp="1"/>
          </p:cNvGraphicFramePr>
          <p:nvPr/>
        </p:nvGraphicFramePr>
        <p:xfrm>
          <a:off x="3505200" y="4184650"/>
          <a:ext cx="802005" cy="2327910"/>
        </p:xfrm>
        <a:graphic>
          <a:graphicData uri="http://schemas.openxmlformats.org/drawingml/2006/table">
            <a:tbl>
              <a:tblPr/>
              <a:tblGrid>
                <a:gridCol w="802005"/>
              </a:tblGrid>
              <a:tr h="2327910">
                <a:tc>
                  <a:txBody>
                    <a:bodyPr/>
                    <a:p>
                      <a:pPr marL="0" marR="0" lvl="0" indent="0" algn="l" defTabSz="914400" rtl="0" fontAlgn="base">
                        <a:lnSpc>
                          <a:spcPct val="100000"/>
                        </a:lnSpc>
                        <a:spcBef>
                          <a:spcPts val="0"/>
                        </a:spcBef>
                        <a:spcAft>
                          <a:spcPct val="0"/>
                        </a:spcAft>
                        <a:buClr>
                          <a:schemeClr val="hlink"/>
                        </a:buClr>
                        <a:buSzPct val="90000"/>
                        <a:buFont typeface="Wingdings" panose="05000000000000000000" pitchFamily="2" charset="2"/>
                        <a:buNone/>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 </a:t>
                      </a: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模</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l" defTabSz="914400" rtl="0" fontAlgn="base">
                        <a:lnSpc>
                          <a:spcPct val="100000"/>
                        </a:lnSpc>
                        <a:spcBef>
                          <a:spcPts val="0"/>
                        </a:spcBef>
                        <a:spcAft>
                          <a:spcPct val="0"/>
                        </a:spcAft>
                        <a:buClr>
                          <a:schemeClr val="hlink"/>
                        </a:buClr>
                        <a:buSzPct val="90000"/>
                        <a:buFont typeface="Wingdings" panose="05000000000000000000" pitchFamily="2" charset="2"/>
                        <a:buNone/>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 拟</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l" defTabSz="914400" rtl="0" fontAlgn="base">
                        <a:lnSpc>
                          <a:spcPct val="100000"/>
                        </a:lnSpc>
                        <a:spcBef>
                          <a:spcPts val="0"/>
                        </a:spcBef>
                        <a:spcAft>
                          <a:spcPct val="0"/>
                        </a:spcAft>
                        <a:buClr>
                          <a:schemeClr val="hlink"/>
                        </a:buClr>
                        <a:buSzPct val="90000"/>
                        <a:buFont typeface="Wingdings" panose="05000000000000000000" pitchFamily="2" charset="2"/>
                        <a:buNone/>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 多</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l" defTabSz="914400" rtl="0" fontAlgn="base">
                        <a:lnSpc>
                          <a:spcPct val="100000"/>
                        </a:lnSpc>
                        <a:spcBef>
                          <a:spcPts val="0"/>
                        </a:spcBef>
                        <a:spcAft>
                          <a:spcPct val="0"/>
                        </a:spcAft>
                        <a:buClr>
                          <a:schemeClr val="hlink"/>
                        </a:buClr>
                        <a:buSzPct val="90000"/>
                        <a:buFont typeface="Wingdings" panose="05000000000000000000" pitchFamily="2" charset="2"/>
                        <a:buNone/>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 路</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l" defTabSz="914400" rtl="0" fontAlgn="base">
                        <a:lnSpc>
                          <a:spcPct val="100000"/>
                        </a:lnSpc>
                        <a:spcBef>
                          <a:spcPts val="0"/>
                        </a:spcBef>
                        <a:spcAft>
                          <a:spcPct val="0"/>
                        </a:spcAft>
                        <a:buClr>
                          <a:schemeClr val="hlink"/>
                        </a:buClr>
                        <a:buSzPct val="90000"/>
                        <a:buFont typeface="Wingdings" panose="05000000000000000000" pitchFamily="2" charset="2"/>
                        <a:buNone/>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 开</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l" defTabSz="914400" rtl="0" fontAlgn="base">
                        <a:lnSpc>
                          <a:spcPct val="100000"/>
                        </a:lnSpc>
                        <a:spcBef>
                          <a:spcPts val="0"/>
                        </a:spcBef>
                        <a:spcAft>
                          <a:spcPct val="0"/>
                        </a:spcAft>
                        <a:buClr>
                          <a:schemeClr val="hlink"/>
                        </a:buClr>
                        <a:buSzPct val="90000"/>
                        <a:buFont typeface="Wingdings" panose="05000000000000000000" pitchFamily="2" charset="2"/>
                        <a:buNone/>
                      </a:pP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 关</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 name="AutoShape 26"/>
          <p:cNvSpPr>
            <a:spLocks noChangeArrowheads="1"/>
          </p:cNvSpPr>
          <p:nvPr/>
        </p:nvSpPr>
        <p:spPr bwMode="auto">
          <a:xfrm>
            <a:off x="1489075" y="5203825"/>
            <a:ext cx="431800" cy="144463"/>
          </a:xfrm>
          <a:prstGeom prst="rightArrow">
            <a:avLst>
              <a:gd name="adj1" fmla="val 50000"/>
              <a:gd name="adj2" fmla="val 74725"/>
            </a:avLst>
          </a:prstGeom>
          <a:solidFill>
            <a:srgbClr val="993300"/>
          </a:solidFill>
          <a:ln>
            <a:noFill/>
          </a:ln>
          <a:effectLst>
            <a:prstShdw prst="shdw17" dist="17961" dir="2700000">
              <a:schemeClr val="bg2"/>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p>
            <a:pPr algn="ctr" fontAlgn="base">
              <a:spcBef>
                <a:spcPct val="0"/>
              </a:spcBef>
              <a:spcAft>
                <a:spcPct val="0"/>
              </a:spcAft>
            </a:pPr>
            <a:endParaRPr kumimoji="1" lang="zh-CN" altLang="en-US" sz="2400" b="1" smtClean="0">
              <a:solidFill>
                <a:srgbClr val="FFFFFF"/>
              </a:solidFill>
              <a:ea typeface="楷体_GB2312" pitchFamily="49" charset="-122"/>
            </a:endParaRPr>
          </a:p>
        </p:txBody>
      </p:sp>
      <p:sp>
        <p:nvSpPr>
          <p:cNvPr id="43" name="AutoShape 27"/>
          <p:cNvSpPr>
            <a:spLocks noChangeArrowheads="1"/>
          </p:cNvSpPr>
          <p:nvPr/>
        </p:nvSpPr>
        <p:spPr bwMode="auto">
          <a:xfrm>
            <a:off x="1560513" y="6007735"/>
            <a:ext cx="431800" cy="144463"/>
          </a:xfrm>
          <a:prstGeom prst="rightArrow">
            <a:avLst>
              <a:gd name="adj1" fmla="val 50000"/>
              <a:gd name="adj2" fmla="val 74725"/>
            </a:avLst>
          </a:prstGeom>
          <a:solidFill>
            <a:srgbClr val="993300"/>
          </a:solidFill>
          <a:ln>
            <a:noFill/>
          </a:ln>
          <a:effectLst>
            <a:prstShdw prst="shdw17" dist="17961" dir="2700000">
              <a:schemeClr val="bg2"/>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p>
            <a:pPr algn="ctr" fontAlgn="base">
              <a:spcBef>
                <a:spcPct val="0"/>
              </a:spcBef>
              <a:spcAft>
                <a:spcPct val="0"/>
              </a:spcAft>
            </a:pPr>
            <a:endParaRPr kumimoji="1" lang="zh-CN" altLang="en-US" sz="2400" b="1" smtClean="0">
              <a:solidFill>
                <a:srgbClr val="FFFFFF"/>
              </a:solidFill>
              <a:ea typeface="楷体_GB2312" pitchFamily="49" charset="-122"/>
            </a:endParaRPr>
          </a:p>
        </p:txBody>
      </p:sp>
      <p:sp>
        <p:nvSpPr>
          <p:cNvPr id="44" name="AutoShape 28"/>
          <p:cNvSpPr>
            <a:spLocks noChangeArrowheads="1"/>
          </p:cNvSpPr>
          <p:nvPr/>
        </p:nvSpPr>
        <p:spPr bwMode="auto">
          <a:xfrm>
            <a:off x="3000375" y="5205413"/>
            <a:ext cx="431800" cy="144462"/>
          </a:xfrm>
          <a:prstGeom prst="rightArrow">
            <a:avLst>
              <a:gd name="adj1" fmla="val 50000"/>
              <a:gd name="adj2" fmla="val 74726"/>
            </a:avLst>
          </a:prstGeom>
          <a:solidFill>
            <a:srgbClr val="993300"/>
          </a:solidFill>
          <a:ln>
            <a:noFill/>
          </a:ln>
          <a:effectLst>
            <a:prstShdw prst="shdw17" dist="17961" dir="2700000">
              <a:schemeClr val="bg2"/>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5" name="AutoShape 29"/>
          <p:cNvSpPr>
            <a:spLocks noChangeArrowheads="1"/>
          </p:cNvSpPr>
          <p:nvPr/>
        </p:nvSpPr>
        <p:spPr bwMode="auto">
          <a:xfrm>
            <a:off x="5664200" y="5273993"/>
            <a:ext cx="431800" cy="144462"/>
          </a:xfrm>
          <a:prstGeom prst="rightArrow">
            <a:avLst>
              <a:gd name="adj1" fmla="val 50000"/>
              <a:gd name="adj2" fmla="val 74726"/>
            </a:avLst>
          </a:prstGeom>
          <a:solidFill>
            <a:srgbClr val="993300"/>
          </a:solidFill>
          <a:ln>
            <a:noFill/>
          </a:ln>
          <a:effectLst>
            <a:prstShdw prst="shdw17" dist="17961" dir="2700000">
              <a:schemeClr val="bg2"/>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6" name="AutoShape 30"/>
          <p:cNvSpPr>
            <a:spLocks noChangeArrowheads="1"/>
          </p:cNvSpPr>
          <p:nvPr/>
        </p:nvSpPr>
        <p:spPr bwMode="auto">
          <a:xfrm>
            <a:off x="7537450" y="5273993"/>
            <a:ext cx="431800" cy="144462"/>
          </a:xfrm>
          <a:prstGeom prst="rightArrow">
            <a:avLst>
              <a:gd name="adj1" fmla="val 50000"/>
              <a:gd name="adj2" fmla="val 74726"/>
            </a:avLst>
          </a:prstGeom>
          <a:solidFill>
            <a:srgbClr val="993300"/>
          </a:solidFill>
          <a:ln>
            <a:noFill/>
          </a:ln>
          <a:effectLst>
            <a:prstShdw prst="shdw17" dist="17961" dir="2700000">
              <a:schemeClr val="bg2"/>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p>
            <a:pPr algn="ctr" fontAlgn="base">
              <a:spcBef>
                <a:spcPct val="0"/>
              </a:spcBef>
              <a:spcAft>
                <a:spcPct val="0"/>
              </a:spcAft>
            </a:pPr>
            <a:endParaRPr kumimoji="1" lang="zh-CN" altLang="en-US" sz="4400" b="1" smtClean="0">
              <a:solidFill>
                <a:srgbClr val="FFFFFF"/>
              </a:solidFill>
              <a:ea typeface="楷体_GB2312" pitchFamily="49" charset="-122"/>
            </a:endParaRPr>
          </a:p>
        </p:txBody>
      </p:sp>
      <p:graphicFrame>
        <p:nvGraphicFramePr>
          <p:cNvPr id="47" name="Group 31"/>
          <p:cNvGraphicFramePr>
            <a:graphicFrameLocks noGrp="1"/>
          </p:cNvGraphicFramePr>
          <p:nvPr/>
        </p:nvGraphicFramePr>
        <p:xfrm>
          <a:off x="6097905" y="5058410"/>
          <a:ext cx="1368425" cy="518795"/>
        </p:xfrm>
        <a:graphic>
          <a:graphicData uri="http://schemas.openxmlformats.org/drawingml/2006/table">
            <a:tbl>
              <a:tblPr/>
              <a:tblGrid>
                <a:gridCol w="1368425"/>
              </a:tblGrid>
              <a:tr h="518795">
                <a:tc>
                  <a:txBody>
                    <a:bodyPr/>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I/O</a:t>
                      </a:r>
                      <a:r>
                        <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接口</a:t>
                      </a:r>
                      <a:endParaRPr kumimoji="0" lang="zh-CN" altLang="en-US"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 name="AutoShape 37"/>
          <p:cNvSpPr>
            <a:spLocks noChangeArrowheads="1"/>
          </p:cNvSpPr>
          <p:nvPr/>
        </p:nvSpPr>
        <p:spPr bwMode="auto">
          <a:xfrm>
            <a:off x="4368800" y="5272405"/>
            <a:ext cx="431800" cy="144463"/>
          </a:xfrm>
          <a:prstGeom prst="rightArrow">
            <a:avLst>
              <a:gd name="adj1" fmla="val 50000"/>
              <a:gd name="adj2" fmla="val 74725"/>
            </a:avLst>
          </a:prstGeom>
          <a:solidFill>
            <a:srgbClr val="993300"/>
          </a:solidFill>
          <a:ln>
            <a:noFill/>
          </a:ln>
          <a:effectLst>
            <a:prstShdw prst="shdw17" dist="17961" dir="2700000">
              <a:schemeClr val="bg2"/>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49" name="AutoShape 38"/>
          <p:cNvSpPr>
            <a:spLocks noChangeArrowheads="1"/>
          </p:cNvSpPr>
          <p:nvPr/>
        </p:nvSpPr>
        <p:spPr bwMode="auto">
          <a:xfrm>
            <a:off x="3000375" y="4544695"/>
            <a:ext cx="431800" cy="144463"/>
          </a:xfrm>
          <a:prstGeom prst="rightArrow">
            <a:avLst>
              <a:gd name="adj1" fmla="val 50000"/>
              <a:gd name="adj2" fmla="val 74725"/>
            </a:avLst>
          </a:prstGeom>
          <a:solidFill>
            <a:srgbClr val="993300"/>
          </a:solidFill>
          <a:ln>
            <a:noFill/>
          </a:ln>
          <a:effectLst>
            <a:prstShdw prst="shdw17" dist="17961" dir="2700000">
              <a:schemeClr val="bg2"/>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50" name="Text Box 39"/>
          <p:cNvSpPr txBox="1">
            <a:spLocks noChangeArrowheads="1"/>
          </p:cNvSpPr>
          <p:nvPr/>
        </p:nvSpPr>
        <p:spPr bwMode="auto">
          <a:xfrm>
            <a:off x="839788" y="4989513"/>
            <a:ext cx="6477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algn="ctr" fontAlgn="base">
              <a:spcBef>
                <a:spcPct val="50000"/>
              </a:spcBef>
              <a:spcAft>
                <a:spcPct val="0"/>
              </a:spcAft>
            </a:pPr>
            <a:r>
              <a:rPr lang="en-US" altLang="zh-CN" sz="2400" b="1" smtClean="0">
                <a:solidFill>
                  <a:srgbClr val="FFFFFF"/>
                </a:solidFill>
                <a:ea typeface="楷体_GB2312" pitchFamily="49" charset="-122"/>
              </a:rPr>
              <a:t>A2</a:t>
            </a:r>
            <a:endParaRPr lang="en-US" altLang="zh-CN" sz="2400" b="1" smtClean="0">
              <a:solidFill>
                <a:srgbClr val="FFFFFF"/>
              </a:solidFill>
              <a:ea typeface="楷体_GB2312" pitchFamily="49" charset="-122"/>
            </a:endParaRPr>
          </a:p>
        </p:txBody>
      </p:sp>
      <p:sp>
        <p:nvSpPr>
          <p:cNvPr id="51" name="Text Box 40"/>
          <p:cNvSpPr txBox="1">
            <a:spLocks noChangeArrowheads="1"/>
          </p:cNvSpPr>
          <p:nvPr/>
        </p:nvSpPr>
        <p:spPr bwMode="auto">
          <a:xfrm>
            <a:off x="912813" y="5263198"/>
            <a:ext cx="71913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algn="ctr" fontAlgn="base">
              <a:spcBef>
                <a:spcPct val="50000"/>
              </a:spcBef>
              <a:spcAft>
                <a:spcPct val="0"/>
              </a:spcAft>
            </a:pPr>
            <a:r>
              <a:rPr lang="en-US" altLang="zh-CN" sz="2400" b="1" smtClean="0">
                <a:solidFill>
                  <a:srgbClr val="FFFFFF"/>
                </a:solidFill>
                <a:ea typeface="楷体_GB2312" pitchFamily="49" charset="-122"/>
              </a:rPr>
              <a:t>…</a:t>
            </a:r>
            <a:endParaRPr lang="en-US" altLang="zh-CN" sz="2400" b="1" smtClean="0">
              <a:solidFill>
                <a:srgbClr val="FFFFFF"/>
              </a:solidFill>
              <a:ea typeface="楷体_GB2312" pitchFamily="49" charset="-122"/>
            </a:endParaRPr>
          </a:p>
        </p:txBody>
      </p:sp>
      <p:graphicFrame>
        <p:nvGraphicFramePr>
          <p:cNvPr id="52" name="Group 90"/>
          <p:cNvGraphicFramePr>
            <a:graphicFrameLocks noGrp="1"/>
          </p:cNvGraphicFramePr>
          <p:nvPr/>
        </p:nvGraphicFramePr>
        <p:xfrm>
          <a:off x="8041005" y="4548505"/>
          <a:ext cx="791845" cy="1541780"/>
        </p:xfrm>
        <a:graphic>
          <a:graphicData uri="http://schemas.openxmlformats.org/drawingml/2006/table">
            <a:tbl>
              <a:tblPr/>
              <a:tblGrid>
                <a:gridCol w="791845"/>
              </a:tblGrid>
              <a:tr h="1541780">
                <a:tc>
                  <a:txBody>
                    <a:bodyPr/>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cpu</a:t>
                      </a:r>
                      <a:endParaRPr kumimoji="0" lang="en-US"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3" name="Group 73"/>
          <p:cNvGraphicFramePr/>
          <p:nvPr/>
        </p:nvGraphicFramePr>
        <p:xfrm>
          <a:off x="1992313" y="4987925"/>
          <a:ext cx="874712" cy="518160"/>
        </p:xfrm>
        <a:graphic>
          <a:graphicData uri="http://schemas.openxmlformats.org/drawingml/2006/table">
            <a:tbl>
              <a:tblPr/>
              <a:tblGrid>
                <a:gridCol w="874712"/>
              </a:tblGrid>
              <a:tr h="388938">
                <a:tc>
                  <a:txBody>
                    <a:bodyPr/>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S/H</a:t>
                      </a:r>
                      <a:endParaRPr kumimoji="0" lang="en-US" altLang="zh-CN" sz="24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 name="Text Box 63"/>
          <p:cNvSpPr txBox="1">
            <a:spLocks noChangeArrowheads="1"/>
          </p:cNvSpPr>
          <p:nvPr/>
        </p:nvSpPr>
        <p:spPr bwMode="auto">
          <a:xfrm>
            <a:off x="839788" y="5791835"/>
            <a:ext cx="72072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algn="ctr" fontAlgn="base">
              <a:spcBef>
                <a:spcPct val="50000"/>
              </a:spcBef>
              <a:spcAft>
                <a:spcPct val="0"/>
              </a:spcAft>
            </a:pPr>
            <a:r>
              <a:rPr lang="en-US" altLang="zh-CN" sz="2400" b="1" smtClean="0">
                <a:solidFill>
                  <a:srgbClr val="FFFFFF"/>
                </a:solidFill>
                <a:ea typeface="楷体_GB2312" pitchFamily="49" charset="-122"/>
              </a:rPr>
              <a:t>An</a:t>
            </a:r>
            <a:endParaRPr lang="en-US" altLang="zh-CN" sz="2400" b="1" smtClean="0">
              <a:solidFill>
                <a:srgbClr val="FFFFFF"/>
              </a:solidFill>
              <a:ea typeface="楷体_GB2312" pitchFamily="49" charset="-122"/>
            </a:endParaRPr>
          </a:p>
        </p:txBody>
      </p:sp>
      <p:graphicFrame>
        <p:nvGraphicFramePr>
          <p:cNvPr id="55" name="Group 88"/>
          <p:cNvGraphicFramePr/>
          <p:nvPr/>
        </p:nvGraphicFramePr>
        <p:xfrm>
          <a:off x="2063750" y="5791835"/>
          <a:ext cx="792163" cy="518160"/>
        </p:xfrm>
        <a:graphic>
          <a:graphicData uri="http://schemas.openxmlformats.org/drawingml/2006/table">
            <a:tbl>
              <a:tblPr/>
              <a:tblGrid>
                <a:gridCol w="792163"/>
              </a:tblGrid>
              <a:tr h="504825">
                <a:tc>
                  <a:txBody>
                    <a:bodyPr/>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r>
                        <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rPr>
                        <a:t>S/H</a:t>
                      </a:r>
                      <a:endParaRPr kumimoji="0" lang="en-US" altLang="zh-CN" sz="24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 name="AutoShape 76"/>
          <p:cNvSpPr>
            <a:spLocks noChangeArrowheads="1"/>
          </p:cNvSpPr>
          <p:nvPr/>
        </p:nvSpPr>
        <p:spPr bwMode="auto">
          <a:xfrm>
            <a:off x="3000375" y="6007735"/>
            <a:ext cx="431800" cy="144463"/>
          </a:xfrm>
          <a:prstGeom prst="rightArrow">
            <a:avLst>
              <a:gd name="adj1" fmla="val 50000"/>
              <a:gd name="adj2" fmla="val 74725"/>
            </a:avLst>
          </a:prstGeom>
          <a:solidFill>
            <a:srgbClr val="993300"/>
          </a:solidFill>
          <a:ln>
            <a:noFill/>
          </a:ln>
          <a:effectLst>
            <a:prstShdw prst="shdw17" dist="17961" dir="2700000">
              <a:schemeClr val="bg2"/>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57" name="Text Box 77"/>
          <p:cNvSpPr txBox="1">
            <a:spLocks noChangeArrowheads="1"/>
          </p:cNvSpPr>
          <p:nvPr/>
        </p:nvSpPr>
        <p:spPr bwMode="auto">
          <a:xfrm>
            <a:off x="4196715" y="5771515"/>
            <a:ext cx="388937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ctr" fontAlgn="base">
              <a:spcBef>
                <a:spcPct val="50000"/>
              </a:spcBef>
              <a:spcAft>
                <a:spcPct val="0"/>
              </a:spcAft>
            </a:pPr>
            <a:r>
              <a:rPr lang="zh-CN" altLang="en-US" sz="2400" b="1" smtClean="0">
                <a:solidFill>
                  <a:srgbClr val="FFFF00"/>
                </a:solidFill>
                <a:ea typeface="楷体_GB2312" pitchFamily="49" charset="-122"/>
              </a:rPr>
              <a:t>共享</a:t>
            </a:r>
            <a:r>
              <a:rPr lang="en-US" altLang="zh-CN" sz="2400" b="1" smtClean="0">
                <a:solidFill>
                  <a:srgbClr val="FFFF00"/>
                </a:solidFill>
                <a:ea typeface="楷体_GB2312" pitchFamily="49" charset="-122"/>
              </a:rPr>
              <a:t>A/D</a:t>
            </a:r>
            <a:r>
              <a:rPr lang="zh-CN" altLang="en-US" sz="2400" b="1" smtClean="0">
                <a:solidFill>
                  <a:srgbClr val="FFFF00"/>
                </a:solidFill>
                <a:ea typeface="楷体_GB2312" pitchFamily="49" charset="-122"/>
              </a:rPr>
              <a:t>的多通道结构 </a:t>
            </a:r>
            <a:endParaRPr lang="zh-CN" altLang="en-US" sz="2400" b="1" smtClean="0">
              <a:solidFill>
                <a:srgbClr val="FFFF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ppt_x"/>
                                          </p:val>
                                        </p:tav>
                                        <p:tav tm="100000">
                                          <p:val>
                                            <p:strVal val="#ppt_x"/>
                                          </p:val>
                                        </p:tav>
                                      </p:tavLst>
                                    </p:anim>
                                    <p:anim calcmode="lin" valueType="num">
                                      <p:cBhvr additive="base">
                                        <p:cTn id="46" dur="500" fill="hold"/>
                                        <p:tgtEl>
                                          <p:spTgt spid="3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ppt_x"/>
                                          </p:val>
                                        </p:tav>
                                        <p:tav tm="100000">
                                          <p:val>
                                            <p:strVal val="#ppt_x"/>
                                          </p:val>
                                        </p:tav>
                                      </p:tavLst>
                                    </p:anim>
                                    <p:anim calcmode="lin" valueType="num">
                                      <p:cBhvr additive="base">
                                        <p:cTn id="58" dur="500" fill="hold"/>
                                        <p:tgtEl>
                                          <p:spTgt spid="1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additive="base">
                                        <p:cTn id="61" dur="500" fill="hold"/>
                                        <p:tgtEl>
                                          <p:spTgt spid="20"/>
                                        </p:tgtEl>
                                        <p:attrNameLst>
                                          <p:attrName>ppt_x</p:attrName>
                                        </p:attrNameLst>
                                      </p:cBhvr>
                                      <p:tavLst>
                                        <p:tav tm="0">
                                          <p:val>
                                            <p:strVal val="#ppt_x"/>
                                          </p:val>
                                        </p:tav>
                                        <p:tav tm="100000">
                                          <p:val>
                                            <p:strVal val="#ppt_x"/>
                                          </p:val>
                                        </p:tav>
                                      </p:tavLst>
                                    </p:anim>
                                    <p:anim calcmode="lin" valueType="num">
                                      <p:cBhvr additive="base">
                                        <p:cTn id="62" dur="500" fill="hold"/>
                                        <p:tgtEl>
                                          <p:spTgt spid="2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 calcmode="lin" valueType="num">
                                      <p:cBhvr additive="base">
                                        <p:cTn id="65" dur="500" fill="hold"/>
                                        <p:tgtEl>
                                          <p:spTgt spid="21"/>
                                        </p:tgtEl>
                                        <p:attrNameLst>
                                          <p:attrName>ppt_x</p:attrName>
                                        </p:attrNameLst>
                                      </p:cBhvr>
                                      <p:tavLst>
                                        <p:tav tm="0">
                                          <p:val>
                                            <p:strVal val="#ppt_x"/>
                                          </p:val>
                                        </p:tav>
                                        <p:tav tm="100000">
                                          <p:val>
                                            <p:strVal val="#ppt_x"/>
                                          </p:val>
                                        </p:tav>
                                      </p:tavLst>
                                    </p:anim>
                                    <p:anim calcmode="lin" valueType="num">
                                      <p:cBhvr additive="base">
                                        <p:cTn id="66" dur="500" fill="hold"/>
                                        <p:tgtEl>
                                          <p:spTgt spid="2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additive="base">
                                        <p:cTn id="73" dur="500" fill="hold"/>
                                        <p:tgtEl>
                                          <p:spTgt spid="29"/>
                                        </p:tgtEl>
                                        <p:attrNameLst>
                                          <p:attrName>ppt_x</p:attrName>
                                        </p:attrNameLst>
                                      </p:cBhvr>
                                      <p:tavLst>
                                        <p:tav tm="0">
                                          <p:val>
                                            <p:strVal val="#ppt_x"/>
                                          </p:val>
                                        </p:tav>
                                        <p:tav tm="100000">
                                          <p:val>
                                            <p:strVal val="#ppt_x"/>
                                          </p:val>
                                        </p:tav>
                                      </p:tavLst>
                                    </p:anim>
                                    <p:anim calcmode="lin" valueType="num">
                                      <p:cBhvr additive="base">
                                        <p:cTn id="74" dur="500" fill="hold"/>
                                        <p:tgtEl>
                                          <p:spTgt spid="29"/>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ppt_x"/>
                                          </p:val>
                                        </p:tav>
                                        <p:tav tm="100000">
                                          <p:val>
                                            <p:strVal val="#ppt_x"/>
                                          </p:val>
                                        </p:tav>
                                      </p:tavLst>
                                    </p:anim>
                                    <p:anim calcmode="lin" valueType="num">
                                      <p:cBhvr additive="base">
                                        <p:cTn id="78" dur="500" fill="hold"/>
                                        <p:tgtEl>
                                          <p:spTgt spid="2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 calcmode="lin" valueType="num">
                                      <p:cBhvr additive="base">
                                        <p:cTn id="81" dur="500" fill="hold"/>
                                        <p:tgtEl>
                                          <p:spTgt spid="28"/>
                                        </p:tgtEl>
                                        <p:attrNameLst>
                                          <p:attrName>ppt_x</p:attrName>
                                        </p:attrNameLst>
                                      </p:cBhvr>
                                      <p:tavLst>
                                        <p:tav tm="0">
                                          <p:val>
                                            <p:strVal val="#ppt_x"/>
                                          </p:val>
                                        </p:tav>
                                        <p:tav tm="100000">
                                          <p:val>
                                            <p:strVal val="#ppt_x"/>
                                          </p:val>
                                        </p:tav>
                                      </p:tavLst>
                                    </p:anim>
                                    <p:anim calcmode="lin" valueType="num">
                                      <p:cBhvr additive="base">
                                        <p:cTn id="82" dur="500" fill="hold"/>
                                        <p:tgtEl>
                                          <p:spTgt spid="28"/>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
                                        </p:tgtEl>
                                        <p:attrNameLst>
                                          <p:attrName>style.visibility</p:attrName>
                                        </p:attrNameLst>
                                      </p:cBhvr>
                                      <p:to>
                                        <p:strVal val="visible"/>
                                      </p:to>
                                    </p:set>
                                    <p:anim calcmode="lin" valueType="num">
                                      <p:cBhvr additive="base">
                                        <p:cTn id="85" dur="500" fill="hold"/>
                                        <p:tgtEl>
                                          <p:spTgt spid="2"/>
                                        </p:tgtEl>
                                        <p:attrNameLst>
                                          <p:attrName>ppt_x</p:attrName>
                                        </p:attrNameLst>
                                      </p:cBhvr>
                                      <p:tavLst>
                                        <p:tav tm="0">
                                          <p:val>
                                            <p:strVal val="#ppt_x"/>
                                          </p:val>
                                        </p:tav>
                                        <p:tav tm="100000">
                                          <p:val>
                                            <p:strVal val="#ppt_x"/>
                                          </p:val>
                                        </p:tav>
                                      </p:tavLst>
                                    </p:anim>
                                    <p:anim calcmode="lin" valueType="num">
                                      <p:cBhvr additive="base">
                                        <p:cTn id="8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5"/>
                                        </p:tgtEl>
                                        <p:attrNameLst>
                                          <p:attrName>style.visibility</p:attrName>
                                        </p:attrNameLst>
                                      </p:cBhvr>
                                      <p:to>
                                        <p:strVal val="visible"/>
                                      </p:to>
                                    </p:set>
                                    <p:anim calcmode="lin" valueType="num">
                                      <p:cBhvr additive="base">
                                        <p:cTn id="91" dur="500" fill="hold"/>
                                        <p:tgtEl>
                                          <p:spTgt spid="35"/>
                                        </p:tgtEl>
                                        <p:attrNameLst>
                                          <p:attrName>ppt_x</p:attrName>
                                        </p:attrNameLst>
                                      </p:cBhvr>
                                      <p:tavLst>
                                        <p:tav tm="0">
                                          <p:val>
                                            <p:strVal val="#ppt_x"/>
                                          </p:val>
                                        </p:tav>
                                        <p:tav tm="100000">
                                          <p:val>
                                            <p:strVal val="#ppt_x"/>
                                          </p:val>
                                        </p:tav>
                                      </p:tavLst>
                                    </p:anim>
                                    <p:anim calcmode="lin" valueType="num">
                                      <p:cBhvr additive="base">
                                        <p:cTn id="92" dur="500" fill="hold"/>
                                        <p:tgtEl>
                                          <p:spTgt spid="35"/>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anim calcmode="lin" valueType="num">
                                      <p:cBhvr additive="base">
                                        <p:cTn id="95" dur="500" fill="hold"/>
                                        <p:tgtEl>
                                          <p:spTgt spid="36"/>
                                        </p:tgtEl>
                                        <p:attrNameLst>
                                          <p:attrName>ppt_x</p:attrName>
                                        </p:attrNameLst>
                                      </p:cBhvr>
                                      <p:tavLst>
                                        <p:tav tm="0">
                                          <p:val>
                                            <p:strVal val="#ppt_x"/>
                                          </p:val>
                                        </p:tav>
                                        <p:tav tm="100000">
                                          <p:val>
                                            <p:strVal val="#ppt_x"/>
                                          </p:val>
                                        </p:tav>
                                      </p:tavLst>
                                    </p:anim>
                                    <p:anim calcmode="lin" valueType="num">
                                      <p:cBhvr additive="base">
                                        <p:cTn id="96" dur="500" fill="hold"/>
                                        <p:tgtEl>
                                          <p:spTgt spid="36"/>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7"/>
                                        </p:tgtEl>
                                        <p:attrNameLst>
                                          <p:attrName>style.visibility</p:attrName>
                                        </p:attrNameLst>
                                      </p:cBhvr>
                                      <p:to>
                                        <p:strVal val="visible"/>
                                      </p:to>
                                    </p:set>
                                    <p:anim calcmode="lin" valueType="num">
                                      <p:cBhvr additive="base">
                                        <p:cTn id="99" dur="500" fill="hold"/>
                                        <p:tgtEl>
                                          <p:spTgt spid="37"/>
                                        </p:tgtEl>
                                        <p:attrNameLst>
                                          <p:attrName>ppt_x</p:attrName>
                                        </p:attrNameLst>
                                      </p:cBhvr>
                                      <p:tavLst>
                                        <p:tav tm="0">
                                          <p:val>
                                            <p:strVal val="#ppt_x"/>
                                          </p:val>
                                        </p:tav>
                                        <p:tav tm="100000">
                                          <p:val>
                                            <p:strVal val="#ppt_x"/>
                                          </p:val>
                                        </p:tav>
                                      </p:tavLst>
                                    </p:anim>
                                    <p:anim calcmode="lin" valueType="num">
                                      <p:cBhvr additive="base">
                                        <p:cTn id="100" dur="500" fill="hold"/>
                                        <p:tgtEl>
                                          <p:spTgt spid="37"/>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8"/>
                                        </p:tgtEl>
                                        <p:attrNameLst>
                                          <p:attrName>style.visibility</p:attrName>
                                        </p:attrNameLst>
                                      </p:cBhvr>
                                      <p:to>
                                        <p:strVal val="visible"/>
                                      </p:to>
                                    </p:set>
                                    <p:anim calcmode="lin" valueType="num">
                                      <p:cBhvr additive="base">
                                        <p:cTn id="103" dur="500" fill="hold"/>
                                        <p:tgtEl>
                                          <p:spTgt spid="38"/>
                                        </p:tgtEl>
                                        <p:attrNameLst>
                                          <p:attrName>ppt_x</p:attrName>
                                        </p:attrNameLst>
                                      </p:cBhvr>
                                      <p:tavLst>
                                        <p:tav tm="0">
                                          <p:val>
                                            <p:strVal val="#ppt_x"/>
                                          </p:val>
                                        </p:tav>
                                        <p:tav tm="100000">
                                          <p:val>
                                            <p:strVal val="#ppt_x"/>
                                          </p:val>
                                        </p:tav>
                                      </p:tavLst>
                                    </p:anim>
                                    <p:anim calcmode="lin" valueType="num">
                                      <p:cBhvr additive="base">
                                        <p:cTn id="104" dur="500" fill="hold"/>
                                        <p:tgtEl>
                                          <p:spTgt spid="38"/>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39"/>
                                        </p:tgtEl>
                                        <p:attrNameLst>
                                          <p:attrName>style.visibility</p:attrName>
                                        </p:attrNameLst>
                                      </p:cBhvr>
                                      <p:to>
                                        <p:strVal val="visible"/>
                                      </p:to>
                                    </p:set>
                                    <p:anim calcmode="lin" valueType="num">
                                      <p:cBhvr additive="base">
                                        <p:cTn id="107" dur="500" fill="hold"/>
                                        <p:tgtEl>
                                          <p:spTgt spid="39"/>
                                        </p:tgtEl>
                                        <p:attrNameLst>
                                          <p:attrName>ppt_x</p:attrName>
                                        </p:attrNameLst>
                                      </p:cBhvr>
                                      <p:tavLst>
                                        <p:tav tm="0">
                                          <p:val>
                                            <p:strVal val="#ppt_x"/>
                                          </p:val>
                                        </p:tav>
                                        <p:tav tm="100000">
                                          <p:val>
                                            <p:strVal val="#ppt_x"/>
                                          </p:val>
                                        </p:tav>
                                      </p:tavLst>
                                    </p:anim>
                                    <p:anim calcmode="lin" valueType="num">
                                      <p:cBhvr additive="base">
                                        <p:cTn id="108" dur="500" fill="hold"/>
                                        <p:tgtEl>
                                          <p:spTgt spid="39"/>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40"/>
                                        </p:tgtEl>
                                        <p:attrNameLst>
                                          <p:attrName>style.visibility</p:attrName>
                                        </p:attrNameLst>
                                      </p:cBhvr>
                                      <p:to>
                                        <p:strVal val="visible"/>
                                      </p:to>
                                    </p:set>
                                    <p:anim calcmode="lin" valueType="num">
                                      <p:cBhvr additive="base">
                                        <p:cTn id="111" dur="500" fill="hold"/>
                                        <p:tgtEl>
                                          <p:spTgt spid="40"/>
                                        </p:tgtEl>
                                        <p:attrNameLst>
                                          <p:attrName>ppt_x</p:attrName>
                                        </p:attrNameLst>
                                      </p:cBhvr>
                                      <p:tavLst>
                                        <p:tav tm="0">
                                          <p:val>
                                            <p:strVal val="#ppt_x"/>
                                          </p:val>
                                        </p:tav>
                                        <p:tav tm="100000">
                                          <p:val>
                                            <p:strVal val="#ppt_x"/>
                                          </p:val>
                                        </p:tav>
                                      </p:tavLst>
                                    </p:anim>
                                    <p:anim calcmode="lin" valueType="num">
                                      <p:cBhvr additive="base">
                                        <p:cTn id="112" dur="500" fill="hold"/>
                                        <p:tgtEl>
                                          <p:spTgt spid="40"/>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1"/>
                                        </p:tgtEl>
                                        <p:attrNameLst>
                                          <p:attrName>style.visibility</p:attrName>
                                        </p:attrNameLst>
                                      </p:cBhvr>
                                      <p:to>
                                        <p:strVal val="visible"/>
                                      </p:to>
                                    </p:set>
                                    <p:anim calcmode="lin" valueType="num">
                                      <p:cBhvr additive="base">
                                        <p:cTn id="115" dur="500" fill="hold"/>
                                        <p:tgtEl>
                                          <p:spTgt spid="41"/>
                                        </p:tgtEl>
                                        <p:attrNameLst>
                                          <p:attrName>ppt_x</p:attrName>
                                        </p:attrNameLst>
                                      </p:cBhvr>
                                      <p:tavLst>
                                        <p:tav tm="0">
                                          <p:val>
                                            <p:strVal val="#ppt_x"/>
                                          </p:val>
                                        </p:tav>
                                        <p:tav tm="100000">
                                          <p:val>
                                            <p:strVal val="#ppt_x"/>
                                          </p:val>
                                        </p:tav>
                                      </p:tavLst>
                                    </p:anim>
                                    <p:anim calcmode="lin" valueType="num">
                                      <p:cBhvr additive="base">
                                        <p:cTn id="116" dur="500" fill="hold"/>
                                        <p:tgtEl>
                                          <p:spTgt spid="41"/>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42"/>
                                        </p:tgtEl>
                                        <p:attrNameLst>
                                          <p:attrName>style.visibility</p:attrName>
                                        </p:attrNameLst>
                                      </p:cBhvr>
                                      <p:to>
                                        <p:strVal val="visible"/>
                                      </p:to>
                                    </p:set>
                                    <p:anim calcmode="lin" valueType="num">
                                      <p:cBhvr additive="base">
                                        <p:cTn id="119" dur="500" fill="hold"/>
                                        <p:tgtEl>
                                          <p:spTgt spid="42"/>
                                        </p:tgtEl>
                                        <p:attrNameLst>
                                          <p:attrName>ppt_x</p:attrName>
                                        </p:attrNameLst>
                                      </p:cBhvr>
                                      <p:tavLst>
                                        <p:tav tm="0">
                                          <p:val>
                                            <p:strVal val="#ppt_x"/>
                                          </p:val>
                                        </p:tav>
                                        <p:tav tm="100000">
                                          <p:val>
                                            <p:strVal val="#ppt_x"/>
                                          </p:val>
                                        </p:tav>
                                      </p:tavLst>
                                    </p:anim>
                                    <p:anim calcmode="lin" valueType="num">
                                      <p:cBhvr additive="base">
                                        <p:cTn id="120" dur="500" fill="hold"/>
                                        <p:tgtEl>
                                          <p:spTgt spid="4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43"/>
                                        </p:tgtEl>
                                        <p:attrNameLst>
                                          <p:attrName>style.visibility</p:attrName>
                                        </p:attrNameLst>
                                      </p:cBhvr>
                                      <p:to>
                                        <p:strVal val="visible"/>
                                      </p:to>
                                    </p:set>
                                    <p:anim calcmode="lin" valueType="num">
                                      <p:cBhvr additive="base">
                                        <p:cTn id="123" dur="500" fill="hold"/>
                                        <p:tgtEl>
                                          <p:spTgt spid="43"/>
                                        </p:tgtEl>
                                        <p:attrNameLst>
                                          <p:attrName>ppt_x</p:attrName>
                                        </p:attrNameLst>
                                      </p:cBhvr>
                                      <p:tavLst>
                                        <p:tav tm="0">
                                          <p:val>
                                            <p:strVal val="#ppt_x"/>
                                          </p:val>
                                        </p:tav>
                                        <p:tav tm="100000">
                                          <p:val>
                                            <p:strVal val="#ppt_x"/>
                                          </p:val>
                                        </p:tav>
                                      </p:tavLst>
                                    </p:anim>
                                    <p:anim calcmode="lin" valueType="num">
                                      <p:cBhvr additive="base">
                                        <p:cTn id="124" dur="500" fill="hold"/>
                                        <p:tgtEl>
                                          <p:spTgt spid="43"/>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44"/>
                                        </p:tgtEl>
                                        <p:attrNameLst>
                                          <p:attrName>style.visibility</p:attrName>
                                        </p:attrNameLst>
                                      </p:cBhvr>
                                      <p:to>
                                        <p:strVal val="visible"/>
                                      </p:to>
                                    </p:set>
                                    <p:anim calcmode="lin" valueType="num">
                                      <p:cBhvr additive="base">
                                        <p:cTn id="127" dur="500" fill="hold"/>
                                        <p:tgtEl>
                                          <p:spTgt spid="44"/>
                                        </p:tgtEl>
                                        <p:attrNameLst>
                                          <p:attrName>ppt_x</p:attrName>
                                        </p:attrNameLst>
                                      </p:cBhvr>
                                      <p:tavLst>
                                        <p:tav tm="0">
                                          <p:val>
                                            <p:strVal val="#ppt_x"/>
                                          </p:val>
                                        </p:tav>
                                        <p:tav tm="100000">
                                          <p:val>
                                            <p:strVal val="#ppt_x"/>
                                          </p:val>
                                        </p:tav>
                                      </p:tavLst>
                                    </p:anim>
                                    <p:anim calcmode="lin" valueType="num">
                                      <p:cBhvr additive="base">
                                        <p:cTn id="128" dur="500" fill="hold"/>
                                        <p:tgtEl>
                                          <p:spTgt spid="44"/>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45"/>
                                        </p:tgtEl>
                                        <p:attrNameLst>
                                          <p:attrName>style.visibility</p:attrName>
                                        </p:attrNameLst>
                                      </p:cBhvr>
                                      <p:to>
                                        <p:strVal val="visible"/>
                                      </p:to>
                                    </p:set>
                                    <p:anim calcmode="lin" valueType="num">
                                      <p:cBhvr additive="base">
                                        <p:cTn id="131" dur="500" fill="hold"/>
                                        <p:tgtEl>
                                          <p:spTgt spid="45"/>
                                        </p:tgtEl>
                                        <p:attrNameLst>
                                          <p:attrName>ppt_x</p:attrName>
                                        </p:attrNameLst>
                                      </p:cBhvr>
                                      <p:tavLst>
                                        <p:tav tm="0">
                                          <p:val>
                                            <p:strVal val="#ppt_x"/>
                                          </p:val>
                                        </p:tav>
                                        <p:tav tm="100000">
                                          <p:val>
                                            <p:strVal val="#ppt_x"/>
                                          </p:val>
                                        </p:tav>
                                      </p:tavLst>
                                    </p:anim>
                                    <p:anim calcmode="lin" valueType="num">
                                      <p:cBhvr additive="base">
                                        <p:cTn id="132" dur="500" fill="hold"/>
                                        <p:tgtEl>
                                          <p:spTgt spid="45"/>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46"/>
                                        </p:tgtEl>
                                        <p:attrNameLst>
                                          <p:attrName>style.visibility</p:attrName>
                                        </p:attrNameLst>
                                      </p:cBhvr>
                                      <p:to>
                                        <p:strVal val="visible"/>
                                      </p:to>
                                    </p:set>
                                    <p:anim calcmode="lin" valueType="num">
                                      <p:cBhvr additive="base">
                                        <p:cTn id="135" dur="500" fill="hold"/>
                                        <p:tgtEl>
                                          <p:spTgt spid="46"/>
                                        </p:tgtEl>
                                        <p:attrNameLst>
                                          <p:attrName>ppt_x</p:attrName>
                                        </p:attrNameLst>
                                      </p:cBhvr>
                                      <p:tavLst>
                                        <p:tav tm="0">
                                          <p:val>
                                            <p:strVal val="#ppt_x"/>
                                          </p:val>
                                        </p:tav>
                                        <p:tav tm="100000">
                                          <p:val>
                                            <p:strVal val="#ppt_x"/>
                                          </p:val>
                                        </p:tav>
                                      </p:tavLst>
                                    </p:anim>
                                    <p:anim calcmode="lin" valueType="num">
                                      <p:cBhvr additive="base">
                                        <p:cTn id="136" dur="500" fill="hold"/>
                                        <p:tgtEl>
                                          <p:spTgt spid="46"/>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47"/>
                                        </p:tgtEl>
                                        <p:attrNameLst>
                                          <p:attrName>style.visibility</p:attrName>
                                        </p:attrNameLst>
                                      </p:cBhvr>
                                      <p:to>
                                        <p:strVal val="visible"/>
                                      </p:to>
                                    </p:set>
                                    <p:anim calcmode="lin" valueType="num">
                                      <p:cBhvr additive="base">
                                        <p:cTn id="139" dur="500" fill="hold"/>
                                        <p:tgtEl>
                                          <p:spTgt spid="47"/>
                                        </p:tgtEl>
                                        <p:attrNameLst>
                                          <p:attrName>ppt_x</p:attrName>
                                        </p:attrNameLst>
                                      </p:cBhvr>
                                      <p:tavLst>
                                        <p:tav tm="0">
                                          <p:val>
                                            <p:strVal val="#ppt_x"/>
                                          </p:val>
                                        </p:tav>
                                        <p:tav tm="100000">
                                          <p:val>
                                            <p:strVal val="#ppt_x"/>
                                          </p:val>
                                        </p:tav>
                                      </p:tavLst>
                                    </p:anim>
                                    <p:anim calcmode="lin" valueType="num">
                                      <p:cBhvr additive="base">
                                        <p:cTn id="140" dur="500" fill="hold"/>
                                        <p:tgtEl>
                                          <p:spTgt spid="47"/>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48"/>
                                        </p:tgtEl>
                                        <p:attrNameLst>
                                          <p:attrName>style.visibility</p:attrName>
                                        </p:attrNameLst>
                                      </p:cBhvr>
                                      <p:to>
                                        <p:strVal val="visible"/>
                                      </p:to>
                                    </p:set>
                                    <p:anim calcmode="lin" valueType="num">
                                      <p:cBhvr additive="base">
                                        <p:cTn id="143" dur="500" fill="hold"/>
                                        <p:tgtEl>
                                          <p:spTgt spid="48"/>
                                        </p:tgtEl>
                                        <p:attrNameLst>
                                          <p:attrName>ppt_x</p:attrName>
                                        </p:attrNameLst>
                                      </p:cBhvr>
                                      <p:tavLst>
                                        <p:tav tm="0">
                                          <p:val>
                                            <p:strVal val="#ppt_x"/>
                                          </p:val>
                                        </p:tav>
                                        <p:tav tm="100000">
                                          <p:val>
                                            <p:strVal val="#ppt_x"/>
                                          </p:val>
                                        </p:tav>
                                      </p:tavLst>
                                    </p:anim>
                                    <p:anim calcmode="lin" valueType="num">
                                      <p:cBhvr additive="base">
                                        <p:cTn id="144" dur="500" fill="hold"/>
                                        <p:tgtEl>
                                          <p:spTgt spid="48"/>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49"/>
                                        </p:tgtEl>
                                        <p:attrNameLst>
                                          <p:attrName>style.visibility</p:attrName>
                                        </p:attrNameLst>
                                      </p:cBhvr>
                                      <p:to>
                                        <p:strVal val="visible"/>
                                      </p:to>
                                    </p:set>
                                    <p:anim calcmode="lin" valueType="num">
                                      <p:cBhvr additive="base">
                                        <p:cTn id="147" dur="500" fill="hold"/>
                                        <p:tgtEl>
                                          <p:spTgt spid="49"/>
                                        </p:tgtEl>
                                        <p:attrNameLst>
                                          <p:attrName>ppt_x</p:attrName>
                                        </p:attrNameLst>
                                      </p:cBhvr>
                                      <p:tavLst>
                                        <p:tav tm="0">
                                          <p:val>
                                            <p:strVal val="#ppt_x"/>
                                          </p:val>
                                        </p:tav>
                                        <p:tav tm="100000">
                                          <p:val>
                                            <p:strVal val="#ppt_x"/>
                                          </p:val>
                                        </p:tav>
                                      </p:tavLst>
                                    </p:anim>
                                    <p:anim calcmode="lin" valueType="num">
                                      <p:cBhvr additive="base">
                                        <p:cTn id="148" dur="500" fill="hold"/>
                                        <p:tgtEl>
                                          <p:spTgt spid="49"/>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50"/>
                                        </p:tgtEl>
                                        <p:attrNameLst>
                                          <p:attrName>style.visibility</p:attrName>
                                        </p:attrNameLst>
                                      </p:cBhvr>
                                      <p:to>
                                        <p:strVal val="visible"/>
                                      </p:to>
                                    </p:set>
                                    <p:anim calcmode="lin" valueType="num">
                                      <p:cBhvr additive="base">
                                        <p:cTn id="151" dur="500" fill="hold"/>
                                        <p:tgtEl>
                                          <p:spTgt spid="50"/>
                                        </p:tgtEl>
                                        <p:attrNameLst>
                                          <p:attrName>ppt_x</p:attrName>
                                        </p:attrNameLst>
                                      </p:cBhvr>
                                      <p:tavLst>
                                        <p:tav tm="0">
                                          <p:val>
                                            <p:strVal val="#ppt_x"/>
                                          </p:val>
                                        </p:tav>
                                        <p:tav tm="100000">
                                          <p:val>
                                            <p:strVal val="#ppt_x"/>
                                          </p:val>
                                        </p:tav>
                                      </p:tavLst>
                                    </p:anim>
                                    <p:anim calcmode="lin" valueType="num">
                                      <p:cBhvr additive="base">
                                        <p:cTn id="152" dur="500" fill="hold"/>
                                        <p:tgtEl>
                                          <p:spTgt spid="50"/>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51"/>
                                        </p:tgtEl>
                                        <p:attrNameLst>
                                          <p:attrName>style.visibility</p:attrName>
                                        </p:attrNameLst>
                                      </p:cBhvr>
                                      <p:to>
                                        <p:strVal val="visible"/>
                                      </p:to>
                                    </p:set>
                                    <p:anim calcmode="lin" valueType="num">
                                      <p:cBhvr additive="base">
                                        <p:cTn id="155" dur="500" fill="hold"/>
                                        <p:tgtEl>
                                          <p:spTgt spid="51"/>
                                        </p:tgtEl>
                                        <p:attrNameLst>
                                          <p:attrName>ppt_x</p:attrName>
                                        </p:attrNameLst>
                                      </p:cBhvr>
                                      <p:tavLst>
                                        <p:tav tm="0">
                                          <p:val>
                                            <p:strVal val="#ppt_x"/>
                                          </p:val>
                                        </p:tav>
                                        <p:tav tm="100000">
                                          <p:val>
                                            <p:strVal val="#ppt_x"/>
                                          </p:val>
                                        </p:tav>
                                      </p:tavLst>
                                    </p:anim>
                                    <p:anim calcmode="lin" valueType="num">
                                      <p:cBhvr additive="base">
                                        <p:cTn id="156" dur="500" fill="hold"/>
                                        <p:tgtEl>
                                          <p:spTgt spid="51"/>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52"/>
                                        </p:tgtEl>
                                        <p:attrNameLst>
                                          <p:attrName>style.visibility</p:attrName>
                                        </p:attrNameLst>
                                      </p:cBhvr>
                                      <p:to>
                                        <p:strVal val="visible"/>
                                      </p:to>
                                    </p:set>
                                    <p:anim calcmode="lin" valueType="num">
                                      <p:cBhvr additive="base">
                                        <p:cTn id="159" dur="500" fill="hold"/>
                                        <p:tgtEl>
                                          <p:spTgt spid="52"/>
                                        </p:tgtEl>
                                        <p:attrNameLst>
                                          <p:attrName>ppt_x</p:attrName>
                                        </p:attrNameLst>
                                      </p:cBhvr>
                                      <p:tavLst>
                                        <p:tav tm="0">
                                          <p:val>
                                            <p:strVal val="#ppt_x"/>
                                          </p:val>
                                        </p:tav>
                                        <p:tav tm="100000">
                                          <p:val>
                                            <p:strVal val="#ppt_x"/>
                                          </p:val>
                                        </p:tav>
                                      </p:tavLst>
                                    </p:anim>
                                    <p:anim calcmode="lin" valueType="num">
                                      <p:cBhvr additive="base">
                                        <p:cTn id="160" dur="500" fill="hold"/>
                                        <p:tgtEl>
                                          <p:spTgt spid="52"/>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53"/>
                                        </p:tgtEl>
                                        <p:attrNameLst>
                                          <p:attrName>style.visibility</p:attrName>
                                        </p:attrNameLst>
                                      </p:cBhvr>
                                      <p:to>
                                        <p:strVal val="visible"/>
                                      </p:to>
                                    </p:set>
                                    <p:anim calcmode="lin" valueType="num">
                                      <p:cBhvr additive="base">
                                        <p:cTn id="163" dur="500" fill="hold"/>
                                        <p:tgtEl>
                                          <p:spTgt spid="53"/>
                                        </p:tgtEl>
                                        <p:attrNameLst>
                                          <p:attrName>ppt_x</p:attrName>
                                        </p:attrNameLst>
                                      </p:cBhvr>
                                      <p:tavLst>
                                        <p:tav tm="0">
                                          <p:val>
                                            <p:strVal val="#ppt_x"/>
                                          </p:val>
                                        </p:tav>
                                        <p:tav tm="100000">
                                          <p:val>
                                            <p:strVal val="#ppt_x"/>
                                          </p:val>
                                        </p:tav>
                                      </p:tavLst>
                                    </p:anim>
                                    <p:anim calcmode="lin" valueType="num">
                                      <p:cBhvr additive="base">
                                        <p:cTn id="164" dur="500" fill="hold"/>
                                        <p:tgtEl>
                                          <p:spTgt spid="53"/>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54"/>
                                        </p:tgtEl>
                                        <p:attrNameLst>
                                          <p:attrName>style.visibility</p:attrName>
                                        </p:attrNameLst>
                                      </p:cBhvr>
                                      <p:to>
                                        <p:strVal val="visible"/>
                                      </p:to>
                                    </p:set>
                                    <p:anim calcmode="lin" valueType="num">
                                      <p:cBhvr additive="base">
                                        <p:cTn id="167" dur="500" fill="hold"/>
                                        <p:tgtEl>
                                          <p:spTgt spid="54"/>
                                        </p:tgtEl>
                                        <p:attrNameLst>
                                          <p:attrName>ppt_x</p:attrName>
                                        </p:attrNameLst>
                                      </p:cBhvr>
                                      <p:tavLst>
                                        <p:tav tm="0">
                                          <p:val>
                                            <p:strVal val="#ppt_x"/>
                                          </p:val>
                                        </p:tav>
                                        <p:tav tm="100000">
                                          <p:val>
                                            <p:strVal val="#ppt_x"/>
                                          </p:val>
                                        </p:tav>
                                      </p:tavLst>
                                    </p:anim>
                                    <p:anim calcmode="lin" valueType="num">
                                      <p:cBhvr additive="base">
                                        <p:cTn id="168" dur="500" fill="hold"/>
                                        <p:tgtEl>
                                          <p:spTgt spid="54"/>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55"/>
                                        </p:tgtEl>
                                        <p:attrNameLst>
                                          <p:attrName>style.visibility</p:attrName>
                                        </p:attrNameLst>
                                      </p:cBhvr>
                                      <p:to>
                                        <p:strVal val="visible"/>
                                      </p:to>
                                    </p:set>
                                    <p:anim calcmode="lin" valueType="num">
                                      <p:cBhvr additive="base">
                                        <p:cTn id="171" dur="500" fill="hold"/>
                                        <p:tgtEl>
                                          <p:spTgt spid="55"/>
                                        </p:tgtEl>
                                        <p:attrNameLst>
                                          <p:attrName>ppt_x</p:attrName>
                                        </p:attrNameLst>
                                      </p:cBhvr>
                                      <p:tavLst>
                                        <p:tav tm="0">
                                          <p:val>
                                            <p:strVal val="#ppt_x"/>
                                          </p:val>
                                        </p:tav>
                                        <p:tav tm="100000">
                                          <p:val>
                                            <p:strVal val="#ppt_x"/>
                                          </p:val>
                                        </p:tav>
                                      </p:tavLst>
                                    </p:anim>
                                    <p:anim calcmode="lin" valueType="num">
                                      <p:cBhvr additive="base">
                                        <p:cTn id="172" dur="500" fill="hold"/>
                                        <p:tgtEl>
                                          <p:spTgt spid="55"/>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56"/>
                                        </p:tgtEl>
                                        <p:attrNameLst>
                                          <p:attrName>style.visibility</p:attrName>
                                        </p:attrNameLst>
                                      </p:cBhvr>
                                      <p:to>
                                        <p:strVal val="visible"/>
                                      </p:to>
                                    </p:set>
                                    <p:anim calcmode="lin" valueType="num">
                                      <p:cBhvr additive="base">
                                        <p:cTn id="175" dur="500" fill="hold"/>
                                        <p:tgtEl>
                                          <p:spTgt spid="56"/>
                                        </p:tgtEl>
                                        <p:attrNameLst>
                                          <p:attrName>ppt_x</p:attrName>
                                        </p:attrNameLst>
                                      </p:cBhvr>
                                      <p:tavLst>
                                        <p:tav tm="0">
                                          <p:val>
                                            <p:strVal val="#ppt_x"/>
                                          </p:val>
                                        </p:tav>
                                        <p:tav tm="100000">
                                          <p:val>
                                            <p:strVal val="#ppt_x"/>
                                          </p:val>
                                        </p:tav>
                                      </p:tavLst>
                                    </p:anim>
                                    <p:anim calcmode="lin" valueType="num">
                                      <p:cBhvr additive="base">
                                        <p:cTn id="176" dur="500" fill="hold"/>
                                        <p:tgtEl>
                                          <p:spTgt spid="56"/>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57"/>
                                        </p:tgtEl>
                                        <p:attrNameLst>
                                          <p:attrName>style.visibility</p:attrName>
                                        </p:attrNameLst>
                                      </p:cBhvr>
                                      <p:to>
                                        <p:strVal val="visible"/>
                                      </p:to>
                                    </p:set>
                                    <p:anim calcmode="lin" valueType="num">
                                      <p:cBhvr additive="base">
                                        <p:cTn id="179" dur="500" fill="hold"/>
                                        <p:tgtEl>
                                          <p:spTgt spid="57"/>
                                        </p:tgtEl>
                                        <p:attrNameLst>
                                          <p:attrName>ppt_x</p:attrName>
                                        </p:attrNameLst>
                                      </p:cBhvr>
                                      <p:tavLst>
                                        <p:tav tm="0">
                                          <p:val>
                                            <p:strVal val="#ppt_x"/>
                                          </p:val>
                                        </p:tav>
                                        <p:tav tm="100000">
                                          <p:val>
                                            <p:strVal val="#ppt_x"/>
                                          </p:val>
                                        </p:tav>
                                      </p:tavLst>
                                    </p:anim>
                                    <p:anim calcmode="lin" valueType="num">
                                      <p:cBhvr additive="base">
                                        <p:cTn id="180"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animBg="1"/>
      <p:bldP spid="33" grpId="0" animBg="1"/>
      <p:bldP spid="23" grpId="0" animBg="1"/>
      <p:bldP spid="24" grpId="0" animBg="1"/>
      <p:bldP spid="26" grpId="0" animBg="1"/>
      <p:bldP spid="22" grpId="0" animBg="1"/>
      <p:bldP spid="15" grpId="0" animBg="1"/>
      <p:bldP spid="20" grpId="0" animBg="1"/>
      <p:bldP spid="21" grpId="0" animBg="1"/>
      <p:bldP spid="14" grpId="0" animBg="1"/>
      <p:bldP spid="29" grpId="0" animBg="1"/>
      <p:bldP spid="27" grpId="0" animBg="1"/>
      <p:bldP spid="28" grpId="0" animBg="1"/>
      <p:bldP spid="2" grpId="0" bldLvl="0" animBg="1"/>
      <p:bldP spid="35" grpId="0" bldLvl="0" animBg="1"/>
      <p:bldP spid="36" grpId="0" bldLvl="0" animBg="1"/>
      <p:bldP spid="37" grpId="0" bldLvl="0" animBg="1"/>
      <p:bldP spid="38" grpId="0" bldLvl="0" animBg="1"/>
      <p:bldP spid="42" grpId="0" bldLvl="0" animBg="1"/>
      <p:bldP spid="43" grpId="0" bldLvl="0" animBg="1"/>
      <p:bldP spid="44" grpId="0" bldLvl="0" animBg="1"/>
      <p:bldP spid="45" grpId="0" bldLvl="0" animBg="1"/>
      <p:bldP spid="46" grpId="0" bldLvl="0" animBg="1"/>
      <p:bldP spid="48" grpId="0" bldLvl="0" animBg="1"/>
      <p:bldP spid="49" grpId="0" bldLvl="0" animBg="1"/>
      <p:bldP spid="50" grpId="0" bldLvl="0" animBg="1"/>
      <p:bldP spid="51" grpId="0" bldLvl="0" animBg="1"/>
      <p:bldP spid="54" grpId="0" bldLvl="0" animBg="1"/>
      <p:bldP spid="56" grpId="0" bldLvl="0" animBg="1"/>
      <p:bldP spid="57"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6445" name="Rectangle 13"/>
          <p:cNvSpPr>
            <a:spLocks noChangeArrowheads="1"/>
          </p:cNvSpPr>
          <p:nvPr/>
        </p:nvSpPr>
        <p:spPr bwMode="auto">
          <a:xfrm>
            <a:off x="93663" y="466884"/>
            <a:ext cx="328803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2.6.4 Σ-Δ ADC</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基本原理</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792587" name="Rectangle 11"/>
          <p:cNvSpPr>
            <a:spLocks noChangeArrowheads="1"/>
          </p:cNvSpPr>
          <p:nvPr/>
        </p:nvSpPr>
        <p:spPr bwMode="auto">
          <a:xfrm>
            <a:off x="324485" y="863600"/>
            <a:ext cx="858710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输入的模拟量是连续的，而输出的数字量是离散的，用离散的数字量表示连续的模拟量，需要经过量化和编码，由于数字量只能取有限位，故量化过程会引入误差，量化误差也称量化噪声。 </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92588" name="Rectangle 12"/>
          <p:cNvSpPr>
            <a:spLocks noChangeArrowheads="1"/>
          </p:cNvSpPr>
          <p:nvPr/>
        </p:nvSpPr>
        <p:spPr bwMode="auto">
          <a:xfrm>
            <a:off x="421958" y="863283"/>
            <a:ext cx="20193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fontAlgn="base">
              <a:spcBef>
                <a:spcPct val="0"/>
              </a:spcBef>
              <a:spcAft>
                <a:spcPct val="0"/>
              </a:spcAft>
            </a:pPr>
            <a:r>
              <a:rPr lang="zh-CN" altLang="en-US" sz="2400" b="1">
                <a:solidFill>
                  <a:srgbClr val="FFFFFF"/>
                </a:solidFill>
                <a:latin typeface="宋体" panose="02010600030101010101" pitchFamily="2" charset="-122"/>
                <a:ea typeface="宋体" panose="02010600030101010101" pitchFamily="2" charset="-122"/>
              </a:rPr>
              <a:t>量化误差定义</a:t>
            </a:r>
            <a:endParaRPr lang="zh-CN" altLang="en-US" sz="2400" b="1">
              <a:solidFill>
                <a:srgbClr val="FFFFFF"/>
              </a:solidFill>
              <a:latin typeface="宋体" panose="02010600030101010101" pitchFamily="2" charset="-122"/>
              <a:ea typeface="宋体" panose="02010600030101010101" pitchFamily="2" charset="-122"/>
            </a:endParaRPr>
          </a:p>
        </p:txBody>
      </p:sp>
      <p:sp>
        <p:nvSpPr>
          <p:cNvPr id="792590" name="Rectangle 14"/>
          <p:cNvSpPr>
            <a:spLocks noChangeArrowheads="1"/>
          </p:cNvSpPr>
          <p:nvPr/>
        </p:nvSpPr>
        <p:spPr bwMode="auto">
          <a:xfrm>
            <a:off x="325120" y="2312035"/>
            <a:ext cx="8585835" cy="119888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数字量用</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位二进制数表示时可有   个编码。在输入模拟信号归一化为</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之间数值的情况下，对应输出码的一个最低有效位</a:t>
            </a: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LSB</a:t>
            </a: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发生变化的最小输入模拟量的变化量为：</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792591" name="Object 15"/>
          <p:cNvGraphicFramePr>
            <a:graphicFrameLocks noChangeAspect="1"/>
          </p:cNvGraphicFramePr>
          <p:nvPr/>
        </p:nvGraphicFramePr>
        <p:xfrm>
          <a:off x="7618730" y="3056890"/>
          <a:ext cx="1061085" cy="454025"/>
        </p:xfrm>
        <a:graphic>
          <a:graphicData uri="http://schemas.openxmlformats.org/presentationml/2006/ole">
            <mc:AlternateContent xmlns:mc="http://schemas.openxmlformats.org/markup-compatibility/2006">
              <mc:Choice xmlns:v="urn:schemas-microsoft-com:vml" Requires="v">
                <p:oleObj spid="_x0000_s8296" name="公式" r:id="rId1" imgW="584200" imgH="228600" progId="Equation.3">
                  <p:embed/>
                </p:oleObj>
              </mc:Choice>
              <mc:Fallback>
                <p:oleObj name="公式" r:id="rId1" imgW="584200" imgH="228600" progId="Equation.3">
                  <p:embed/>
                  <p:pic>
                    <p:nvPicPr>
                      <p:cNvPr id="0" name="图片 82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8730" y="3056890"/>
                        <a:ext cx="1061085" cy="454025"/>
                      </a:xfrm>
                      <a:prstGeom prst="rect">
                        <a:avLst/>
                      </a:prstGeom>
                      <a:solidFill>
                        <a:srgbClr val="FFFF00"/>
                      </a:solidFill>
                    </p:spPr>
                  </p:pic>
                </p:oleObj>
              </mc:Fallback>
            </mc:AlternateContent>
          </a:graphicData>
        </a:graphic>
      </p:graphicFrame>
      <p:graphicFrame>
        <p:nvGraphicFramePr>
          <p:cNvPr id="792592" name="Object 16"/>
          <p:cNvGraphicFramePr>
            <a:graphicFrameLocks noChangeAspect="1"/>
          </p:cNvGraphicFramePr>
          <p:nvPr/>
        </p:nvGraphicFramePr>
        <p:xfrm>
          <a:off x="5525770" y="2338070"/>
          <a:ext cx="431800" cy="411163"/>
        </p:xfrm>
        <a:graphic>
          <a:graphicData uri="http://schemas.openxmlformats.org/presentationml/2006/ole">
            <mc:AlternateContent xmlns:mc="http://schemas.openxmlformats.org/markup-compatibility/2006">
              <mc:Choice xmlns:v="urn:schemas-microsoft-com:vml" Requires="v">
                <p:oleObj spid="_x0000_s8297" name="公式" r:id="rId3" imgW="203200" imgH="190500" progId="Equation.3">
                  <p:embed/>
                </p:oleObj>
              </mc:Choice>
              <mc:Fallback>
                <p:oleObj name="公式" r:id="rId3" imgW="203200" imgH="190500" progId="Equation.3">
                  <p:embed/>
                  <p:pic>
                    <p:nvPicPr>
                      <p:cNvPr id="0" name="图片 82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5770" y="2338070"/>
                        <a:ext cx="431800" cy="411163"/>
                      </a:xfrm>
                      <a:prstGeom prst="rect">
                        <a:avLst/>
                      </a:prstGeom>
                      <a:solidFill>
                        <a:srgbClr val="FFFF00"/>
                      </a:solidFill>
                      <a:ln>
                        <a:noFill/>
                      </a:ln>
                      <a:extLst>
                        <a:ext uri="{91240B29-F687-4F45-9708-019B960494DF}">
                          <a14:hiddenLine xmlns:a14="http://schemas.microsoft.com/office/drawing/2010/main" w="9525">
                            <a:solidFill>
                              <a:srgbClr val="FFFF00"/>
                            </a:solidFill>
                            <a:miter lim="800000"/>
                            <a:headEnd/>
                            <a:tailEnd/>
                          </a14:hiddenLine>
                        </a:ext>
                      </a:extLst>
                    </p:spPr>
                  </p:pic>
                </p:oleObj>
              </mc:Fallback>
            </mc:AlternateContent>
          </a:graphicData>
        </a:graphic>
      </p:graphicFrame>
      <p:sp>
        <p:nvSpPr>
          <p:cNvPr id="794635" name="Rectangle 11"/>
          <p:cNvSpPr>
            <a:spLocks noChangeArrowheads="1"/>
          </p:cNvSpPr>
          <p:nvPr/>
        </p:nvSpPr>
        <p:spPr bwMode="auto">
          <a:xfrm>
            <a:off x="340043" y="3440906"/>
            <a:ext cx="217297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量化噪声功率 </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794636" name="Rectangle 12"/>
          <p:cNvSpPr>
            <a:spLocks noChangeArrowheads="1"/>
          </p:cNvSpPr>
          <p:nvPr/>
        </p:nvSpPr>
        <p:spPr bwMode="auto">
          <a:xfrm>
            <a:off x="340360" y="3441065"/>
            <a:ext cx="871918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在假定量化噪声是白噪声的情况下，量化噪声在以</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±q/2</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量化单位所划分的各量化电平内的分布是一样的，设量化噪声为</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e(n)</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，量化噪声功率用方差表示为</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794638" name="Object 14"/>
          <p:cNvGraphicFramePr>
            <a:graphicFrameLocks noChangeAspect="1"/>
          </p:cNvGraphicFramePr>
          <p:nvPr/>
        </p:nvGraphicFramePr>
        <p:xfrm>
          <a:off x="6130925" y="4188460"/>
          <a:ext cx="2854960" cy="735965"/>
        </p:xfrm>
        <a:graphic>
          <a:graphicData uri="http://schemas.openxmlformats.org/presentationml/2006/ole">
            <mc:AlternateContent xmlns:mc="http://schemas.openxmlformats.org/markup-compatibility/2006">
              <mc:Choice xmlns:v="urn:schemas-microsoft-com:vml" Requires="v">
                <p:oleObj spid="_x0000_s9320" name="公式" r:id="rId5" imgW="1879600" imgH="444500" progId="Equation.3">
                  <p:embed/>
                </p:oleObj>
              </mc:Choice>
              <mc:Fallback>
                <p:oleObj name="公式" r:id="rId5" imgW="1879600" imgH="444500" progId="Equation.3">
                  <p:embed/>
                  <p:pic>
                    <p:nvPicPr>
                      <p:cNvPr id="0" name="图片 93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0925" y="4188460"/>
                        <a:ext cx="2854960" cy="735965"/>
                      </a:xfrm>
                      <a:prstGeom prst="rect">
                        <a:avLst/>
                      </a:prstGeom>
                      <a:solidFill>
                        <a:srgbClr val="FFFF00"/>
                      </a:solidFill>
                    </p:spPr>
                  </p:pic>
                </p:oleObj>
              </mc:Fallback>
            </mc:AlternateContent>
          </a:graphicData>
        </a:graphic>
      </p:graphicFrame>
      <p:sp>
        <p:nvSpPr>
          <p:cNvPr id="794640" name="Rectangle 16"/>
          <p:cNvSpPr>
            <a:spLocks noChangeArrowheads="1"/>
          </p:cNvSpPr>
          <p:nvPr/>
        </p:nvSpPr>
        <p:spPr bwMode="auto">
          <a:xfrm>
            <a:off x="324485" y="4633436"/>
            <a:ext cx="33197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量化噪声的功率谱密度 </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794641" name="Rectangle 17"/>
          <p:cNvSpPr>
            <a:spLocks noChangeArrowheads="1"/>
          </p:cNvSpPr>
          <p:nvPr/>
        </p:nvSpPr>
        <p:spPr bwMode="auto">
          <a:xfrm>
            <a:off x="389890" y="5078730"/>
            <a:ext cx="8669655"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由于量化噪声均等地散布于整个采样频率</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范围内，所以量化噪声的功率谱密度可表示为：</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794642" name="Object 18"/>
          <p:cNvGraphicFramePr>
            <a:graphicFrameLocks noChangeAspect="1"/>
          </p:cNvGraphicFramePr>
          <p:nvPr/>
        </p:nvGraphicFramePr>
        <p:xfrm>
          <a:off x="5001895" y="5494655"/>
          <a:ext cx="1129030" cy="526415"/>
        </p:xfrm>
        <a:graphic>
          <a:graphicData uri="http://schemas.openxmlformats.org/presentationml/2006/ole">
            <mc:AlternateContent xmlns:mc="http://schemas.openxmlformats.org/markup-compatibility/2006">
              <mc:Choice xmlns:v="urn:schemas-microsoft-com:vml" Requires="v">
                <p:oleObj spid="_x0000_s9321" name="公式" r:id="rId7" imgW="787400" imgH="457200" progId="Equation.3">
                  <p:embed/>
                </p:oleObj>
              </mc:Choice>
              <mc:Fallback>
                <p:oleObj name="公式" r:id="rId7" imgW="787400" imgH="457200" progId="Equation.3">
                  <p:embed/>
                  <p:pic>
                    <p:nvPicPr>
                      <p:cNvPr id="0" name="图片 93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1895" y="5494655"/>
                        <a:ext cx="1129030" cy="526415"/>
                      </a:xfrm>
                      <a:prstGeom prst="rect">
                        <a:avLst/>
                      </a:prstGeom>
                      <a:solidFill>
                        <a:srgbClr val="FFFF00"/>
                      </a:solidFill>
                    </p:spPr>
                  </p:pic>
                </p:oleObj>
              </mc:Fallback>
            </mc:AlternateContent>
          </a:graphicData>
        </a:graphic>
      </p:graphicFrame>
      <p:sp>
        <p:nvSpPr>
          <p:cNvPr id="796683" name="Text Box 11"/>
          <p:cNvSpPr txBox="1">
            <a:spLocks noChangeArrowheads="1"/>
          </p:cNvSpPr>
          <p:nvPr/>
        </p:nvSpPr>
        <p:spPr bwMode="auto">
          <a:xfrm>
            <a:off x="271145" y="5983605"/>
            <a:ext cx="869442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0"/>
              </a:spcBef>
              <a:spcAft>
                <a:spcPct val="0"/>
              </a:spcAft>
            </a:pP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可见，</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增大，</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q</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减小，量化噪声功率减小；采样频率越高，分布在直流至基带</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范围内的量化噪声功率越少。 </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97708" name="Object 12"/>
          <p:cNvGraphicFramePr>
            <a:graphicFrameLocks noChangeAspect="1"/>
          </p:cNvGraphicFramePr>
          <p:nvPr/>
        </p:nvGraphicFramePr>
        <p:xfrm>
          <a:off x="4662805" y="2317115"/>
          <a:ext cx="360680" cy="469265"/>
        </p:xfrm>
        <a:graphic>
          <a:graphicData uri="http://schemas.openxmlformats.org/presentationml/2006/ole">
            <mc:AlternateContent xmlns:mc="http://schemas.openxmlformats.org/markup-compatibility/2006">
              <mc:Choice xmlns:v="urn:schemas-microsoft-com:vml" Requires="v">
                <p:oleObj spid="_x0000_s11419" name="公式" r:id="rId1" imgW="190500" imgH="393700" progId="Equation.3">
                  <p:embed/>
                </p:oleObj>
              </mc:Choice>
              <mc:Fallback>
                <p:oleObj name="公式" r:id="rId1" imgW="190500" imgH="393700" progId="Equation.3">
                  <p:embed/>
                  <p:pic>
                    <p:nvPicPr>
                      <p:cNvPr id="0" name="图片 114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2805" y="2317115"/>
                        <a:ext cx="360680" cy="469265"/>
                      </a:xfrm>
                      <a:prstGeom prst="rect">
                        <a:avLst/>
                      </a:prstGeom>
                      <a:solidFill>
                        <a:srgbClr val="FFFF00"/>
                      </a:solidFill>
                    </p:spPr>
                  </p:pic>
                </p:oleObj>
              </mc:Fallback>
            </mc:AlternateContent>
          </a:graphicData>
        </a:graphic>
      </p:graphicFrame>
      <p:graphicFrame>
        <p:nvGraphicFramePr>
          <p:cNvPr id="797709" name="Object 13"/>
          <p:cNvGraphicFramePr>
            <a:graphicFrameLocks noChangeAspect="1"/>
          </p:cNvGraphicFramePr>
          <p:nvPr/>
        </p:nvGraphicFramePr>
        <p:xfrm>
          <a:off x="4554855" y="2797175"/>
          <a:ext cx="1007745" cy="380365"/>
        </p:xfrm>
        <a:graphic>
          <a:graphicData uri="http://schemas.openxmlformats.org/presentationml/2006/ole">
            <mc:AlternateContent xmlns:mc="http://schemas.openxmlformats.org/markup-compatibility/2006">
              <mc:Choice xmlns:v="urn:schemas-microsoft-com:vml" Requires="v">
                <p:oleObj spid="_x0000_s11420" name="" r:id="rId3" imgW="508000" imgH="190500" progId="Equation.3">
                  <p:embed/>
                </p:oleObj>
              </mc:Choice>
              <mc:Fallback>
                <p:oleObj name="" r:id="rId3" imgW="508000" imgH="190500" progId="Equation.3">
                  <p:embed/>
                  <p:pic>
                    <p:nvPicPr>
                      <p:cNvPr id="0" name="图片 114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4855" y="2797175"/>
                        <a:ext cx="1007745" cy="380365"/>
                      </a:xfrm>
                      <a:prstGeom prst="rect">
                        <a:avLst/>
                      </a:prstGeom>
                      <a:solidFill>
                        <a:srgbClr val="FFFF00"/>
                      </a:solidFill>
                    </p:spPr>
                  </p:pic>
                </p:oleObj>
              </mc:Fallback>
            </mc:AlternateContent>
          </a:graphicData>
        </a:graphic>
      </p:graphicFrame>
      <p:sp>
        <p:nvSpPr>
          <p:cNvPr id="797710" name="Rectangle 14"/>
          <p:cNvSpPr>
            <a:spLocks noChangeArrowheads="1"/>
          </p:cNvSpPr>
          <p:nvPr/>
        </p:nvSpPr>
        <p:spPr bwMode="auto">
          <a:xfrm>
            <a:off x="263525" y="1270000"/>
            <a:ext cx="8484870" cy="193802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如果用</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Kf</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的采样频率对输入信号进行采样</a:t>
            </a: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K</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称为过采样倍率</a:t>
            </a: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，整个量化噪声将位于直流至   之间，</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使量化噪声的有效值降为原来的   。如果直接使用过采样方法使分辨率提高</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位，必须进行       倍过采样。 </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97711" name="Text Box 15"/>
          <p:cNvSpPr txBox="1">
            <a:spLocks noChangeArrowheads="1"/>
          </p:cNvSpPr>
          <p:nvPr/>
        </p:nvSpPr>
        <p:spPr bwMode="auto">
          <a:xfrm>
            <a:off x="263525" y="908050"/>
            <a:ext cx="20193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fontAlgn="base">
              <a:spcBef>
                <a:spcPct val="0"/>
              </a:spcBef>
              <a:spcAft>
                <a:spcPct val="0"/>
              </a:spcAft>
            </a:pPr>
            <a:r>
              <a:rPr lang="zh-CN" altLang="en-US" sz="2400" b="1">
                <a:solidFill>
                  <a:srgbClr val="FFFFFF"/>
                </a:solidFill>
                <a:latin typeface="宋体" panose="02010600030101010101" pitchFamily="2" charset="-122"/>
                <a:ea typeface="宋体" panose="02010600030101010101" pitchFamily="2" charset="-122"/>
              </a:rPr>
              <a:t>过采样的使用</a:t>
            </a:r>
            <a:endParaRPr lang="zh-CN" altLang="en-US" sz="2400" b="1">
              <a:solidFill>
                <a:srgbClr val="FFFFFF"/>
              </a:solidFill>
              <a:latin typeface="宋体" panose="02010600030101010101" pitchFamily="2" charset="-122"/>
              <a:ea typeface="宋体" panose="02010600030101010101" pitchFamily="2" charset="-122"/>
            </a:endParaRPr>
          </a:p>
        </p:txBody>
      </p:sp>
      <p:graphicFrame>
        <p:nvGraphicFramePr>
          <p:cNvPr id="797712" name="Object 16"/>
          <p:cNvGraphicFramePr>
            <a:graphicFrameLocks noChangeAspect="1"/>
          </p:cNvGraphicFramePr>
          <p:nvPr/>
        </p:nvGraphicFramePr>
        <p:xfrm>
          <a:off x="5175885" y="1703070"/>
          <a:ext cx="416560" cy="485775"/>
        </p:xfrm>
        <a:graphic>
          <a:graphicData uri="http://schemas.openxmlformats.org/presentationml/2006/ole">
            <mc:AlternateContent xmlns:mc="http://schemas.openxmlformats.org/markup-compatibility/2006">
              <mc:Choice xmlns:v="urn:schemas-microsoft-com:vml" Requires="v">
                <p:oleObj spid="_x0000_s11421" name="公式" r:id="rId5" imgW="317500" imgH="405765" progId="Equation.3">
                  <p:embed/>
                </p:oleObj>
              </mc:Choice>
              <mc:Fallback>
                <p:oleObj name="公式" r:id="rId5" imgW="317500" imgH="405765" progId="Equation.3">
                  <p:embed/>
                  <p:pic>
                    <p:nvPicPr>
                      <p:cNvPr id="0" name="图片 114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5885" y="1703070"/>
                        <a:ext cx="416560" cy="485775"/>
                      </a:xfrm>
                      <a:prstGeom prst="rect">
                        <a:avLst/>
                      </a:prstGeom>
                      <a:solidFill>
                        <a:srgbClr val="FFFF00"/>
                      </a:solidFill>
                    </p:spPr>
                  </p:pic>
                </p:oleObj>
              </mc:Fallback>
            </mc:AlternateContent>
          </a:graphicData>
        </a:graphic>
      </p:graphicFrame>
      <p:sp>
        <p:nvSpPr>
          <p:cNvPr id="797713" name="Rectangle 17"/>
          <p:cNvSpPr>
            <a:spLocks noChangeArrowheads="1"/>
          </p:cNvSpPr>
          <p:nvPr/>
        </p:nvSpPr>
        <p:spPr bwMode="auto">
          <a:xfrm>
            <a:off x="196850" y="3312795"/>
            <a:ext cx="847979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为使采样速率不超过一个合理的界限，在</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Σ-ΔADC</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中采用</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Σ-Δ</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调制器，利用反馈来改变量化噪声在</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a:t>
            </a:r>
            <a:r>
              <a:rPr lang="en-US" altLang="zh-CN" sz="24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之间的平坦分布，使之成为增函数形式。</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86445" name="Rectangle 13"/>
          <p:cNvSpPr>
            <a:spLocks noChangeArrowheads="1"/>
          </p:cNvSpPr>
          <p:nvPr/>
        </p:nvSpPr>
        <p:spPr bwMode="auto">
          <a:xfrm>
            <a:off x="107633" y="447834"/>
            <a:ext cx="328803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2.6.4 Σ-Δ ADC</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基本原理</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6445" name="Rectangle 13"/>
          <p:cNvSpPr>
            <a:spLocks noChangeArrowheads="1"/>
          </p:cNvSpPr>
          <p:nvPr/>
        </p:nvSpPr>
        <p:spPr bwMode="auto">
          <a:xfrm>
            <a:off x="107633" y="447834"/>
            <a:ext cx="328803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2.6.4 Σ-Δ ADC</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基本原理</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799755" name="Text Box 11"/>
          <p:cNvSpPr txBox="1">
            <a:spLocks noChangeArrowheads="1"/>
          </p:cNvSpPr>
          <p:nvPr/>
        </p:nvSpPr>
        <p:spPr bwMode="auto">
          <a:xfrm>
            <a:off x="265430" y="1138555"/>
            <a:ext cx="86868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0"/>
              </a:spcBef>
              <a:spcAft>
                <a:spcPct val="0"/>
              </a:spcAft>
            </a:pP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设模拟</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Σ-Δ</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调制器中的量化器产生的量化噪声为加性白噪声，开关电容电路形式的等效频域线性化模型如下图所示，</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Q</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为量化噪声，</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H(S)</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为模拟滤波器的传递函数，输入信号为</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，输出信号为</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Y</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，有</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799756" name="Rectangle 12"/>
          <p:cNvSpPr>
            <a:spLocks noChangeArrowheads="1"/>
          </p:cNvSpPr>
          <p:nvPr/>
        </p:nvSpPr>
        <p:spPr bwMode="auto">
          <a:xfrm>
            <a:off x="0" y="35271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ctr" fontAlgn="base">
              <a:spcBef>
                <a:spcPct val="0"/>
              </a:spcBef>
              <a:spcAft>
                <a:spcPct val="0"/>
              </a:spcAft>
            </a:pPr>
            <a:endParaRPr kumimoji="1" lang="zh-CN" altLang="en-US" sz="4400" b="1">
              <a:solidFill>
                <a:srgbClr val="FFFFFF"/>
              </a:solidFill>
              <a:ea typeface="楷体_GB2312" pitchFamily="49" charset="-122"/>
            </a:endParaRPr>
          </a:p>
        </p:txBody>
      </p:sp>
      <p:graphicFrame>
        <p:nvGraphicFramePr>
          <p:cNvPr id="799757" name="Object 13"/>
          <p:cNvGraphicFramePr>
            <a:graphicFrameLocks noChangeAspect="1"/>
          </p:cNvGraphicFramePr>
          <p:nvPr/>
        </p:nvGraphicFramePr>
        <p:xfrm>
          <a:off x="1458595" y="2334895"/>
          <a:ext cx="2063115" cy="372110"/>
        </p:xfrm>
        <a:graphic>
          <a:graphicData uri="http://schemas.openxmlformats.org/presentationml/2006/ole">
            <mc:AlternateContent xmlns:mc="http://schemas.openxmlformats.org/markup-compatibility/2006">
              <mc:Choice xmlns:v="urn:schemas-microsoft-com:vml" Requires="v">
                <p:oleObj spid="_x0000_s12392" name="公式" r:id="rId1" imgW="1218565" imgH="203200" progId="Equation.3">
                  <p:embed/>
                </p:oleObj>
              </mc:Choice>
              <mc:Fallback>
                <p:oleObj name="公式" r:id="rId1" imgW="1218565" imgH="203200" progId="Equation.3">
                  <p:embed/>
                  <p:pic>
                    <p:nvPicPr>
                      <p:cNvPr id="0" name="图片 123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595" y="2334895"/>
                        <a:ext cx="2063115" cy="372110"/>
                      </a:xfrm>
                      <a:prstGeom prst="rect">
                        <a:avLst/>
                      </a:prstGeom>
                      <a:solidFill>
                        <a:srgbClr val="FFFF00"/>
                      </a:solidFill>
                    </p:spPr>
                  </p:pic>
                </p:oleObj>
              </mc:Fallback>
            </mc:AlternateContent>
          </a:graphicData>
        </a:graphic>
      </p:graphicFrame>
      <p:graphicFrame>
        <p:nvGraphicFramePr>
          <p:cNvPr id="799759" name="Object 15"/>
          <p:cNvGraphicFramePr>
            <a:graphicFrameLocks noChangeAspect="1"/>
          </p:cNvGraphicFramePr>
          <p:nvPr/>
        </p:nvGraphicFramePr>
        <p:xfrm>
          <a:off x="1458595" y="2707005"/>
          <a:ext cx="3540760" cy="429895"/>
        </p:xfrm>
        <a:graphic>
          <a:graphicData uri="http://schemas.openxmlformats.org/presentationml/2006/ole">
            <mc:AlternateContent xmlns:mc="http://schemas.openxmlformats.org/markup-compatibility/2006">
              <mc:Choice xmlns:v="urn:schemas-microsoft-com:vml" Requires="v">
                <p:oleObj spid="_x0000_s12393" name="公式" r:id="rId3" imgW="1651000" imgH="203200" progId="Equation.3">
                  <p:embed/>
                </p:oleObj>
              </mc:Choice>
              <mc:Fallback>
                <p:oleObj name="公式" r:id="rId3" imgW="1651000" imgH="203200" progId="Equation.3">
                  <p:embed/>
                  <p:pic>
                    <p:nvPicPr>
                      <p:cNvPr id="0" name="图片 123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595" y="2707005"/>
                        <a:ext cx="3540760" cy="429895"/>
                      </a:xfrm>
                      <a:prstGeom prst="rect">
                        <a:avLst/>
                      </a:prstGeom>
                      <a:solidFill>
                        <a:srgbClr val="FFFF00"/>
                      </a:solidFill>
                    </p:spPr>
                  </p:pic>
                </p:oleObj>
              </mc:Fallback>
            </mc:AlternateContent>
          </a:graphicData>
        </a:graphic>
      </p:graphicFrame>
      <p:pic>
        <p:nvPicPr>
          <p:cNvPr id="799760" name="Picture 16" descr="B3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58278" y="3136583"/>
            <a:ext cx="5724525" cy="1296987"/>
          </a:xfrm>
          <a:prstGeom prst="rect">
            <a:avLst/>
          </a:prstGeom>
          <a:noFill/>
          <a:extLst>
            <a:ext uri="{909E8E84-426E-40DD-AFC4-6F175D3DCCD1}">
              <a14:hiddenFill xmlns:a14="http://schemas.microsoft.com/office/drawing/2010/main">
                <a:solidFill>
                  <a:srgbClr val="FFFFFF"/>
                </a:solidFill>
              </a14:hiddenFill>
            </a:ext>
          </a:extLst>
        </p:spPr>
      </p:pic>
      <p:sp>
        <p:nvSpPr>
          <p:cNvPr id="792589" name="Rectangle 13"/>
          <p:cNvSpPr>
            <a:spLocks noChangeArrowheads="1"/>
          </p:cNvSpPr>
          <p:nvPr/>
        </p:nvSpPr>
        <p:spPr bwMode="auto">
          <a:xfrm>
            <a:off x="204153" y="768826"/>
            <a:ext cx="24003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量化噪声整形</a:t>
            </a:r>
            <a:r>
              <a:rPr lang="zh-CN" altLang="en-US" sz="2400">
                <a:solidFill>
                  <a:srgbClr val="FFFFFF"/>
                </a:solidFill>
                <a:latin typeface="宋体" panose="02010600030101010101" pitchFamily="2" charset="-122"/>
                <a:ea typeface="宋体" panose="02010600030101010101" pitchFamily="2" charset="-122"/>
                <a:cs typeface="宋体" panose="02010600030101010101" pitchFamily="2" charset="-122"/>
              </a:rPr>
              <a:t> </a:t>
            </a:r>
            <a:endParaRPr lang="zh-CN" altLang="en-US" sz="240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00779" name="Rectangle 11"/>
          <p:cNvSpPr>
            <a:spLocks noChangeArrowheads="1"/>
          </p:cNvSpPr>
          <p:nvPr/>
        </p:nvSpPr>
        <p:spPr bwMode="auto">
          <a:xfrm>
            <a:off x="419100" y="4490085"/>
            <a:ext cx="8533130"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可见，当频率接近</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时，</a:t>
            </a:r>
            <a:r>
              <a:rPr lang="zh-CN" altLang="en-US"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S→0</a:t>
            </a:r>
            <a:r>
              <a:rPr lang="zh-CN" altLang="en-US"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，输出</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Y</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趋于</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，且无噪声分量，当频率增高时，</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X/(S+1)</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项的值减小，而噪声分量</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QS/(S+1)</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增加，即</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Σ-△</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调制器对输入信号具有低通作用，对内部量化器产生的量化噪声具有高通作用。换言之，</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Σ-△</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调制器具有改变噪声分布状态的功能。</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这种对量化噪声的频谱进行整形的特性为噪声整形特性</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6445" name="Rectangle 13"/>
          <p:cNvSpPr>
            <a:spLocks noChangeArrowheads="1"/>
          </p:cNvSpPr>
          <p:nvPr/>
        </p:nvSpPr>
        <p:spPr bwMode="auto">
          <a:xfrm>
            <a:off x="107633" y="364014"/>
            <a:ext cx="328803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2.6.4 Σ-Δ ADC</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基本原理</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grpSp>
        <p:nvGrpSpPr>
          <p:cNvPr id="802827" name="Group 11"/>
          <p:cNvGrpSpPr/>
          <p:nvPr/>
        </p:nvGrpSpPr>
        <p:grpSpPr bwMode="auto">
          <a:xfrm>
            <a:off x="246063" y="1185863"/>
            <a:ext cx="8650287" cy="3046413"/>
            <a:chOff x="-27" y="1017"/>
            <a:chExt cx="5449" cy="1919"/>
          </a:xfrm>
        </p:grpSpPr>
        <p:sp>
          <p:nvSpPr>
            <p:cNvPr id="802828" name="Text Box 12"/>
            <p:cNvSpPr txBox="1">
              <a:spLocks noChangeArrowheads="1"/>
            </p:cNvSpPr>
            <p:nvPr/>
          </p:nvSpPr>
          <p:spPr bwMode="auto">
            <a:xfrm>
              <a:off x="-27" y="1017"/>
              <a:ext cx="5449" cy="1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0"/>
                </a:spcBef>
                <a:spcAft>
                  <a:spcPct val="0"/>
                </a:spcAft>
              </a:pP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Σ-Δ</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调制器对量化噪声整形以后，其输出携带有输入模拟信号的幅度信息，它的频谱特点是信号频谱在基带（  ）内，将量化噪声移到基带（所关心的频带）以外，所以在</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Σ-Δ</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调制器后加一个数字低通滤波器，对整形后的量化噪声进行数字滤波，可滤</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除  至   之间的无用信号，去除大部分量化噪声能量（包括</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Σ-Δ</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调制器在噪声整形过程中产生的高频噪声），如图所示。能提高信噪比并改善动态范围，实现用低分辨率</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达到高分辨率的效果。</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802829" name="Object 13"/>
            <p:cNvGraphicFramePr>
              <a:graphicFrameLocks noChangeAspect="1"/>
            </p:cNvGraphicFramePr>
            <p:nvPr/>
          </p:nvGraphicFramePr>
          <p:xfrm>
            <a:off x="3889" y="1207"/>
            <a:ext cx="166" cy="340"/>
          </p:xfrm>
          <a:graphic>
            <a:graphicData uri="http://schemas.openxmlformats.org/presentationml/2006/ole">
              <mc:AlternateContent xmlns:mc="http://schemas.openxmlformats.org/markup-compatibility/2006">
                <mc:Choice xmlns:v="urn:schemas-microsoft-com:vml" Requires="v">
                  <p:oleObj spid="_x0000_s13467" name="公式" r:id="rId1" imgW="203200" imgH="405765" progId="Equation.3">
                    <p:embed/>
                  </p:oleObj>
                </mc:Choice>
                <mc:Fallback>
                  <p:oleObj name="公式" r:id="rId1" imgW="203200" imgH="405765" progId="Equation.3">
                    <p:embed/>
                    <p:pic>
                      <p:nvPicPr>
                        <p:cNvPr id="0" name="图片 134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 y="1207"/>
                          <a:ext cx="166" cy="340"/>
                        </a:xfrm>
                        <a:prstGeom prst="rect">
                          <a:avLst/>
                        </a:prstGeom>
                        <a:solidFill>
                          <a:srgbClr val="FFFF00"/>
                        </a:solidFill>
                      </p:spPr>
                    </p:pic>
                  </p:oleObj>
                </mc:Fallback>
              </mc:AlternateContent>
            </a:graphicData>
          </a:graphic>
        </p:graphicFrame>
        <p:graphicFrame>
          <p:nvGraphicFramePr>
            <p:cNvPr id="802830" name="Object 14"/>
            <p:cNvGraphicFramePr>
              <a:graphicFrameLocks noChangeAspect="1"/>
            </p:cNvGraphicFramePr>
            <p:nvPr/>
          </p:nvGraphicFramePr>
          <p:xfrm>
            <a:off x="623" y="1929"/>
            <a:ext cx="246" cy="329"/>
          </p:xfrm>
          <a:graphic>
            <a:graphicData uri="http://schemas.openxmlformats.org/presentationml/2006/ole">
              <mc:AlternateContent xmlns:mc="http://schemas.openxmlformats.org/markup-compatibility/2006">
                <mc:Choice xmlns:v="urn:schemas-microsoft-com:vml" Requires="v">
                  <p:oleObj spid="_x0000_s13468" name="公式" r:id="rId3" imgW="317500" imgH="405765" progId="Equation.3">
                    <p:embed/>
                  </p:oleObj>
                </mc:Choice>
                <mc:Fallback>
                  <p:oleObj name="公式" r:id="rId3" imgW="317500" imgH="405765" progId="Equation.3">
                    <p:embed/>
                    <p:pic>
                      <p:nvPicPr>
                        <p:cNvPr id="0" name="图片 134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 y="1929"/>
                          <a:ext cx="246" cy="329"/>
                        </a:xfrm>
                        <a:prstGeom prst="rect">
                          <a:avLst/>
                        </a:prstGeom>
                        <a:solidFill>
                          <a:srgbClr val="FFFF00"/>
                        </a:solidFill>
                      </p:spPr>
                    </p:pic>
                  </p:oleObj>
                </mc:Fallback>
              </mc:AlternateContent>
            </a:graphicData>
          </a:graphic>
        </p:graphicFrame>
        <p:graphicFrame>
          <p:nvGraphicFramePr>
            <p:cNvPr id="802831" name="Object 15"/>
            <p:cNvGraphicFramePr>
              <a:graphicFrameLocks noChangeAspect="1"/>
            </p:cNvGraphicFramePr>
            <p:nvPr/>
          </p:nvGraphicFramePr>
          <p:xfrm>
            <a:off x="207" y="1963"/>
            <a:ext cx="127" cy="260"/>
          </p:xfrm>
          <a:graphic>
            <a:graphicData uri="http://schemas.openxmlformats.org/presentationml/2006/ole">
              <mc:AlternateContent xmlns:mc="http://schemas.openxmlformats.org/markup-compatibility/2006">
                <mc:Choice xmlns:v="urn:schemas-microsoft-com:vml" Requires="v">
                  <p:oleObj spid="_x0000_s13469" name="公式" r:id="rId5" imgW="203200" imgH="405765" progId="Equation.3">
                    <p:embed/>
                  </p:oleObj>
                </mc:Choice>
                <mc:Fallback>
                  <p:oleObj name="公式" r:id="rId5" imgW="203200" imgH="405765" progId="Equation.3">
                    <p:embed/>
                    <p:pic>
                      <p:nvPicPr>
                        <p:cNvPr id="0" name="图片 134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 y="1963"/>
                          <a:ext cx="127" cy="260"/>
                        </a:xfrm>
                        <a:prstGeom prst="rect">
                          <a:avLst/>
                        </a:prstGeom>
                        <a:solidFill>
                          <a:srgbClr val="FFFF00"/>
                        </a:solidFill>
                      </p:spPr>
                    </p:pic>
                  </p:oleObj>
                </mc:Fallback>
              </mc:AlternateContent>
            </a:graphicData>
          </a:graphic>
        </p:graphicFrame>
      </p:grpSp>
      <p:sp>
        <p:nvSpPr>
          <p:cNvPr id="802832" name="Rectangle 16"/>
          <p:cNvSpPr>
            <a:spLocks noChangeArrowheads="1"/>
          </p:cNvSpPr>
          <p:nvPr/>
        </p:nvSpPr>
        <p:spPr bwMode="auto">
          <a:xfrm>
            <a:off x="73025" y="726281"/>
            <a:ext cx="308991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数字滤波和采样抽取</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pic>
        <p:nvPicPr>
          <p:cNvPr id="803852" name="Picture 12" descr="B4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29180" y="3816985"/>
            <a:ext cx="3497580" cy="3001010"/>
          </a:xfrm>
          <a:prstGeom prst="rect">
            <a:avLst/>
          </a:prstGeom>
          <a:noFill/>
          <a:extLst>
            <a:ext uri="{909E8E84-426E-40DD-AFC4-6F175D3DCCD1}">
              <a14:hiddenFill xmlns:a14="http://schemas.microsoft.com/office/drawing/2010/main">
                <a:solidFill>
                  <a:srgbClr val="FFFFFF"/>
                </a:solidFill>
              </a14:hiddenFill>
            </a:ext>
          </a:extLst>
        </p:spPr>
      </p:pic>
      <p:sp>
        <p:nvSpPr>
          <p:cNvPr id="803851" name="Rectangle 11"/>
          <p:cNvSpPr>
            <a:spLocks noChangeArrowheads="1"/>
          </p:cNvSpPr>
          <p:nvPr/>
        </p:nvSpPr>
        <p:spPr bwMode="auto">
          <a:xfrm>
            <a:off x="2891155" y="3786346"/>
            <a:ext cx="27114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ctr" fontAlgn="base">
              <a:spcBef>
                <a:spcPct val="0"/>
              </a:spcBef>
              <a:spcAft>
                <a:spcPct val="0"/>
              </a:spcAft>
            </a:pPr>
            <a:r>
              <a:rPr lang="zh-CN" altLang="en-US" b="1">
                <a:solidFill>
                  <a:schemeClr val="bg1">
                    <a:lumMod val="60000"/>
                    <a:lumOff val="40000"/>
                  </a:schemeClr>
                </a:solidFill>
                <a:latin typeface="宋体" panose="02010600030101010101" pitchFamily="2" charset="-122"/>
                <a:ea typeface="宋体" panose="02010600030101010101" pitchFamily="2" charset="-122"/>
              </a:rPr>
              <a:t>数字滤波前后噪声分布图</a:t>
            </a:r>
            <a:endParaRPr lang="zh-CN" altLang="en-US" b="1">
              <a:solidFill>
                <a:schemeClr val="bg1">
                  <a:lumMod val="60000"/>
                  <a:lumOff val="40000"/>
                </a:schemeClr>
              </a:solidFill>
              <a:latin typeface="宋体" panose="02010600030101010101" pitchFamily="2" charset="-122"/>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4875" name="Rectangle 11"/>
          <p:cNvSpPr>
            <a:spLocks noChangeArrowheads="1"/>
          </p:cNvSpPr>
          <p:nvPr/>
        </p:nvSpPr>
        <p:spPr bwMode="auto">
          <a:xfrm>
            <a:off x="253365" y="638175"/>
            <a:ext cx="8726805" cy="2861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为便于随后的发射、存贮或数字信号处理，在保证无混叠噪声的情况下，不失真的恢复原始信号，一般都将过取样频率降低到奈奎斯特频率。数字低通滤波器采用完成抽取和滤波功能要求具有良好滤波性能和高速运算能力的数字抽取滤波器。数字抽取滤波器通过对每输出</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代表整数）个数据抽取</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个的数字重采样方法，实现使输出数据速率低于原来的过采样速率，直到使关心的频带满足采样定理。这种方法称作输出速率降为</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1/M</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的采样抽取。如图所示是</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M=4</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的采样抽取，其中输入信号</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x(n)</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的重采样率已被降到原来采样速率的</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1/4</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。这种采样抽取方法不会使信号产生任何损失，它实际上是去除过采样过程中产生的多余信号的一种方法。</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pic>
        <p:nvPicPr>
          <p:cNvPr id="805900" name="Picture 12" descr="B41"/>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4614545" y="3376295"/>
            <a:ext cx="4424045" cy="1802130"/>
          </a:xfrm>
          <a:prstGeom prst="rect">
            <a:avLst/>
          </a:prstGeom>
          <a:noFill/>
          <a:extLst>
            <a:ext uri="{909E8E84-426E-40DD-AFC4-6F175D3DCCD1}">
              <a14:hiddenFill xmlns:a14="http://schemas.microsoft.com/office/drawing/2010/main">
                <a:solidFill>
                  <a:srgbClr val="FFFFFF"/>
                </a:solidFill>
              </a14:hiddenFill>
            </a:ext>
          </a:extLst>
        </p:spPr>
      </p:pic>
      <p:sp>
        <p:nvSpPr>
          <p:cNvPr id="805899" name="Rectangle 11"/>
          <p:cNvSpPr>
            <a:spLocks noChangeArrowheads="1"/>
          </p:cNvSpPr>
          <p:nvPr/>
        </p:nvSpPr>
        <p:spPr bwMode="auto">
          <a:xfrm>
            <a:off x="5605939" y="3505676"/>
            <a:ext cx="179260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ctr" fontAlgn="base">
              <a:spcBef>
                <a:spcPct val="0"/>
              </a:spcBef>
              <a:spcAft>
                <a:spcPct val="0"/>
              </a:spcAft>
            </a:pPr>
            <a:r>
              <a:rPr lang="en-US" altLang="zh-CN" b="1">
                <a:solidFill>
                  <a:schemeClr val="bg1">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rPr>
              <a:t>M=4</a:t>
            </a:r>
            <a:r>
              <a:rPr lang="zh-CN" altLang="en-US" b="1">
                <a:solidFill>
                  <a:schemeClr val="bg1">
                    <a:lumMod val="60000"/>
                    <a:lumOff val="40000"/>
                  </a:schemeClr>
                </a:solidFill>
                <a:latin typeface="宋体" panose="02010600030101010101" pitchFamily="2" charset="-122"/>
                <a:ea typeface="宋体" panose="02010600030101010101" pitchFamily="2" charset="-122"/>
                <a:cs typeface="宋体" panose="02010600030101010101" pitchFamily="2" charset="-122"/>
              </a:rPr>
              <a:t>的采样抽取</a:t>
            </a:r>
            <a:endParaRPr lang="zh-CN" altLang="en-US" b="1">
              <a:solidFill>
                <a:schemeClr val="bg1">
                  <a:lumMod val="60000"/>
                  <a:lumOff val="40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806923" name="Rectangle 11"/>
          <p:cNvSpPr>
            <a:spLocks noChangeArrowheads="1"/>
          </p:cNvSpPr>
          <p:nvPr/>
        </p:nvSpPr>
        <p:spPr bwMode="auto">
          <a:xfrm>
            <a:off x="253365" y="3402330"/>
            <a:ext cx="4520565"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Σ-△</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型</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转换器基于过取样</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Σ-△</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调制和数字滤波利用比奈奎斯特采样频率大得多的取样频率的一系列粗糙量化数据，由后续的数字抽取器计算出模拟信号所对应的低取样频率的高分辨率数字信号。</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254000" y="5219065"/>
            <a:ext cx="8784590" cy="1630045"/>
          </a:xfrm>
          <a:prstGeom prst="rect">
            <a:avLst/>
          </a:prstGeom>
          <a:noFill/>
        </p:spPr>
        <p:txBody>
          <a:bodyPr wrap="square" rtlCol="0" anchor="t">
            <a:spAutoFit/>
          </a:bodyPr>
          <a:p>
            <a:pPr fontAlgn="base">
              <a:spcBef>
                <a:spcPct val="0"/>
              </a:spcBef>
              <a:spcAft>
                <a:spcPct val="0"/>
              </a:spcAft>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mn-ea"/>
              </a:rPr>
              <a:t>无需微调工艺就可获得</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mn-ea"/>
              </a:rPr>
              <a:t>16</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mn-ea"/>
              </a:rPr>
              <a:t>位以上的分辨率，制作成本低，适合于标准</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mn-ea"/>
              </a:rPr>
              <a:t>CMOS</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mn-ea"/>
              </a:rPr>
              <a:t>单片集成技术。因而，这一技术发展迅速，已成为音频范围高分辨率</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mn-ea"/>
              </a:rPr>
              <a:t>&gt;16</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mn-ea"/>
              </a:rPr>
              <a:t>位</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mn-ea"/>
              </a:rPr>
              <a:t>数据转换器的主流产品，随工艺特征尺寸的进一步减少，速度和集成度还会不断提高。</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sym typeface="+mn-ea"/>
              </a:rPr>
              <a:t>其突出优点是元件匹配精度要求低，电路组成主要以数字电路为主，能有效的用速度换取分辨率，</a:t>
            </a:r>
            <a:endParaRPr lang="zh-CN" altLang="en-US" sz="2000"/>
          </a:p>
        </p:txBody>
      </p:sp>
      <p:sp>
        <p:nvSpPr>
          <p:cNvPr id="786445" name="Rectangle 13"/>
          <p:cNvSpPr>
            <a:spLocks noChangeArrowheads="1"/>
          </p:cNvSpPr>
          <p:nvPr/>
        </p:nvSpPr>
        <p:spPr bwMode="auto">
          <a:xfrm>
            <a:off x="107633" y="364014"/>
            <a:ext cx="328803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2.6.4 Σ-Δ ADC</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基本原理</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1" name="Rectangle 11"/>
          <p:cNvSpPr>
            <a:spLocks noChangeArrowheads="1"/>
          </p:cNvSpPr>
          <p:nvPr/>
        </p:nvSpPr>
        <p:spPr bwMode="auto">
          <a:xfrm>
            <a:off x="567690" y="1024890"/>
            <a:ext cx="34734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转换器的转换精度</a:t>
            </a:r>
            <a:r>
              <a:rPr lang="zh-CN" altLang="en-US" sz="2400">
                <a:solidFill>
                  <a:srgbClr val="FFFFFF"/>
                </a:solidFill>
                <a:latin typeface="宋体" panose="02010600030101010101" pitchFamily="2" charset="-122"/>
                <a:ea typeface="宋体" panose="02010600030101010101" pitchFamily="2" charset="-122"/>
                <a:cs typeface="宋体" panose="02010600030101010101" pitchFamily="2" charset="-122"/>
              </a:rPr>
              <a:t> </a:t>
            </a:r>
            <a:endParaRPr lang="zh-CN" altLang="en-US" sz="240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08972" name="Rectangle 12"/>
          <p:cNvSpPr>
            <a:spLocks noChangeArrowheads="1"/>
          </p:cNvSpPr>
          <p:nvPr/>
        </p:nvSpPr>
        <p:spPr bwMode="auto">
          <a:xfrm>
            <a:off x="567373" y="1409859"/>
            <a:ext cx="8820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转换精度常采用分辨率</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(Resolution)</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和转换误差来描述。</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808973" name="Rectangle 13"/>
          <p:cNvSpPr>
            <a:spLocks noChangeArrowheads="1"/>
          </p:cNvSpPr>
          <p:nvPr/>
        </p:nvSpPr>
        <p:spPr bwMode="auto">
          <a:xfrm>
            <a:off x="149860" y="533559"/>
            <a:ext cx="44373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2.6.6 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转换器的主要技术指标</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09995" name="Rectangle 11"/>
          <p:cNvSpPr>
            <a:spLocks noChangeArrowheads="1"/>
          </p:cNvSpPr>
          <p:nvPr/>
        </p:nvSpPr>
        <p:spPr bwMode="auto">
          <a:xfrm>
            <a:off x="95250" y="1814989"/>
            <a:ext cx="7019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分辨率和量化误差</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09996" name="Rectangle 12"/>
          <p:cNvSpPr>
            <a:spLocks noChangeArrowheads="1"/>
          </p:cNvSpPr>
          <p:nvPr/>
        </p:nvSpPr>
        <p:spPr bwMode="auto">
          <a:xfrm>
            <a:off x="60325" y="43018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ctr" fontAlgn="base">
              <a:spcBef>
                <a:spcPct val="0"/>
              </a:spcBef>
              <a:spcAft>
                <a:spcPct val="0"/>
              </a:spcAft>
            </a:pPr>
            <a:endParaRPr kumimoji="1" lang="zh-CN" altLang="en-US" sz="4400" b="1">
              <a:solidFill>
                <a:srgbClr val="FFFFFF"/>
              </a:solidFill>
              <a:ea typeface="楷体_GB2312" pitchFamily="49" charset="-122"/>
            </a:endParaRPr>
          </a:p>
        </p:txBody>
      </p:sp>
      <p:grpSp>
        <p:nvGrpSpPr>
          <p:cNvPr id="810000" name="Group 16"/>
          <p:cNvGrpSpPr/>
          <p:nvPr/>
        </p:nvGrpSpPr>
        <p:grpSpPr bwMode="auto">
          <a:xfrm>
            <a:off x="320675" y="2253298"/>
            <a:ext cx="8624888" cy="3414712"/>
            <a:chOff x="334" y="1217"/>
            <a:chExt cx="5433" cy="2151"/>
          </a:xfrm>
        </p:grpSpPr>
        <p:sp>
          <p:nvSpPr>
            <p:cNvPr id="809998" name="Rectangle 14"/>
            <p:cNvSpPr>
              <a:spLocks noChangeArrowheads="1"/>
            </p:cNvSpPr>
            <p:nvPr/>
          </p:nvSpPr>
          <p:spPr bwMode="auto">
            <a:xfrm>
              <a:off x="334" y="1217"/>
              <a:ext cx="5433" cy="2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的分辨率是衡量</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能够分辨的输入模拟量的最小变化量的技术指标，是数字量变化一个最小量时对应的模拟信号的变化量。凡不足以引起一个最小数字量变化的模拟量形成的误差称为量化误差</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(Quantizing Error)</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，是由分辨率有限引起的，量化误差小于</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个</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LSB</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。分辨率和量化误差是统一的，当输入电压一定时，位数越多，能够区分模拟输入电压的最小值越小，分辨能力越高，量化误差越小。所以，分辨率常以</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输出的二进制或十进制数的位数表示。如输出为</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位二进制数，分辨率为 </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809999" name="Object 15"/>
            <p:cNvGraphicFramePr>
              <a:graphicFrameLocks noChangeAspect="1"/>
            </p:cNvGraphicFramePr>
            <p:nvPr/>
          </p:nvGraphicFramePr>
          <p:xfrm>
            <a:off x="604" y="3137"/>
            <a:ext cx="1134" cy="231"/>
          </p:xfrm>
          <a:graphic>
            <a:graphicData uri="http://schemas.openxmlformats.org/presentationml/2006/ole">
              <mc:AlternateContent xmlns:mc="http://schemas.openxmlformats.org/markup-compatibility/2006">
                <mc:Choice xmlns:v="urn:schemas-microsoft-com:vml" Requires="v">
                  <p:oleObj spid="_x0000_s15391" name="公式" r:id="rId1" imgW="977265" imgH="203200" progId="Equation.3">
                    <p:embed/>
                  </p:oleObj>
                </mc:Choice>
                <mc:Fallback>
                  <p:oleObj name="公式" r:id="rId1" imgW="977265" imgH="203200" progId="Equation.3">
                    <p:embed/>
                    <p:pic>
                      <p:nvPicPr>
                        <p:cNvPr id="0" name="图片 153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 y="3137"/>
                          <a:ext cx="1134" cy="231"/>
                        </a:xfrm>
                        <a:prstGeom prst="rect">
                          <a:avLst/>
                        </a:prstGeom>
                        <a:solidFill>
                          <a:srgbClr val="FFFF00"/>
                        </a:solidFill>
                      </p:spPr>
                    </p:pic>
                  </p:oleObj>
                </mc:Fallback>
              </mc:AlternateContent>
            </a:graphicData>
          </a:graphic>
        </p:graphicFrame>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9" name="Rectangle 11"/>
          <p:cNvSpPr>
            <a:spLocks noChangeArrowheads="1"/>
          </p:cNvSpPr>
          <p:nvPr/>
        </p:nvSpPr>
        <p:spPr bwMode="auto">
          <a:xfrm>
            <a:off x="187960" y="1220629"/>
            <a:ext cx="21717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转换误差</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11020" name="Rectangle 12"/>
          <p:cNvSpPr>
            <a:spLocks noChangeArrowheads="1"/>
          </p:cNvSpPr>
          <p:nvPr/>
        </p:nvSpPr>
        <p:spPr bwMode="auto">
          <a:xfrm>
            <a:off x="346710" y="1551305"/>
            <a:ext cx="8733790"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spcBef>
                <a:spcPct val="0"/>
              </a:spcBef>
              <a:spcAft>
                <a:spcPct val="0"/>
              </a:spcAft>
            </a:pP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转换误差通常以输出误差的最大值形式给出，表示实际输出的数字量与理论上应该输出的数字量之间的差别，一般以相对误差的形式给出，并以最低有效位的倍数表示。例如转换误差</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&lt;±1/2LSB</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表示实际输出的数字量与理论应得到的输出数字量之间的误差小于最低有效位的半个字。转换误差综合地反映了在一定使用条件下总的偏差（不包含量化误差，因为量化误差是必然存在不可消除的），是通常手册中给出的。但也有些厂家以分项误差形式给出。</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808971" name="Rectangle 11"/>
          <p:cNvSpPr>
            <a:spLocks noChangeArrowheads="1"/>
          </p:cNvSpPr>
          <p:nvPr/>
        </p:nvSpPr>
        <p:spPr bwMode="auto">
          <a:xfrm>
            <a:off x="346710" y="880110"/>
            <a:ext cx="34734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转换器的转换精度</a:t>
            </a:r>
            <a:r>
              <a:rPr lang="zh-CN" altLang="en-US" sz="2400">
                <a:solidFill>
                  <a:srgbClr val="FFFFFF"/>
                </a:solidFill>
                <a:latin typeface="宋体" panose="02010600030101010101" pitchFamily="2" charset="-122"/>
                <a:ea typeface="宋体" panose="02010600030101010101" pitchFamily="2" charset="-122"/>
                <a:cs typeface="宋体" panose="02010600030101010101" pitchFamily="2" charset="-122"/>
              </a:rPr>
              <a:t> </a:t>
            </a:r>
            <a:endParaRPr lang="zh-CN" altLang="en-US" sz="240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08973" name="Rectangle 13"/>
          <p:cNvSpPr>
            <a:spLocks noChangeArrowheads="1"/>
          </p:cNvSpPr>
          <p:nvPr/>
        </p:nvSpPr>
        <p:spPr bwMode="auto">
          <a:xfrm>
            <a:off x="149860" y="533559"/>
            <a:ext cx="44373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2.6.6 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转换器的主要技术指标</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12043" name="Rectangle 11"/>
          <p:cNvSpPr>
            <a:spLocks noChangeArrowheads="1"/>
          </p:cNvSpPr>
          <p:nvPr/>
        </p:nvSpPr>
        <p:spPr bwMode="auto">
          <a:xfrm>
            <a:off x="346710" y="4506595"/>
            <a:ext cx="19278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0"/>
              </a:spcBef>
              <a:spcAft>
                <a:spcPct val="0"/>
              </a:spcAft>
            </a:pP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分项误差</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12044" name="Rectangle 12"/>
          <p:cNvSpPr>
            <a:spLocks noChangeArrowheads="1"/>
          </p:cNvSpPr>
          <p:nvPr/>
        </p:nvSpPr>
        <p:spPr bwMode="auto">
          <a:xfrm>
            <a:off x="412750" y="4836160"/>
            <a:ext cx="552450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buFont typeface="Wingdings" panose="05000000000000000000" pitchFamily="2" charset="2"/>
              <a:buChar char=""/>
            </a:pP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偏移误差</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(Offset Error)</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：输入信号为零时输出信号不为零的值，如图所示。可外接电位器调至最小。</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pic>
        <p:nvPicPr>
          <p:cNvPr id="812045" name="Picture 13" descr="B42A"/>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37885" y="4159885"/>
            <a:ext cx="2726690" cy="25507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67" name="Rectangle 11"/>
          <p:cNvSpPr>
            <a:spLocks noChangeArrowheads="1"/>
          </p:cNvSpPr>
          <p:nvPr/>
        </p:nvSpPr>
        <p:spPr bwMode="auto">
          <a:xfrm>
            <a:off x="499110" y="1597978"/>
            <a:ext cx="521081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l">
              <a:tabLst>
                <a:tab pos="533400" algn="l"/>
              </a:tabLst>
              <a:defRPr>
                <a:solidFill>
                  <a:schemeClr val="tx1"/>
                </a:solidFill>
                <a:latin typeface="Arial" panose="020B0604020202020204" pitchFamily="34" charset="0"/>
                <a:ea typeface="宋体" panose="02010600030101010101" pitchFamily="2" charset="-122"/>
              </a:defRPr>
            </a:lvl1pPr>
            <a:lvl2pPr algn="l">
              <a:tabLst>
                <a:tab pos="533400" algn="l"/>
              </a:tabLst>
              <a:defRPr>
                <a:solidFill>
                  <a:schemeClr val="tx1"/>
                </a:solidFill>
                <a:latin typeface="Arial" panose="020B0604020202020204" pitchFamily="34" charset="0"/>
                <a:ea typeface="宋体" panose="02010600030101010101" pitchFamily="2" charset="-122"/>
              </a:defRPr>
            </a:lvl2pPr>
            <a:lvl3pPr algn="l">
              <a:tabLst>
                <a:tab pos="533400" algn="l"/>
              </a:tabLst>
              <a:defRPr>
                <a:solidFill>
                  <a:schemeClr val="tx1"/>
                </a:solidFill>
                <a:latin typeface="Arial" panose="020B0604020202020204" pitchFamily="34" charset="0"/>
                <a:ea typeface="宋体" panose="02010600030101010101" pitchFamily="2" charset="-122"/>
              </a:defRPr>
            </a:lvl3pPr>
            <a:lvl4pPr algn="l">
              <a:tabLst>
                <a:tab pos="533400" algn="l"/>
              </a:tabLst>
              <a:defRPr>
                <a:solidFill>
                  <a:schemeClr val="tx1"/>
                </a:solidFill>
                <a:latin typeface="Arial" panose="020B0604020202020204" pitchFamily="34" charset="0"/>
                <a:ea typeface="宋体" panose="02010600030101010101" pitchFamily="2" charset="-122"/>
              </a:defRPr>
            </a:lvl4pPr>
            <a:lvl5pPr algn="l">
              <a:tabLst>
                <a:tab pos="5334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Wingdings" panose="05000000000000000000" pitchFamily="2" charset="2"/>
              <a:buChar char=""/>
            </a:pPr>
            <a:r>
              <a:rPr lang="zh-CN" altLang="en-US" sz="2400" b="1">
                <a:solidFill>
                  <a:srgbClr val="FFFFFF"/>
                </a:solidFill>
                <a:latin typeface="宋体" panose="02010600030101010101" pitchFamily="2" charset="-122"/>
                <a:cs typeface="宋体" panose="02010600030101010101" pitchFamily="2" charset="-122"/>
              </a:rPr>
              <a:t>满刻度误差</a:t>
            </a:r>
            <a:r>
              <a:rPr lang="en-US" altLang="zh-CN" sz="2400" b="1">
                <a:solidFill>
                  <a:srgbClr val="FFFFFF"/>
                </a:solidFill>
                <a:latin typeface="Times New Roman" panose="02020603050405020304" pitchFamily="18" charset="0"/>
                <a:cs typeface="Times New Roman" panose="02020603050405020304" pitchFamily="18" charset="0"/>
              </a:rPr>
              <a:t>(Full Scale Error)</a:t>
            </a:r>
            <a:r>
              <a:rPr lang="zh-CN" altLang="en-US" sz="2400" b="1">
                <a:solidFill>
                  <a:srgbClr val="FFFF00"/>
                </a:solidFill>
                <a:latin typeface="宋体" panose="02010600030101010101" pitchFamily="2" charset="-122"/>
                <a:cs typeface="宋体" panose="02010600030101010101" pitchFamily="2" charset="-122"/>
              </a:rPr>
              <a:t>：当输出满刻度时，对应的输入与理想的满量程输入值之差。如图所示</a:t>
            </a:r>
            <a:endParaRPr lang="zh-CN" altLang="en-US" sz="2400" b="1">
              <a:solidFill>
                <a:srgbClr val="FFFF00"/>
              </a:solidFill>
              <a:latin typeface="宋体" panose="02010600030101010101" pitchFamily="2" charset="-122"/>
              <a:cs typeface="宋体" panose="02010600030101010101" pitchFamily="2" charset="-122"/>
            </a:endParaRPr>
          </a:p>
        </p:txBody>
      </p:sp>
      <p:pic>
        <p:nvPicPr>
          <p:cNvPr id="813069" name="Picture 13" descr="B42B"/>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09920" y="698500"/>
            <a:ext cx="3160395" cy="252158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1"/>
          <p:cNvSpPr>
            <a:spLocks noChangeArrowheads="1"/>
          </p:cNvSpPr>
          <p:nvPr/>
        </p:nvSpPr>
        <p:spPr bwMode="auto">
          <a:xfrm>
            <a:off x="346710" y="880110"/>
            <a:ext cx="34734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转换器的转换精度</a:t>
            </a:r>
            <a:r>
              <a:rPr lang="zh-CN" altLang="en-US" sz="2400">
                <a:solidFill>
                  <a:srgbClr val="FFFFFF"/>
                </a:solidFill>
                <a:latin typeface="宋体" panose="02010600030101010101" pitchFamily="2" charset="-122"/>
                <a:ea typeface="宋体" panose="02010600030101010101" pitchFamily="2" charset="-122"/>
                <a:cs typeface="宋体" panose="02010600030101010101" pitchFamily="2" charset="-122"/>
              </a:rPr>
              <a:t> </a:t>
            </a:r>
            <a:endParaRPr lang="zh-CN" altLang="en-US" sz="240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3" name="Rectangle 13"/>
          <p:cNvSpPr>
            <a:spLocks noChangeArrowheads="1"/>
          </p:cNvSpPr>
          <p:nvPr/>
        </p:nvSpPr>
        <p:spPr bwMode="auto">
          <a:xfrm>
            <a:off x="149860" y="533559"/>
            <a:ext cx="44373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2.6.6 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转换器的主要技术指标</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4" name="Rectangle 11"/>
          <p:cNvSpPr>
            <a:spLocks noChangeArrowheads="1"/>
          </p:cNvSpPr>
          <p:nvPr/>
        </p:nvSpPr>
        <p:spPr bwMode="auto">
          <a:xfrm>
            <a:off x="436880" y="1240155"/>
            <a:ext cx="19278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0"/>
              </a:spcBef>
              <a:spcAft>
                <a:spcPct val="0"/>
              </a:spcAft>
            </a:pP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分项误差</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14092" name="Rectangle 12"/>
          <p:cNvSpPr>
            <a:spLocks noChangeArrowheads="1"/>
          </p:cNvSpPr>
          <p:nvPr/>
        </p:nvSpPr>
        <p:spPr bwMode="auto">
          <a:xfrm>
            <a:off x="520065" y="3586480"/>
            <a:ext cx="480885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en-US" alt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非线性误差</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：实际特性曲线和理想特性曲线输出值的最大误差点对应的输入值之差，如图所示 </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pic>
        <p:nvPicPr>
          <p:cNvPr id="814094" name="Picture 14" descr="B42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9920" y="3503930"/>
            <a:ext cx="3204210" cy="25609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15" name="Rectangle 11"/>
          <p:cNvSpPr>
            <a:spLocks noChangeArrowheads="1"/>
          </p:cNvSpPr>
          <p:nvPr/>
        </p:nvSpPr>
        <p:spPr bwMode="auto">
          <a:xfrm>
            <a:off x="365760" y="993775"/>
            <a:ext cx="349186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转换器的转换速度 </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15116" name="Rectangle 12"/>
          <p:cNvSpPr>
            <a:spLocks noChangeArrowheads="1"/>
          </p:cNvSpPr>
          <p:nvPr/>
        </p:nvSpPr>
        <p:spPr bwMode="auto">
          <a:xfrm>
            <a:off x="35560" y="1366679"/>
            <a:ext cx="9093200" cy="341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2400" b="1">
                <a:solidFill>
                  <a:srgbClr val="FFFF00"/>
                </a:solidFill>
                <a:latin typeface="宋体" panose="02010600030101010101" pitchFamily="2" charset="-122"/>
                <a:cs typeface="宋体" panose="02010600030101010101" pitchFamily="2" charset="-122"/>
              </a:rPr>
              <a:t>  </a:t>
            </a:r>
            <a:r>
              <a:rPr lang="en-US" altLang="zh-CN" sz="2400" b="1">
                <a:solidFill>
                  <a:srgbClr val="FFFF00"/>
                </a:solidFill>
                <a:latin typeface="Times New Roman" panose="02020603050405020304" pitchFamily="18" charset="0"/>
                <a:cs typeface="Times New Roman" panose="02020603050405020304" pitchFamily="18" charset="0"/>
              </a:rPr>
              <a:t>A/D</a:t>
            </a:r>
            <a:r>
              <a:rPr lang="zh-CN" altLang="en-US" sz="2400" b="1">
                <a:solidFill>
                  <a:srgbClr val="FFFF00"/>
                </a:solidFill>
                <a:latin typeface="宋体" panose="02010600030101010101" pitchFamily="2" charset="-122"/>
                <a:cs typeface="宋体" panose="02010600030101010101" pitchFamily="2" charset="-122"/>
              </a:rPr>
              <a:t>转换器的转换速度常用转换时间或转换速率</a:t>
            </a:r>
            <a:r>
              <a:rPr lang="en-US" altLang="zh-CN" sz="2400" b="1">
                <a:solidFill>
                  <a:srgbClr val="FFFF00"/>
                </a:solidFill>
                <a:latin typeface="Times New Roman" panose="02020603050405020304" pitchFamily="18" charset="0"/>
                <a:cs typeface="Times New Roman" panose="02020603050405020304" pitchFamily="18" charset="0"/>
              </a:rPr>
              <a:t>(Conversion Rate)</a:t>
            </a:r>
            <a:r>
              <a:rPr lang="zh-CN" altLang="en-US" sz="2400" b="1">
                <a:solidFill>
                  <a:srgbClr val="FFFF00"/>
                </a:solidFill>
                <a:latin typeface="宋体" panose="02010600030101010101" pitchFamily="2" charset="-122"/>
                <a:cs typeface="宋体" panose="02010600030101010101" pitchFamily="2" charset="-122"/>
              </a:rPr>
              <a:t>描述。转换时间指完成一次</a:t>
            </a:r>
            <a:r>
              <a:rPr lang="en-US" altLang="zh-CN" sz="2400" b="1">
                <a:solidFill>
                  <a:srgbClr val="FFFF00"/>
                </a:solidFill>
                <a:latin typeface="Times New Roman" panose="02020603050405020304" pitchFamily="18" charset="0"/>
                <a:cs typeface="Times New Roman" panose="02020603050405020304" pitchFamily="18" charset="0"/>
              </a:rPr>
              <a:t>A/D</a:t>
            </a:r>
            <a:r>
              <a:rPr lang="zh-CN" altLang="en-US" sz="2400" b="1">
                <a:solidFill>
                  <a:srgbClr val="FFFF00"/>
                </a:solidFill>
                <a:latin typeface="宋体" panose="02010600030101010101" pitchFamily="2" charset="-122"/>
                <a:cs typeface="宋体" panose="02010600030101010101" pitchFamily="2" charset="-122"/>
              </a:rPr>
              <a:t>转换所需要的时间。转换速率是转换时间的倒数，一般指在</a:t>
            </a:r>
            <a:r>
              <a:rPr lang="en-US" altLang="zh-CN" sz="2400" b="1">
                <a:solidFill>
                  <a:srgbClr val="FFFF00"/>
                </a:solidFill>
                <a:latin typeface="Times New Roman" panose="02020603050405020304" pitchFamily="18" charset="0"/>
                <a:cs typeface="Times New Roman" panose="02020603050405020304" pitchFamily="18" charset="0"/>
              </a:rPr>
              <a:t>1</a:t>
            </a:r>
            <a:r>
              <a:rPr lang="zh-CN" altLang="en-US" sz="2400" b="1">
                <a:solidFill>
                  <a:srgbClr val="FFFF00"/>
                </a:solidFill>
                <a:latin typeface="宋体" panose="02010600030101010101" pitchFamily="2" charset="-122"/>
                <a:cs typeface="宋体" panose="02010600030101010101" pitchFamily="2" charset="-122"/>
              </a:rPr>
              <a:t>秒内可以完成的转换次数。转换速率越高越好。</a:t>
            </a:r>
            <a:endParaRPr lang="zh-CN" altLang="en-US" sz="2400" b="1">
              <a:solidFill>
                <a:srgbClr val="FFFF00"/>
              </a:solidFill>
              <a:latin typeface="宋体" panose="02010600030101010101" pitchFamily="2" charset="-122"/>
              <a:cs typeface="宋体" panose="02010600030101010101" pitchFamily="2" charset="-122"/>
            </a:endParaRPr>
          </a:p>
          <a:p>
            <a:pPr fontAlgn="base">
              <a:spcBef>
                <a:spcPct val="0"/>
              </a:spcBef>
              <a:spcAft>
                <a:spcPct val="0"/>
              </a:spcAft>
            </a:pPr>
            <a:r>
              <a:rPr lang="zh-CN" altLang="en-US" sz="2400" b="1">
                <a:solidFill>
                  <a:srgbClr val="FFFF00"/>
                </a:solidFill>
                <a:latin typeface="宋体" panose="02010600030101010101" pitchFamily="2" charset="-122"/>
                <a:cs typeface="宋体" panose="02010600030101010101" pitchFamily="2" charset="-122"/>
              </a:rPr>
              <a:t>  转换速度主要取决于转换器的类型，积分式</a:t>
            </a:r>
            <a:r>
              <a:rPr lang="en-US" altLang="zh-CN" sz="2400" b="1">
                <a:solidFill>
                  <a:srgbClr val="FFFF00"/>
                </a:solidFill>
                <a:latin typeface="Times New Roman" panose="02020603050405020304" pitchFamily="18" charset="0"/>
                <a:cs typeface="Times New Roman" panose="02020603050405020304" pitchFamily="18" charset="0"/>
              </a:rPr>
              <a:t>ADC</a:t>
            </a:r>
            <a:r>
              <a:rPr lang="zh-CN" altLang="en-US" sz="2400" b="1">
                <a:solidFill>
                  <a:srgbClr val="FFFF00"/>
                </a:solidFill>
                <a:latin typeface="宋体" panose="02010600030101010101" pitchFamily="2" charset="-122"/>
                <a:cs typeface="宋体" panose="02010600030101010101" pitchFamily="2" charset="-122"/>
              </a:rPr>
              <a:t>的转换速度最慢，转换时间一般是毫秒级；并联型</a:t>
            </a:r>
            <a:r>
              <a:rPr lang="en-US" altLang="zh-CN" sz="2400" b="1">
                <a:solidFill>
                  <a:srgbClr val="FFFF00"/>
                </a:solidFill>
                <a:latin typeface="Times New Roman" panose="02020603050405020304" pitchFamily="18" charset="0"/>
                <a:cs typeface="Times New Roman" panose="02020603050405020304" pitchFamily="18" charset="0"/>
              </a:rPr>
              <a:t>ADC</a:t>
            </a:r>
            <a:r>
              <a:rPr lang="zh-CN" altLang="en-US" sz="2400" b="1">
                <a:solidFill>
                  <a:srgbClr val="FFFF00"/>
                </a:solidFill>
                <a:latin typeface="宋体" panose="02010600030101010101" pitchFamily="2" charset="-122"/>
                <a:cs typeface="宋体" panose="02010600030101010101" pitchFamily="2" charset="-122"/>
              </a:rPr>
              <a:t>的转换速度最快，例如</a:t>
            </a:r>
            <a:r>
              <a:rPr lang="en-US" altLang="zh-CN" sz="2400" b="1">
                <a:solidFill>
                  <a:srgbClr val="FFFF00"/>
                </a:solidFill>
                <a:latin typeface="Times New Roman" panose="02020603050405020304" pitchFamily="18" charset="0"/>
                <a:cs typeface="Times New Roman" panose="02020603050405020304" pitchFamily="18" charset="0"/>
              </a:rPr>
              <a:t>8</a:t>
            </a:r>
            <a:r>
              <a:rPr lang="zh-CN" altLang="en-US" sz="2400" b="1">
                <a:solidFill>
                  <a:srgbClr val="FFFF00"/>
                </a:solidFill>
                <a:latin typeface="宋体" panose="02010600030101010101" pitchFamily="2" charset="-122"/>
                <a:cs typeface="宋体" panose="02010600030101010101" pitchFamily="2" charset="-122"/>
              </a:rPr>
              <a:t>位二进制输出的并联型</a:t>
            </a:r>
            <a:r>
              <a:rPr lang="en-US" altLang="zh-CN" sz="2400" b="1">
                <a:solidFill>
                  <a:srgbClr val="FFFF00"/>
                </a:solidFill>
                <a:latin typeface="Times New Roman" panose="02020603050405020304" pitchFamily="18" charset="0"/>
                <a:cs typeface="Times New Roman" panose="02020603050405020304" pitchFamily="18" charset="0"/>
              </a:rPr>
              <a:t>A/D</a:t>
            </a:r>
            <a:r>
              <a:rPr lang="zh-CN" altLang="en-US" sz="2400" b="1">
                <a:solidFill>
                  <a:srgbClr val="FFFF00"/>
                </a:solidFill>
                <a:latin typeface="宋体" panose="02010600030101010101" pitchFamily="2" charset="-122"/>
                <a:cs typeface="宋体" panose="02010600030101010101" pitchFamily="2" charset="-122"/>
              </a:rPr>
              <a:t>转换器的转换速度一般在</a:t>
            </a:r>
            <a:r>
              <a:rPr lang="en-US" altLang="zh-CN" sz="2400" b="1">
                <a:solidFill>
                  <a:srgbClr val="FFFF00"/>
                </a:solidFill>
                <a:latin typeface="Times New Roman" panose="02020603050405020304" pitchFamily="18" charset="0"/>
                <a:cs typeface="Times New Roman" panose="02020603050405020304" pitchFamily="18" charset="0"/>
              </a:rPr>
              <a:t>50ns</a:t>
            </a:r>
            <a:r>
              <a:rPr lang="zh-CN" altLang="en-US" sz="2400" b="1">
                <a:solidFill>
                  <a:srgbClr val="FFFF00"/>
                </a:solidFill>
                <a:latin typeface="宋体" panose="02010600030101010101" pitchFamily="2" charset="-122"/>
                <a:cs typeface="宋体" panose="02010600030101010101" pitchFamily="2" charset="-122"/>
              </a:rPr>
              <a:t>以内；逐次比较式</a:t>
            </a:r>
            <a:r>
              <a:rPr lang="en-US" altLang="zh-CN" sz="2400" b="1">
                <a:solidFill>
                  <a:srgbClr val="FFFF00"/>
                </a:solidFill>
                <a:latin typeface="Times New Roman" panose="02020603050405020304" pitchFamily="18" charset="0"/>
                <a:cs typeface="Times New Roman" panose="02020603050405020304" pitchFamily="18" charset="0"/>
              </a:rPr>
              <a:t>A/D</a:t>
            </a:r>
            <a:r>
              <a:rPr lang="zh-CN" altLang="en-US" sz="2400" b="1">
                <a:solidFill>
                  <a:srgbClr val="FFFF00"/>
                </a:solidFill>
                <a:latin typeface="宋体" panose="02010600030101010101" pitchFamily="2" charset="-122"/>
                <a:cs typeface="宋体" panose="02010600030101010101" pitchFamily="2" charset="-122"/>
              </a:rPr>
              <a:t>转换器的转换速度次之，多数产品在</a:t>
            </a:r>
            <a:r>
              <a:rPr lang="en-US" altLang="zh-CN" sz="2400" b="1">
                <a:solidFill>
                  <a:srgbClr val="FFFF00"/>
                </a:solidFill>
                <a:latin typeface="Times New Roman" panose="02020603050405020304" pitchFamily="18" charset="0"/>
                <a:cs typeface="Times New Roman" panose="02020603050405020304" pitchFamily="18" charset="0"/>
              </a:rPr>
              <a:t>10</a:t>
            </a:r>
            <a:r>
              <a:rPr lang="zh-CN" altLang="en-US" sz="2400" b="1">
                <a:solidFill>
                  <a:srgbClr val="FFFF00"/>
                </a:solidFill>
                <a:latin typeface="Times New Roman" panose="02020603050405020304" pitchFamily="18" charset="0"/>
                <a:cs typeface="Times New Roman" panose="02020603050405020304" pitchFamily="18" charset="0"/>
              </a:rPr>
              <a:t>～</a:t>
            </a:r>
            <a:r>
              <a:rPr lang="en-US" altLang="zh-CN" sz="2400" b="1">
                <a:solidFill>
                  <a:srgbClr val="FFFF00"/>
                </a:solidFill>
                <a:latin typeface="Times New Roman" panose="02020603050405020304" pitchFamily="18" charset="0"/>
                <a:cs typeface="Times New Roman" panose="02020603050405020304" pitchFamily="18" charset="0"/>
              </a:rPr>
              <a:t>100μs</a:t>
            </a:r>
            <a:r>
              <a:rPr lang="zh-CN" altLang="en-US" sz="2400" b="1">
                <a:solidFill>
                  <a:srgbClr val="FFFF00"/>
                </a:solidFill>
                <a:latin typeface="宋体" panose="02010600030101010101" pitchFamily="2" charset="-122"/>
                <a:cs typeface="宋体" panose="02010600030101010101" pitchFamily="2" charset="-122"/>
              </a:rPr>
              <a:t>以内。有些</a:t>
            </a:r>
            <a:r>
              <a:rPr lang="en-US" altLang="zh-CN" sz="2400" b="1">
                <a:solidFill>
                  <a:srgbClr val="FFFF00"/>
                </a:solidFill>
                <a:latin typeface="Times New Roman" panose="02020603050405020304" pitchFamily="18" charset="0"/>
                <a:cs typeface="Times New Roman" panose="02020603050405020304" pitchFamily="18" charset="0"/>
              </a:rPr>
              <a:t>8</a:t>
            </a:r>
            <a:r>
              <a:rPr lang="zh-CN" altLang="en-US" sz="2400" b="1">
                <a:solidFill>
                  <a:srgbClr val="FFFF00"/>
                </a:solidFill>
                <a:latin typeface="宋体" panose="02010600030101010101" pitchFamily="2" charset="-122"/>
                <a:cs typeface="宋体" panose="02010600030101010101" pitchFamily="2" charset="-122"/>
              </a:rPr>
              <a:t>位转换器转换时间小于</a:t>
            </a:r>
            <a:r>
              <a:rPr lang="en-US" altLang="zh-CN" sz="2400" b="1">
                <a:solidFill>
                  <a:srgbClr val="FFFF00"/>
                </a:solidFill>
                <a:latin typeface="Times New Roman" panose="02020603050405020304" pitchFamily="18" charset="0"/>
                <a:cs typeface="Times New Roman" panose="02020603050405020304" pitchFamily="18" charset="0"/>
              </a:rPr>
              <a:t>1μs</a:t>
            </a:r>
            <a:r>
              <a:rPr lang="zh-CN" altLang="en-US" sz="2400" b="1">
                <a:solidFill>
                  <a:srgbClr val="FFFF00"/>
                </a:solidFill>
                <a:latin typeface="宋体" panose="02010600030101010101" pitchFamily="2" charset="-122"/>
                <a:cs typeface="宋体" panose="02010600030101010101" pitchFamily="2" charset="-122"/>
              </a:rPr>
              <a:t>。</a:t>
            </a:r>
            <a:endParaRPr lang="zh-CN" altLang="en-US" sz="2400" b="1">
              <a:solidFill>
                <a:srgbClr val="FFFF00"/>
              </a:solidFill>
              <a:latin typeface="宋体" panose="02010600030101010101" pitchFamily="2" charset="-122"/>
              <a:cs typeface="宋体" panose="02010600030101010101" pitchFamily="2" charset="-122"/>
            </a:endParaRPr>
          </a:p>
        </p:txBody>
      </p:sp>
      <p:sp>
        <p:nvSpPr>
          <p:cNvPr id="3" name="Rectangle 13"/>
          <p:cNvSpPr>
            <a:spLocks noChangeArrowheads="1"/>
          </p:cNvSpPr>
          <p:nvPr/>
        </p:nvSpPr>
        <p:spPr bwMode="auto">
          <a:xfrm>
            <a:off x="149860" y="533559"/>
            <a:ext cx="44373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2.6.6 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转换器的主要技术指标</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16139" name="Rectangle 11"/>
          <p:cNvSpPr>
            <a:spLocks noChangeArrowheads="1"/>
          </p:cNvSpPr>
          <p:nvPr/>
        </p:nvSpPr>
        <p:spPr bwMode="auto">
          <a:xfrm>
            <a:off x="328930" y="4660265"/>
            <a:ext cx="25685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满量程输入范围 </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16140" name="Rectangle 12"/>
          <p:cNvSpPr>
            <a:spLocks noChangeArrowheads="1"/>
          </p:cNvSpPr>
          <p:nvPr/>
        </p:nvSpPr>
        <p:spPr bwMode="auto">
          <a:xfrm>
            <a:off x="328295" y="5047615"/>
            <a:ext cx="867791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满量程输入范围是指</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输出从零变到最大值时对应的模拟输入信号的变化范围。例如某</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位</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输出</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000H</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时对应输入电压为</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0V</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，输出</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FFFH</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时对应输入电压为</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5V</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，则其满量程输入范围是</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5V</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87" name="Rectangle 11"/>
          <p:cNvSpPr>
            <a:spLocks noChangeArrowheads="1"/>
          </p:cNvSpPr>
          <p:nvPr/>
        </p:nvSpPr>
        <p:spPr bwMode="auto">
          <a:xfrm>
            <a:off x="362585" y="911701"/>
            <a:ext cx="676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fontAlgn="base">
              <a:spcBef>
                <a:spcPct val="0"/>
              </a:spcBef>
              <a:spcAft>
                <a:spcPct val="0"/>
              </a:spcAft>
            </a:pPr>
            <a:r>
              <a:rPr lang="en-US" altLang="zh-CN" sz="2400" b="1">
                <a:solidFill>
                  <a:srgbClr val="FFFFFF"/>
                </a:solidFill>
                <a:latin typeface="Times New Roman" panose="02020603050405020304" pitchFamily="18" charset="0"/>
                <a:ea typeface="华文中宋" panose="02010600040101010101" pitchFamily="2" charset="-122"/>
              </a:rPr>
              <a:t>A/D</a:t>
            </a:r>
            <a:r>
              <a:rPr lang="zh-CN" altLang="en-US" sz="2400" b="1">
                <a:solidFill>
                  <a:srgbClr val="FFFFFF"/>
                </a:solidFill>
                <a:latin typeface="Times New Roman" panose="02020603050405020304" pitchFamily="18" charset="0"/>
                <a:ea typeface="华文中宋" panose="02010600040101010101" pitchFamily="2" charset="-122"/>
              </a:rPr>
              <a:t>转换器与微处理器相连应考虑的问题 </a:t>
            </a:r>
            <a:endParaRPr lang="zh-CN" altLang="en-US" sz="2400" b="1">
              <a:solidFill>
                <a:srgbClr val="FFFFFF"/>
              </a:solidFill>
              <a:latin typeface="Times New Roman" panose="02020603050405020304" pitchFamily="18" charset="0"/>
              <a:ea typeface="华文中宋" panose="02010600040101010101" pitchFamily="2" charset="-122"/>
            </a:endParaRPr>
          </a:p>
        </p:txBody>
      </p:sp>
      <p:sp>
        <p:nvSpPr>
          <p:cNvPr id="818188" name="Rectangle 12"/>
          <p:cNvSpPr>
            <a:spLocks noChangeArrowheads="1"/>
          </p:cNvSpPr>
          <p:nvPr/>
        </p:nvSpPr>
        <p:spPr bwMode="auto">
          <a:xfrm>
            <a:off x="429260" y="1300163"/>
            <a:ext cx="8543925" cy="1630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gn="l" fontAlgn="base">
              <a:spcBef>
                <a:spcPct val="0"/>
              </a:spcBef>
              <a:spcAft>
                <a:spcPct val="0"/>
              </a:spcAft>
            </a:pPr>
            <a:r>
              <a:rPr lang="zh-CN" altLang="en-US" sz="2000" b="1" dirty="0" smtClean="0">
                <a:solidFill>
                  <a:srgbClr val="FFFF00"/>
                </a:solidFill>
                <a:latin typeface="Times New Roman" panose="02020603050405020304" pitchFamily="18" charset="0"/>
                <a:ea typeface="华文中宋" panose="02010600040101010101" pitchFamily="2" charset="-122"/>
              </a:rPr>
              <a:t>（</a:t>
            </a:r>
            <a:r>
              <a:rPr lang="en-US" altLang="zh-CN" sz="2000" b="1" dirty="0" smtClean="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1</a:t>
            </a:r>
            <a:r>
              <a:rPr lang="zh-CN" altLang="en-US" sz="2000" b="1" dirty="0" smtClean="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）数据输出线的连接，按数据线的输出方式主要分为并行和串行两种。</a:t>
            </a:r>
            <a:endParaRPr lang="zh-CN" altLang="en-US" sz="2000" b="1" dirty="0" smtClean="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endParaRPr>
          </a:p>
          <a:p>
            <a:pPr indent="0" algn="l" fontAlgn="base">
              <a:spcBef>
                <a:spcPct val="0"/>
              </a:spcBef>
              <a:spcAft>
                <a:spcPct val="0"/>
              </a:spcAft>
            </a:pPr>
            <a:r>
              <a:rPr lang="zh-CN" altLang="en-US" sz="2000" b="1" dirty="0" smtClean="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a:t>
            </a:r>
            <a:r>
              <a:rPr lang="en-US" altLang="zh-CN" sz="2000" b="1" dirty="0" smtClean="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2</a:t>
            </a:r>
            <a:r>
              <a:rPr lang="zh-CN" altLang="en-US" sz="2000" b="1" dirty="0" smtClean="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a:t>
            </a:r>
            <a:r>
              <a:rPr lang="en-US" altLang="zh-CN" sz="2000" b="1" dirty="0" smtClean="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A/D</a:t>
            </a:r>
            <a:r>
              <a:rPr lang="zh-CN" altLang="en-US" sz="2000" b="1" dirty="0" smtClean="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转换的启动信号的连接；</a:t>
            </a:r>
            <a:endParaRPr lang="zh-CN" altLang="en-US" sz="2000" b="1" dirty="0" smtClean="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endParaRPr>
          </a:p>
          <a:p>
            <a:pPr indent="0" algn="l" fontAlgn="base">
              <a:spcBef>
                <a:spcPct val="0"/>
              </a:spcBef>
              <a:spcAft>
                <a:spcPct val="0"/>
              </a:spcAft>
            </a:pPr>
            <a:r>
              <a:rPr lang="zh-CN" altLang="en-US" sz="2000" b="1" dirty="0" smtClean="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a:t>
            </a:r>
            <a:r>
              <a:rPr lang="en-US" altLang="zh-CN" sz="2000" b="1" dirty="0" smtClean="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3</a:t>
            </a:r>
            <a:r>
              <a:rPr lang="zh-CN" altLang="en-US" sz="2000" b="1" dirty="0" smtClean="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）转换结束信号的处理方式；</a:t>
            </a:r>
            <a:endParaRPr lang="zh-CN" altLang="en-US" sz="2000" b="1" dirty="0" smtClean="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endParaRPr>
          </a:p>
          <a:p>
            <a:pPr indent="0" algn="l" fontAlgn="base">
              <a:spcBef>
                <a:spcPct val="0"/>
              </a:spcBef>
              <a:spcAft>
                <a:spcPct val="0"/>
              </a:spcAft>
            </a:pPr>
            <a:r>
              <a:rPr lang="zh-CN" altLang="en-US" sz="2000" b="1" dirty="0" smtClean="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a:t>
            </a:r>
            <a:r>
              <a:rPr lang="en-US" altLang="zh-CN" sz="2000" b="1" dirty="0" smtClean="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4</a:t>
            </a:r>
            <a:r>
              <a:rPr lang="zh-CN" altLang="en-US" sz="2000" b="1" dirty="0" smtClean="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）时钟的提供；</a:t>
            </a:r>
            <a:endParaRPr lang="zh-CN" altLang="en-US" sz="2000" b="1" dirty="0" smtClean="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endParaRPr>
          </a:p>
          <a:p>
            <a:pPr indent="0" algn="l" fontAlgn="base">
              <a:spcBef>
                <a:spcPct val="0"/>
              </a:spcBef>
              <a:spcAft>
                <a:spcPct val="0"/>
              </a:spcAft>
            </a:pPr>
            <a:r>
              <a:rPr lang="zh-CN" altLang="en-US" sz="2000" b="1" dirty="0" smtClean="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a:t>
            </a:r>
            <a:r>
              <a:rPr lang="en-US" altLang="zh-CN" sz="2000" b="1" dirty="0" smtClean="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5</a:t>
            </a:r>
            <a:r>
              <a:rPr lang="zh-CN" altLang="en-US" sz="2000" b="1" dirty="0" smtClean="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rPr>
              <a:t>）参考电压的接法；</a:t>
            </a:r>
            <a:endParaRPr lang="zh-CN" altLang="en-US" sz="2000" b="1" dirty="0" smtClean="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endParaRPr>
          </a:p>
        </p:txBody>
      </p:sp>
      <p:sp>
        <p:nvSpPr>
          <p:cNvPr id="818189" name="Rectangle 13"/>
          <p:cNvSpPr>
            <a:spLocks noChangeArrowheads="1"/>
          </p:cNvSpPr>
          <p:nvPr/>
        </p:nvSpPr>
        <p:spPr bwMode="auto">
          <a:xfrm>
            <a:off x="2198688" y="451486"/>
            <a:ext cx="45148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2.7 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转换器与微处理器的接口</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19211" name="Rectangle 11"/>
          <p:cNvSpPr>
            <a:spLocks noChangeArrowheads="1"/>
          </p:cNvSpPr>
          <p:nvPr/>
        </p:nvSpPr>
        <p:spPr bwMode="auto">
          <a:xfrm>
            <a:off x="229553" y="2869089"/>
            <a:ext cx="331025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转换器的控制方式 </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19212" name="Rectangle 12"/>
          <p:cNvSpPr>
            <a:spLocks noChangeArrowheads="1"/>
          </p:cNvSpPr>
          <p:nvPr/>
        </p:nvSpPr>
        <p:spPr bwMode="auto">
          <a:xfrm>
            <a:off x="406400" y="3319780"/>
            <a:ext cx="852043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首先由微处理器向</a:t>
            </a:r>
            <a:r>
              <a:rPr lang="en-US" altLang="zh-CN" sz="2000" b="1" dirty="0">
                <a:solidFill>
                  <a:srgbClr val="FFFF00"/>
                </a:solidFill>
                <a:latin typeface="宋体" panose="02010600030101010101" pitchFamily="2" charset="-122"/>
                <a:cs typeface="宋体" panose="02010600030101010101" pitchFamily="2" charset="-122"/>
              </a:rPr>
              <a:t>A/D</a:t>
            </a:r>
            <a:r>
              <a:rPr lang="zh-CN" altLang="en-US" sz="2000" b="1" dirty="0">
                <a:solidFill>
                  <a:srgbClr val="FFFF00"/>
                </a:solidFill>
                <a:latin typeface="宋体" panose="02010600030101010101" pitchFamily="2" charset="-122"/>
                <a:cs typeface="宋体" panose="02010600030101010101" pitchFamily="2" charset="-122"/>
              </a:rPr>
              <a:t>转换器发出启动信号，然后读入转换结束信号，查询转换是否结束，若结束，读取数据；否则，继续查询，直到转换结束。该方法简单、可靠，但查询占用</a:t>
            </a:r>
            <a:r>
              <a:rPr lang="en-US" altLang="zh-CN" sz="2000" b="1" dirty="0">
                <a:solidFill>
                  <a:srgbClr val="FFFF00"/>
                </a:solidFill>
                <a:latin typeface="宋体" panose="02010600030101010101" pitchFamily="2" charset="-122"/>
                <a:cs typeface="宋体" panose="02010600030101010101" pitchFamily="2" charset="-122"/>
              </a:rPr>
              <a:t>CPU</a:t>
            </a:r>
            <a:r>
              <a:rPr lang="zh-CN" altLang="en-US" sz="2000" b="1" dirty="0">
                <a:solidFill>
                  <a:srgbClr val="FFFF00"/>
                </a:solidFill>
                <a:latin typeface="宋体" panose="02010600030101010101" pitchFamily="2" charset="-122"/>
                <a:cs typeface="宋体" panose="02010600030101010101" pitchFamily="2" charset="-122"/>
              </a:rPr>
              <a:t>时间，效率较低。</a:t>
            </a:r>
            <a:endParaRPr lang="en-US" altLang="zh-CN" sz="2000" b="1" dirty="0">
              <a:solidFill>
                <a:srgbClr val="FFFF00"/>
              </a:solidFill>
              <a:latin typeface="宋体" panose="02010600030101010101" pitchFamily="2" charset="-122"/>
              <a:cs typeface="宋体" panose="02010600030101010101" pitchFamily="2" charset="-122"/>
            </a:endParaRPr>
          </a:p>
        </p:txBody>
      </p:sp>
      <p:sp>
        <p:nvSpPr>
          <p:cNvPr id="819213" name="Rectangle 13"/>
          <p:cNvSpPr>
            <a:spLocks noChangeArrowheads="1"/>
          </p:cNvSpPr>
          <p:nvPr/>
        </p:nvSpPr>
        <p:spPr bwMode="auto">
          <a:xfrm>
            <a:off x="455295" y="3328988"/>
            <a:ext cx="209677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程序查询方式</a:t>
            </a:r>
            <a:endParaRPr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20235" name="Rectangle 11"/>
          <p:cNvSpPr>
            <a:spLocks noChangeArrowheads="1"/>
          </p:cNvSpPr>
          <p:nvPr/>
        </p:nvSpPr>
        <p:spPr bwMode="auto">
          <a:xfrm>
            <a:off x="361950" y="4334510"/>
            <a:ext cx="8606155" cy="13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lang="en-US"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微处理器向</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转换器发出启动信号之后，根据</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转换器的转换时间延时，一般延时时间稍大于</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转换器的转换时间，延时结束，读入数据。该法简单、不占用查询端口，但占用</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时间，效率较低，适合微处理器处理任务少的情况。</a:t>
            </a:r>
            <a:endPar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820237" name="Rectangle 13"/>
          <p:cNvSpPr>
            <a:spLocks noChangeArrowheads="1"/>
          </p:cNvSpPr>
          <p:nvPr/>
        </p:nvSpPr>
        <p:spPr bwMode="auto">
          <a:xfrm>
            <a:off x="429623" y="4339001"/>
            <a:ext cx="209677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en-US" altLang="zh-CN" sz="2000" b="1"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FFFFFF"/>
                </a:solidFill>
                <a:latin typeface="宋体" panose="02010600030101010101" pitchFamily="2" charset="-122"/>
                <a:ea typeface="宋体" panose="02010600030101010101" pitchFamily="2" charset="-122"/>
                <a:cs typeface="宋体" panose="02010600030101010101" pitchFamily="2" charset="-122"/>
              </a:rPr>
              <a:t>延时等待方式</a:t>
            </a:r>
            <a:endParaRPr lang="zh-CN" altLang="en-US" sz="2000" b="1" dirty="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21259" name="Rectangle 11"/>
          <p:cNvSpPr>
            <a:spLocks noChangeArrowheads="1"/>
          </p:cNvSpPr>
          <p:nvPr/>
        </p:nvSpPr>
        <p:spPr bwMode="auto">
          <a:xfrm>
            <a:off x="307340" y="5595620"/>
            <a:ext cx="878078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lang="en-US"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微处理器启动</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转换后可去处理其他事情，</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转换结束后主动向</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发出中断请求信号，</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响应中断后再读取转换结果。微处理器可以和</a:t>
            </a:r>
            <a:r>
              <a:rPr lang="en-US"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A/D</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转换器并行工作，提高了效率。</a:t>
            </a:r>
            <a:endPar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821261" name="Rectangle 13"/>
          <p:cNvSpPr>
            <a:spLocks noChangeArrowheads="1"/>
          </p:cNvSpPr>
          <p:nvPr/>
        </p:nvSpPr>
        <p:spPr bwMode="auto">
          <a:xfrm>
            <a:off x="334645" y="5600383"/>
            <a:ext cx="158623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en-US" altLang="zh-CN"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中断方式</a:t>
            </a:r>
            <a:endParaRPr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211"/>
                                        </p:tgtEl>
                                        <p:attrNameLst>
                                          <p:attrName>style.visibility</p:attrName>
                                        </p:attrNameLst>
                                      </p:cBhvr>
                                      <p:to>
                                        <p:strVal val="visible"/>
                                      </p:to>
                                    </p:set>
                                    <p:anim calcmode="lin" valueType="num">
                                      <p:cBhvr additive="base">
                                        <p:cTn id="7" dur="500" fill="hold"/>
                                        <p:tgtEl>
                                          <p:spTgt spid="819211"/>
                                        </p:tgtEl>
                                        <p:attrNameLst>
                                          <p:attrName>ppt_x</p:attrName>
                                        </p:attrNameLst>
                                      </p:cBhvr>
                                      <p:tavLst>
                                        <p:tav tm="0">
                                          <p:val>
                                            <p:strVal val="#ppt_x"/>
                                          </p:val>
                                        </p:tav>
                                        <p:tav tm="100000">
                                          <p:val>
                                            <p:strVal val="#ppt_x"/>
                                          </p:val>
                                        </p:tav>
                                      </p:tavLst>
                                    </p:anim>
                                    <p:anim calcmode="lin" valueType="num">
                                      <p:cBhvr additive="base">
                                        <p:cTn id="8" dur="500" fill="hold"/>
                                        <p:tgtEl>
                                          <p:spTgt spid="8192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212"/>
                                        </p:tgtEl>
                                        <p:attrNameLst>
                                          <p:attrName>style.visibility</p:attrName>
                                        </p:attrNameLst>
                                      </p:cBhvr>
                                      <p:to>
                                        <p:strVal val="visible"/>
                                      </p:to>
                                    </p:set>
                                    <p:anim calcmode="lin" valueType="num">
                                      <p:cBhvr additive="base">
                                        <p:cTn id="13" dur="500" fill="hold"/>
                                        <p:tgtEl>
                                          <p:spTgt spid="819212"/>
                                        </p:tgtEl>
                                        <p:attrNameLst>
                                          <p:attrName>ppt_x</p:attrName>
                                        </p:attrNameLst>
                                      </p:cBhvr>
                                      <p:tavLst>
                                        <p:tav tm="0">
                                          <p:val>
                                            <p:strVal val="#ppt_x"/>
                                          </p:val>
                                        </p:tav>
                                        <p:tav tm="100000">
                                          <p:val>
                                            <p:strVal val="#ppt_x"/>
                                          </p:val>
                                        </p:tav>
                                      </p:tavLst>
                                    </p:anim>
                                    <p:anim calcmode="lin" valueType="num">
                                      <p:cBhvr additive="base">
                                        <p:cTn id="14" dur="500" fill="hold"/>
                                        <p:tgtEl>
                                          <p:spTgt spid="81921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19213"/>
                                        </p:tgtEl>
                                        <p:attrNameLst>
                                          <p:attrName>style.visibility</p:attrName>
                                        </p:attrNameLst>
                                      </p:cBhvr>
                                      <p:to>
                                        <p:strVal val="visible"/>
                                      </p:to>
                                    </p:set>
                                    <p:anim calcmode="lin" valueType="num">
                                      <p:cBhvr additive="base">
                                        <p:cTn id="17" dur="500" fill="hold"/>
                                        <p:tgtEl>
                                          <p:spTgt spid="819213"/>
                                        </p:tgtEl>
                                        <p:attrNameLst>
                                          <p:attrName>ppt_x</p:attrName>
                                        </p:attrNameLst>
                                      </p:cBhvr>
                                      <p:tavLst>
                                        <p:tav tm="0">
                                          <p:val>
                                            <p:strVal val="#ppt_x"/>
                                          </p:val>
                                        </p:tav>
                                        <p:tav tm="100000">
                                          <p:val>
                                            <p:strVal val="#ppt_x"/>
                                          </p:val>
                                        </p:tav>
                                      </p:tavLst>
                                    </p:anim>
                                    <p:anim calcmode="lin" valueType="num">
                                      <p:cBhvr additive="base">
                                        <p:cTn id="18" dur="500" fill="hold"/>
                                        <p:tgtEl>
                                          <p:spTgt spid="8192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20235"/>
                                        </p:tgtEl>
                                        <p:attrNameLst>
                                          <p:attrName>style.visibility</p:attrName>
                                        </p:attrNameLst>
                                      </p:cBhvr>
                                      <p:to>
                                        <p:strVal val="visible"/>
                                      </p:to>
                                    </p:set>
                                    <p:anim calcmode="lin" valueType="num">
                                      <p:cBhvr additive="base">
                                        <p:cTn id="23" dur="500" fill="hold"/>
                                        <p:tgtEl>
                                          <p:spTgt spid="820235"/>
                                        </p:tgtEl>
                                        <p:attrNameLst>
                                          <p:attrName>ppt_x</p:attrName>
                                        </p:attrNameLst>
                                      </p:cBhvr>
                                      <p:tavLst>
                                        <p:tav tm="0">
                                          <p:val>
                                            <p:strVal val="#ppt_x"/>
                                          </p:val>
                                        </p:tav>
                                        <p:tav tm="100000">
                                          <p:val>
                                            <p:strVal val="#ppt_x"/>
                                          </p:val>
                                        </p:tav>
                                      </p:tavLst>
                                    </p:anim>
                                    <p:anim calcmode="lin" valueType="num">
                                      <p:cBhvr additive="base">
                                        <p:cTn id="24" dur="500" fill="hold"/>
                                        <p:tgtEl>
                                          <p:spTgt spid="82023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20237"/>
                                        </p:tgtEl>
                                        <p:attrNameLst>
                                          <p:attrName>style.visibility</p:attrName>
                                        </p:attrNameLst>
                                      </p:cBhvr>
                                      <p:to>
                                        <p:strVal val="visible"/>
                                      </p:to>
                                    </p:set>
                                    <p:anim calcmode="lin" valueType="num">
                                      <p:cBhvr additive="base">
                                        <p:cTn id="27" dur="500" fill="hold"/>
                                        <p:tgtEl>
                                          <p:spTgt spid="820237"/>
                                        </p:tgtEl>
                                        <p:attrNameLst>
                                          <p:attrName>ppt_x</p:attrName>
                                        </p:attrNameLst>
                                      </p:cBhvr>
                                      <p:tavLst>
                                        <p:tav tm="0">
                                          <p:val>
                                            <p:strVal val="#ppt_x"/>
                                          </p:val>
                                        </p:tav>
                                        <p:tav tm="100000">
                                          <p:val>
                                            <p:strVal val="#ppt_x"/>
                                          </p:val>
                                        </p:tav>
                                      </p:tavLst>
                                    </p:anim>
                                    <p:anim calcmode="lin" valueType="num">
                                      <p:cBhvr additive="base">
                                        <p:cTn id="28" dur="500" fill="hold"/>
                                        <p:tgtEl>
                                          <p:spTgt spid="82023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21259"/>
                                        </p:tgtEl>
                                        <p:attrNameLst>
                                          <p:attrName>style.visibility</p:attrName>
                                        </p:attrNameLst>
                                      </p:cBhvr>
                                      <p:to>
                                        <p:strVal val="visible"/>
                                      </p:to>
                                    </p:set>
                                    <p:anim calcmode="lin" valueType="num">
                                      <p:cBhvr additive="base">
                                        <p:cTn id="33" dur="500" fill="hold"/>
                                        <p:tgtEl>
                                          <p:spTgt spid="821259"/>
                                        </p:tgtEl>
                                        <p:attrNameLst>
                                          <p:attrName>ppt_x</p:attrName>
                                        </p:attrNameLst>
                                      </p:cBhvr>
                                      <p:tavLst>
                                        <p:tav tm="0">
                                          <p:val>
                                            <p:strVal val="#ppt_x"/>
                                          </p:val>
                                        </p:tav>
                                        <p:tav tm="100000">
                                          <p:val>
                                            <p:strVal val="#ppt_x"/>
                                          </p:val>
                                        </p:tav>
                                      </p:tavLst>
                                    </p:anim>
                                    <p:anim calcmode="lin" valueType="num">
                                      <p:cBhvr additive="base">
                                        <p:cTn id="34" dur="500" fill="hold"/>
                                        <p:tgtEl>
                                          <p:spTgt spid="82125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21261"/>
                                        </p:tgtEl>
                                        <p:attrNameLst>
                                          <p:attrName>style.visibility</p:attrName>
                                        </p:attrNameLst>
                                      </p:cBhvr>
                                      <p:to>
                                        <p:strVal val="visible"/>
                                      </p:to>
                                    </p:set>
                                    <p:anim calcmode="lin" valueType="num">
                                      <p:cBhvr additive="base">
                                        <p:cTn id="37" dur="500" fill="hold"/>
                                        <p:tgtEl>
                                          <p:spTgt spid="821261"/>
                                        </p:tgtEl>
                                        <p:attrNameLst>
                                          <p:attrName>ppt_x</p:attrName>
                                        </p:attrNameLst>
                                      </p:cBhvr>
                                      <p:tavLst>
                                        <p:tav tm="0">
                                          <p:val>
                                            <p:strVal val="#ppt_x"/>
                                          </p:val>
                                        </p:tav>
                                        <p:tav tm="100000">
                                          <p:val>
                                            <p:strVal val="#ppt_x"/>
                                          </p:val>
                                        </p:tav>
                                      </p:tavLst>
                                    </p:anim>
                                    <p:anim calcmode="lin" valueType="num">
                                      <p:cBhvr additive="base">
                                        <p:cTn id="38" dur="500" fill="hold"/>
                                        <p:tgtEl>
                                          <p:spTgt spid="8212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11" grpId="0" bldLvl="0" animBg="1"/>
      <p:bldP spid="819212" grpId="0" bldLvl="0" animBg="1"/>
      <p:bldP spid="819213" grpId="0" bldLvl="0" animBg="1"/>
      <p:bldP spid="820235" grpId="0" bldLvl="0" animBg="1"/>
      <p:bldP spid="820237" grpId="0" bldLvl="0" animBg="1"/>
      <p:bldP spid="821259" grpId="0" bldLvl="0" animBg="1"/>
      <p:bldP spid="82126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8" name="Text Box 4"/>
          <p:cNvSpPr txBox="1">
            <a:spLocks noChangeArrowheads="1"/>
          </p:cNvSpPr>
          <p:nvPr/>
        </p:nvSpPr>
        <p:spPr bwMode="auto">
          <a:xfrm>
            <a:off x="323850" y="990918"/>
            <a:ext cx="8280400"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smtClean="0">
                <a:solidFill>
                  <a:srgbClr val="FFFFFF"/>
                </a:solidFill>
                <a:ea typeface="楷体_GB2312" pitchFamily="49" charset="-122"/>
              </a:rPr>
              <a:t>       </a:t>
            </a:r>
            <a:r>
              <a:rPr lang="zh-CN" altLang="en-US" sz="2400" b="1" smtClean="0">
                <a:solidFill>
                  <a:srgbClr val="FFCC00"/>
                </a:solidFill>
                <a:latin typeface="楷体_GB2312" pitchFamily="49" charset="-122"/>
                <a:ea typeface="楷体_GB2312" pitchFamily="49" charset="-122"/>
              </a:rPr>
              <a:t>传感器（</a:t>
            </a:r>
            <a:r>
              <a:rPr lang="en-US" altLang="zh-CN" sz="2400" b="1" smtClean="0">
                <a:solidFill>
                  <a:srgbClr val="FFCC00"/>
                </a:solidFill>
                <a:latin typeface="楷体_GB2312" pitchFamily="49" charset="-122"/>
                <a:ea typeface="楷体_GB2312" pitchFamily="49" charset="-122"/>
              </a:rPr>
              <a:t>Sensor / Transducer</a:t>
            </a:r>
            <a:r>
              <a:rPr lang="zh-CN" altLang="en-US" sz="2400" b="1" smtClean="0">
                <a:solidFill>
                  <a:srgbClr val="FFCC00"/>
                </a:solidFill>
                <a:latin typeface="楷体_GB2312" pitchFamily="49" charset="-122"/>
                <a:ea typeface="楷体_GB2312" pitchFamily="49" charset="-122"/>
              </a:rPr>
              <a:t>）是指能把物理化学量转变成便于利用和输出的电信号，用于获取被测信息，完成信号的检测和转换的器件。其性能直接影响整个仪器的性能。</a:t>
            </a:r>
            <a:endParaRPr lang="zh-CN" altLang="en-US" sz="2400" b="1" smtClean="0">
              <a:solidFill>
                <a:srgbClr val="FFCC00"/>
              </a:solidFill>
              <a:latin typeface="楷体_GB2312" pitchFamily="49" charset="-122"/>
              <a:ea typeface="楷体_GB2312" pitchFamily="49" charset="-122"/>
            </a:endParaRPr>
          </a:p>
        </p:txBody>
      </p:sp>
      <p:sp>
        <p:nvSpPr>
          <p:cNvPr id="533509" name="Text Box 5"/>
          <p:cNvSpPr txBox="1">
            <a:spLocks noChangeArrowheads="1"/>
          </p:cNvSpPr>
          <p:nvPr/>
        </p:nvSpPr>
        <p:spPr bwMode="auto">
          <a:xfrm>
            <a:off x="539750" y="2603500"/>
            <a:ext cx="3024188" cy="460375"/>
          </a:xfrm>
          <a:prstGeom prst="rect">
            <a:avLst/>
          </a:prstGeom>
          <a:noFill/>
          <a:ln w="38100" algn="ctr">
            <a:solidFill>
              <a:schemeClr val="hlink"/>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buClr>
                <a:srgbClr val="FFFFFF"/>
              </a:buClr>
              <a:buFont typeface="Wingdings" panose="05000000000000000000" pitchFamily="2" charset="2"/>
              <a:buChar char="l"/>
            </a:pPr>
            <a:r>
              <a:rPr kumimoji="1" lang="zh-CN" altLang="en-US" sz="2400" b="1" smtClean="0">
                <a:solidFill>
                  <a:srgbClr val="FFFFFF"/>
                </a:solidFill>
                <a:ea typeface="楷体_GB2312" pitchFamily="49" charset="-122"/>
              </a:rPr>
              <a:t>按</a:t>
            </a:r>
            <a:r>
              <a:rPr kumimoji="1" lang="zh-CN" altLang="en-US" sz="2400" b="1" smtClean="0">
                <a:solidFill>
                  <a:srgbClr val="CC0000"/>
                </a:solidFill>
                <a:ea typeface="楷体_GB2312" pitchFamily="49" charset="-122"/>
              </a:rPr>
              <a:t>转换原理</a:t>
            </a:r>
            <a:r>
              <a:rPr kumimoji="1" lang="zh-CN" altLang="en-US" sz="2400" b="1" smtClean="0">
                <a:solidFill>
                  <a:srgbClr val="FFFFFF"/>
                </a:solidFill>
                <a:latin typeface="Times New Roman" panose="02020603050405020304" pitchFamily="18" charset="0"/>
                <a:ea typeface="楷体_GB2312" pitchFamily="49" charset="-122"/>
              </a:rPr>
              <a:t>分类</a:t>
            </a:r>
            <a:endParaRPr kumimoji="1" lang="zh-CN" altLang="en-US" sz="2400" b="1" smtClean="0">
              <a:solidFill>
                <a:srgbClr val="FFFFFF"/>
              </a:solidFill>
              <a:latin typeface="Times New Roman" panose="02020603050405020304" pitchFamily="18" charset="0"/>
              <a:ea typeface="楷体_GB2312" pitchFamily="49" charset="-122"/>
            </a:endParaRPr>
          </a:p>
        </p:txBody>
      </p:sp>
      <p:sp>
        <p:nvSpPr>
          <p:cNvPr id="533511" name="Text Box 7"/>
          <p:cNvSpPr txBox="1">
            <a:spLocks noChangeArrowheads="1"/>
          </p:cNvSpPr>
          <p:nvPr/>
        </p:nvSpPr>
        <p:spPr bwMode="auto">
          <a:xfrm>
            <a:off x="3680778" y="2626360"/>
            <a:ext cx="417512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zh-CN" altLang="en-US" sz="2400" b="1" smtClean="0">
                <a:solidFill>
                  <a:srgbClr val="FFCC00"/>
                </a:solidFill>
                <a:ea typeface="楷体_GB2312" pitchFamily="49" charset="-122"/>
              </a:rPr>
              <a:t>物理传感器和化学传感器</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33513" name="Text Box 9"/>
          <p:cNvSpPr txBox="1">
            <a:spLocks noChangeArrowheads="1"/>
          </p:cNvSpPr>
          <p:nvPr/>
        </p:nvSpPr>
        <p:spPr bwMode="auto">
          <a:xfrm>
            <a:off x="539433" y="3183573"/>
            <a:ext cx="201612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zh-CN" altLang="en-US" sz="2400" b="1" smtClean="0">
                <a:solidFill>
                  <a:srgbClr val="FFFFFF"/>
                </a:solidFill>
                <a:ea typeface="楷体_GB2312" pitchFamily="49" charset="-122"/>
              </a:rPr>
              <a:t>物理传感器</a:t>
            </a:r>
            <a:endParaRPr lang="zh-CN" altLang="en-US" sz="2400" b="1" smtClean="0">
              <a:solidFill>
                <a:srgbClr val="FFFFFF"/>
              </a:solidFill>
              <a:ea typeface="楷体_GB2312" pitchFamily="49" charset="-122"/>
            </a:endParaRPr>
          </a:p>
        </p:txBody>
      </p:sp>
      <p:sp>
        <p:nvSpPr>
          <p:cNvPr id="533515" name="Text Box 11"/>
          <p:cNvSpPr txBox="1">
            <a:spLocks noChangeArrowheads="1"/>
          </p:cNvSpPr>
          <p:nvPr/>
        </p:nvSpPr>
        <p:spPr bwMode="auto">
          <a:xfrm>
            <a:off x="2235200" y="3201670"/>
            <a:ext cx="6771005"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zh-CN" altLang="en-US" sz="2400" b="1" smtClean="0">
                <a:solidFill>
                  <a:srgbClr val="FFCC00"/>
                </a:solidFill>
                <a:ea typeface="楷体_GB2312" pitchFamily="49" charset="-122"/>
              </a:rPr>
              <a:t>应用压电、热电、光电、磁电等物理效应将被测信号的微小变化转换成电信号</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33516" name="Text Box 12"/>
          <p:cNvSpPr txBox="1">
            <a:spLocks noChangeArrowheads="1"/>
          </p:cNvSpPr>
          <p:nvPr/>
        </p:nvSpPr>
        <p:spPr bwMode="auto">
          <a:xfrm>
            <a:off x="1491615" y="4039870"/>
            <a:ext cx="1008063"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zh-CN" altLang="en-US" sz="2400" b="1" smtClean="0">
                <a:solidFill>
                  <a:srgbClr val="FF99FF"/>
                </a:solidFill>
                <a:ea typeface="楷体_GB2312" pitchFamily="49" charset="-122"/>
              </a:rPr>
              <a:t>特点</a:t>
            </a:r>
            <a:endParaRPr lang="zh-CN" altLang="en-US" sz="2400" b="1" smtClean="0">
              <a:solidFill>
                <a:srgbClr val="FF99FF"/>
              </a:solidFill>
              <a:ea typeface="楷体_GB2312" pitchFamily="49" charset="-122"/>
            </a:endParaRPr>
          </a:p>
        </p:txBody>
      </p:sp>
      <p:sp>
        <p:nvSpPr>
          <p:cNvPr id="533518" name="Text Box 14"/>
          <p:cNvSpPr txBox="1">
            <a:spLocks noChangeArrowheads="1"/>
          </p:cNvSpPr>
          <p:nvPr/>
        </p:nvSpPr>
        <p:spPr bwMode="auto">
          <a:xfrm>
            <a:off x="2348230" y="4031615"/>
            <a:ext cx="345757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zh-CN" altLang="en-US" sz="2400" b="1" smtClean="0">
                <a:solidFill>
                  <a:srgbClr val="FFCC00"/>
                </a:solidFill>
                <a:ea typeface="楷体_GB2312" pitchFamily="49" charset="-122"/>
              </a:rPr>
              <a:t>可靠性好、应用广泛</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33529" name="Text Box 25"/>
          <p:cNvSpPr txBox="1">
            <a:spLocks noChangeArrowheads="1"/>
          </p:cNvSpPr>
          <p:nvPr/>
        </p:nvSpPr>
        <p:spPr bwMode="auto">
          <a:xfrm>
            <a:off x="1116013" y="549275"/>
            <a:ext cx="6985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en-US" altLang="zh-CN" sz="2400" b="1" smtClean="0">
                <a:solidFill>
                  <a:srgbClr val="FF0000"/>
                </a:solidFill>
                <a:ea typeface="楷体_GB2312" pitchFamily="49" charset="-122"/>
              </a:rPr>
              <a:t>2.2 </a:t>
            </a:r>
            <a:r>
              <a:rPr kumimoji="1" lang="zh-CN" altLang="en-US" sz="2400" b="1" smtClean="0">
                <a:solidFill>
                  <a:srgbClr val="FF0000"/>
                </a:solidFill>
                <a:ea typeface="楷体_GB2312" pitchFamily="49" charset="-122"/>
              </a:rPr>
              <a:t>传感器</a:t>
            </a:r>
            <a:endParaRPr kumimoji="1" lang="zh-CN" altLang="en-US" sz="2400" b="1" smtClean="0">
              <a:solidFill>
                <a:srgbClr val="FF0000"/>
              </a:solidFill>
              <a:ea typeface="楷体_GB2312" pitchFamily="49" charset="-122"/>
            </a:endParaRPr>
          </a:p>
        </p:txBody>
      </p:sp>
      <p:sp>
        <p:nvSpPr>
          <p:cNvPr id="533533" name="Text Box 29"/>
          <p:cNvSpPr txBox="1">
            <a:spLocks noChangeArrowheads="1"/>
          </p:cNvSpPr>
          <p:nvPr/>
        </p:nvSpPr>
        <p:spPr bwMode="auto">
          <a:xfrm>
            <a:off x="349250" y="2161540"/>
            <a:ext cx="34559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spcBef>
                <a:spcPct val="50000"/>
              </a:spcBef>
              <a:spcAft>
                <a:spcPct val="0"/>
              </a:spcAft>
            </a:pPr>
            <a:r>
              <a:rPr lang="en-US" altLang="zh-CN" sz="2400" b="1" smtClean="0">
                <a:solidFill>
                  <a:srgbClr val="FFFFFF"/>
                </a:solidFill>
                <a:effectLst>
                  <a:outerShdw blurRad="38100" dist="38100" dir="2700000" algn="tl">
                    <a:srgbClr val="000000"/>
                  </a:outerShdw>
                </a:effectLst>
                <a:latin typeface="楷体_GB2312" pitchFamily="49" charset="-122"/>
                <a:ea typeface="楷体_GB2312" pitchFamily="49" charset="-122"/>
              </a:rPr>
              <a:t>2.2.1 </a:t>
            </a:r>
            <a:r>
              <a:rPr lang="zh-CN" altLang="en-US" sz="2400" b="1" smtClean="0">
                <a:solidFill>
                  <a:srgbClr val="FFFFFF"/>
                </a:solidFill>
                <a:effectLst>
                  <a:outerShdw blurRad="38100" dist="38100" dir="2700000" algn="tl">
                    <a:srgbClr val="000000"/>
                  </a:outerShdw>
                </a:effectLst>
                <a:latin typeface="楷体_GB2312" pitchFamily="49" charset="-122"/>
                <a:ea typeface="楷体_GB2312" pitchFamily="49" charset="-122"/>
              </a:rPr>
              <a:t>传感器的分类</a:t>
            </a:r>
            <a:endParaRPr lang="zh-CN" altLang="en-US" sz="2400" b="1" smtClean="0">
              <a:solidFill>
                <a:srgbClr val="FFFFFF"/>
              </a:solidFill>
              <a:effectLst>
                <a:outerShdw blurRad="38100" dist="38100" dir="2700000" algn="tl">
                  <a:srgbClr val="000000"/>
                </a:outerShdw>
              </a:effectLst>
              <a:latin typeface="楷体_GB2312" pitchFamily="49" charset="-122"/>
              <a:ea typeface="楷体_GB2312" pitchFamily="49" charset="-122"/>
            </a:endParaRPr>
          </a:p>
        </p:txBody>
      </p:sp>
      <p:sp>
        <p:nvSpPr>
          <p:cNvPr id="534533" name="Text Box 5"/>
          <p:cNvSpPr txBox="1">
            <a:spLocks noChangeArrowheads="1"/>
          </p:cNvSpPr>
          <p:nvPr/>
        </p:nvSpPr>
        <p:spPr bwMode="auto">
          <a:xfrm>
            <a:off x="539115" y="4568190"/>
            <a:ext cx="201612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zh-CN" altLang="en-US" sz="2400" b="1" smtClean="0">
                <a:solidFill>
                  <a:srgbClr val="CC0000"/>
                </a:solidFill>
                <a:ea typeface="楷体_GB2312" pitchFamily="49" charset="-122"/>
              </a:rPr>
              <a:t>化学传感器</a:t>
            </a:r>
            <a:endParaRPr lang="zh-CN" altLang="en-US" sz="2400" b="1" smtClean="0">
              <a:solidFill>
                <a:srgbClr val="CC0000"/>
              </a:solidFill>
              <a:ea typeface="楷体_GB2312" pitchFamily="49" charset="-122"/>
            </a:endParaRPr>
          </a:p>
        </p:txBody>
      </p:sp>
      <p:sp>
        <p:nvSpPr>
          <p:cNvPr id="534535" name="Text Box 7"/>
          <p:cNvSpPr txBox="1">
            <a:spLocks noChangeArrowheads="1"/>
          </p:cNvSpPr>
          <p:nvPr/>
        </p:nvSpPr>
        <p:spPr bwMode="auto">
          <a:xfrm>
            <a:off x="2235200" y="4568190"/>
            <a:ext cx="6480175"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zh-CN" altLang="en-US" sz="2400" b="1" smtClean="0">
                <a:solidFill>
                  <a:srgbClr val="FFCC00"/>
                </a:solidFill>
                <a:ea typeface="楷体_GB2312" pitchFamily="49" charset="-122"/>
              </a:rPr>
              <a:t>应用化学吸附、电化学反应等现象将被测信号转换成电信号</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34536" name="Text Box 8"/>
          <p:cNvSpPr txBox="1">
            <a:spLocks noChangeArrowheads="1"/>
          </p:cNvSpPr>
          <p:nvPr/>
        </p:nvSpPr>
        <p:spPr bwMode="auto">
          <a:xfrm>
            <a:off x="1042988" y="5338445"/>
            <a:ext cx="1008062"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zh-CN" altLang="en-US" sz="2400" b="1" smtClean="0">
                <a:solidFill>
                  <a:srgbClr val="FF99FF"/>
                </a:solidFill>
                <a:ea typeface="楷体_GB2312" pitchFamily="49" charset="-122"/>
              </a:rPr>
              <a:t>特点</a:t>
            </a:r>
            <a:endParaRPr lang="zh-CN" altLang="en-US" sz="2400" b="1" smtClean="0">
              <a:solidFill>
                <a:srgbClr val="FF99FF"/>
              </a:solidFill>
              <a:ea typeface="楷体_GB2312" pitchFamily="49" charset="-122"/>
            </a:endParaRPr>
          </a:p>
        </p:txBody>
      </p:sp>
      <p:sp>
        <p:nvSpPr>
          <p:cNvPr id="534538" name="Text Box 10"/>
          <p:cNvSpPr txBox="1">
            <a:spLocks noChangeArrowheads="1"/>
          </p:cNvSpPr>
          <p:nvPr/>
        </p:nvSpPr>
        <p:spPr bwMode="auto">
          <a:xfrm>
            <a:off x="1992630" y="5338445"/>
            <a:ext cx="685292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zh-CN" altLang="en-US" sz="2400" b="1" smtClean="0">
                <a:solidFill>
                  <a:srgbClr val="FFCC00"/>
                </a:solidFill>
                <a:ea typeface="楷体_GB2312" pitchFamily="49" charset="-122"/>
              </a:rPr>
              <a:t>可靠性、规模生产的可能性、价格等因素的影响</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3508"/>
                                        </p:tgtEl>
                                        <p:attrNameLst>
                                          <p:attrName>style.visibility</p:attrName>
                                        </p:attrNameLst>
                                      </p:cBhvr>
                                      <p:to>
                                        <p:strVal val="visible"/>
                                      </p:to>
                                    </p:set>
                                    <p:anim calcmode="lin" valueType="num">
                                      <p:cBhvr additive="base">
                                        <p:cTn id="7" dur="500" fill="hold"/>
                                        <p:tgtEl>
                                          <p:spTgt spid="533508"/>
                                        </p:tgtEl>
                                        <p:attrNameLst>
                                          <p:attrName>ppt_x</p:attrName>
                                        </p:attrNameLst>
                                      </p:cBhvr>
                                      <p:tavLst>
                                        <p:tav tm="0">
                                          <p:val>
                                            <p:strVal val="#ppt_x"/>
                                          </p:val>
                                        </p:tav>
                                        <p:tav tm="100000">
                                          <p:val>
                                            <p:strVal val="#ppt_x"/>
                                          </p:val>
                                        </p:tav>
                                      </p:tavLst>
                                    </p:anim>
                                    <p:anim calcmode="lin" valueType="num">
                                      <p:cBhvr additive="base">
                                        <p:cTn id="8" dur="500" fill="hold"/>
                                        <p:tgtEl>
                                          <p:spTgt spid="5335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3533"/>
                                        </p:tgtEl>
                                        <p:attrNameLst>
                                          <p:attrName>style.visibility</p:attrName>
                                        </p:attrNameLst>
                                      </p:cBhvr>
                                      <p:to>
                                        <p:strVal val="visible"/>
                                      </p:to>
                                    </p:set>
                                    <p:anim calcmode="lin" valueType="num">
                                      <p:cBhvr additive="base">
                                        <p:cTn id="13" dur="500" fill="hold"/>
                                        <p:tgtEl>
                                          <p:spTgt spid="533533"/>
                                        </p:tgtEl>
                                        <p:attrNameLst>
                                          <p:attrName>ppt_x</p:attrName>
                                        </p:attrNameLst>
                                      </p:cBhvr>
                                      <p:tavLst>
                                        <p:tav tm="0">
                                          <p:val>
                                            <p:strVal val="#ppt_x"/>
                                          </p:val>
                                        </p:tav>
                                        <p:tav tm="100000">
                                          <p:val>
                                            <p:strVal val="#ppt_x"/>
                                          </p:val>
                                        </p:tav>
                                      </p:tavLst>
                                    </p:anim>
                                    <p:anim calcmode="lin" valueType="num">
                                      <p:cBhvr additive="base">
                                        <p:cTn id="14" dur="500" fill="hold"/>
                                        <p:tgtEl>
                                          <p:spTgt spid="5335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3509"/>
                                        </p:tgtEl>
                                        <p:attrNameLst>
                                          <p:attrName>style.visibility</p:attrName>
                                        </p:attrNameLst>
                                      </p:cBhvr>
                                      <p:to>
                                        <p:strVal val="visible"/>
                                      </p:to>
                                    </p:set>
                                    <p:anim calcmode="lin" valueType="num">
                                      <p:cBhvr additive="base">
                                        <p:cTn id="19" dur="500" fill="hold"/>
                                        <p:tgtEl>
                                          <p:spTgt spid="533509"/>
                                        </p:tgtEl>
                                        <p:attrNameLst>
                                          <p:attrName>ppt_x</p:attrName>
                                        </p:attrNameLst>
                                      </p:cBhvr>
                                      <p:tavLst>
                                        <p:tav tm="0">
                                          <p:val>
                                            <p:strVal val="#ppt_x"/>
                                          </p:val>
                                        </p:tav>
                                        <p:tav tm="100000">
                                          <p:val>
                                            <p:strVal val="#ppt_x"/>
                                          </p:val>
                                        </p:tav>
                                      </p:tavLst>
                                    </p:anim>
                                    <p:anim calcmode="lin" valueType="num">
                                      <p:cBhvr additive="base">
                                        <p:cTn id="20" dur="500" fill="hold"/>
                                        <p:tgtEl>
                                          <p:spTgt spid="53350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33511"/>
                                        </p:tgtEl>
                                        <p:attrNameLst>
                                          <p:attrName>style.visibility</p:attrName>
                                        </p:attrNameLst>
                                      </p:cBhvr>
                                      <p:to>
                                        <p:strVal val="visible"/>
                                      </p:to>
                                    </p:set>
                                    <p:anim calcmode="lin" valueType="num">
                                      <p:cBhvr additive="base">
                                        <p:cTn id="25" dur="500" fill="hold"/>
                                        <p:tgtEl>
                                          <p:spTgt spid="533511"/>
                                        </p:tgtEl>
                                        <p:attrNameLst>
                                          <p:attrName>ppt_x</p:attrName>
                                        </p:attrNameLst>
                                      </p:cBhvr>
                                      <p:tavLst>
                                        <p:tav tm="0">
                                          <p:val>
                                            <p:strVal val="#ppt_x"/>
                                          </p:val>
                                        </p:tav>
                                        <p:tav tm="100000">
                                          <p:val>
                                            <p:strVal val="#ppt_x"/>
                                          </p:val>
                                        </p:tav>
                                      </p:tavLst>
                                    </p:anim>
                                    <p:anim calcmode="lin" valueType="num">
                                      <p:cBhvr additive="base">
                                        <p:cTn id="26" dur="500" fill="hold"/>
                                        <p:tgtEl>
                                          <p:spTgt spid="5335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33513"/>
                                        </p:tgtEl>
                                        <p:attrNameLst>
                                          <p:attrName>style.visibility</p:attrName>
                                        </p:attrNameLst>
                                      </p:cBhvr>
                                      <p:to>
                                        <p:strVal val="visible"/>
                                      </p:to>
                                    </p:set>
                                    <p:anim calcmode="lin" valueType="num">
                                      <p:cBhvr additive="base">
                                        <p:cTn id="31" dur="500" fill="hold"/>
                                        <p:tgtEl>
                                          <p:spTgt spid="533513"/>
                                        </p:tgtEl>
                                        <p:attrNameLst>
                                          <p:attrName>ppt_x</p:attrName>
                                        </p:attrNameLst>
                                      </p:cBhvr>
                                      <p:tavLst>
                                        <p:tav tm="0">
                                          <p:val>
                                            <p:strVal val="#ppt_x"/>
                                          </p:val>
                                        </p:tav>
                                        <p:tav tm="100000">
                                          <p:val>
                                            <p:strVal val="#ppt_x"/>
                                          </p:val>
                                        </p:tav>
                                      </p:tavLst>
                                    </p:anim>
                                    <p:anim calcmode="lin" valueType="num">
                                      <p:cBhvr additive="base">
                                        <p:cTn id="32" dur="500" fill="hold"/>
                                        <p:tgtEl>
                                          <p:spTgt spid="5335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33515"/>
                                        </p:tgtEl>
                                        <p:attrNameLst>
                                          <p:attrName>style.visibility</p:attrName>
                                        </p:attrNameLst>
                                      </p:cBhvr>
                                      <p:to>
                                        <p:strVal val="visible"/>
                                      </p:to>
                                    </p:set>
                                    <p:anim calcmode="lin" valueType="num">
                                      <p:cBhvr additive="base">
                                        <p:cTn id="37" dur="500" fill="hold"/>
                                        <p:tgtEl>
                                          <p:spTgt spid="533515"/>
                                        </p:tgtEl>
                                        <p:attrNameLst>
                                          <p:attrName>ppt_x</p:attrName>
                                        </p:attrNameLst>
                                      </p:cBhvr>
                                      <p:tavLst>
                                        <p:tav tm="0">
                                          <p:val>
                                            <p:strVal val="#ppt_x"/>
                                          </p:val>
                                        </p:tav>
                                        <p:tav tm="100000">
                                          <p:val>
                                            <p:strVal val="#ppt_x"/>
                                          </p:val>
                                        </p:tav>
                                      </p:tavLst>
                                    </p:anim>
                                    <p:anim calcmode="lin" valueType="num">
                                      <p:cBhvr additive="base">
                                        <p:cTn id="38" dur="500" fill="hold"/>
                                        <p:tgtEl>
                                          <p:spTgt spid="5335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33516"/>
                                        </p:tgtEl>
                                        <p:attrNameLst>
                                          <p:attrName>style.visibility</p:attrName>
                                        </p:attrNameLst>
                                      </p:cBhvr>
                                      <p:to>
                                        <p:strVal val="visible"/>
                                      </p:to>
                                    </p:set>
                                    <p:anim calcmode="lin" valueType="num">
                                      <p:cBhvr additive="base">
                                        <p:cTn id="43" dur="500" fill="hold"/>
                                        <p:tgtEl>
                                          <p:spTgt spid="533516"/>
                                        </p:tgtEl>
                                        <p:attrNameLst>
                                          <p:attrName>ppt_x</p:attrName>
                                        </p:attrNameLst>
                                      </p:cBhvr>
                                      <p:tavLst>
                                        <p:tav tm="0">
                                          <p:val>
                                            <p:strVal val="#ppt_x"/>
                                          </p:val>
                                        </p:tav>
                                        <p:tav tm="100000">
                                          <p:val>
                                            <p:strVal val="#ppt_x"/>
                                          </p:val>
                                        </p:tav>
                                      </p:tavLst>
                                    </p:anim>
                                    <p:anim calcmode="lin" valueType="num">
                                      <p:cBhvr additive="base">
                                        <p:cTn id="44" dur="500" fill="hold"/>
                                        <p:tgtEl>
                                          <p:spTgt spid="5335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33518"/>
                                        </p:tgtEl>
                                        <p:attrNameLst>
                                          <p:attrName>style.visibility</p:attrName>
                                        </p:attrNameLst>
                                      </p:cBhvr>
                                      <p:to>
                                        <p:strVal val="visible"/>
                                      </p:to>
                                    </p:set>
                                    <p:anim calcmode="lin" valueType="num">
                                      <p:cBhvr additive="base">
                                        <p:cTn id="49" dur="500" fill="hold"/>
                                        <p:tgtEl>
                                          <p:spTgt spid="533518"/>
                                        </p:tgtEl>
                                        <p:attrNameLst>
                                          <p:attrName>ppt_x</p:attrName>
                                        </p:attrNameLst>
                                      </p:cBhvr>
                                      <p:tavLst>
                                        <p:tav tm="0">
                                          <p:val>
                                            <p:strVal val="#ppt_x"/>
                                          </p:val>
                                        </p:tav>
                                        <p:tav tm="100000">
                                          <p:val>
                                            <p:strVal val="#ppt_x"/>
                                          </p:val>
                                        </p:tav>
                                      </p:tavLst>
                                    </p:anim>
                                    <p:anim calcmode="lin" valueType="num">
                                      <p:cBhvr additive="base">
                                        <p:cTn id="50" dur="500" fill="hold"/>
                                        <p:tgtEl>
                                          <p:spTgt spid="5335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34533"/>
                                        </p:tgtEl>
                                        <p:attrNameLst>
                                          <p:attrName>style.visibility</p:attrName>
                                        </p:attrNameLst>
                                      </p:cBhvr>
                                      <p:to>
                                        <p:strVal val="visible"/>
                                      </p:to>
                                    </p:set>
                                    <p:anim calcmode="lin" valueType="num">
                                      <p:cBhvr additive="base">
                                        <p:cTn id="55" dur="500" fill="hold"/>
                                        <p:tgtEl>
                                          <p:spTgt spid="534533"/>
                                        </p:tgtEl>
                                        <p:attrNameLst>
                                          <p:attrName>ppt_x</p:attrName>
                                        </p:attrNameLst>
                                      </p:cBhvr>
                                      <p:tavLst>
                                        <p:tav tm="0">
                                          <p:val>
                                            <p:strVal val="#ppt_x"/>
                                          </p:val>
                                        </p:tav>
                                        <p:tav tm="100000">
                                          <p:val>
                                            <p:strVal val="#ppt_x"/>
                                          </p:val>
                                        </p:tav>
                                      </p:tavLst>
                                    </p:anim>
                                    <p:anim calcmode="lin" valueType="num">
                                      <p:cBhvr additive="base">
                                        <p:cTn id="56" dur="500" fill="hold"/>
                                        <p:tgtEl>
                                          <p:spTgt spid="53453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34535"/>
                                        </p:tgtEl>
                                        <p:attrNameLst>
                                          <p:attrName>style.visibility</p:attrName>
                                        </p:attrNameLst>
                                      </p:cBhvr>
                                      <p:to>
                                        <p:strVal val="visible"/>
                                      </p:to>
                                    </p:set>
                                    <p:anim calcmode="lin" valueType="num">
                                      <p:cBhvr additive="base">
                                        <p:cTn id="61" dur="500" fill="hold"/>
                                        <p:tgtEl>
                                          <p:spTgt spid="534535"/>
                                        </p:tgtEl>
                                        <p:attrNameLst>
                                          <p:attrName>ppt_x</p:attrName>
                                        </p:attrNameLst>
                                      </p:cBhvr>
                                      <p:tavLst>
                                        <p:tav tm="0">
                                          <p:val>
                                            <p:strVal val="#ppt_x"/>
                                          </p:val>
                                        </p:tav>
                                        <p:tav tm="100000">
                                          <p:val>
                                            <p:strVal val="#ppt_x"/>
                                          </p:val>
                                        </p:tav>
                                      </p:tavLst>
                                    </p:anim>
                                    <p:anim calcmode="lin" valueType="num">
                                      <p:cBhvr additive="base">
                                        <p:cTn id="62" dur="500" fill="hold"/>
                                        <p:tgtEl>
                                          <p:spTgt spid="53453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34536"/>
                                        </p:tgtEl>
                                        <p:attrNameLst>
                                          <p:attrName>style.visibility</p:attrName>
                                        </p:attrNameLst>
                                      </p:cBhvr>
                                      <p:to>
                                        <p:strVal val="visible"/>
                                      </p:to>
                                    </p:set>
                                    <p:anim calcmode="lin" valueType="num">
                                      <p:cBhvr additive="base">
                                        <p:cTn id="67" dur="500" fill="hold"/>
                                        <p:tgtEl>
                                          <p:spTgt spid="534536"/>
                                        </p:tgtEl>
                                        <p:attrNameLst>
                                          <p:attrName>ppt_x</p:attrName>
                                        </p:attrNameLst>
                                      </p:cBhvr>
                                      <p:tavLst>
                                        <p:tav tm="0">
                                          <p:val>
                                            <p:strVal val="#ppt_x"/>
                                          </p:val>
                                        </p:tav>
                                        <p:tav tm="100000">
                                          <p:val>
                                            <p:strVal val="#ppt_x"/>
                                          </p:val>
                                        </p:tav>
                                      </p:tavLst>
                                    </p:anim>
                                    <p:anim calcmode="lin" valueType="num">
                                      <p:cBhvr additive="base">
                                        <p:cTn id="68" dur="500" fill="hold"/>
                                        <p:tgtEl>
                                          <p:spTgt spid="53453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34538"/>
                                        </p:tgtEl>
                                        <p:attrNameLst>
                                          <p:attrName>style.visibility</p:attrName>
                                        </p:attrNameLst>
                                      </p:cBhvr>
                                      <p:to>
                                        <p:strVal val="visible"/>
                                      </p:to>
                                    </p:set>
                                    <p:anim calcmode="lin" valueType="num">
                                      <p:cBhvr additive="base">
                                        <p:cTn id="73" dur="500" fill="hold"/>
                                        <p:tgtEl>
                                          <p:spTgt spid="534538"/>
                                        </p:tgtEl>
                                        <p:attrNameLst>
                                          <p:attrName>ppt_x</p:attrName>
                                        </p:attrNameLst>
                                      </p:cBhvr>
                                      <p:tavLst>
                                        <p:tav tm="0">
                                          <p:val>
                                            <p:strVal val="#ppt_x"/>
                                          </p:val>
                                        </p:tav>
                                        <p:tav tm="100000">
                                          <p:val>
                                            <p:strVal val="#ppt_x"/>
                                          </p:val>
                                        </p:tav>
                                      </p:tavLst>
                                    </p:anim>
                                    <p:anim calcmode="lin" valueType="num">
                                      <p:cBhvr additive="base">
                                        <p:cTn id="74" dur="500" fill="hold"/>
                                        <p:tgtEl>
                                          <p:spTgt spid="5345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8" grpId="0" animBg="1"/>
      <p:bldP spid="533533" grpId="0" animBg="1"/>
      <p:bldP spid="533509" grpId="0" animBg="1"/>
      <p:bldP spid="533511" grpId="0" animBg="1"/>
      <p:bldP spid="533513" grpId="0" animBg="1"/>
      <p:bldP spid="533515" grpId="0" bldLvl="0" animBg="1"/>
      <p:bldP spid="533516" grpId="0" bldLvl="0" animBg="1"/>
      <p:bldP spid="533518" grpId="0" bldLvl="0" animBg="1"/>
      <p:bldP spid="534533" grpId="0" bldLvl="0" animBg="1"/>
      <p:bldP spid="534535" grpId="0" bldLvl="0" animBg="1"/>
      <p:bldP spid="534536" grpId="0" bldLvl="0" animBg="1"/>
      <p:bldP spid="534538"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307" name="Rectangle 11"/>
          <p:cNvSpPr>
            <a:spLocks noChangeArrowheads="1"/>
          </p:cNvSpPr>
          <p:nvPr/>
        </p:nvSpPr>
        <p:spPr bwMode="auto">
          <a:xfrm>
            <a:off x="114300" y="811689"/>
            <a:ext cx="75247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位并行</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ADC0809</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与微处理器接口</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23308" name="Rectangle 12"/>
          <p:cNvSpPr>
            <a:spLocks noChangeArrowheads="1"/>
          </p:cNvSpPr>
          <p:nvPr/>
        </p:nvSpPr>
        <p:spPr bwMode="auto">
          <a:xfrm>
            <a:off x="225108" y="1205072"/>
            <a:ext cx="8829675"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FFFF00"/>
                </a:solidFill>
                <a:latin typeface="Times New Roman" panose="02020603050405020304" pitchFamily="18" charset="0"/>
                <a:cs typeface="Times New Roman" panose="02020603050405020304" pitchFamily="18" charset="0"/>
              </a:rPr>
              <a:t>ADC0809</a:t>
            </a:r>
            <a:r>
              <a:rPr lang="zh-CN" altLang="en-US" sz="2400" b="1">
                <a:solidFill>
                  <a:srgbClr val="FFFF00"/>
                </a:solidFill>
                <a:latin typeface="宋体" panose="02010600030101010101" pitchFamily="2" charset="-122"/>
                <a:cs typeface="宋体" panose="02010600030101010101" pitchFamily="2" charset="-122"/>
              </a:rPr>
              <a:t>是美国国家半导体公司</a:t>
            </a:r>
            <a:r>
              <a:rPr lang="zh-CN" altLang="en-US" sz="2400" b="1">
                <a:solidFill>
                  <a:srgbClr val="FFFF00"/>
                </a:solidFill>
                <a:latin typeface="Times New Roman" panose="02020603050405020304" pitchFamily="18" charset="0"/>
                <a:cs typeface="Times New Roman" panose="02020603050405020304" pitchFamily="18" charset="0"/>
              </a:rPr>
              <a:t>（</a:t>
            </a:r>
            <a:r>
              <a:rPr lang="en-US" altLang="zh-CN" sz="2400" b="1">
                <a:solidFill>
                  <a:srgbClr val="FFFF00"/>
                </a:solidFill>
                <a:latin typeface="Times New Roman" panose="02020603050405020304" pitchFamily="18" charset="0"/>
                <a:cs typeface="Times New Roman" panose="02020603050405020304" pitchFamily="18" charset="0"/>
              </a:rPr>
              <a:t>National Semiconductor</a:t>
            </a:r>
            <a:r>
              <a:rPr lang="zh-CN" altLang="en-US" sz="2400" b="1">
                <a:solidFill>
                  <a:srgbClr val="FFFF00"/>
                </a:solidFill>
                <a:latin typeface="Times New Roman" panose="02020603050405020304" pitchFamily="18" charset="0"/>
                <a:cs typeface="Times New Roman" panose="02020603050405020304" pitchFamily="18" charset="0"/>
              </a:rPr>
              <a:t>）</a:t>
            </a:r>
            <a:r>
              <a:rPr lang="zh-CN" altLang="en-US" sz="2400" b="1">
                <a:solidFill>
                  <a:srgbClr val="FFFF00"/>
                </a:solidFill>
                <a:latin typeface="宋体" panose="02010600030101010101" pitchFamily="2" charset="-122"/>
                <a:cs typeface="宋体" panose="02010600030101010101" pitchFamily="2" charset="-122"/>
              </a:rPr>
              <a:t>生产的廉价</a:t>
            </a:r>
            <a:r>
              <a:rPr lang="en-US" altLang="zh-CN" sz="2400" b="1">
                <a:solidFill>
                  <a:srgbClr val="FFFF00"/>
                </a:solidFill>
                <a:latin typeface="Times New Roman" panose="02020603050405020304" pitchFamily="18" charset="0"/>
                <a:cs typeface="Times New Roman" panose="02020603050405020304" pitchFamily="18" charset="0"/>
              </a:rPr>
              <a:t>8</a:t>
            </a:r>
            <a:r>
              <a:rPr lang="zh-CN" altLang="en-US" sz="2400" b="1">
                <a:solidFill>
                  <a:srgbClr val="FFFF00"/>
                </a:solidFill>
                <a:latin typeface="宋体" panose="02010600030101010101" pitchFamily="2" charset="-122"/>
                <a:cs typeface="宋体" panose="02010600030101010101" pitchFamily="2" charset="-122"/>
              </a:rPr>
              <a:t>路</a:t>
            </a:r>
            <a:r>
              <a:rPr lang="en-US" altLang="zh-CN" sz="2400" b="1">
                <a:solidFill>
                  <a:srgbClr val="FFFF00"/>
                </a:solidFill>
                <a:latin typeface="Times New Roman" panose="02020603050405020304" pitchFamily="18" charset="0"/>
                <a:cs typeface="Times New Roman" panose="02020603050405020304" pitchFamily="18" charset="0"/>
              </a:rPr>
              <a:t>8</a:t>
            </a:r>
            <a:r>
              <a:rPr lang="zh-CN" altLang="en-US" sz="2400" b="1">
                <a:solidFill>
                  <a:srgbClr val="FFFF00"/>
                </a:solidFill>
                <a:latin typeface="宋体" panose="02010600030101010101" pitchFamily="2" charset="-122"/>
                <a:cs typeface="宋体" panose="02010600030101010101" pitchFamily="2" charset="-122"/>
              </a:rPr>
              <a:t>位逐次比较式</a:t>
            </a:r>
            <a:r>
              <a:rPr lang="en-US" altLang="zh-CN" sz="2400" b="1">
                <a:solidFill>
                  <a:srgbClr val="FFFF00"/>
                </a:solidFill>
                <a:latin typeface="Times New Roman" panose="02020603050405020304" pitchFamily="18" charset="0"/>
                <a:cs typeface="Times New Roman" panose="02020603050405020304" pitchFamily="18" charset="0"/>
              </a:rPr>
              <a:t>ADC</a:t>
            </a:r>
            <a:r>
              <a:rPr lang="zh-CN" altLang="en-US" sz="2400" b="1">
                <a:solidFill>
                  <a:srgbClr val="FFFF00"/>
                </a:solidFill>
                <a:latin typeface="宋体" panose="02010600030101010101" pitchFamily="2" charset="-122"/>
                <a:cs typeface="宋体" panose="02010600030101010101" pitchFamily="2" charset="-122"/>
              </a:rPr>
              <a:t>，</a:t>
            </a:r>
            <a:r>
              <a:rPr lang="en-US" altLang="zh-CN" sz="2400" b="1">
                <a:solidFill>
                  <a:srgbClr val="FFFF00"/>
                </a:solidFill>
                <a:latin typeface="Times New Roman" panose="02020603050405020304" pitchFamily="18" charset="0"/>
                <a:cs typeface="Times New Roman" panose="02020603050405020304" pitchFamily="18" charset="0"/>
              </a:rPr>
              <a:t>28</a:t>
            </a:r>
            <a:r>
              <a:rPr lang="zh-CN" altLang="en-US" sz="2400" b="1">
                <a:solidFill>
                  <a:srgbClr val="FFFF00"/>
                </a:solidFill>
                <a:latin typeface="宋体" panose="02010600030101010101" pitchFamily="2" charset="-122"/>
                <a:cs typeface="宋体" panose="02010600030101010101" pitchFamily="2" charset="-122"/>
              </a:rPr>
              <a:t>脚封装，输出带三态锁存器，主要性能指标如下：</a:t>
            </a:r>
            <a:endParaRPr lang="zh-CN" altLang="en-US" sz="2400" b="1">
              <a:solidFill>
                <a:srgbClr val="FFFF00"/>
              </a:solidFill>
              <a:latin typeface="宋体" panose="02010600030101010101" pitchFamily="2" charset="-122"/>
              <a:cs typeface="宋体" panose="02010600030101010101" pitchFamily="2" charset="-122"/>
            </a:endParaRPr>
          </a:p>
          <a:p>
            <a:r>
              <a:rPr lang="zh-CN" altLang="en-US" sz="2400" b="1">
                <a:solidFill>
                  <a:srgbClr val="FFFF00"/>
                </a:solidFill>
                <a:latin typeface="宋体" panose="02010600030101010101" pitchFamily="2" charset="-122"/>
                <a:cs typeface="宋体" panose="02010600030101010101" pitchFamily="2" charset="-122"/>
              </a:rPr>
              <a:t>（</a:t>
            </a:r>
            <a:r>
              <a:rPr lang="en-US" altLang="zh-CN" sz="2400" b="1">
                <a:solidFill>
                  <a:srgbClr val="FFFF00"/>
                </a:solidFill>
                <a:latin typeface="宋体" panose="02010600030101010101" pitchFamily="2" charset="-122"/>
                <a:cs typeface="宋体" panose="02010600030101010101" pitchFamily="2" charset="-122"/>
              </a:rPr>
              <a:t>1</a:t>
            </a:r>
            <a:r>
              <a:rPr lang="zh-CN" altLang="en-US" sz="2400" b="1">
                <a:solidFill>
                  <a:srgbClr val="FFFF00"/>
                </a:solidFill>
                <a:latin typeface="宋体" panose="02010600030101010101" pitchFamily="2" charset="-122"/>
                <a:cs typeface="宋体" panose="02010600030101010101" pitchFamily="2" charset="-122"/>
              </a:rPr>
              <a:t>）分辨率为</a:t>
            </a:r>
            <a:r>
              <a:rPr lang="en-US" altLang="zh-CN" sz="2400" b="1">
                <a:solidFill>
                  <a:srgbClr val="FFFF00"/>
                </a:solidFill>
                <a:latin typeface="Times New Roman" panose="02020603050405020304" pitchFamily="18" charset="0"/>
                <a:cs typeface="Times New Roman" panose="02020603050405020304" pitchFamily="18" charset="0"/>
              </a:rPr>
              <a:t>8</a:t>
            </a:r>
            <a:r>
              <a:rPr lang="zh-CN" altLang="en-US" sz="2400" b="1">
                <a:solidFill>
                  <a:srgbClr val="FFFF00"/>
                </a:solidFill>
                <a:latin typeface="宋体" panose="02010600030101010101" pitchFamily="2" charset="-122"/>
                <a:cs typeface="宋体" panose="02010600030101010101" pitchFamily="2" charset="-122"/>
              </a:rPr>
              <a:t>位。</a:t>
            </a:r>
            <a:endParaRPr lang="zh-CN" altLang="en-US" sz="2400" b="1">
              <a:solidFill>
                <a:srgbClr val="FFFF00"/>
              </a:solidFill>
              <a:latin typeface="宋体" panose="02010600030101010101" pitchFamily="2" charset="-122"/>
              <a:cs typeface="宋体" panose="02010600030101010101" pitchFamily="2" charset="-122"/>
            </a:endParaRPr>
          </a:p>
          <a:p>
            <a:r>
              <a:rPr lang="zh-CN" altLang="en-US" sz="2400" b="1">
                <a:solidFill>
                  <a:srgbClr val="FFFF00"/>
                </a:solidFill>
                <a:latin typeface="宋体" panose="02010600030101010101" pitchFamily="2" charset="-122"/>
                <a:cs typeface="宋体" panose="02010600030101010101" pitchFamily="2" charset="-122"/>
              </a:rPr>
              <a:t>（</a:t>
            </a:r>
            <a:r>
              <a:rPr lang="en-US" altLang="zh-CN" sz="2400" b="1">
                <a:solidFill>
                  <a:srgbClr val="FFFF00"/>
                </a:solidFill>
                <a:latin typeface="宋体" panose="02010600030101010101" pitchFamily="2" charset="-122"/>
                <a:cs typeface="宋体" panose="02010600030101010101" pitchFamily="2" charset="-122"/>
              </a:rPr>
              <a:t>2</a:t>
            </a:r>
            <a:r>
              <a:rPr lang="zh-CN" altLang="en-US" sz="2400" b="1">
                <a:solidFill>
                  <a:srgbClr val="FFFF00"/>
                </a:solidFill>
                <a:latin typeface="宋体" panose="02010600030101010101" pitchFamily="2" charset="-122"/>
                <a:cs typeface="宋体" panose="02010600030101010101" pitchFamily="2" charset="-122"/>
              </a:rPr>
              <a:t>）转换时间为</a:t>
            </a:r>
            <a:r>
              <a:rPr lang="en-US" altLang="zh-CN" sz="2400" b="1">
                <a:solidFill>
                  <a:srgbClr val="FFFF00"/>
                </a:solidFill>
                <a:latin typeface="Times New Roman" panose="02020603050405020304" pitchFamily="18" charset="0"/>
                <a:cs typeface="Times New Roman" panose="02020603050405020304" pitchFamily="18" charset="0"/>
              </a:rPr>
              <a:t>100μs</a:t>
            </a:r>
            <a:r>
              <a:rPr lang="zh-CN" altLang="en-US" sz="2400" b="1">
                <a:solidFill>
                  <a:srgbClr val="FFFF00"/>
                </a:solidFill>
                <a:latin typeface="宋体" panose="02010600030101010101" pitchFamily="2" charset="-122"/>
                <a:cs typeface="宋体" panose="02010600030101010101" pitchFamily="2" charset="-122"/>
              </a:rPr>
              <a:t>（时钟频率为</a:t>
            </a:r>
            <a:r>
              <a:rPr lang="en-US" altLang="zh-CN" sz="2400" b="1">
                <a:solidFill>
                  <a:srgbClr val="FFFF00"/>
                </a:solidFill>
                <a:latin typeface="Times New Roman" panose="02020603050405020304" pitchFamily="18" charset="0"/>
                <a:cs typeface="Times New Roman" panose="02020603050405020304" pitchFamily="18" charset="0"/>
              </a:rPr>
              <a:t>640Hz</a:t>
            </a:r>
            <a:r>
              <a:rPr lang="zh-CN" altLang="en-US" sz="2400" b="1">
                <a:solidFill>
                  <a:srgbClr val="FFFF00"/>
                </a:solidFill>
                <a:latin typeface="宋体" panose="02010600030101010101" pitchFamily="2" charset="-122"/>
                <a:cs typeface="宋体" panose="02010600030101010101" pitchFamily="2" charset="-122"/>
              </a:rPr>
              <a:t>）。</a:t>
            </a:r>
            <a:endParaRPr lang="zh-CN" altLang="en-US" sz="2400" b="1">
              <a:solidFill>
                <a:srgbClr val="FFFF00"/>
              </a:solidFill>
              <a:latin typeface="宋体" panose="02010600030101010101" pitchFamily="2" charset="-122"/>
              <a:cs typeface="宋体" panose="02010600030101010101" pitchFamily="2" charset="-122"/>
            </a:endParaRPr>
          </a:p>
          <a:p>
            <a:r>
              <a:rPr lang="zh-CN" altLang="en-US" sz="2400" b="1">
                <a:solidFill>
                  <a:srgbClr val="FFFF00"/>
                </a:solidFill>
                <a:latin typeface="宋体" panose="02010600030101010101" pitchFamily="2" charset="-122"/>
                <a:cs typeface="宋体" panose="02010600030101010101" pitchFamily="2" charset="-122"/>
              </a:rPr>
              <a:t>（</a:t>
            </a:r>
            <a:r>
              <a:rPr lang="en-US" altLang="zh-CN" sz="2400" b="1">
                <a:solidFill>
                  <a:srgbClr val="FFFF00"/>
                </a:solidFill>
                <a:latin typeface="宋体" panose="02010600030101010101" pitchFamily="2" charset="-122"/>
                <a:cs typeface="宋体" panose="02010600030101010101" pitchFamily="2" charset="-122"/>
              </a:rPr>
              <a:t>3</a:t>
            </a:r>
            <a:r>
              <a:rPr lang="zh-CN" altLang="en-US" sz="2400" b="1">
                <a:solidFill>
                  <a:srgbClr val="FFFF00"/>
                </a:solidFill>
                <a:latin typeface="宋体" panose="02010600030101010101" pitchFamily="2" charset="-122"/>
                <a:cs typeface="宋体" panose="02010600030101010101" pitchFamily="2" charset="-122"/>
              </a:rPr>
              <a:t>）具有锁存控制功能的</a:t>
            </a:r>
            <a:r>
              <a:rPr lang="en-US" altLang="zh-CN" sz="2400" b="1">
                <a:solidFill>
                  <a:srgbClr val="FFFF00"/>
                </a:solidFill>
                <a:latin typeface="宋体" panose="02010600030101010101" pitchFamily="2" charset="-122"/>
                <a:cs typeface="宋体" panose="02010600030101010101" pitchFamily="2" charset="-122"/>
              </a:rPr>
              <a:t>8</a:t>
            </a:r>
            <a:r>
              <a:rPr lang="zh-CN" altLang="en-US" sz="2400" b="1">
                <a:solidFill>
                  <a:srgbClr val="FFFF00"/>
                </a:solidFill>
                <a:latin typeface="宋体" panose="02010600030101010101" pitchFamily="2" charset="-122"/>
                <a:cs typeface="宋体" panose="02010600030101010101" pitchFamily="2" charset="-122"/>
              </a:rPr>
              <a:t>路模拟开关，能对</a:t>
            </a:r>
            <a:r>
              <a:rPr lang="en-US" altLang="zh-CN" sz="2400" b="1">
                <a:solidFill>
                  <a:srgbClr val="FFFF00"/>
                </a:solidFill>
                <a:latin typeface="Times New Roman" panose="02020603050405020304" pitchFamily="18" charset="0"/>
                <a:cs typeface="Times New Roman" panose="02020603050405020304" pitchFamily="18" charset="0"/>
              </a:rPr>
              <a:t>8</a:t>
            </a:r>
            <a:r>
              <a:rPr lang="zh-CN" altLang="en-US" sz="2400" b="1">
                <a:solidFill>
                  <a:srgbClr val="FFFF00"/>
                </a:solidFill>
                <a:latin typeface="宋体" panose="02010600030101010101" pitchFamily="2" charset="-122"/>
                <a:cs typeface="宋体" panose="02010600030101010101" pitchFamily="2" charset="-122"/>
              </a:rPr>
              <a:t>路模 </a:t>
            </a:r>
            <a:endParaRPr lang="zh-CN" altLang="en-US" sz="2400" b="1">
              <a:solidFill>
                <a:srgbClr val="FFFF00"/>
              </a:solidFill>
              <a:latin typeface="宋体" panose="02010600030101010101" pitchFamily="2" charset="-122"/>
              <a:cs typeface="宋体" panose="02010600030101010101" pitchFamily="2" charset="-122"/>
            </a:endParaRPr>
          </a:p>
          <a:p>
            <a:r>
              <a:rPr lang="zh-CN" altLang="en-US" sz="2400" b="1">
                <a:solidFill>
                  <a:srgbClr val="FFFF00"/>
                </a:solidFill>
                <a:latin typeface="宋体" panose="02010600030101010101" pitchFamily="2" charset="-122"/>
                <a:cs typeface="宋体" panose="02010600030101010101" pitchFamily="2" charset="-122"/>
              </a:rPr>
              <a:t>     拟电压信号进行转换。</a:t>
            </a:r>
            <a:endParaRPr lang="zh-CN" altLang="en-US" sz="2400" b="1">
              <a:solidFill>
                <a:srgbClr val="FFFF00"/>
              </a:solidFill>
              <a:latin typeface="宋体" panose="02010600030101010101" pitchFamily="2" charset="-122"/>
              <a:cs typeface="宋体" panose="02010600030101010101" pitchFamily="2" charset="-122"/>
            </a:endParaRPr>
          </a:p>
          <a:p>
            <a:r>
              <a:rPr lang="zh-CN" altLang="en-US" sz="2400" b="1">
                <a:solidFill>
                  <a:srgbClr val="FFFF00"/>
                </a:solidFill>
                <a:latin typeface="宋体" panose="02010600030101010101" pitchFamily="2" charset="-122"/>
                <a:cs typeface="宋体" panose="02010600030101010101" pitchFamily="2" charset="-122"/>
              </a:rPr>
              <a:t>（</a:t>
            </a:r>
            <a:r>
              <a:rPr lang="en-US" altLang="zh-CN" sz="2400" b="1">
                <a:solidFill>
                  <a:srgbClr val="FFFF00"/>
                </a:solidFill>
                <a:latin typeface="宋体" panose="02010600030101010101" pitchFamily="2" charset="-122"/>
                <a:cs typeface="宋体" panose="02010600030101010101" pitchFamily="2" charset="-122"/>
              </a:rPr>
              <a:t>4</a:t>
            </a:r>
            <a:r>
              <a:rPr lang="zh-CN" altLang="en-US" sz="2400" b="1">
                <a:solidFill>
                  <a:srgbClr val="FFFF00"/>
                </a:solidFill>
                <a:latin typeface="宋体" panose="02010600030101010101" pitchFamily="2" charset="-122"/>
                <a:cs typeface="宋体" panose="02010600030101010101" pitchFamily="2" charset="-122"/>
              </a:rPr>
              <a:t>）输出电平与</a:t>
            </a:r>
            <a:r>
              <a:rPr lang="en-US" altLang="zh-CN" sz="2400" b="1">
                <a:solidFill>
                  <a:srgbClr val="FFFF00"/>
                </a:solidFill>
                <a:latin typeface="Times New Roman" panose="02020603050405020304" pitchFamily="18" charset="0"/>
                <a:cs typeface="Times New Roman" panose="02020603050405020304" pitchFamily="18" charset="0"/>
              </a:rPr>
              <a:t>TTL</a:t>
            </a:r>
            <a:r>
              <a:rPr lang="zh-CN" altLang="en-US" sz="2400" b="1">
                <a:solidFill>
                  <a:srgbClr val="FFFF00"/>
                </a:solidFill>
                <a:latin typeface="宋体" panose="02010600030101010101" pitchFamily="2" charset="-122"/>
                <a:cs typeface="宋体" panose="02010600030101010101" pitchFamily="2" charset="-122"/>
              </a:rPr>
              <a:t>电平兼容。</a:t>
            </a:r>
            <a:endParaRPr lang="zh-CN" altLang="en-US" sz="2400" b="1">
              <a:solidFill>
                <a:srgbClr val="FFFF00"/>
              </a:solidFill>
              <a:latin typeface="宋体" panose="02010600030101010101" pitchFamily="2" charset="-122"/>
              <a:cs typeface="宋体" panose="02010600030101010101" pitchFamily="2" charset="-122"/>
            </a:endParaRPr>
          </a:p>
          <a:p>
            <a:r>
              <a:rPr lang="zh-CN" altLang="en-US" sz="2400" b="1">
                <a:solidFill>
                  <a:srgbClr val="FFFF00"/>
                </a:solidFill>
                <a:latin typeface="宋体" panose="02010600030101010101" pitchFamily="2" charset="-122"/>
                <a:cs typeface="宋体" panose="02010600030101010101" pitchFamily="2" charset="-122"/>
              </a:rPr>
              <a:t>（</a:t>
            </a:r>
            <a:r>
              <a:rPr lang="en-US" altLang="zh-CN" sz="2400" b="1">
                <a:solidFill>
                  <a:srgbClr val="FFFF00"/>
                </a:solidFill>
                <a:latin typeface="宋体" panose="02010600030101010101" pitchFamily="2" charset="-122"/>
                <a:cs typeface="宋体" panose="02010600030101010101" pitchFamily="2" charset="-122"/>
              </a:rPr>
              <a:t>5</a:t>
            </a:r>
            <a:r>
              <a:rPr lang="zh-CN" altLang="en-US" sz="2400" b="1">
                <a:solidFill>
                  <a:srgbClr val="FFFF00"/>
                </a:solidFill>
                <a:latin typeface="宋体" panose="02010600030101010101" pitchFamily="2" charset="-122"/>
                <a:cs typeface="宋体" panose="02010600030101010101" pitchFamily="2" charset="-122"/>
              </a:rPr>
              <a:t>）单电源</a:t>
            </a:r>
            <a:r>
              <a:rPr lang="en-US" altLang="zh-CN" sz="2400" b="1">
                <a:solidFill>
                  <a:srgbClr val="FFFF00"/>
                </a:solidFill>
                <a:latin typeface="Times New Roman" panose="02020603050405020304" pitchFamily="18" charset="0"/>
                <a:cs typeface="Times New Roman" panose="02020603050405020304" pitchFamily="18" charset="0"/>
              </a:rPr>
              <a:t>+5V</a:t>
            </a:r>
            <a:r>
              <a:rPr lang="zh-CN" altLang="en-US" sz="2400" b="1">
                <a:solidFill>
                  <a:srgbClr val="FFFF00"/>
                </a:solidFill>
                <a:latin typeface="宋体" panose="02010600030101010101" pitchFamily="2" charset="-122"/>
                <a:cs typeface="宋体" panose="02010600030101010101" pitchFamily="2" charset="-122"/>
              </a:rPr>
              <a:t>供电。基准电压由外部提供，典型</a:t>
            </a:r>
            <a:r>
              <a:rPr lang="zh-CN" altLang="en-US" sz="2400" b="1">
                <a:solidFill>
                  <a:srgbClr val="FFFF00"/>
                </a:solidFill>
                <a:latin typeface="宋体" panose="02010600030101010101" pitchFamily="2" charset="-122"/>
                <a:cs typeface="宋体" panose="02010600030101010101" pitchFamily="2" charset="-122"/>
                <a:sym typeface="+mn-ea"/>
              </a:rPr>
              <a:t>值为</a:t>
            </a:r>
            <a:r>
              <a:rPr lang="en-US" altLang="zh-CN" sz="2400" b="1">
                <a:solidFill>
                  <a:srgbClr val="FFFF00"/>
                </a:solidFill>
                <a:latin typeface="Times New Roman" panose="02020603050405020304" pitchFamily="18" charset="0"/>
                <a:cs typeface="Times New Roman" panose="02020603050405020304" pitchFamily="18" charset="0"/>
                <a:sym typeface="+mn-ea"/>
              </a:rPr>
              <a:t>+5V</a:t>
            </a:r>
            <a:r>
              <a:rPr lang="zh-CN" altLang="en-US" sz="2400" b="1">
                <a:solidFill>
                  <a:srgbClr val="FFFF00"/>
                </a:solidFill>
                <a:latin typeface="宋体" panose="02010600030101010101" pitchFamily="2" charset="-122"/>
                <a:cs typeface="宋体" panose="02010600030101010101" pitchFamily="2" charset="-122"/>
                <a:sym typeface="+mn-ea"/>
              </a:rPr>
              <a:t>，</a:t>
            </a:r>
            <a:endParaRPr lang="zh-CN" altLang="en-US" sz="2400" b="1">
              <a:solidFill>
                <a:srgbClr val="FFFF00"/>
              </a:solidFill>
              <a:latin typeface="宋体" panose="02010600030101010101" pitchFamily="2" charset="-122"/>
              <a:cs typeface="宋体" panose="02010600030101010101" pitchFamily="2" charset="-122"/>
            </a:endParaRPr>
          </a:p>
          <a:p>
            <a:r>
              <a:rPr lang="zh-CN" altLang="en-US" sz="2400" b="1">
                <a:solidFill>
                  <a:srgbClr val="FFFF00"/>
                </a:solidFill>
                <a:latin typeface="宋体" panose="02010600030101010101" pitchFamily="2" charset="-122"/>
                <a:cs typeface="宋体" panose="02010600030101010101" pitchFamily="2" charset="-122"/>
              </a:rPr>
              <a:t>     此时允许模拟量输入范围为</a:t>
            </a:r>
            <a:r>
              <a:rPr lang="en-US" altLang="zh-CN" sz="2400" b="1">
                <a:solidFill>
                  <a:srgbClr val="FFFF00"/>
                </a:solidFill>
                <a:latin typeface="Times New Roman" panose="02020603050405020304" pitchFamily="18" charset="0"/>
                <a:cs typeface="Times New Roman" panose="02020603050405020304" pitchFamily="18" charset="0"/>
              </a:rPr>
              <a:t>0~5V</a:t>
            </a:r>
            <a:r>
              <a:rPr lang="zh-CN" altLang="en-US" sz="2400" b="1">
                <a:solidFill>
                  <a:srgbClr val="FFFF00"/>
                </a:solidFill>
                <a:latin typeface="宋体" panose="02010600030101010101" pitchFamily="2" charset="-122"/>
                <a:cs typeface="宋体" panose="02010600030101010101" pitchFamily="2" charset="-122"/>
              </a:rPr>
              <a:t>。功耗为</a:t>
            </a:r>
            <a:r>
              <a:rPr lang="en-US" altLang="zh-CN" sz="2400" b="1">
                <a:solidFill>
                  <a:srgbClr val="FFFF00"/>
                </a:solidFill>
                <a:latin typeface="Times New Roman" panose="02020603050405020304" pitchFamily="18" charset="0"/>
                <a:cs typeface="Times New Roman" panose="02020603050405020304" pitchFamily="18" charset="0"/>
              </a:rPr>
              <a:t>10mW</a:t>
            </a:r>
            <a:r>
              <a:rPr lang="en-US" altLang="zh-CN" sz="2400" b="1">
                <a:solidFill>
                  <a:srgbClr val="FFFFFF"/>
                </a:solidFill>
                <a:latin typeface="宋体" panose="02010600030101010101" pitchFamily="2" charset="-122"/>
                <a:cs typeface="宋体" panose="02010600030101010101" pitchFamily="2" charset="-122"/>
              </a:rPr>
              <a:t> </a:t>
            </a:r>
            <a:endParaRPr lang="en-US" altLang="zh-CN" sz="2400" b="1">
              <a:solidFill>
                <a:srgbClr val="FFFF00"/>
              </a:solidFill>
              <a:latin typeface="宋体" panose="02010600030101010101" pitchFamily="2" charset="-122"/>
              <a:cs typeface="宋体" panose="02010600030101010101" pitchFamily="2" charset="-122"/>
            </a:endParaRPr>
          </a:p>
        </p:txBody>
      </p:sp>
      <p:sp>
        <p:nvSpPr>
          <p:cNvPr id="823309" name="Rectangle 13"/>
          <p:cNvSpPr>
            <a:spLocks noChangeArrowheads="1"/>
          </p:cNvSpPr>
          <p:nvPr/>
        </p:nvSpPr>
        <p:spPr bwMode="auto">
          <a:xfrm>
            <a:off x="83820" y="434181"/>
            <a:ext cx="48202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2.7.1</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并行输出</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与微处理器接口</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4332" name="Picture 12" descr="B4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9443" y="1374458"/>
            <a:ext cx="8137525" cy="5070475"/>
          </a:xfrm>
          <a:prstGeom prst="rect">
            <a:avLst/>
          </a:prstGeom>
          <a:noFill/>
          <a:extLst>
            <a:ext uri="{909E8E84-426E-40DD-AFC4-6F175D3DCCD1}">
              <a14:hiddenFill xmlns:a14="http://schemas.microsoft.com/office/drawing/2010/main">
                <a:solidFill>
                  <a:srgbClr val="FFFFFF"/>
                </a:solidFill>
              </a14:hiddenFill>
            </a:ext>
          </a:extLst>
        </p:spPr>
      </p:pic>
      <p:sp>
        <p:nvSpPr>
          <p:cNvPr id="824331" name="Rectangle 11"/>
          <p:cNvSpPr>
            <a:spLocks noChangeArrowheads="1"/>
          </p:cNvSpPr>
          <p:nvPr/>
        </p:nvSpPr>
        <p:spPr bwMode="auto">
          <a:xfrm>
            <a:off x="852170" y="1491457"/>
            <a:ext cx="263017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1" dirty="0">
                <a:solidFill>
                  <a:schemeClr val="bg1">
                    <a:lumMod val="60000"/>
                    <a:lumOff val="40000"/>
                  </a:schemeClr>
                </a:solidFill>
                <a:latin typeface="Times New Roman" panose="02020603050405020304" pitchFamily="18" charset="0"/>
                <a:ea typeface="宋体" panose="02010600030101010101" pitchFamily="2" charset="-122"/>
                <a:cs typeface="Times New Roman" panose="02020603050405020304" pitchFamily="18" charset="0"/>
              </a:rPr>
              <a:t>ADC0809</a:t>
            </a:r>
            <a:r>
              <a:rPr lang="zh-CN" altLang="en-US" b="1" dirty="0">
                <a:solidFill>
                  <a:schemeClr val="bg1">
                    <a:lumMod val="60000"/>
                    <a:lumOff val="40000"/>
                  </a:schemeClr>
                </a:solidFill>
                <a:latin typeface="宋体" panose="02010600030101010101" pitchFamily="2" charset="-122"/>
                <a:ea typeface="宋体" panose="02010600030101010101" pitchFamily="2" charset="-122"/>
                <a:cs typeface="宋体" panose="02010600030101010101" pitchFamily="2" charset="-122"/>
              </a:rPr>
              <a:t>内部结构框图 </a:t>
            </a:r>
            <a:endParaRPr lang="zh-CN" altLang="en-US" b="1" dirty="0">
              <a:solidFill>
                <a:schemeClr val="bg1">
                  <a:lumMod val="60000"/>
                  <a:lumOff val="40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823307" name="Rectangle 11"/>
          <p:cNvSpPr>
            <a:spLocks noChangeArrowheads="1"/>
          </p:cNvSpPr>
          <p:nvPr/>
        </p:nvSpPr>
        <p:spPr bwMode="auto">
          <a:xfrm>
            <a:off x="114300" y="811689"/>
            <a:ext cx="75247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位并行</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ADC0809</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与微处理器接口</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23309" name="Rectangle 13"/>
          <p:cNvSpPr>
            <a:spLocks noChangeArrowheads="1"/>
          </p:cNvSpPr>
          <p:nvPr/>
        </p:nvSpPr>
        <p:spPr bwMode="auto">
          <a:xfrm>
            <a:off x="83820" y="434181"/>
            <a:ext cx="48202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2.7.1</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并行输出</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与微处理器接口</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Text Box 2"/>
          <p:cNvSpPr txBox="1">
            <a:spLocks noChangeArrowheads="1"/>
          </p:cNvSpPr>
          <p:nvPr/>
        </p:nvSpPr>
        <p:spPr bwMode="auto">
          <a:xfrm>
            <a:off x="255905" y="1123315"/>
            <a:ext cx="267779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ADC0809</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内部结构</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25347" name="Text Box 3"/>
          <p:cNvSpPr txBox="1">
            <a:spLocks noChangeArrowheads="1"/>
          </p:cNvSpPr>
          <p:nvPr/>
        </p:nvSpPr>
        <p:spPr bwMode="auto">
          <a:xfrm>
            <a:off x="449580" y="1456055"/>
            <a:ext cx="5937250"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ALE</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为通道地址锁存信号，其上升沿</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将地址信息送入地址锁存器；</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en-US"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IN0</a:t>
            </a:r>
            <a:r>
              <a:rPr lang="zh-CN" altLang="en-US"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IN7</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为</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路模拟量输入通道，</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en-US"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地址码</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选择其一进入图中虚线</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框内的</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转换部分进行转换，地址选择</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信号和通道号的关系如表所示。</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pic>
        <p:nvPicPr>
          <p:cNvPr id="82534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16685" y="3836670"/>
            <a:ext cx="3887788" cy="288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2"/>
          <a:stretch>
            <a:fillRect/>
          </a:stretch>
        </p:blipFill>
        <p:spPr>
          <a:xfrm>
            <a:off x="6386830" y="1575435"/>
            <a:ext cx="2514600" cy="4829175"/>
          </a:xfrm>
          <a:prstGeom prst="rect">
            <a:avLst/>
          </a:prstGeom>
        </p:spPr>
      </p:pic>
      <p:sp>
        <p:nvSpPr>
          <p:cNvPr id="823307" name="Rectangle 11"/>
          <p:cNvSpPr>
            <a:spLocks noChangeArrowheads="1"/>
          </p:cNvSpPr>
          <p:nvPr/>
        </p:nvSpPr>
        <p:spPr bwMode="auto">
          <a:xfrm>
            <a:off x="114300" y="811689"/>
            <a:ext cx="75247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位并行</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ADC0809</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与微处理器接口</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23309" name="Rectangle 13"/>
          <p:cNvSpPr>
            <a:spLocks noChangeArrowheads="1"/>
          </p:cNvSpPr>
          <p:nvPr/>
        </p:nvSpPr>
        <p:spPr bwMode="auto">
          <a:xfrm>
            <a:off x="83820" y="434181"/>
            <a:ext cx="48202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2.7.1</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并行输出</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与微处理器接口</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1" name="Text Box 3"/>
          <p:cNvSpPr txBox="1">
            <a:spLocks noChangeArrowheads="1"/>
          </p:cNvSpPr>
          <p:nvPr/>
        </p:nvSpPr>
        <p:spPr bwMode="auto">
          <a:xfrm>
            <a:off x="315913" y="1583690"/>
            <a:ext cx="8137525" cy="439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START</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为启动信号，正脉冲有效，</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上升沿将所有内部寄存器清</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，下</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降沿启动</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转换。</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en-US"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EOC</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为转换结束标志，</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EOC=0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时</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表示正在转换，</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EOC=1</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时表示一</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次转换结束。</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en-US"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OE</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为输出允许信号，当</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OE</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输入高</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电平时，选通三态输出数据锁存器，</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转换结果可从</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位输出数字量</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D7</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D0</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读出。</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en-US"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CLOCK</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为外部时钟输入信号，时钟</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频率决定了转换速率，当时钟频率取</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640kHz</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时，转换一次</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  约需</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100μS</a:t>
            </a:r>
            <a:endPar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825346" name="Text Box 2"/>
          <p:cNvSpPr txBox="1">
            <a:spLocks noChangeArrowheads="1"/>
          </p:cNvSpPr>
          <p:nvPr/>
        </p:nvSpPr>
        <p:spPr bwMode="auto">
          <a:xfrm>
            <a:off x="255905" y="1123315"/>
            <a:ext cx="267779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ADC0809</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内部结构</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23309" name="Rectangle 13"/>
          <p:cNvSpPr>
            <a:spLocks noChangeArrowheads="1"/>
          </p:cNvSpPr>
          <p:nvPr/>
        </p:nvSpPr>
        <p:spPr bwMode="auto">
          <a:xfrm>
            <a:off x="83820" y="434181"/>
            <a:ext cx="48202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2.7.1</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并行输出</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与微处理器接口</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23307" name="Rectangle 11"/>
          <p:cNvSpPr>
            <a:spLocks noChangeArrowheads="1"/>
          </p:cNvSpPr>
          <p:nvPr/>
        </p:nvSpPr>
        <p:spPr bwMode="auto">
          <a:xfrm>
            <a:off x="114300" y="811689"/>
            <a:ext cx="75247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位并行</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ADC0809</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与微处理器接口</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1"/>
          <a:stretch>
            <a:fillRect/>
          </a:stretch>
        </p:blipFill>
        <p:spPr>
          <a:xfrm>
            <a:off x="4747260" y="1599565"/>
            <a:ext cx="4257040" cy="3659505"/>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403" name="Rectangle 11"/>
          <p:cNvSpPr>
            <a:spLocks noChangeArrowheads="1"/>
          </p:cNvSpPr>
          <p:nvPr/>
        </p:nvSpPr>
        <p:spPr bwMode="auto">
          <a:xfrm>
            <a:off x="433070" y="1207135"/>
            <a:ext cx="437388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ADC0809</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转换时序如图所示，</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ADC0809</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启动后，约在</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100μS</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后</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EOC</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变为高电平，完成</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转换 </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pic>
        <p:nvPicPr>
          <p:cNvPr id="827404" name="Picture 12" descr="B4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98415" y="811530"/>
            <a:ext cx="3963670" cy="2708275"/>
          </a:xfrm>
          <a:prstGeom prst="rect">
            <a:avLst/>
          </a:prstGeom>
          <a:noFill/>
          <a:extLst>
            <a:ext uri="{909E8E84-426E-40DD-AFC4-6F175D3DCCD1}">
              <a14:hiddenFill xmlns:a14="http://schemas.microsoft.com/office/drawing/2010/main">
                <a:solidFill>
                  <a:srgbClr val="FFFFFF"/>
                </a:solidFill>
              </a14:hiddenFill>
            </a:ext>
          </a:extLst>
        </p:spPr>
      </p:pic>
      <p:sp>
        <p:nvSpPr>
          <p:cNvPr id="823309" name="Rectangle 13"/>
          <p:cNvSpPr>
            <a:spLocks noChangeArrowheads="1"/>
          </p:cNvSpPr>
          <p:nvPr/>
        </p:nvSpPr>
        <p:spPr bwMode="auto">
          <a:xfrm>
            <a:off x="83820" y="434181"/>
            <a:ext cx="48202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2.7.1</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并行输出</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与微处理器接口</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23307" name="Rectangle 11"/>
          <p:cNvSpPr>
            <a:spLocks noChangeArrowheads="1"/>
          </p:cNvSpPr>
          <p:nvPr/>
        </p:nvSpPr>
        <p:spPr bwMode="auto">
          <a:xfrm>
            <a:off x="114300" y="811689"/>
            <a:ext cx="75247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位并行</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ADC0809</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与微处理器接口</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28427" name="Rectangle 11"/>
          <p:cNvSpPr>
            <a:spLocks noChangeArrowheads="1"/>
          </p:cNvSpPr>
          <p:nvPr/>
        </p:nvSpPr>
        <p:spPr bwMode="auto">
          <a:xfrm>
            <a:off x="260985" y="2775585"/>
            <a:ext cx="3953510"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图为</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ADC0809</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与微处理器的一种典型接口电路。设读写地址由微处理器</a:t>
            </a:r>
            <a:r>
              <a:rPr lang="zh-CN" altLang="en-US"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8031</a:t>
            </a:r>
            <a:r>
              <a:rPr lang="zh-CN" altLang="en-US"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的</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P2</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口产生，译码地址为</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2000H</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，输入通道选择</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IN0</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，转换结果存放在单片机内部</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的</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20H</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地址单元中。</a:t>
            </a: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的转换结果可采用查询方式、延时等待方式或中断方式读取。</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pic>
        <p:nvPicPr>
          <p:cNvPr id="828428" name="Picture 12" descr="B4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7360" y="3789680"/>
            <a:ext cx="4784725" cy="2686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7403"/>
                                        </p:tgtEl>
                                        <p:attrNameLst>
                                          <p:attrName>style.visibility</p:attrName>
                                        </p:attrNameLst>
                                      </p:cBhvr>
                                      <p:to>
                                        <p:strVal val="visible"/>
                                      </p:to>
                                    </p:set>
                                    <p:anim calcmode="lin" valueType="num">
                                      <p:cBhvr additive="base">
                                        <p:cTn id="7" dur="500" fill="hold"/>
                                        <p:tgtEl>
                                          <p:spTgt spid="827403"/>
                                        </p:tgtEl>
                                        <p:attrNameLst>
                                          <p:attrName>ppt_x</p:attrName>
                                        </p:attrNameLst>
                                      </p:cBhvr>
                                      <p:tavLst>
                                        <p:tav tm="0">
                                          <p:val>
                                            <p:strVal val="#ppt_x"/>
                                          </p:val>
                                        </p:tav>
                                        <p:tav tm="100000">
                                          <p:val>
                                            <p:strVal val="#ppt_x"/>
                                          </p:val>
                                        </p:tav>
                                      </p:tavLst>
                                    </p:anim>
                                    <p:anim calcmode="lin" valueType="num">
                                      <p:cBhvr additive="base">
                                        <p:cTn id="8" dur="500" fill="hold"/>
                                        <p:tgtEl>
                                          <p:spTgt spid="8274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7404"/>
                                        </p:tgtEl>
                                        <p:attrNameLst>
                                          <p:attrName>style.visibility</p:attrName>
                                        </p:attrNameLst>
                                      </p:cBhvr>
                                      <p:to>
                                        <p:strVal val="visible"/>
                                      </p:to>
                                    </p:set>
                                    <p:anim calcmode="lin" valueType="num">
                                      <p:cBhvr additive="base">
                                        <p:cTn id="13" dur="500" fill="hold"/>
                                        <p:tgtEl>
                                          <p:spTgt spid="827404"/>
                                        </p:tgtEl>
                                        <p:attrNameLst>
                                          <p:attrName>ppt_x</p:attrName>
                                        </p:attrNameLst>
                                      </p:cBhvr>
                                      <p:tavLst>
                                        <p:tav tm="0">
                                          <p:val>
                                            <p:strVal val="#ppt_x"/>
                                          </p:val>
                                        </p:tav>
                                        <p:tav tm="100000">
                                          <p:val>
                                            <p:strVal val="#ppt_x"/>
                                          </p:val>
                                        </p:tav>
                                      </p:tavLst>
                                    </p:anim>
                                    <p:anim calcmode="lin" valueType="num">
                                      <p:cBhvr additive="base">
                                        <p:cTn id="14" dur="500" fill="hold"/>
                                        <p:tgtEl>
                                          <p:spTgt spid="82740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28427"/>
                                        </p:tgtEl>
                                        <p:attrNameLst>
                                          <p:attrName>style.visibility</p:attrName>
                                        </p:attrNameLst>
                                      </p:cBhvr>
                                      <p:to>
                                        <p:strVal val="visible"/>
                                      </p:to>
                                    </p:set>
                                    <p:anim calcmode="lin" valueType="num">
                                      <p:cBhvr additive="base">
                                        <p:cTn id="19" dur="500" fill="hold"/>
                                        <p:tgtEl>
                                          <p:spTgt spid="828427"/>
                                        </p:tgtEl>
                                        <p:attrNameLst>
                                          <p:attrName>ppt_x</p:attrName>
                                        </p:attrNameLst>
                                      </p:cBhvr>
                                      <p:tavLst>
                                        <p:tav tm="0">
                                          <p:val>
                                            <p:strVal val="#ppt_x"/>
                                          </p:val>
                                        </p:tav>
                                        <p:tav tm="100000">
                                          <p:val>
                                            <p:strVal val="#ppt_x"/>
                                          </p:val>
                                        </p:tav>
                                      </p:tavLst>
                                    </p:anim>
                                    <p:anim calcmode="lin" valueType="num">
                                      <p:cBhvr additive="base">
                                        <p:cTn id="20" dur="500" fill="hold"/>
                                        <p:tgtEl>
                                          <p:spTgt spid="8284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28428"/>
                                        </p:tgtEl>
                                        <p:attrNameLst>
                                          <p:attrName>style.visibility</p:attrName>
                                        </p:attrNameLst>
                                      </p:cBhvr>
                                      <p:to>
                                        <p:strVal val="visible"/>
                                      </p:to>
                                    </p:set>
                                    <p:anim calcmode="lin" valueType="num">
                                      <p:cBhvr additive="base">
                                        <p:cTn id="25" dur="500" fill="hold"/>
                                        <p:tgtEl>
                                          <p:spTgt spid="828428"/>
                                        </p:tgtEl>
                                        <p:attrNameLst>
                                          <p:attrName>ppt_x</p:attrName>
                                        </p:attrNameLst>
                                      </p:cBhvr>
                                      <p:tavLst>
                                        <p:tav tm="0">
                                          <p:val>
                                            <p:strVal val="#ppt_x"/>
                                          </p:val>
                                        </p:tav>
                                        <p:tav tm="100000">
                                          <p:val>
                                            <p:strVal val="#ppt_x"/>
                                          </p:val>
                                        </p:tav>
                                      </p:tavLst>
                                    </p:anim>
                                    <p:anim calcmode="lin" valueType="num">
                                      <p:cBhvr additive="base">
                                        <p:cTn id="26" dur="500" fill="hold"/>
                                        <p:tgtEl>
                                          <p:spTgt spid="8284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403" grpId="0" bldLvl="0" animBg="1"/>
      <p:bldP spid="828427"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47" name="Text Box 11"/>
          <p:cNvSpPr txBox="1">
            <a:spLocks noChangeArrowheads="1"/>
          </p:cNvSpPr>
          <p:nvPr/>
        </p:nvSpPr>
        <p:spPr bwMode="auto">
          <a:xfrm>
            <a:off x="299720" y="1721485"/>
            <a:ext cx="6005830" cy="341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void main()</a:t>
            </a:r>
            <a:endParaRPr lang="en-US" altLang="zh-CN"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a:t>
            </a:r>
            <a:endParaRPr lang="en-US" altLang="zh-CN"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	char xdata *pDA = 0x2000;</a:t>
            </a:r>
            <a:endParaRPr lang="en-US" altLang="zh-CN"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	char data *pSram = 0x20;</a:t>
            </a:r>
            <a:endParaRPr lang="en-US" altLang="zh-CN"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	*pDA = 0; </a:t>
            </a:r>
            <a:r>
              <a:rPr lang="zh-CN" altLang="en-US" sz="2400" b="1">
                <a:solidFill>
                  <a:srgbClr val="FFFF00"/>
                </a:solidFill>
                <a:latin typeface="Times New Roman" panose="02020603050405020304" pitchFamily="18" charset="0"/>
                <a:ea typeface="华文中宋" panose="02010600040101010101" pitchFamily="2" charset="-122"/>
              </a:rPr>
              <a:t>；</a:t>
            </a:r>
            <a:r>
              <a:rPr lang="en-US" altLang="zh-CN" sz="2400" b="1">
                <a:solidFill>
                  <a:srgbClr val="FFFF00"/>
                </a:solidFill>
                <a:latin typeface="Times New Roman" panose="02020603050405020304" pitchFamily="18" charset="0"/>
                <a:ea typeface="华文中宋" panose="02010600040101010101" pitchFamily="2" charset="-122"/>
              </a:rPr>
              <a:t>//</a:t>
            </a:r>
            <a:r>
              <a:rPr lang="zh-CN" altLang="en-US" sz="2400" b="1">
                <a:solidFill>
                  <a:srgbClr val="FFFF00"/>
                </a:solidFill>
                <a:latin typeface="Times New Roman" panose="02020603050405020304" pitchFamily="18" charset="0"/>
                <a:ea typeface="华文中宋" panose="02010600040101010101" pitchFamily="2" charset="-122"/>
              </a:rPr>
              <a:t>选通通道</a:t>
            </a:r>
            <a:r>
              <a:rPr lang="en-US" altLang="zh-CN" sz="2400" b="1">
                <a:solidFill>
                  <a:srgbClr val="FFFF00"/>
                </a:solidFill>
                <a:latin typeface="Times New Roman" panose="02020603050405020304" pitchFamily="18" charset="0"/>
                <a:ea typeface="华文中宋" panose="02010600040101010101" pitchFamily="2" charset="-122"/>
              </a:rPr>
              <a:t>0 </a:t>
            </a:r>
            <a:endParaRPr lang="en-US" altLang="zh-CN"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	Delay();         //</a:t>
            </a:r>
            <a:r>
              <a:rPr lang="zh-CN" altLang="en-US" sz="2400" b="1">
                <a:solidFill>
                  <a:srgbClr val="FFFF00"/>
                </a:solidFill>
                <a:latin typeface="Times New Roman" panose="02020603050405020304" pitchFamily="18" charset="0"/>
                <a:ea typeface="华文中宋" panose="02010600040101010101" pitchFamily="2" charset="-122"/>
              </a:rPr>
              <a:t>延时</a:t>
            </a:r>
            <a:endParaRPr lang="zh-CN" altLang="en-US"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zh-CN" altLang="en-US" sz="2400" b="1">
                <a:solidFill>
                  <a:srgbClr val="FFFF00"/>
                </a:solidFill>
                <a:latin typeface="Times New Roman" panose="02020603050405020304" pitchFamily="18" charset="0"/>
                <a:ea typeface="华文中宋" panose="02010600040101010101" pitchFamily="2" charset="-122"/>
              </a:rPr>
              <a:t>	</a:t>
            </a:r>
            <a:r>
              <a:rPr lang="en-US" altLang="zh-CN" sz="2400" b="1">
                <a:solidFill>
                  <a:srgbClr val="FFFF00"/>
                </a:solidFill>
                <a:latin typeface="Times New Roman" panose="02020603050405020304" pitchFamily="18" charset="0"/>
                <a:ea typeface="华文中宋" panose="02010600040101010101" pitchFamily="2" charset="-122"/>
              </a:rPr>
              <a:t>while(P33 == 1) { }   //</a:t>
            </a:r>
            <a:r>
              <a:rPr lang="zh-CN" altLang="en-US" sz="2400" b="1">
                <a:solidFill>
                  <a:srgbClr val="FFFF00"/>
                </a:solidFill>
                <a:latin typeface="Times New Roman" panose="02020603050405020304" pitchFamily="18" charset="0"/>
                <a:ea typeface="华文中宋" panose="02010600040101010101" pitchFamily="2" charset="-122"/>
              </a:rPr>
              <a:t>等待</a:t>
            </a:r>
            <a:r>
              <a:rPr lang="en-US" altLang="zh-CN" sz="2400" b="1">
                <a:solidFill>
                  <a:srgbClr val="FFFF00"/>
                </a:solidFill>
                <a:latin typeface="Times New Roman" panose="02020603050405020304" pitchFamily="18" charset="0"/>
                <a:ea typeface="华文中宋" panose="02010600040101010101" pitchFamily="2" charset="-122"/>
              </a:rPr>
              <a:t>EOC</a:t>
            </a:r>
            <a:r>
              <a:rPr lang="zh-CN" altLang="en-US" sz="2400" b="1">
                <a:solidFill>
                  <a:srgbClr val="FFFF00"/>
                </a:solidFill>
                <a:latin typeface="Times New Roman" panose="02020603050405020304" pitchFamily="18" charset="0"/>
                <a:ea typeface="华文中宋" panose="02010600040101010101" pitchFamily="2" charset="-122"/>
              </a:rPr>
              <a:t>变高</a:t>
            </a:r>
            <a:endParaRPr lang="zh-CN" altLang="en-US"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zh-CN" altLang="en-US" sz="2400" b="1">
                <a:solidFill>
                  <a:srgbClr val="FFFF00"/>
                </a:solidFill>
                <a:latin typeface="Times New Roman" panose="02020603050405020304" pitchFamily="18" charset="0"/>
                <a:ea typeface="华文中宋" panose="02010600040101010101" pitchFamily="2" charset="-122"/>
              </a:rPr>
              <a:t>	* </a:t>
            </a:r>
            <a:r>
              <a:rPr lang="en-US" altLang="zh-CN" sz="2400" b="1">
                <a:solidFill>
                  <a:srgbClr val="FFFF00"/>
                </a:solidFill>
                <a:latin typeface="Times New Roman" panose="02020603050405020304" pitchFamily="18" charset="0"/>
                <a:ea typeface="华文中宋" panose="02010600040101010101" pitchFamily="2" charset="-122"/>
              </a:rPr>
              <a:t>pSram = * pDA;</a:t>
            </a:r>
            <a:endParaRPr lang="en-US" altLang="zh-CN"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a:t>
            </a:r>
            <a:endParaRPr lang="en-US" altLang="zh-CN" sz="2400" b="1">
              <a:solidFill>
                <a:srgbClr val="FFFF00"/>
              </a:solidFill>
              <a:latin typeface="Times New Roman" panose="02020603050405020304" pitchFamily="18" charset="0"/>
              <a:ea typeface="华文中宋" panose="02010600040101010101" pitchFamily="2" charset="-122"/>
            </a:endParaRPr>
          </a:p>
        </p:txBody>
      </p:sp>
      <p:sp>
        <p:nvSpPr>
          <p:cNvPr id="1012748" name="Rectangle 12"/>
          <p:cNvSpPr>
            <a:spLocks noChangeArrowheads="1"/>
          </p:cNvSpPr>
          <p:nvPr/>
        </p:nvSpPr>
        <p:spPr bwMode="auto">
          <a:xfrm>
            <a:off x="0" y="1268413"/>
            <a:ext cx="278384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400" b="1">
                <a:solidFill>
                  <a:srgbClr val="FFFFFF"/>
                </a:solidFill>
                <a:latin typeface="Times New Roman" panose="02020603050405020304" pitchFamily="18" charset="0"/>
                <a:ea typeface="华文中宋" panose="02010600040101010101" pitchFamily="2" charset="-122"/>
              </a:rPr>
              <a:t>（</a:t>
            </a:r>
            <a:r>
              <a:rPr lang="en-US" altLang="zh-CN" sz="2400" b="1">
                <a:solidFill>
                  <a:srgbClr val="FFFFFF"/>
                </a:solidFill>
                <a:latin typeface="Times New Roman" panose="02020603050405020304" pitchFamily="18" charset="0"/>
                <a:ea typeface="华文中宋" panose="02010600040101010101" pitchFamily="2" charset="-122"/>
              </a:rPr>
              <a:t>1</a:t>
            </a:r>
            <a:r>
              <a:rPr lang="zh-CN" altLang="en-US" sz="2400" b="1">
                <a:solidFill>
                  <a:srgbClr val="FFFFFF"/>
                </a:solidFill>
                <a:latin typeface="Times New Roman" panose="02020603050405020304" pitchFamily="18" charset="0"/>
                <a:ea typeface="华文中宋" panose="02010600040101010101" pitchFamily="2" charset="-122"/>
              </a:rPr>
              <a:t>）查询方式程序</a:t>
            </a:r>
            <a:endParaRPr lang="zh-CN" altLang="en-US" sz="2400" b="1">
              <a:solidFill>
                <a:srgbClr val="FFFFFF"/>
              </a:solidFill>
              <a:latin typeface="Times New Roman" panose="02020603050405020304" pitchFamily="18" charset="0"/>
              <a:ea typeface="华文中宋" panose="02010600040101010101" pitchFamily="2" charset="-122"/>
            </a:endParaRPr>
          </a:p>
        </p:txBody>
      </p:sp>
      <p:sp>
        <p:nvSpPr>
          <p:cNvPr id="823309" name="Rectangle 13"/>
          <p:cNvSpPr>
            <a:spLocks noChangeArrowheads="1"/>
          </p:cNvSpPr>
          <p:nvPr/>
        </p:nvSpPr>
        <p:spPr bwMode="auto">
          <a:xfrm>
            <a:off x="83820" y="434181"/>
            <a:ext cx="48202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2.7.1</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并行输出</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与微处理器接口</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23307" name="Rectangle 11"/>
          <p:cNvSpPr>
            <a:spLocks noChangeArrowheads="1"/>
          </p:cNvSpPr>
          <p:nvPr/>
        </p:nvSpPr>
        <p:spPr bwMode="auto">
          <a:xfrm>
            <a:off x="114300" y="811689"/>
            <a:ext cx="75247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位并行</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ADC0809</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与微处理器接口</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2" name="Rectangle 12"/>
          <p:cNvSpPr>
            <a:spLocks noChangeArrowheads="1"/>
          </p:cNvSpPr>
          <p:nvPr/>
        </p:nvSpPr>
        <p:spPr bwMode="auto">
          <a:xfrm>
            <a:off x="0" y="1268413"/>
            <a:ext cx="37020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400" b="1">
                <a:solidFill>
                  <a:srgbClr val="FFFFFF"/>
                </a:solidFill>
                <a:latin typeface="Times New Roman" panose="02020603050405020304" pitchFamily="18" charset="0"/>
                <a:ea typeface="华文中宋" panose="02010600040101010101" pitchFamily="2" charset="-122"/>
              </a:rPr>
              <a:t>（</a:t>
            </a:r>
            <a:r>
              <a:rPr lang="en-US" altLang="zh-CN" sz="2400" b="1">
                <a:solidFill>
                  <a:srgbClr val="FFFFFF"/>
                </a:solidFill>
                <a:latin typeface="Times New Roman" panose="02020603050405020304" pitchFamily="18" charset="0"/>
                <a:ea typeface="华文中宋" panose="02010600040101010101" pitchFamily="2" charset="-122"/>
              </a:rPr>
              <a:t>2</a:t>
            </a:r>
            <a:r>
              <a:rPr lang="zh-CN" altLang="en-US" sz="2400" b="1">
                <a:solidFill>
                  <a:srgbClr val="FFFFFF"/>
                </a:solidFill>
                <a:latin typeface="Times New Roman" panose="02020603050405020304" pitchFamily="18" charset="0"/>
                <a:ea typeface="华文中宋" panose="02010600040101010101" pitchFamily="2" charset="-122"/>
              </a:rPr>
              <a:t>）延时等待方式程序：</a:t>
            </a:r>
            <a:endParaRPr lang="zh-CN" altLang="en-US" sz="2400" b="1">
              <a:solidFill>
                <a:srgbClr val="FFFFFF"/>
              </a:solidFill>
              <a:latin typeface="Times New Roman" panose="02020603050405020304" pitchFamily="18" charset="0"/>
              <a:ea typeface="华文中宋" panose="02010600040101010101" pitchFamily="2" charset="-122"/>
            </a:endParaRPr>
          </a:p>
        </p:txBody>
      </p:sp>
      <p:sp>
        <p:nvSpPr>
          <p:cNvPr id="823309" name="Rectangle 13"/>
          <p:cNvSpPr>
            <a:spLocks noChangeArrowheads="1"/>
          </p:cNvSpPr>
          <p:nvPr/>
        </p:nvSpPr>
        <p:spPr bwMode="auto">
          <a:xfrm>
            <a:off x="83820" y="434181"/>
            <a:ext cx="48202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2.7.1</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并行输出</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与微处理器接口</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23307" name="Rectangle 11"/>
          <p:cNvSpPr>
            <a:spLocks noChangeArrowheads="1"/>
          </p:cNvSpPr>
          <p:nvPr/>
        </p:nvSpPr>
        <p:spPr bwMode="auto">
          <a:xfrm>
            <a:off x="114300" y="811689"/>
            <a:ext cx="75247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位并行</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ADC0809</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与微处理器接口</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2" name="Text Box 11"/>
          <p:cNvSpPr txBox="1">
            <a:spLocks noChangeArrowheads="1"/>
          </p:cNvSpPr>
          <p:nvPr/>
        </p:nvSpPr>
        <p:spPr bwMode="auto">
          <a:xfrm>
            <a:off x="283845" y="1729105"/>
            <a:ext cx="4825365"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void main()</a:t>
            </a:r>
            <a:endParaRPr lang="en-US" altLang="zh-CN"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a:t>
            </a:r>
            <a:endParaRPr lang="en-US" altLang="zh-CN"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	char xdata *pDA = 0x2000;</a:t>
            </a:r>
            <a:endParaRPr lang="en-US" altLang="zh-CN"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	char data *pSram = 0x20;</a:t>
            </a:r>
            <a:endParaRPr lang="en-US" altLang="zh-CN"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	*pDA = 0; </a:t>
            </a:r>
            <a:r>
              <a:rPr lang="zh-CN" altLang="en-US" sz="2400" b="1">
                <a:solidFill>
                  <a:srgbClr val="FFFF00"/>
                </a:solidFill>
                <a:latin typeface="Times New Roman" panose="02020603050405020304" pitchFamily="18" charset="0"/>
                <a:ea typeface="华文中宋" panose="02010600040101010101" pitchFamily="2" charset="-122"/>
              </a:rPr>
              <a:t>；</a:t>
            </a:r>
            <a:r>
              <a:rPr lang="en-US" altLang="zh-CN" sz="2400" b="1">
                <a:solidFill>
                  <a:srgbClr val="FFFF00"/>
                </a:solidFill>
                <a:latin typeface="Times New Roman" panose="02020603050405020304" pitchFamily="18" charset="0"/>
                <a:ea typeface="华文中宋" panose="02010600040101010101" pitchFamily="2" charset="-122"/>
              </a:rPr>
              <a:t>//</a:t>
            </a:r>
            <a:r>
              <a:rPr lang="zh-CN" altLang="en-US" sz="2400" b="1">
                <a:solidFill>
                  <a:srgbClr val="FFFF00"/>
                </a:solidFill>
                <a:latin typeface="Times New Roman" panose="02020603050405020304" pitchFamily="18" charset="0"/>
                <a:ea typeface="华文中宋" panose="02010600040101010101" pitchFamily="2" charset="-122"/>
              </a:rPr>
              <a:t>选通通道</a:t>
            </a:r>
            <a:r>
              <a:rPr lang="en-US" altLang="zh-CN" sz="2400" b="1">
                <a:solidFill>
                  <a:srgbClr val="FFFF00"/>
                </a:solidFill>
                <a:latin typeface="Times New Roman" panose="02020603050405020304" pitchFamily="18" charset="0"/>
                <a:ea typeface="华文中宋" panose="02010600040101010101" pitchFamily="2" charset="-122"/>
              </a:rPr>
              <a:t>0 </a:t>
            </a:r>
            <a:endParaRPr lang="en-US" altLang="zh-CN"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	Delay();         //</a:t>
            </a:r>
            <a:r>
              <a:rPr lang="zh-CN" altLang="en-US" sz="2400" b="1">
                <a:solidFill>
                  <a:srgbClr val="FFFF00"/>
                </a:solidFill>
                <a:latin typeface="Times New Roman" panose="02020603050405020304" pitchFamily="18" charset="0"/>
                <a:ea typeface="华文中宋" panose="02010600040101010101" pitchFamily="2" charset="-122"/>
              </a:rPr>
              <a:t>延时</a:t>
            </a:r>
            <a:r>
              <a:rPr lang="en-US" altLang="zh-CN" sz="2400" b="1">
                <a:solidFill>
                  <a:srgbClr val="FFFF00"/>
                </a:solidFill>
                <a:latin typeface="Times New Roman" panose="02020603050405020304" pitchFamily="18" charset="0"/>
                <a:ea typeface="华文中宋" panose="02010600040101010101" pitchFamily="2" charset="-122"/>
              </a:rPr>
              <a:t>120us</a:t>
            </a:r>
            <a:endParaRPr lang="en-US" altLang="zh-CN"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	*pSram = *pDA;</a:t>
            </a:r>
            <a:endParaRPr lang="en-US" altLang="zh-CN"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a:t>
            </a:r>
            <a:endParaRPr lang="en-US" altLang="zh-CN" sz="2400" b="1">
              <a:solidFill>
                <a:srgbClr val="FFFF00"/>
              </a:solidFill>
              <a:latin typeface="Times New Roman" panose="02020603050405020304" pitchFamily="18" charset="0"/>
              <a:ea typeface="华文中宋" panose="02010600040101010101"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96" name="Rectangle 12"/>
          <p:cNvSpPr>
            <a:spLocks noChangeArrowheads="1"/>
          </p:cNvSpPr>
          <p:nvPr/>
        </p:nvSpPr>
        <p:spPr bwMode="auto">
          <a:xfrm>
            <a:off x="0" y="1273175"/>
            <a:ext cx="247777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400" b="1">
                <a:solidFill>
                  <a:srgbClr val="FFFFFF"/>
                </a:solidFill>
                <a:latin typeface="Times New Roman" panose="02020603050405020304" pitchFamily="18" charset="0"/>
                <a:ea typeface="华文中宋" panose="02010600040101010101" pitchFamily="2" charset="-122"/>
              </a:rPr>
              <a:t>（</a:t>
            </a:r>
            <a:r>
              <a:rPr lang="en-US" altLang="zh-CN" sz="2400" b="1">
                <a:solidFill>
                  <a:srgbClr val="FFFFFF"/>
                </a:solidFill>
                <a:latin typeface="Times New Roman" panose="02020603050405020304" pitchFamily="18" charset="0"/>
                <a:ea typeface="华文中宋" panose="02010600040101010101" pitchFamily="2" charset="-122"/>
              </a:rPr>
              <a:t>3</a:t>
            </a:r>
            <a:r>
              <a:rPr lang="zh-CN" altLang="en-US" sz="2400" b="1">
                <a:solidFill>
                  <a:srgbClr val="FFFFFF"/>
                </a:solidFill>
                <a:latin typeface="Times New Roman" panose="02020603050405020304" pitchFamily="18" charset="0"/>
                <a:ea typeface="华文中宋" panose="02010600040101010101" pitchFamily="2" charset="-122"/>
              </a:rPr>
              <a:t>）中断方式：</a:t>
            </a:r>
            <a:endParaRPr lang="zh-CN" altLang="en-US" sz="2400" b="1">
              <a:solidFill>
                <a:srgbClr val="FFFFFF"/>
              </a:solidFill>
              <a:latin typeface="Times New Roman" panose="02020603050405020304" pitchFamily="18" charset="0"/>
              <a:ea typeface="华文中宋" panose="02010600040101010101" pitchFamily="2" charset="-122"/>
            </a:endParaRPr>
          </a:p>
        </p:txBody>
      </p:sp>
      <p:sp>
        <p:nvSpPr>
          <p:cNvPr id="823309" name="Rectangle 13"/>
          <p:cNvSpPr>
            <a:spLocks noChangeArrowheads="1"/>
          </p:cNvSpPr>
          <p:nvPr/>
        </p:nvSpPr>
        <p:spPr bwMode="auto">
          <a:xfrm>
            <a:off x="83820" y="434181"/>
            <a:ext cx="48202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2.7.1</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并行输出</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与微处理器接口</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23307" name="Rectangle 11"/>
          <p:cNvSpPr>
            <a:spLocks noChangeArrowheads="1"/>
          </p:cNvSpPr>
          <p:nvPr/>
        </p:nvSpPr>
        <p:spPr bwMode="auto">
          <a:xfrm>
            <a:off x="114300" y="811689"/>
            <a:ext cx="75247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位并行</a:t>
            </a: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ADC0809</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与微处理器接口</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2" name="Text Box 11"/>
          <p:cNvSpPr txBox="1">
            <a:spLocks noChangeArrowheads="1"/>
          </p:cNvSpPr>
          <p:nvPr/>
        </p:nvSpPr>
        <p:spPr bwMode="auto">
          <a:xfrm>
            <a:off x="107950" y="1704975"/>
            <a:ext cx="8675688"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void main()</a:t>
            </a:r>
            <a:endParaRPr lang="en-US" altLang="zh-CN"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a:t>
            </a:r>
            <a:endParaRPr lang="en-US" altLang="zh-CN"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	char xdata *pDA = 0x2000;</a:t>
            </a:r>
            <a:endParaRPr lang="en-US" altLang="zh-CN"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	*pDA = 0; </a:t>
            </a:r>
            <a:r>
              <a:rPr lang="zh-CN" altLang="en-US" sz="2400" b="1">
                <a:solidFill>
                  <a:srgbClr val="FFFF00"/>
                </a:solidFill>
                <a:latin typeface="Times New Roman" panose="02020603050405020304" pitchFamily="18" charset="0"/>
                <a:ea typeface="华文中宋" panose="02010600040101010101" pitchFamily="2" charset="-122"/>
              </a:rPr>
              <a:t>；</a:t>
            </a:r>
            <a:r>
              <a:rPr lang="en-US" altLang="zh-CN" sz="2400" b="1">
                <a:solidFill>
                  <a:srgbClr val="FFFF00"/>
                </a:solidFill>
                <a:latin typeface="Times New Roman" panose="02020603050405020304" pitchFamily="18" charset="0"/>
                <a:ea typeface="华文中宋" panose="02010600040101010101" pitchFamily="2" charset="-122"/>
              </a:rPr>
              <a:t>//</a:t>
            </a:r>
            <a:r>
              <a:rPr lang="zh-CN" altLang="en-US" sz="2400" b="1">
                <a:solidFill>
                  <a:srgbClr val="FFFF00"/>
                </a:solidFill>
                <a:latin typeface="Times New Roman" panose="02020603050405020304" pitchFamily="18" charset="0"/>
                <a:ea typeface="华文中宋" panose="02010600040101010101" pitchFamily="2" charset="-122"/>
              </a:rPr>
              <a:t>选通通道</a:t>
            </a:r>
            <a:r>
              <a:rPr lang="en-US" altLang="zh-CN" sz="2400" b="1">
                <a:solidFill>
                  <a:srgbClr val="FFFF00"/>
                </a:solidFill>
                <a:latin typeface="Times New Roman" panose="02020603050405020304" pitchFamily="18" charset="0"/>
                <a:ea typeface="华文中宋" panose="02010600040101010101" pitchFamily="2" charset="-122"/>
              </a:rPr>
              <a:t>0 </a:t>
            </a:r>
            <a:endParaRPr lang="en-US" altLang="zh-CN"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	IT1 = 1;  EX1 = 1;  EA = 1;</a:t>
            </a:r>
            <a:endParaRPr lang="en-US" altLang="zh-CN"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a:t>
            </a:r>
            <a:endParaRPr lang="en-US" altLang="zh-CN"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void INT1_INT() interrupt 2</a:t>
            </a:r>
            <a:endParaRPr lang="en-US" altLang="zh-CN"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a:t>
            </a:r>
            <a:endParaRPr lang="en-US" altLang="zh-CN"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	char xdata *pDA = 0x2000;</a:t>
            </a:r>
            <a:endParaRPr lang="en-US" altLang="zh-CN"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	char data *pSram = 0x20;</a:t>
            </a:r>
            <a:endParaRPr lang="en-US" altLang="zh-CN"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	*pSram = *pDA;</a:t>
            </a:r>
            <a:endParaRPr lang="en-US" altLang="zh-CN"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	 *pDA = 0;  //</a:t>
            </a:r>
            <a:r>
              <a:rPr lang="zh-CN" altLang="en-US" sz="2400" b="1">
                <a:solidFill>
                  <a:srgbClr val="FFFF00"/>
                </a:solidFill>
                <a:latin typeface="Times New Roman" panose="02020603050405020304" pitchFamily="18" charset="0"/>
                <a:ea typeface="华文中宋" panose="02010600040101010101" pitchFamily="2" charset="-122"/>
              </a:rPr>
              <a:t>启动下一次传输</a:t>
            </a:r>
            <a:endParaRPr lang="zh-CN" altLang="en-US" sz="2400" b="1">
              <a:solidFill>
                <a:srgbClr val="FFFF00"/>
              </a:solidFill>
              <a:latin typeface="Times New Roman" panose="02020603050405020304" pitchFamily="18" charset="0"/>
              <a:ea typeface="华文中宋" panose="02010600040101010101" pitchFamily="2" charset="-122"/>
            </a:endParaRPr>
          </a:p>
          <a:p>
            <a:pPr fontAlgn="base">
              <a:spcBef>
                <a:spcPct val="0"/>
              </a:spcBef>
              <a:spcAft>
                <a:spcPct val="0"/>
              </a:spcAft>
            </a:pPr>
            <a:r>
              <a:rPr lang="en-US" altLang="zh-CN" sz="2400" b="1">
                <a:solidFill>
                  <a:srgbClr val="FFFF00"/>
                </a:solidFill>
                <a:latin typeface="Times New Roman" panose="02020603050405020304" pitchFamily="18" charset="0"/>
                <a:ea typeface="华文中宋" panose="02010600040101010101" pitchFamily="2" charset="-122"/>
              </a:rPr>
              <a:t>}</a:t>
            </a:r>
            <a:endParaRPr lang="en-US" altLang="zh-CN" sz="2400" b="1">
              <a:solidFill>
                <a:srgbClr val="FFFF00"/>
              </a:solidFill>
              <a:latin typeface="Times New Roman" panose="02020603050405020304" pitchFamily="18" charset="0"/>
              <a:ea typeface="华文中宋" panose="02010600040101010101"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786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31240" y="850900"/>
            <a:ext cx="7407910" cy="555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888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3750" y="588645"/>
            <a:ext cx="8096885" cy="607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9" name="Text Box 11"/>
          <p:cNvSpPr txBox="1">
            <a:spLocks noChangeArrowheads="1"/>
          </p:cNvSpPr>
          <p:nvPr/>
        </p:nvSpPr>
        <p:spPr bwMode="auto">
          <a:xfrm>
            <a:off x="497205" y="1023620"/>
            <a:ext cx="2305050" cy="460375"/>
          </a:xfrm>
          <a:prstGeom prst="rect">
            <a:avLst/>
          </a:prstGeom>
          <a:noFill/>
          <a:ln w="38100" algn="ctr">
            <a:solidFill>
              <a:schemeClr val="hlink"/>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buClr>
                <a:srgbClr val="FFFFFF"/>
              </a:buClr>
              <a:buFont typeface="Wingdings" panose="05000000000000000000" pitchFamily="2" charset="2"/>
              <a:buChar char="l"/>
            </a:pPr>
            <a:r>
              <a:rPr kumimoji="1" lang="zh-CN" altLang="en-US" sz="2400" b="1" smtClean="0">
                <a:solidFill>
                  <a:srgbClr val="FFFFFF"/>
                </a:solidFill>
                <a:ea typeface="楷体_GB2312" pitchFamily="49" charset="-122"/>
              </a:rPr>
              <a:t>按</a:t>
            </a:r>
            <a:r>
              <a:rPr kumimoji="1" lang="zh-CN" altLang="en-US" sz="2400" b="1" smtClean="0">
                <a:solidFill>
                  <a:srgbClr val="CC0000"/>
                </a:solidFill>
                <a:ea typeface="楷体_GB2312" pitchFamily="49" charset="-122"/>
              </a:rPr>
              <a:t>用途</a:t>
            </a:r>
            <a:r>
              <a:rPr kumimoji="1" lang="zh-CN" altLang="en-US" sz="2400" b="1" smtClean="0">
                <a:solidFill>
                  <a:srgbClr val="FFFFFF"/>
                </a:solidFill>
                <a:latin typeface="Times New Roman" panose="02020603050405020304" pitchFamily="18" charset="0"/>
                <a:ea typeface="楷体_GB2312" pitchFamily="49" charset="-122"/>
              </a:rPr>
              <a:t>分类</a:t>
            </a:r>
            <a:endParaRPr kumimoji="1" lang="zh-CN" altLang="en-US" sz="2400" b="1" smtClean="0">
              <a:solidFill>
                <a:srgbClr val="FFFFFF"/>
              </a:solidFill>
              <a:latin typeface="Times New Roman" panose="02020603050405020304" pitchFamily="18" charset="0"/>
              <a:ea typeface="楷体_GB2312" pitchFamily="49" charset="-122"/>
            </a:endParaRPr>
          </a:p>
        </p:txBody>
      </p:sp>
      <p:sp>
        <p:nvSpPr>
          <p:cNvPr id="534541" name="Text Box 13"/>
          <p:cNvSpPr txBox="1">
            <a:spLocks noChangeArrowheads="1"/>
          </p:cNvSpPr>
          <p:nvPr/>
        </p:nvSpPr>
        <p:spPr bwMode="auto">
          <a:xfrm>
            <a:off x="2885440" y="882015"/>
            <a:ext cx="6036310"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zh-CN" altLang="en-US" sz="2400" b="1" smtClean="0">
                <a:solidFill>
                  <a:srgbClr val="FFCC00"/>
                </a:solidFill>
                <a:ea typeface="楷体_GB2312" pitchFamily="49" charset="-122"/>
              </a:rPr>
              <a:t>压力敏、力敏传感器、位置传感器、液面传感器、速度传感器、热敏传感器、射线辐射传感器、振动传感器、湿敏传感器、气敏传感器、生物传感器等 </a:t>
            </a:r>
            <a:endParaRPr lang="zh-CN" altLang="en-US" sz="2400" b="1" smtClean="0">
              <a:solidFill>
                <a:srgbClr val="FFCC00"/>
              </a:solidFill>
              <a:ea typeface="楷体_GB2312" pitchFamily="49" charset="-122"/>
            </a:endParaRPr>
          </a:p>
        </p:txBody>
      </p:sp>
      <p:sp>
        <p:nvSpPr>
          <p:cNvPr id="534543" name="Text Box 15"/>
          <p:cNvSpPr txBox="1">
            <a:spLocks noChangeArrowheads="1"/>
          </p:cNvSpPr>
          <p:nvPr/>
        </p:nvSpPr>
        <p:spPr bwMode="auto">
          <a:xfrm>
            <a:off x="329565" y="2537143"/>
            <a:ext cx="2987675" cy="460375"/>
          </a:xfrm>
          <a:prstGeom prst="rect">
            <a:avLst/>
          </a:prstGeom>
          <a:noFill/>
          <a:ln w="38100" algn="ctr">
            <a:solidFill>
              <a:schemeClr val="hlink"/>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buClr>
                <a:srgbClr val="FFFFFF"/>
              </a:buClr>
              <a:buFont typeface="Wingdings" panose="05000000000000000000" pitchFamily="2" charset="2"/>
              <a:buChar char="l"/>
            </a:pPr>
            <a:r>
              <a:rPr kumimoji="1" lang="zh-CN" altLang="en-US" sz="2400" b="1" smtClean="0">
                <a:solidFill>
                  <a:srgbClr val="FFFFFF"/>
                </a:solidFill>
                <a:ea typeface="楷体_GB2312" pitchFamily="49" charset="-122"/>
              </a:rPr>
              <a:t>按</a:t>
            </a:r>
            <a:r>
              <a:rPr kumimoji="1" lang="zh-CN" altLang="en-US" sz="2400" b="1" smtClean="0">
                <a:solidFill>
                  <a:srgbClr val="CC0000"/>
                </a:solidFill>
                <a:ea typeface="楷体_GB2312" pitchFamily="49" charset="-122"/>
              </a:rPr>
              <a:t>输出信号</a:t>
            </a:r>
            <a:r>
              <a:rPr kumimoji="1" lang="zh-CN" altLang="en-US" sz="2400" b="1" smtClean="0">
                <a:solidFill>
                  <a:srgbClr val="FFFFFF"/>
                </a:solidFill>
                <a:latin typeface="Times New Roman" panose="02020603050405020304" pitchFamily="18" charset="0"/>
                <a:ea typeface="楷体_GB2312" pitchFamily="49" charset="-122"/>
              </a:rPr>
              <a:t>分类</a:t>
            </a:r>
            <a:endParaRPr kumimoji="1" lang="zh-CN" altLang="en-US" sz="2400" b="1" smtClean="0">
              <a:solidFill>
                <a:srgbClr val="FFFFFF"/>
              </a:solidFill>
              <a:latin typeface="Times New Roman" panose="02020603050405020304" pitchFamily="18" charset="0"/>
              <a:ea typeface="楷体_GB2312" pitchFamily="49" charset="-122"/>
            </a:endParaRPr>
          </a:p>
        </p:txBody>
      </p:sp>
      <p:sp>
        <p:nvSpPr>
          <p:cNvPr id="534545" name="Text Box 17"/>
          <p:cNvSpPr txBox="1">
            <a:spLocks noChangeArrowheads="1"/>
          </p:cNvSpPr>
          <p:nvPr/>
        </p:nvSpPr>
        <p:spPr bwMode="auto">
          <a:xfrm>
            <a:off x="3362960" y="2539365"/>
            <a:ext cx="570611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zh-CN" altLang="en-US" sz="2400" b="1" smtClean="0">
                <a:solidFill>
                  <a:srgbClr val="FFCC00"/>
                </a:solidFill>
                <a:ea typeface="楷体_GB2312" pitchFamily="49" charset="-122"/>
              </a:rPr>
              <a:t>模拟传感器、数字传感器和开关传感器</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33533" name="Text Box 29"/>
          <p:cNvSpPr txBox="1">
            <a:spLocks noChangeArrowheads="1"/>
          </p:cNvSpPr>
          <p:nvPr/>
        </p:nvSpPr>
        <p:spPr bwMode="auto">
          <a:xfrm>
            <a:off x="396875" y="531495"/>
            <a:ext cx="34559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50000"/>
              </a:spcBef>
              <a:spcAft>
                <a:spcPct val="0"/>
              </a:spcAft>
            </a:pPr>
            <a:r>
              <a:rPr lang="en-US" altLang="zh-CN" sz="2400" b="1" smtClean="0">
                <a:solidFill>
                  <a:srgbClr val="FFFFFF"/>
                </a:solidFill>
                <a:effectLst>
                  <a:outerShdw blurRad="38100" dist="38100" dir="2700000" algn="tl">
                    <a:srgbClr val="000000"/>
                  </a:outerShdw>
                </a:effectLst>
                <a:latin typeface="楷体_GB2312" pitchFamily="49" charset="-122"/>
                <a:ea typeface="楷体_GB2312" pitchFamily="49" charset="-122"/>
              </a:rPr>
              <a:t>2.2.1 </a:t>
            </a:r>
            <a:r>
              <a:rPr lang="zh-CN" altLang="en-US" sz="2400" b="1" smtClean="0">
                <a:solidFill>
                  <a:srgbClr val="FFFFFF"/>
                </a:solidFill>
                <a:effectLst>
                  <a:outerShdw blurRad="38100" dist="38100" dir="2700000" algn="tl">
                    <a:srgbClr val="000000"/>
                  </a:outerShdw>
                </a:effectLst>
                <a:latin typeface="楷体_GB2312" pitchFamily="49" charset="-122"/>
                <a:ea typeface="楷体_GB2312" pitchFamily="49" charset="-122"/>
              </a:rPr>
              <a:t>传感器的分类</a:t>
            </a:r>
            <a:endParaRPr lang="zh-CN" altLang="en-US" sz="2400" b="1" smtClean="0">
              <a:solidFill>
                <a:srgbClr val="FFFFFF"/>
              </a:solidFill>
              <a:effectLst>
                <a:outerShdw blurRad="38100" dist="38100" dir="2700000" algn="tl">
                  <a:srgbClr val="000000"/>
                </a:outerShdw>
              </a:effectLst>
              <a:latin typeface="楷体_GB2312" pitchFamily="49" charset="-122"/>
              <a:ea typeface="楷体_GB2312" pitchFamily="49" charset="-122"/>
            </a:endParaRPr>
          </a:p>
        </p:txBody>
      </p:sp>
      <p:sp>
        <p:nvSpPr>
          <p:cNvPr id="535559" name="Text Box 7"/>
          <p:cNvSpPr txBox="1">
            <a:spLocks noChangeArrowheads="1"/>
          </p:cNvSpPr>
          <p:nvPr/>
        </p:nvSpPr>
        <p:spPr bwMode="auto">
          <a:xfrm>
            <a:off x="329565" y="3084513"/>
            <a:ext cx="410527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en-US" altLang="zh-CN" sz="2400" b="1" smtClean="0">
                <a:solidFill>
                  <a:srgbClr val="FFFFFF"/>
                </a:solidFill>
                <a:latin typeface="楷体_GB2312" pitchFamily="49" charset="-122"/>
                <a:ea typeface="楷体_GB2312" pitchFamily="49" charset="-122"/>
              </a:rPr>
              <a:t>2.2.2</a:t>
            </a:r>
            <a:r>
              <a:rPr lang="zh-CN" altLang="en-US" sz="2400" b="1" smtClean="0">
                <a:solidFill>
                  <a:srgbClr val="FFFFFF"/>
                </a:solidFill>
                <a:latin typeface="楷体_GB2312" pitchFamily="49" charset="-122"/>
                <a:ea typeface="楷体_GB2312" pitchFamily="49" charset="-122"/>
              </a:rPr>
              <a:t>传感器的选用原则</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35560" name="Text Box 8"/>
          <p:cNvSpPr txBox="1">
            <a:spLocks noChangeArrowheads="1"/>
          </p:cNvSpPr>
          <p:nvPr/>
        </p:nvSpPr>
        <p:spPr bwMode="auto">
          <a:xfrm>
            <a:off x="516573" y="3503613"/>
            <a:ext cx="8066087"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en-US" altLang="zh-CN" sz="2400" b="1" smtClean="0">
                <a:solidFill>
                  <a:srgbClr val="FFFFFF"/>
                </a:solidFill>
                <a:ea typeface="楷体_GB2312" pitchFamily="49" charset="-122"/>
              </a:rPr>
              <a:t>     </a:t>
            </a:r>
            <a:r>
              <a:rPr lang="zh-CN" altLang="en-US" sz="2400" b="1" smtClean="0">
                <a:solidFill>
                  <a:srgbClr val="FFCC00"/>
                </a:solidFill>
                <a:ea typeface="楷体_GB2312" pitchFamily="49" charset="-122"/>
              </a:rPr>
              <a:t>在实际选用传感器时可根据具体的测量目的、测量对象以及测量环境等因素合理选用，主要应考虑以下两个方面：</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35561" name="Text Box 9"/>
          <p:cNvSpPr txBox="1">
            <a:spLocks noChangeArrowheads="1"/>
          </p:cNvSpPr>
          <p:nvPr/>
        </p:nvSpPr>
        <p:spPr bwMode="auto">
          <a:xfrm>
            <a:off x="474028" y="4290695"/>
            <a:ext cx="32400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en-US" altLang="zh-CN" sz="2400" b="1" smtClean="0">
                <a:solidFill>
                  <a:srgbClr val="FFFFFF"/>
                </a:solidFill>
                <a:ea typeface="楷体_GB2312" pitchFamily="49" charset="-122"/>
              </a:rPr>
              <a:t>1.</a:t>
            </a:r>
            <a:r>
              <a:rPr lang="zh-CN" altLang="en-US" sz="2400" b="1" smtClean="0">
                <a:solidFill>
                  <a:srgbClr val="FFFFFF"/>
                </a:solidFill>
                <a:ea typeface="楷体_GB2312" pitchFamily="49" charset="-122"/>
              </a:rPr>
              <a:t>传感器的类型</a:t>
            </a:r>
            <a:endParaRPr lang="zh-CN" altLang="en-US" sz="2400" b="1" smtClean="0">
              <a:solidFill>
                <a:srgbClr val="FFFFFF"/>
              </a:solidFill>
              <a:ea typeface="楷体_GB2312" pitchFamily="49" charset="-122"/>
            </a:endParaRPr>
          </a:p>
        </p:txBody>
      </p:sp>
      <p:sp>
        <p:nvSpPr>
          <p:cNvPr id="535562" name="Text Box 10"/>
          <p:cNvSpPr txBox="1">
            <a:spLocks noChangeArrowheads="1"/>
          </p:cNvSpPr>
          <p:nvPr/>
        </p:nvSpPr>
        <p:spPr bwMode="auto">
          <a:xfrm>
            <a:off x="247650" y="4658360"/>
            <a:ext cx="8825230"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en-US" altLang="zh-CN" sz="2400" b="1" smtClean="0">
                <a:solidFill>
                  <a:srgbClr val="FFFFFF"/>
                </a:solidFill>
                <a:ea typeface="楷体_GB2312" pitchFamily="49" charset="-122"/>
              </a:rPr>
              <a:t>     </a:t>
            </a:r>
            <a:r>
              <a:rPr lang="zh-CN" altLang="en-US" sz="2400" b="1" smtClean="0">
                <a:solidFill>
                  <a:srgbClr val="FFCC00"/>
                </a:solidFill>
                <a:ea typeface="楷体_GB2312" pitchFamily="49" charset="-122"/>
              </a:rPr>
              <a:t>由于同一物理量可能有多种原理的传感器可供选用，可根据被测量的特点、传感器的使用条件如传感器的量程、体积、测量方式（接触式还是非接触式）、信号的输出方式、传感器的来源（国产还是进口）、价格等首先考虑选用何种原理的传感器。</a:t>
            </a:r>
            <a:endParaRPr lang="zh-CN" altLang="en-US" sz="2400" b="1" smtClean="0">
              <a:solidFill>
                <a:srgbClr val="FFCC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4539"/>
                                        </p:tgtEl>
                                        <p:attrNameLst>
                                          <p:attrName>style.visibility</p:attrName>
                                        </p:attrNameLst>
                                      </p:cBhvr>
                                      <p:to>
                                        <p:strVal val="visible"/>
                                      </p:to>
                                    </p:set>
                                    <p:anim calcmode="lin" valueType="num">
                                      <p:cBhvr additive="base">
                                        <p:cTn id="7" dur="500" fill="hold"/>
                                        <p:tgtEl>
                                          <p:spTgt spid="534539"/>
                                        </p:tgtEl>
                                        <p:attrNameLst>
                                          <p:attrName>ppt_x</p:attrName>
                                        </p:attrNameLst>
                                      </p:cBhvr>
                                      <p:tavLst>
                                        <p:tav tm="0">
                                          <p:val>
                                            <p:strVal val="#ppt_x"/>
                                          </p:val>
                                        </p:tav>
                                        <p:tav tm="100000">
                                          <p:val>
                                            <p:strVal val="#ppt_x"/>
                                          </p:val>
                                        </p:tav>
                                      </p:tavLst>
                                    </p:anim>
                                    <p:anim calcmode="lin" valueType="num">
                                      <p:cBhvr additive="base">
                                        <p:cTn id="8" dur="500" fill="hold"/>
                                        <p:tgtEl>
                                          <p:spTgt spid="5345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4541"/>
                                        </p:tgtEl>
                                        <p:attrNameLst>
                                          <p:attrName>style.visibility</p:attrName>
                                        </p:attrNameLst>
                                      </p:cBhvr>
                                      <p:to>
                                        <p:strVal val="visible"/>
                                      </p:to>
                                    </p:set>
                                    <p:anim calcmode="lin" valueType="num">
                                      <p:cBhvr additive="base">
                                        <p:cTn id="13" dur="500" fill="hold"/>
                                        <p:tgtEl>
                                          <p:spTgt spid="534541"/>
                                        </p:tgtEl>
                                        <p:attrNameLst>
                                          <p:attrName>ppt_x</p:attrName>
                                        </p:attrNameLst>
                                      </p:cBhvr>
                                      <p:tavLst>
                                        <p:tav tm="0">
                                          <p:val>
                                            <p:strVal val="#ppt_x"/>
                                          </p:val>
                                        </p:tav>
                                        <p:tav tm="100000">
                                          <p:val>
                                            <p:strVal val="#ppt_x"/>
                                          </p:val>
                                        </p:tav>
                                      </p:tavLst>
                                    </p:anim>
                                    <p:anim calcmode="lin" valueType="num">
                                      <p:cBhvr additive="base">
                                        <p:cTn id="14" dur="500" fill="hold"/>
                                        <p:tgtEl>
                                          <p:spTgt spid="53454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4543"/>
                                        </p:tgtEl>
                                        <p:attrNameLst>
                                          <p:attrName>style.visibility</p:attrName>
                                        </p:attrNameLst>
                                      </p:cBhvr>
                                      <p:to>
                                        <p:strVal val="visible"/>
                                      </p:to>
                                    </p:set>
                                    <p:anim calcmode="lin" valueType="num">
                                      <p:cBhvr additive="base">
                                        <p:cTn id="19" dur="500" fill="hold"/>
                                        <p:tgtEl>
                                          <p:spTgt spid="534543"/>
                                        </p:tgtEl>
                                        <p:attrNameLst>
                                          <p:attrName>ppt_x</p:attrName>
                                        </p:attrNameLst>
                                      </p:cBhvr>
                                      <p:tavLst>
                                        <p:tav tm="0">
                                          <p:val>
                                            <p:strVal val="#ppt_x"/>
                                          </p:val>
                                        </p:tav>
                                        <p:tav tm="100000">
                                          <p:val>
                                            <p:strVal val="#ppt_x"/>
                                          </p:val>
                                        </p:tav>
                                      </p:tavLst>
                                    </p:anim>
                                    <p:anim calcmode="lin" valueType="num">
                                      <p:cBhvr additive="base">
                                        <p:cTn id="20" dur="500" fill="hold"/>
                                        <p:tgtEl>
                                          <p:spTgt spid="53454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34545"/>
                                        </p:tgtEl>
                                        <p:attrNameLst>
                                          <p:attrName>style.visibility</p:attrName>
                                        </p:attrNameLst>
                                      </p:cBhvr>
                                      <p:to>
                                        <p:strVal val="visible"/>
                                      </p:to>
                                    </p:set>
                                    <p:anim calcmode="lin" valueType="num">
                                      <p:cBhvr additive="base">
                                        <p:cTn id="25" dur="500" fill="hold"/>
                                        <p:tgtEl>
                                          <p:spTgt spid="534545"/>
                                        </p:tgtEl>
                                        <p:attrNameLst>
                                          <p:attrName>ppt_x</p:attrName>
                                        </p:attrNameLst>
                                      </p:cBhvr>
                                      <p:tavLst>
                                        <p:tav tm="0">
                                          <p:val>
                                            <p:strVal val="#ppt_x"/>
                                          </p:val>
                                        </p:tav>
                                        <p:tav tm="100000">
                                          <p:val>
                                            <p:strVal val="#ppt_x"/>
                                          </p:val>
                                        </p:tav>
                                      </p:tavLst>
                                    </p:anim>
                                    <p:anim calcmode="lin" valueType="num">
                                      <p:cBhvr additive="base">
                                        <p:cTn id="26" dur="500" fill="hold"/>
                                        <p:tgtEl>
                                          <p:spTgt spid="53454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35559"/>
                                        </p:tgtEl>
                                        <p:attrNameLst>
                                          <p:attrName>style.visibility</p:attrName>
                                        </p:attrNameLst>
                                      </p:cBhvr>
                                      <p:to>
                                        <p:strVal val="visible"/>
                                      </p:to>
                                    </p:set>
                                    <p:anim calcmode="lin" valueType="num">
                                      <p:cBhvr additive="base">
                                        <p:cTn id="31" dur="500" fill="hold"/>
                                        <p:tgtEl>
                                          <p:spTgt spid="535559"/>
                                        </p:tgtEl>
                                        <p:attrNameLst>
                                          <p:attrName>ppt_x</p:attrName>
                                        </p:attrNameLst>
                                      </p:cBhvr>
                                      <p:tavLst>
                                        <p:tav tm="0">
                                          <p:val>
                                            <p:strVal val="#ppt_x"/>
                                          </p:val>
                                        </p:tav>
                                        <p:tav tm="100000">
                                          <p:val>
                                            <p:strVal val="#ppt_x"/>
                                          </p:val>
                                        </p:tav>
                                      </p:tavLst>
                                    </p:anim>
                                    <p:anim calcmode="lin" valueType="num">
                                      <p:cBhvr additive="base">
                                        <p:cTn id="32" dur="500" fill="hold"/>
                                        <p:tgtEl>
                                          <p:spTgt spid="53555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35560"/>
                                        </p:tgtEl>
                                        <p:attrNameLst>
                                          <p:attrName>style.visibility</p:attrName>
                                        </p:attrNameLst>
                                      </p:cBhvr>
                                      <p:to>
                                        <p:strVal val="visible"/>
                                      </p:to>
                                    </p:set>
                                    <p:anim calcmode="lin" valueType="num">
                                      <p:cBhvr additive="base">
                                        <p:cTn id="37" dur="500" fill="hold"/>
                                        <p:tgtEl>
                                          <p:spTgt spid="535560"/>
                                        </p:tgtEl>
                                        <p:attrNameLst>
                                          <p:attrName>ppt_x</p:attrName>
                                        </p:attrNameLst>
                                      </p:cBhvr>
                                      <p:tavLst>
                                        <p:tav tm="0">
                                          <p:val>
                                            <p:strVal val="#ppt_x"/>
                                          </p:val>
                                        </p:tav>
                                        <p:tav tm="100000">
                                          <p:val>
                                            <p:strVal val="#ppt_x"/>
                                          </p:val>
                                        </p:tav>
                                      </p:tavLst>
                                    </p:anim>
                                    <p:anim calcmode="lin" valueType="num">
                                      <p:cBhvr additive="base">
                                        <p:cTn id="38" dur="500" fill="hold"/>
                                        <p:tgtEl>
                                          <p:spTgt spid="53556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35561"/>
                                        </p:tgtEl>
                                        <p:attrNameLst>
                                          <p:attrName>style.visibility</p:attrName>
                                        </p:attrNameLst>
                                      </p:cBhvr>
                                      <p:to>
                                        <p:strVal val="visible"/>
                                      </p:to>
                                    </p:set>
                                    <p:anim calcmode="lin" valueType="num">
                                      <p:cBhvr additive="base">
                                        <p:cTn id="43" dur="500" fill="hold"/>
                                        <p:tgtEl>
                                          <p:spTgt spid="535561"/>
                                        </p:tgtEl>
                                        <p:attrNameLst>
                                          <p:attrName>ppt_x</p:attrName>
                                        </p:attrNameLst>
                                      </p:cBhvr>
                                      <p:tavLst>
                                        <p:tav tm="0">
                                          <p:val>
                                            <p:strVal val="#ppt_x"/>
                                          </p:val>
                                        </p:tav>
                                        <p:tav tm="100000">
                                          <p:val>
                                            <p:strVal val="#ppt_x"/>
                                          </p:val>
                                        </p:tav>
                                      </p:tavLst>
                                    </p:anim>
                                    <p:anim calcmode="lin" valueType="num">
                                      <p:cBhvr additive="base">
                                        <p:cTn id="44" dur="500" fill="hold"/>
                                        <p:tgtEl>
                                          <p:spTgt spid="53556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35562"/>
                                        </p:tgtEl>
                                        <p:attrNameLst>
                                          <p:attrName>style.visibility</p:attrName>
                                        </p:attrNameLst>
                                      </p:cBhvr>
                                      <p:to>
                                        <p:strVal val="visible"/>
                                      </p:to>
                                    </p:set>
                                    <p:anim calcmode="lin" valueType="num">
                                      <p:cBhvr additive="base">
                                        <p:cTn id="49" dur="500" fill="hold"/>
                                        <p:tgtEl>
                                          <p:spTgt spid="535562"/>
                                        </p:tgtEl>
                                        <p:attrNameLst>
                                          <p:attrName>ppt_x</p:attrName>
                                        </p:attrNameLst>
                                      </p:cBhvr>
                                      <p:tavLst>
                                        <p:tav tm="0">
                                          <p:val>
                                            <p:strVal val="#ppt_x"/>
                                          </p:val>
                                        </p:tav>
                                        <p:tav tm="100000">
                                          <p:val>
                                            <p:strVal val="#ppt_x"/>
                                          </p:val>
                                        </p:tav>
                                      </p:tavLst>
                                    </p:anim>
                                    <p:anim calcmode="lin" valueType="num">
                                      <p:cBhvr additive="base">
                                        <p:cTn id="50" dur="500" fill="hold"/>
                                        <p:tgtEl>
                                          <p:spTgt spid="5355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9" grpId="0" animBg="1"/>
      <p:bldP spid="534541" grpId="0" animBg="1"/>
      <p:bldP spid="534543" grpId="0" animBg="1"/>
      <p:bldP spid="534545" grpId="0" animBg="1"/>
      <p:bldP spid="535559" grpId="0" bldLvl="0" animBg="1"/>
      <p:bldP spid="535560" grpId="0" bldLvl="0" animBg="1"/>
      <p:bldP spid="535561" grpId="0" bldLvl="0" animBg="1"/>
      <p:bldP spid="535562"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35" name="Rectangle 11"/>
          <p:cNvSpPr>
            <a:spLocks noChangeArrowheads="1"/>
          </p:cNvSpPr>
          <p:nvPr/>
        </p:nvSpPr>
        <p:spPr bwMode="auto">
          <a:xfrm>
            <a:off x="66675" y="1761966"/>
            <a:ext cx="5861685" cy="1630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b="1">
                <a:solidFill>
                  <a:srgbClr val="FFFF00"/>
                </a:solidFill>
                <a:latin typeface="宋体" panose="02010600030101010101" pitchFamily="2" charset="-122"/>
                <a:cs typeface="宋体" panose="02010600030101010101" pitchFamily="2" charset="-122"/>
              </a:rPr>
              <a:t>① </a:t>
            </a:r>
            <a:r>
              <a:rPr kumimoji="0" lang="en-US" altLang="zh-CN" sz="2000" b="1">
                <a:solidFill>
                  <a:srgbClr val="FFFF00"/>
                </a:solidFill>
                <a:latin typeface="Times New Roman" panose="02020603050405020304" pitchFamily="18" charset="0"/>
                <a:cs typeface="Times New Roman" panose="02020603050405020304" pitchFamily="18" charset="0"/>
              </a:rPr>
              <a:t>12</a:t>
            </a:r>
            <a:r>
              <a:rPr kumimoji="0" lang="zh-CN" altLang="en-US" sz="2000" b="1">
                <a:solidFill>
                  <a:srgbClr val="FFFF00"/>
                </a:solidFill>
                <a:latin typeface="宋体" panose="02010600030101010101" pitchFamily="2" charset="-122"/>
                <a:cs typeface="宋体" panose="02010600030101010101" pitchFamily="2" charset="-122"/>
              </a:rPr>
              <a:t>位逐次逼近式</a:t>
            </a:r>
            <a:r>
              <a:rPr kumimoji="0" lang="zh-CN" altLang="en-US" sz="2000" b="1">
                <a:solidFill>
                  <a:srgbClr val="FFFF00"/>
                </a:solidFill>
                <a:latin typeface="Times New Roman" panose="02020603050405020304" pitchFamily="18" charset="0"/>
                <a:cs typeface="Times New Roman" panose="02020603050405020304" pitchFamily="18" charset="0"/>
              </a:rPr>
              <a:t>（</a:t>
            </a:r>
            <a:r>
              <a:rPr kumimoji="0" lang="en-US" altLang="zh-CN" sz="2000" b="1">
                <a:solidFill>
                  <a:srgbClr val="FFFF00"/>
                </a:solidFill>
                <a:latin typeface="Times New Roman" panose="02020603050405020304" pitchFamily="18" charset="0"/>
                <a:cs typeface="Times New Roman" panose="02020603050405020304" pitchFamily="18" charset="0"/>
              </a:rPr>
              <a:t>SAR</a:t>
            </a:r>
            <a:r>
              <a:rPr kumimoji="0" lang="zh-CN" altLang="en-US" sz="2000" b="1">
                <a:solidFill>
                  <a:srgbClr val="FFFF00"/>
                </a:solidFill>
                <a:latin typeface="Times New Roman" panose="02020603050405020304" pitchFamily="18" charset="0"/>
                <a:cs typeface="Times New Roman" panose="02020603050405020304" pitchFamily="18" charset="0"/>
              </a:rPr>
              <a:t>）</a:t>
            </a:r>
            <a:r>
              <a:rPr kumimoji="0" lang="zh-CN" altLang="en-US" sz="2000" b="1">
                <a:solidFill>
                  <a:srgbClr val="FFFF00"/>
                </a:solidFill>
                <a:latin typeface="宋体" panose="02010600030101010101" pitchFamily="2" charset="-122"/>
                <a:cs typeface="宋体" panose="02010600030101010101" pitchFamily="2" charset="-122"/>
              </a:rPr>
              <a:t>串行</a:t>
            </a:r>
            <a:r>
              <a:rPr kumimoji="0" lang="en-US" altLang="zh-CN" sz="2000" b="1">
                <a:solidFill>
                  <a:srgbClr val="FFFF00"/>
                </a:solidFill>
                <a:latin typeface="Times New Roman" panose="02020603050405020304" pitchFamily="18" charset="0"/>
                <a:cs typeface="Times New Roman" panose="02020603050405020304" pitchFamily="18" charset="0"/>
              </a:rPr>
              <a:t>A/D</a:t>
            </a:r>
            <a:r>
              <a:rPr kumimoji="0" lang="zh-CN" altLang="en-US" sz="2000" b="1">
                <a:solidFill>
                  <a:srgbClr val="FFFF00"/>
                </a:solidFill>
                <a:latin typeface="宋体" panose="02010600030101010101" pitchFamily="2" charset="-122"/>
                <a:cs typeface="宋体" panose="02010600030101010101" pitchFamily="2" charset="-122"/>
              </a:rPr>
              <a:t>转换芯片；</a:t>
            </a:r>
            <a:endParaRPr kumimoji="0" lang="zh-CN" altLang="en-US" sz="2000" b="1">
              <a:solidFill>
                <a:srgbClr val="FFFF00"/>
              </a:solidFill>
              <a:latin typeface="宋体" panose="02010600030101010101" pitchFamily="2" charset="-122"/>
              <a:cs typeface="宋体" panose="02010600030101010101" pitchFamily="2" charset="-122"/>
            </a:endParaRPr>
          </a:p>
          <a:p>
            <a:r>
              <a:rPr kumimoji="0" lang="zh-CN" altLang="en-US" sz="2000" b="1">
                <a:solidFill>
                  <a:srgbClr val="FFFF00"/>
                </a:solidFill>
                <a:latin typeface="宋体" panose="02010600030101010101" pitchFamily="2" charset="-122"/>
                <a:cs typeface="宋体" panose="02010600030101010101" pitchFamily="2" charset="-122"/>
              </a:rPr>
              <a:t>② 转换速度为</a:t>
            </a:r>
            <a:r>
              <a:rPr kumimoji="0" lang="en-US" altLang="zh-CN" sz="2000" b="1">
                <a:solidFill>
                  <a:srgbClr val="FFFF00"/>
                </a:solidFill>
                <a:latin typeface="Times New Roman" panose="02020603050405020304" pitchFamily="18" charset="0"/>
                <a:cs typeface="Times New Roman" panose="02020603050405020304" pitchFamily="18" charset="0"/>
              </a:rPr>
              <a:t>75kHz</a:t>
            </a:r>
            <a:r>
              <a:rPr kumimoji="0" lang="zh-CN" altLang="en-US" sz="2000" b="1">
                <a:solidFill>
                  <a:srgbClr val="FFFF00"/>
                </a:solidFill>
                <a:latin typeface="宋体" panose="02010600030101010101" pitchFamily="2" charset="-122"/>
                <a:cs typeface="宋体" panose="02010600030101010101" pitchFamily="2" charset="-122"/>
              </a:rPr>
              <a:t>，转换时间为</a:t>
            </a:r>
            <a:r>
              <a:rPr kumimoji="0" lang="en-US" altLang="zh-CN" sz="2000" b="1">
                <a:solidFill>
                  <a:srgbClr val="FFFF00"/>
                </a:solidFill>
                <a:latin typeface="Times New Roman" panose="02020603050405020304" pitchFamily="18" charset="0"/>
                <a:cs typeface="Times New Roman" panose="02020603050405020304" pitchFamily="18" charset="0"/>
              </a:rPr>
              <a:t>8.5µs</a:t>
            </a:r>
            <a:r>
              <a:rPr kumimoji="0" lang="zh-CN" altLang="en-US" sz="2000" b="1">
                <a:solidFill>
                  <a:srgbClr val="FFFF00"/>
                </a:solidFill>
                <a:latin typeface="宋体" panose="02010600030101010101" pitchFamily="2" charset="-122"/>
                <a:cs typeface="宋体" panose="02010600030101010101" pitchFamily="2" charset="-122"/>
              </a:rPr>
              <a:t>；</a:t>
            </a:r>
            <a:endParaRPr kumimoji="0" lang="zh-CN" altLang="en-US" sz="2000" b="1">
              <a:solidFill>
                <a:srgbClr val="FFFF00"/>
              </a:solidFill>
              <a:latin typeface="宋体" panose="02010600030101010101" pitchFamily="2" charset="-122"/>
              <a:cs typeface="宋体" panose="02010600030101010101" pitchFamily="2" charset="-122"/>
            </a:endParaRPr>
          </a:p>
          <a:p>
            <a:r>
              <a:rPr kumimoji="0" lang="zh-CN" altLang="en-US" sz="2000" b="1">
                <a:solidFill>
                  <a:srgbClr val="FFFF00"/>
                </a:solidFill>
                <a:latin typeface="宋体" panose="02010600030101010101" pitchFamily="2" charset="-122"/>
                <a:cs typeface="宋体" panose="02010600030101010101" pitchFamily="2" charset="-122"/>
              </a:rPr>
              <a:t>③ 输入模拟电压为</a:t>
            </a:r>
            <a:r>
              <a:rPr kumimoji="0" lang="en-US" altLang="zh-CN" sz="2000" b="1">
                <a:solidFill>
                  <a:srgbClr val="FFFF00"/>
                </a:solidFill>
                <a:latin typeface="Times New Roman" panose="02020603050405020304" pitchFamily="18" charset="0"/>
                <a:cs typeface="Times New Roman" panose="02020603050405020304" pitchFamily="18" charset="0"/>
              </a:rPr>
              <a:t>0</a:t>
            </a:r>
            <a:r>
              <a:rPr kumimoji="0" lang="zh-CN" altLang="en-US" sz="2000" b="1">
                <a:solidFill>
                  <a:srgbClr val="FFFF00"/>
                </a:solidFill>
                <a:latin typeface="Times New Roman" panose="02020603050405020304" pitchFamily="18" charset="0"/>
                <a:cs typeface="Times New Roman" panose="02020603050405020304" pitchFamily="18" charset="0"/>
              </a:rPr>
              <a:t>～</a:t>
            </a:r>
            <a:r>
              <a:rPr kumimoji="0" lang="en-US" altLang="zh-CN" sz="2000" b="1">
                <a:solidFill>
                  <a:srgbClr val="FFFF00"/>
                </a:solidFill>
                <a:latin typeface="Times New Roman" panose="02020603050405020304" pitchFamily="18" charset="0"/>
                <a:cs typeface="Times New Roman" panose="02020603050405020304" pitchFamily="18" charset="0"/>
              </a:rPr>
              <a:t>5V</a:t>
            </a:r>
            <a:r>
              <a:rPr kumimoji="0" lang="zh-CN" altLang="en-US" sz="2000" b="1">
                <a:solidFill>
                  <a:srgbClr val="FFFF00"/>
                </a:solidFill>
                <a:latin typeface="宋体" panose="02010600030101010101" pitchFamily="2" charset="-122"/>
                <a:cs typeface="宋体" panose="02010600030101010101" pitchFamily="2" charset="-122"/>
              </a:rPr>
              <a:t>；</a:t>
            </a:r>
            <a:endParaRPr kumimoji="0" lang="zh-CN" altLang="en-US" sz="2000" b="1">
              <a:solidFill>
                <a:srgbClr val="FFFF00"/>
              </a:solidFill>
              <a:latin typeface="宋体" panose="02010600030101010101" pitchFamily="2" charset="-122"/>
              <a:cs typeface="宋体" panose="02010600030101010101" pitchFamily="2" charset="-122"/>
            </a:endParaRPr>
          </a:p>
          <a:p>
            <a:r>
              <a:rPr kumimoji="0" lang="zh-CN" altLang="en-US" sz="2000" b="1">
                <a:solidFill>
                  <a:srgbClr val="FFFF00"/>
                </a:solidFill>
                <a:latin typeface="宋体" panose="02010600030101010101" pitchFamily="2" charset="-122"/>
                <a:cs typeface="宋体" panose="02010600030101010101" pitchFamily="2" charset="-122"/>
              </a:rPr>
              <a:t>④ 单一</a:t>
            </a:r>
            <a:r>
              <a:rPr kumimoji="0" lang="en-US" altLang="zh-CN" sz="2000" b="1">
                <a:solidFill>
                  <a:srgbClr val="FFFF00"/>
                </a:solidFill>
                <a:latin typeface="Times New Roman" panose="02020603050405020304" pitchFamily="18" charset="0"/>
                <a:cs typeface="Times New Roman" panose="02020603050405020304" pitchFamily="18" charset="0"/>
              </a:rPr>
              <a:t>+5V</a:t>
            </a:r>
            <a:r>
              <a:rPr kumimoji="0" lang="zh-CN" altLang="en-US" sz="2000" b="1">
                <a:solidFill>
                  <a:srgbClr val="FFFF00"/>
                </a:solidFill>
                <a:latin typeface="宋体" panose="02010600030101010101" pitchFamily="2" charset="-122"/>
                <a:cs typeface="宋体" panose="02010600030101010101" pitchFamily="2" charset="-122"/>
              </a:rPr>
              <a:t>供电；</a:t>
            </a:r>
            <a:endParaRPr kumimoji="0" lang="zh-CN" altLang="en-US" sz="2000" b="1">
              <a:solidFill>
                <a:srgbClr val="FFFF00"/>
              </a:solidFill>
              <a:latin typeface="宋体" panose="02010600030101010101" pitchFamily="2" charset="-122"/>
              <a:cs typeface="宋体" panose="02010600030101010101" pitchFamily="2" charset="-122"/>
            </a:endParaRPr>
          </a:p>
          <a:p>
            <a:r>
              <a:rPr kumimoji="0" lang="zh-CN" altLang="en-US" sz="2000" b="1">
                <a:solidFill>
                  <a:srgbClr val="FFFF00"/>
                </a:solidFill>
                <a:latin typeface="宋体" panose="02010600030101010101" pitchFamily="2" charset="-122"/>
                <a:cs typeface="宋体" panose="02010600030101010101" pitchFamily="2" charset="-122"/>
              </a:rPr>
              <a:t>⑤ </a:t>
            </a:r>
            <a:r>
              <a:rPr kumimoji="0" lang="en-US" altLang="zh-CN" sz="2000" b="1">
                <a:solidFill>
                  <a:srgbClr val="FFFF00"/>
                </a:solidFill>
                <a:latin typeface="Times New Roman" panose="02020603050405020304" pitchFamily="18" charset="0"/>
                <a:cs typeface="Times New Roman" panose="02020603050405020304" pitchFamily="18" charset="0"/>
              </a:rPr>
              <a:t>DIP8</a:t>
            </a:r>
            <a:r>
              <a:rPr kumimoji="0" lang="zh-CN" altLang="en-US" sz="2000" b="1">
                <a:solidFill>
                  <a:srgbClr val="FFFF00"/>
                </a:solidFill>
                <a:latin typeface="宋体" panose="02010600030101010101" pitchFamily="2" charset="-122"/>
                <a:cs typeface="宋体" panose="02010600030101010101" pitchFamily="2" charset="-122"/>
              </a:rPr>
              <a:t>引脚封装，外接元件简单，使用方便。</a:t>
            </a:r>
            <a:endParaRPr kumimoji="0" lang="zh-CN" altLang="en-US" sz="2000" b="1">
              <a:solidFill>
                <a:srgbClr val="FFFF00"/>
              </a:solidFill>
              <a:latin typeface="宋体" panose="02010600030101010101" pitchFamily="2" charset="-122"/>
              <a:cs typeface="宋体" panose="02010600030101010101" pitchFamily="2" charset="-122"/>
            </a:endParaRPr>
          </a:p>
        </p:txBody>
      </p:sp>
      <p:sp>
        <p:nvSpPr>
          <p:cNvPr id="845836" name="Rectangle 12"/>
          <p:cNvSpPr>
            <a:spLocks noChangeArrowheads="1"/>
          </p:cNvSpPr>
          <p:nvPr/>
        </p:nvSpPr>
        <p:spPr bwMode="auto">
          <a:xfrm>
            <a:off x="191453" y="1415257"/>
            <a:ext cx="390017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MAX187/189</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主要性能特点 </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845837" name="Rectangle 13"/>
          <p:cNvSpPr>
            <a:spLocks noChangeArrowheads="1"/>
          </p:cNvSpPr>
          <p:nvPr/>
        </p:nvSpPr>
        <p:spPr bwMode="auto">
          <a:xfrm>
            <a:off x="153670" y="1049179"/>
            <a:ext cx="64712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12</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位串行</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ADC MAX187/189</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与微处理器接口</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845838" name="Rectangle 14"/>
          <p:cNvSpPr>
            <a:spLocks noChangeArrowheads="1"/>
          </p:cNvSpPr>
          <p:nvPr/>
        </p:nvSpPr>
        <p:spPr bwMode="auto">
          <a:xfrm>
            <a:off x="0" y="650081"/>
            <a:ext cx="420814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2.7.2</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串行</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ADC</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与微处理器接口</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846859" name="Rectangle 11"/>
          <p:cNvSpPr>
            <a:spLocks noChangeArrowheads="1"/>
          </p:cNvSpPr>
          <p:nvPr/>
        </p:nvSpPr>
        <p:spPr bwMode="auto">
          <a:xfrm>
            <a:off x="5967095" y="1459389"/>
            <a:ext cx="27432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l"/>
            <a:r>
              <a:rPr kumimoji="0" lang="en-US" altLang="zh-CN"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MAX187/189</a:t>
            </a:r>
            <a:r>
              <a:rPr kumimoji="0" lang="zh-CN" altLang="en-US" b="1">
                <a:solidFill>
                  <a:schemeClr val="tx1"/>
                </a:solidFill>
                <a:latin typeface="宋体" panose="02010600030101010101" pitchFamily="2" charset="-122"/>
                <a:ea typeface="宋体" panose="02010600030101010101" pitchFamily="2" charset="-122"/>
                <a:cs typeface="宋体" panose="02010600030101010101" pitchFamily="2" charset="-122"/>
              </a:rPr>
              <a:t>芯片引脚图 </a:t>
            </a:r>
            <a:endParaRPr kumimoji="0" lang="zh-CN" altLang="en-US"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pic>
        <p:nvPicPr>
          <p:cNvPr id="846860" name="Picture 12" descr="B48a"/>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5830570" y="1782445"/>
            <a:ext cx="3016885" cy="1878965"/>
          </a:xfrm>
          <a:prstGeom prst="rect">
            <a:avLst/>
          </a:prstGeom>
          <a:noFill/>
          <a:extLst>
            <a:ext uri="{909E8E84-426E-40DD-AFC4-6F175D3DCCD1}">
              <a14:hiddenFill xmlns:a14="http://schemas.microsoft.com/office/drawing/2010/main">
                <a:solidFill>
                  <a:srgbClr val="FFFFFF"/>
                </a:solidFill>
              </a14:hiddenFill>
            </a:ext>
          </a:extLst>
        </p:spPr>
      </p:pic>
      <p:grpSp>
        <p:nvGrpSpPr>
          <p:cNvPr id="847888" name="Group 16"/>
          <p:cNvGrpSpPr/>
          <p:nvPr/>
        </p:nvGrpSpPr>
        <p:grpSpPr bwMode="auto">
          <a:xfrm>
            <a:off x="364779" y="3351787"/>
            <a:ext cx="8613775" cy="1014610"/>
            <a:chOff x="543" y="1285"/>
            <a:chExt cx="4967" cy="639"/>
          </a:xfrm>
        </p:grpSpPr>
        <p:sp>
          <p:nvSpPr>
            <p:cNvPr id="847889" name="Text Box 17"/>
            <p:cNvSpPr txBox="1">
              <a:spLocks noChangeArrowheads="1"/>
            </p:cNvSpPr>
            <p:nvPr/>
          </p:nvSpPr>
          <p:spPr bwMode="auto">
            <a:xfrm>
              <a:off x="543" y="1285"/>
              <a:ext cx="4967" cy="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a:r>
                <a:rPr kumimoji="0"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kumimoji="0"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DD</a:t>
              </a:r>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：工作电源，</a:t>
              </a:r>
              <a:r>
                <a:rPr kumimoji="0"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+5V±5%</a:t>
              </a:r>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a:t>
              </a:r>
              <a:endPar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l"/>
              <a:r>
                <a:rPr kumimoji="0"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GND</a:t>
              </a:r>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：模拟和数字地；</a:t>
              </a:r>
              <a:r>
                <a:rPr kumimoji="0"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mn-ea"/>
                </a:rPr>
                <a:t>V</a:t>
              </a:r>
              <a:r>
                <a:rPr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mn-ea"/>
                </a:rPr>
                <a:t>REF</a:t>
              </a:r>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：参考电压输入端；</a:t>
              </a:r>
              <a:endPar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l"/>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kumimoji="0"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片选输入，低电平有效；在转换和读出数 据期间必须始终保持低电平。</a:t>
              </a:r>
              <a:endPar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847892" name="Object 20"/>
            <p:cNvGraphicFramePr>
              <a:graphicFrameLocks noChangeAspect="1"/>
            </p:cNvGraphicFramePr>
            <p:nvPr/>
          </p:nvGraphicFramePr>
          <p:xfrm>
            <a:off x="587" y="1715"/>
            <a:ext cx="169" cy="140"/>
          </p:xfrm>
          <a:graphic>
            <a:graphicData uri="http://schemas.openxmlformats.org/presentationml/2006/ole">
              <mc:AlternateContent xmlns:mc="http://schemas.openxmlformats.org/markup-compatibility/2006">
                <mc:Choice xmlns:v="urn:schemas-microsoft-com:vml" Requires="v">
                  <p:oleObj spid="_x0000_s3199" name="公式" r:id="rId3" imgW="228600" imgH="215900" progId="Equation.3">
                    <p:embed/>
                  </p:oleObj>
                </mc:Choice>
                <mc:Fallback>
                  <p:oleObj name="公式" r:id="rId3" imgW="228600" imgH="215900" progId="Equation.3">
                    <p:embed/>
                    <p:pic>
                      <p:nvPicPr>
                        <p:cNvPr id="0" name="图片 31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 y="1715"/>
                          <a:ext cx="169" cy="140"/>
                        </a:xfrm>
                        <a:prstGeom prst="rect">
                          <a:avLst/>
                        </a:prstGeom>
                        <a:solidFill>
                          <a:srgbClr val="FFFF00"/>
                        </a:solidFill>
                      </p:spPr>
                    </p:pic>
                  </p:oleObj>
                </mc:Fallback>
              </mc:AlternateContent>
            </a:graphicData>
          </a:graphic>
        </p:graphicFrame>
      </p:grpSp>
      <p:sp>
        <p:nvSpPr>
          <p:cNvPr id="848908" name="Rectangle 12"/>
          <p:cNvSpPr>
            <a:spLocks noChangeArrowheads="1"/>
          </p:cNvSpPr>
          <p:nvPr/>
        </p:nvSpPr>
        <p:spPr bwMode="auto">
          <a:xfrm>
            <a:off x="419735" y="4336098"/>
            <a:ext cx="864235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a:r>
              <a:rPr kumimoji="0" lang="en-US" altLang="zh-CN"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IN</a:t>
            </a:r>
            <a:r>
              <a:rPr kumimoji="0" lang="zh-CN" altLang="en-US" b="1">
                <a:solidFill>
                  <a:srgbClr val="FFFF00"/>
                </a:solidFill>
                <a:latin typeface="宋体" panose="02010600030101010101" pitchFamily="2" charset="-122"/>
                <a:ea typeface="宋体" panose="02010600030101010101" pitchFamily="2" charset="-122"/>
                <a:cs typeface="宋体" panose="02010600030101010101" pitchFamily="2" charset="-122"/>
              </a:rPr>
              <a:t>：模拟电压输入端，输入范围为</a:t>
            </a:r>
            <a:r>
              <a:rPr kumimoji="0" lang="en-US" altLang="zh-CN"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kumimoji="0" lang="zh-CN" altLang="en-US"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VREF</a:t>
            </a:r>
            <a:r>
              <a:rPr kumimoji="0" lang="zh-CN" altLang="en-US" b="1">
                <a:solidFill>
                  <a:srgbClr val="FFFF00"/>
                </a:solidFill>
                <a:latin typeface="宋体" panose="02010600030101010101" pitchFamily="2" charset="-122"/>
                <a:ea typeface="宋体" panose="02010600030101010101" pitchFamily="2" charset="-122"/>
                <a:cs typeface="宋体" panose="02010600030101010101" pitchFamily="2" charset="-122"/>
              </a:rPr>
              <a:t>；</a:t>
            </a:r>
            <a:endParaRPr kumimoji="0" lang="zh-CN" altLang="en-US" b="1">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l"/>
            <a:r>
              <a:rPr kumimoji="0" lang="zh-CN" altLang="en-US"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kumimoji="0" lang="zh-CN" altLang="en-US"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shut down</a:t>
            </a:r>
            <a:r>
              <a:rPr kumimoji="0" lang="zh-CN" altLang="en-US"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b="1">
                <a:solidFill>
                  <a:srgbClr val="FFFF00"/>
                </a:solidFill>
                <a:latin typeface="宋体" panose="02010600030101010101" pitchFamily="2" charset="-122"/>
                <a:ea typeface="宋体" panose="02010600030101010101" pitchFamily="2" charset="-122"/>
                <a:cs typeface="宋体" panose="02010600030101010101" pitchFamily="2" charset="-122"/>
              </a:rPr>
              <a:t>：关闭控制信号输入端，提供待 命低功耗状态（电流仅</a:t>
            </a:r>
            <a:r>
              <a:rPr kumimoji="0" lang="en-US" altLang="zh-CN"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10 µA </a:t>
            </a:r>
            <a:r>
              <a:rPr kumimoji="0" lang="zh-CN" altLang="en-US"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b="1">
                <a:solidFill>
                  <a:srgbClr val="FFFF00"/>
                </a:solidFill>
                <a:latin typeface="宋体" panose="02010600030101010101" pitchFamily="2" charset="-122"/>
                <a:ea typeface="宋体" panose="02010600030101010101" pitchFamily="2" charset="-122"/>
                <a:cs typeface="宋体" panose="02010600030101010101" pitchFamily="2" charset="-122"/>
              </a:rPr>
              <a:t>、允许使用内部 基准和禁止使用内部基准三级关闭方式；</a:t>
            </a:r>
            <a:endParaRPr kumimoji="0" lang="zh-CN" altLang="en-US" b="1">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l"/>
            <a:r>
              <a:rPr kumimoji="0" lang="zh-CN" altLang="en-US"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kumimoji="0" lang="en-US" altLang="zh-CN"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kumimoji="0" lang="zh-CN" altLang="en-US" b="1">
                <a:solidFill>
                  <a:srgbClr val="FFFF00"/>
                </a:solidFill>
                <a:latin typeface="宋体" panose="02010600030101010101" pitchFamily="2" charset="-122"/>
                <a:ea typeface="宋体" panose="02010600030101010101" pitchFamily="2" charset="-122"/>
                <a:cs typeface="宋体" panose="02010600030101010101" pitchFamily="2" charset="-122"/>
              </a:rPr>
              <a:t>：串行数据输出，在串行脉冲</a:t>
            </a:r>
            <a:r>
              <a:rPr kumimoji="0" lang="en-US" altLang="zh-CN"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SCLK</a:t>
            </a:r>
            <a:r>
              <a:rPr kumimoji="0" lang="zh-CN" altLang="en-US" b="1">
                <a:solidFill>
                  <a:srgbClr val="FFFF00"/>
                </a:solidFill>
                <a:latin typeface="宋体" panose="02010600030101010101" pitchFamily="2" charset="-122"/>
                <a:ea typeface="宋体" panose="02010600030101010101" pitchFamily="2" charset="-122"/>
                <a:cs typeface="宋体" panose="02010600030101010101" pitchFamily="2" charset="-122"/>
              </a:rPr>
              <a:t>的下降沿数据变化；</a:t>
            </a:r>
            <a:endParaRPr kumimoji="0" lang="zh-CN" altLang="en-US" b="1">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l"/>
            <a:r>
              <a:rPr kumimoji="0" lang="en-US" altLang="zh-CN"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SCLK</a:t>
            </a:r>
            <a:r>
              <a:rPr kumimoji="0" lang="zh-CN" altLang="en-US" b="1">
                <a:solidFill>
                  <a:srgbClr val="FFFF00"/>
                </a:solidFill>
                <a:latin typeface="宋体" panose="02010600030101010101" pitchFamily="2" charset="-122"/>
                <a:ea typeface="宋体" panose="02010600030101010101" pitchFamily="2" charset="-122"/>
                <a:cs typeface="宋体" panose="02010600030101010101" pitchFamily="2" charset="-122"/>
              </a:rPr>
              <a:t>：串行时钟输入，最大允许频率为</a:t>
            </a:r>
            <a:r>
              <a:rPr kumimoji="0" lang="en-US" altLang="zh-CN"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5 MHz</a:t>
            </a:r>
            <a:r>
              <a:rPr kumimoji="0" lang="zh-CN" altLang="en-US" b="1">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kumimoji="0" lang="zh-CN" altLang="en-US"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848909" name="Object 13"/>
          <p:cNvGraphicFramePr>
            <a:graphicFrameLocks noChangeAspect="1"/>
          </p:cNvGraphicFramePr>
          <p:nvPr/>
        </p:nvGraphicFramePr>
        <p:xfrm>
          <a:off x="502603" y="4665345"/>
          <a:ext cx="514350" cy="246062"/>
        </p:xfrm>
        <a:graphic>
          <a:graphicData uri="http://schemas.openxmlformats.org/presentationml/2006/ole">
            <mc:AlternateContent xmlns:mc="http://schemas.openxmlformats.org/markup-compatibility/2006">
              <mc:Choice xmlns:v="urn:schemas-microsoft-com:vml" Requires="v">
                <p:oleObj spid="_x0000_s4180" name="公式" r:id="rId5" imgW="457200" imgH="215900" progId="Equation.3">
                  <p:embed/>
                </p:oleObj>
              </mc:Choice>
              <mc:Fallback>
                <p:oleObj name="公式" r:id="rId5" imgW="457200" imgH="215900" progId="Equation.3">
                  <p:embed/>
                  <p:pic>
                    <p:nvPicPr>
                      <p:cNvPr id="0" name="图片 41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603" y="4665345"/>
                        <a:ext cx="514350" cy="246062"/>
                      </a:xfrm>
                      <a:prstGeom prst="rect">
                        <a:avLst/>
                      </a:prstGeom>
                      <a:solidFill>
                        <a:srgbClr val="FFFF00"/>
                      </a:solidFill>
                    </p:spPr>
                  </p:pic>
                </p:oleObj>
              </mc:Fallback>
            </mc:AlternateContent>
          </a:graphicData>
        </a:graphic>
      </p:graphicFrame>
      <p:graphicFrame>
        <p:nvGraphicFramePr>
          <p:cNvPr id="848910" name="Object 14"/>
          <p:cNvGraphicFramePr>
            <a:graphicFrameLocks noChangeAspect="1"/>
          </p:cNvGraphicFramePr>
          <p:nvPr/>
        </p:nvGraphicFramePr>
        <p:xfrm>
          <a:off x="502603" y="5176520"/>
          <a:ext cx="352425" cy="246062"/>
        </p:xfrm>
        <a:graphic>
          <a:graphicData uri="http://schemas.openxmlformats.org/presentationml/2006/ole">
            <mc:AlternateContent xmlns:mc="http://schemas.openxmlformats.org/markup-compatibility/2006">
              <mc:Choice xmlns:v="urn:schemas-microsoft-com:vml" Requires="v">
                <p:oleObj spid="_x0000_s4181" name="公式" r:id="rId7" imgW="355600" imgH="228600" progId="Equation.3">
                  <p:embed/>
                </p:oleObj>
              </mc:Choice>
              <mc:Fallback>
                <p:oleObj name="公式" r:id="rId7" imgW="355600" imgH="228600" progId="Equation.3">
                  <p:embed/>
                  <p:pic>
                    <p:nvPicPr>
                      <p:cNvPr id="0" name="图片 41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603" y="5176520"/>
                        <a:ext cx="352425" cy="246062"/>
                      </a:xfrm>
                      <a:prstGeom prst="rect">
                        <a:avLst/>
                      </a:prstGeom>
                      <a:solidFill>
                        <a:srgbClr val="FFFF00"/>
                      </a:solidFill>
                    </p:spPr>
                  </p:pic>
                </p:oleObj>
              </mc:Fallback>
            </mc:AlternateContent>
          </a:graphicData>
        </a:graphic>
      </p:graphicFrame>
      <p:sp>
        <p:nvSpPr>
          <p:cNvPr id="1021975" name="Rectangle 23"/>
          <p:cNvSpPr>
            <a:spLocks noChangeArrowheads="1"/>
          </p:cNvSpPr>
          <p:nvPr/>
        </p:nvSpPr>
        <p:spPr bwMode="auto">
          <a:xfrm>
            <a:off x="173990" y="5740083"/>
            <a:ext cx="8893175"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a:buFont typeface="Wingdings" panose="05000000000000000000" pitchFamily="2" charset="2"/>
              <a:buChar char="Ø"/>
            </a:pPr>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转换周期由</a:t>
            </a:r>
            <a:r>
              <a:rPr kumimoji="0"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CS</a:t>
            </a:r>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下降沿进行初始化。转换结果以单极串行格式出现在</a:t>
            </a:r>
            <a:r>
              <a:rPr kumimoji="0"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2000" b="1" baseline="-25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OUT</a:t>
            </a:r>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脚上。一个高位预示着转换周期结束</a:t>
            </a:r>
            <a:r>
              <a:rPr kumimoji="0"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EOC</a:t>
            </a:r>
            <a:r>
              <a:rPr kumimoji="0"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，紧接着的为数据位（</a:t>
            </a:r>
            <a:r>
              <a:rPr kumimoji="0"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MSB</a:t>
            </a:r>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高位在前），组成一个串行数据流。</a:t>
            </a:r>
            <a:endPar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5836"/>
                                        </p:tgtEl>
                                        <p:attrNameLst>
                                          <p:attrName>style.visibility</p:attrName>
                                        </p:attrNameLst>
                                      </p:cBhvr>
                                      <p:to>
                                        <p:strVal val="visible"/>
                                      </p:to>
                                    </p:set>
                                    <p:anim calcmode="lin" valueType="num">
                                      <p:cBhvr additive="base">
                                        <p:cTn id="7" dur="500" fill="hold"/>
                                        <p:tgtEl>
                                          <p:spTgt spid="845836"/>
                                        </p:tgtEl>
                                        <p:attrNameLst>
                                          <p:attrName>ppt_x</p:attrName>
                                        </p:attrNameLst>
                                      </p:cBhvr>
                                      <p:tavLst>
                                        <p:tav tm="0">
                                          <p:val>
                                            <p:strVal val="#ppt_x"/>
                                          </p:val>
                                        </p:tav>
                                        <p:tav tm="100000">
                                          <p:val>
                                            <p:strVal val="#ppt_x"/>
                                          </p:val>
                                        </p:tav>
                                      </p:tavLst>
                                    </p:anim>
                                    <p:anim calcmode="lin" valueType="num">
                                      <p:cBhvr additive="base">
                                        <p:cTn id="8" dur="500" fill="hold"/>
                                        <p:tgtEl>
                                          <p:spTgt spid="8458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45835"/>
                                        </p:tgtEl>
                                        <p:attrNameLst>
                                          <p:attrName>style.visibility</p:attrName>
                                        </p:attrNameLst>
                                      </p:cBhvr>
                                      <p:to>
                                        <p:strVal val="visible"/>
                                      </p:to>
                                    </p:set>
                                    <p:anim calcmode="lin" valueType="num">
                                      <p:cBhvr additive="base">
                                        <p:cTn id="13" dur="500" fill="hold"/>
                                        <p:tgtEl>
                                          <p:spTgt spid="845835"/>
                                        </p:tgtEl>
                                        <p:attrNameLst>
                                          <p:attrName>ppt_x</p:attrName>
                                        </p:attrNameLst>
                                      </p:cBhvr>
                                      <p:tavLst>
                                        <p:tav tm="0">
                                          <p:val>
                                            <p:strVal val="#ppt_x"/>
                                          </p:val>
                                        </p:tav>
                                        <p:tav tm="100000">
                                          <p:val>
                                            <p:strVal val="#ppt_x"/>
                                          </p:val>
                                        </p:tav>
                                      </p:tavLst>
                                    </p:anim>
                                    <p:anim calcmode="lin" valueType="num">
                                      <p:cBhvr additive="base">
                                        <p:cTn id="14" dur="500" fill="hold"/>
                                        <p:tgtEl>
                                          <p:spTgt spid="8458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46859"/>
                                        </p:tgtEl>
                                        <p:attrNameLst>
                                          <p:attrName>style.visibility</p:attrName>
                                        </p:attrNameLst>
                                      </p:cBhvr>
                                      <p:to>
                                        <p:strVal val="visible"/>
                                      </p:to>
                                    </p:set>
                                    <p:anim calcmode="lin" valueType="num">
                                      <p:cBhvr additive="base">
                                        <p:cTn id="19" dur="500" fill="hold"/>
                                        <p:tgtEl>
                                          <p:spTgt spid="846859"/>
                                        </p:tgtEl>
                                        <p:attrNameLst>
                                          <p:attrName>ppt_x</p:attrName>
                                        </p:attrNameLst>
                                      </p:cBhvr>
                                      <p:tavLst>
                                        <p:tav tm="0">
                                          <p:val>
                                            <p:strVal val="#ppt_x"/>
                                          </p:val>
                                        </p:tav>
                                        <p:tav tm="100000">
                                          <p:val>
                                            <p:strVal val="#ppt_x"/>
                                          </p:val>
                                        </p:tav>
                                      </p:tavLst>
                                    </p:anim>
                                    <p:anim calcmode="lin" valueType="num">
                                      <p:cBhvr additive="base">
                                        <p:cTn id="20" dur="500" fill="hold"/>
                                        <p:tgtEl>
                                          <p:spTgt spid="84685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46860"/>
                                        </p:tgtEl>
                                        <p:attrNameLst>
                                          <p:attrName>style.visibility</p:attrName>
                                        </p:attrNameLst>
                                      </p:cBhvr>
                                      <p:to>
                                        <p:strVal val="visible"/>
                                      </p:to>
                                    </p:set>
                                    <p:anim calcmode="lin" valueType="num">
                                      <p:cBhvr additive="base">
                                        <p:cTn id="23" dur="500" fill="hold"/>
                                        <p:tgtEl>
                                          <p:spTgt spid="846860"/>
                                        </p:tgtEl>
                                        <p:attrNameLst>
                                          <p:attrName>ppt_x</p:attrName>
                                        </p:attrNameLst>
                                      </p:cBhvr>
                                      <p:tavLst>
                                        <p:tav tm="0">
                                          <p:val>
                                            <p:strVal val="#ppt_x"/>
                                          </p:val>
                                        </p:tav>
                                        <p:tav tm="100000">
                                          <p:val>
                                            <p:strVal val="#ppt_x"/>
                                          </p:val>
                                        </p:tav>
                                      </p:tavLst>
                                    </p:anim>
                                    <p:anim calcmode="lin" valueType="num">
                                      <p:cBhvr additive="base">
                                        <p:cTn id="24" dur="500" fill="hold"/>
                                        <p:tgtEl>
                                          <p:spTgt spid="84686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47888"/>
                                        </p:tgtEl>
                                        <p:attrNameLst>
                                          <p:attrName>style.visibility</p:attrName>
                                        </p:attrNameLst>
                                      </p:cBhvr>
                                      <p:to>
                                        <p:strVal val="visible"/>
                                      </p:to>
                                    </p:set>
                                    <p:anim calcmode="lin" valueType="num">
                                      <p:cBhvr additive="base">
                                        <p:cTn id="29" dur="500" fill="hold"/>
                                        <p:tgtEl>
                                          <p:spTgt spid="847888"/>
                                        </p:tgtEl>
                                        <p:attrNameLst>
                                          <p:attrName>ppt_x</p:attrName>
                                        </p:attrNameLst>
                                      </p:cBhvr>
                                      <p:tavLst>
                                        <p:tav tm="0">
                                          <p:val>
                                            <p:strVal val="#ppt_x"/>
                                          </p:val>
                                        </p:tav>
                                        <p:tav tm="100000">
                                          <p:val>
                                            <p:strVal val="#ppt_x"/>
                                          </p:val>
                                        </p:tav>
                                      </p:tavLst>
                                    </p:anim>
                                    <p:anim calcmode="lin" valueType="num">
                                      <p:cBhvr additive="base">
                                        <p:cTn id="30" dur="500" fill="hold"/>
                                        <p:tgtEl>
                                          <p:spTgt spid="84788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48908"/>
                                        </p:tgtEl>
                                        <p:attrNameLst>
                                          <p:attrName>style.visibility</p:attrName>
                                        </p:attrNameLst>
                                      </p:cBhvr>
                                      <p:to>
                                        <p:strVal val="visible"/>
                                      </p:to>
                                    </p:set>
                                    <p:anim calcmode="lin" valueType="num">
                                      <p:cBhvr additive="base">
                                        <p:cTn id="35" dur="500" fill="hold"/>
                                        <p:tgtEl>
                                          <p:spTgt spid="848908"/>
                                        </p:tgtEl>
                                        <p:attrNameLst>
                                          <p:attrName>ppt_x</p:attrName>
                                        </p:attrNameLst>
                                      </p:cBhvr>
                                      <p:tavLst>
                                        <p:tav tm="0">
                                          <p:val>
                                            <p:strVal val="#ppt_x"/>
                                          </p:val>
                                        </p:tav>
                                        <p:tav tm="100000">
                                          <p:val>
                                            <p:strVal val="#ppt_x"/>
                                          </p:val>
                                        </p:tav>
                                      </p:tavLst>
                                    </p:anim>
                                    <p:anim calcmode="lin" valueType="num">
                                      <p:cBhvr additive="base">
                                        <p:cTn id="36" dur="500" fill="hold"/>
                                        <p:tgtEl>
                                          <p:spTgt spid="84890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48909"/>
                                        </p:tgtEl>
                                        <p:attrNameLst>
                                          <p:attrName>style.visibility</p:attrName>
                                        </p:attrNameLst>
                                      </p:cBhvr>
                                      <p:to>
                                        <p:strVal val="visible"/>
                                      </p:to>
                                    </p:set>
                                    <p:anim calcmode="lin" valueType="num">
                                      <p:cBhvr additive="base">
                                        <p:cTn id="39" dur="500" fill="hold"/>
                                        <p:tgtEl>
                                          <p:spTgt spid="848909"/>
                                        </p:tgtEl>
                                        <p:attrNameLst>
                                          <p:attrName>ppt_x</p:attrName>
                                        </p:attrNameLst>
                                      </p:cBhvr>
                                      <p:tavLst>
                                        <p:tav tm="0">
                                          <p:val>
                                            <p:strVal val="#ppt_x"/>
                                          </p:val>
                                        </p:tav>
                                        <p:tav tm="100000">
                                          <p:val>
                                            <p:strVal val="#ppt_x"/>
                                          </p:val>
                                        </p:tav>
                                      </p:tavLst>
                                    </p:anim>
                                    <p:anim calcmode="lin" valueType="num">
                                      <p:cBhvr additive="base">
                                        <p:cTn id="40" dur="500" fill="hold"/>
                                        <p:tgtEl>
                                          <p:spTgt spid="84890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48910"/>
                                        </p:tgtEl>
                                        <p:attrNameLst>
                                          <p:attrName>style.visibility</p:attrName>
                                        </p:attrNameLst>
                                      </p:cBhvr>
                                      <p:to>
                                        <p:strVal val="visible"/>
                                      </p:to>
                                    </p:set>
                                    <p:anim calcmode="lin" valueType="num">
                                      <p:cBhvr additive="base">
                                        <p:cTn id="43" dur="500" fill="hold"/>
                                        <p:tgtEl>
                                          <p:spTgt spid="848910"/>
                                        </p:tgtEl>
                                        <p:attrNameLst>
                                          <p:attrName>ppt_x</p:attrName>
                                        </p:attrNameLst>
                                      </p:cBhvr>
                                      <p:tavLst>
                                        <p:tav tm="0">
                                          <p:val>
                                            <p:strVal val="#ppt_x"/>
                                          </p:val>
                                        </p:tav>
                                        <p:tav tm="100000">
                                          <p:val>
                                            <p:strVal val="#ppt_x"/>
                                          </p:val>
                                        </p:tav>
                                      </p:tavLst>
                                    </p:anim>
                                    <p:anim calcmode="lin" valueType="num">
                                      <p:cBhvr additive="base">
                                        <p:cTn id="44" dur="500" fill="hold"/>
                                        <p:tgtEl>
                                          <p:spTgt spid="8489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21975"/>
                                        </p:tgtEl>
                                        <p:attrNameLst>
                                          <p:attrName>style.visibility</p:attrName>
                                        </p:attrNameLst>
                                      </p:cBhvr>
                                      <p:to>
                                        <p:strVal val="visible"/>
                                      </p:to>
                                    </p:set>
                                    <p:anim calcmode="lin" valueType="num">
                                      <p:cBhvr additive="base">
                                        <p:cTn id="49" dur="500" fill="hold"/>
                                        <p:tgtEl>
                                          <p:spTgt spid="1021975"/>
                                        </p:tgtEl>
                                        <p:attrNameLst>
                                          <p:attrName>ppt_x</p:attrName>
                                        </p:attrNameLst>
                                      </p:cBhvr>
                                      <p:tavLst>
                                        <p:tav tm="0">
                                          <p:val>
                                            <p:strVal val="#ppt_x"/>
                                          </p:val>
                                        </p:tav>
                                        <p:tav tm="100000">
                                          <p:val>
                                            <p:strVal val="#ppt_x"/>
                                          </p:val>
                                        </p:tav>
                                      </p:tavLst>
                                    </p:anim>
                                    <p:anim calcmode="lin" valueType="num">
                                      <p:cBhvr additive="base">
                                        <p:cTn id="50" dur="500" fill="hold"/>
                                        <p:tgtEl>
                                          <p:spTgt spid="10219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836" grpId="0" animBg="1"/>
      <p:bldP spid="845835" grpId="0" bldLvl="0" animBg="1"/>
      <p:bldP spid="846859" grpId="0" animBg="1"/>
      <p:bldP spid="848908" grpId="0" bldLvl="0" animBg="1"/>
      <p:bldP spid="1021975"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1" name="Rectangle 11"/>
          <p:cNvSpPr>
            <a:spLocks noChangeArrowheads="1"/>
          </p:cNvSpPr>
          <p:nvPr/>
        </p:nvSpPr>
        <p:spPr bwMode="auto">
          <a:xfrm>
            <a:off x="167958" y="1082199"/>
            <a:ext cx="47313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MAX187/189</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进行</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转换的步骤 </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pSp>
        <p:nvGrpSpPr>
          <p:cNvPr id="849932" name="Group 12"/>
          <p:cNvGrpSpPr/>
          <p:nvPr/>
        </p:nvGrpSpPr>
        <p:grpSpPr bwMode="auto">
          <a:xfrm>
            <a:off x="327026" y="1397000"/>
            <a:ext cx="7561262" cy="1630363"/>
            <a:chOff x="206" y="880"/>
            <a:chExt cx="4763" cy="1027"/>
          </a:xfrm>
        </p:grpSpPr>
        <p:graphicFrame>
          <p:nvGraphicFramePr>
            <p:cNvPr id="849933" name="Object 13"/>
            <p:cNvGraphicFramePr>
              <a:graphicFrameLocks noChangeAspect="1"/>
            </p:cNvGraphicFramePr>
            <p:nvPr/>
          </p:nvGraphicFramePr>
          <p:xfrm>
            <a:off x="462" y="1114"/>
            <a:ext cx="201" cy="194"/>
          </p:xfrm>
          <a:graphic>
            <a:graphicData uri="http://schemas.openxmlformats.org/presentationml/2006/ole">
              <mc:AlternateContent xmlns:mc="http://schemas.openxmlformats.org/markup-compatibility/2006">
                <mc:Choice xmlns:v="urn:schemas-microsoft-com:vml" Requires="v">
                  <p:oleObj spid="_x0000_s5245" name="公式" r:id="rId1" imgW="228600" imgH="215900" progId="Equation.3">
                    <p:embed/>
                  </p:oleObj>
                </mc:Choice>
                <mc:Fallback>
                  <p:oleObj name="公式" r:id="rId1" imgW="228600" imgH="215900" progId="Equation.3">
                    <p:embed/>
                    <p:pic>
                      <p:nvPicPr>
                        <p:cNvPr id="0" name="图片 52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 y="1114"/>
                          <a:ext cx="201" cy="194"/>
                        </a:xfrm>
                        <a:prstGeom prst="rect">
                          <a:avLst/>
                        </a:prstGeom>
                        <a:solidFill>
                          <a:srgbClr val="FFFF00"/>
                        </a:solidFill>
                      </p:spPr>
                    </p:pic>
                  </p:oleObj>
                </mc:Fallback>
              </mc:AlternateContent>
            </a:graphicData>
          </a:graphic>
        </p:graphicFrame>
        <p:graphicFrame>
          <p:nvGraphicFramePr>
            <p:cNvPr id="849934" name="Object 14"/>
            <p:cNvGraphicFramePr>
              <a:graphicFrameLocks noChangeAspect="1"/>
            </p:cNvGraphicFramePr>
            <p:nvPr/>
          </p:nvGraphicFramePr>
          <p:xfrm>
            <a:off x="3319" y="1103"/>
            <a:ext cx="317" cy="205"/>
          </p:xfrm>
          <a:graphic>
            <a:graphicData uri="http://schemas.openxmlformats.org/presentationml/2006/ole">
              <mc:AlternateContent xmlns:mc="http://schemas.openxmlformats.org/markup-compatibility/2006">
                <mc:Choice xmlns:v="urn:schemas-microsoft-com:vml" Requires="v">
                  <p:oleObj spid="_x0000_s5246" name="公式" r:id="rId3" imgW="355600" imgH="228600" progId="Equation.3">
                    <p:embed/>
                  </p:oleObj>
                </mc:Choice>
                <mc:Fallback>
                  <p:oleObj name="公式" r:id="rId3" imgW="355600" imgH="228600" progId="Equation.3">
                    <p:embed/>
                    <p:pic>
                      <p:nvPicPr>
                        <p:cNvPr id="0" name="图片 52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9" y="1103"/>
                          <a:ext cx="317" cy="205"/>
                        </a:xfrm>
                        <a:prstGeom prst="rect">
                          <a:avLst/>
                        </a:prstGeom>
                        <a:solidFill>
                          <a:srgbClr val="FFFF00"/>
                        </a:solidFill>
                      </p:spPr>
                    </p:pic>
                  </p:oleObj>
                </mc:Fallback>
              </mc:AlternateContent>
            </a:graphicData>
          </a:graphic>
        </p:graphicFrame>
        <p:graphicFrame>
          <p:nvGraphicFramePr>
            <p:cNvPr id="849935" name="Object 15"/>
            <p:cNvGraphicFramePr>
              <a:graphicFrameLocks noChangeAspect="1"/>
            </p:cNvGraphicFramePr>
            <p:nvPr/>
          </p:nvGraphicFramePr>
          <p:xfrm>
            <a:off x="462" y="1308"/>
            <a:ext cx="318" cy="207"/>
          </p:xfrm>
          <a:graphic>
            <a:graphicData uri="http://schemas.openxmlformats.org/presentationml/2006/ole">
              <mc:AlternateContent xmlns:mc="http://schemas.openxmlformats.org/markup-compatibility/2006">
                <mc:Choice xmlns:v="urn:schemas-microsoft-com:vml" Requires="v">
                  <p:oleObj spid="_x0000_s5247" name="公式" r:id="rId5" imgW="355600" imgH="228600" progId="Equation.3">
                    <p:embed/>
                  </p:oleObj>
                </mc:Choice>
                <mc:Fallback>
                  <p:oleObj name="公式" r:id="rId5" imgW="355600" imgH="228600" progId="Equation.3">
                    <p:embed/>
                    <p:pic>
                      <p:nvPicPr>
                        <p:cNvPr id="0" name="图片 52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 y="1308"/>
                          <a:ext cx="318" cy="207"/>
                        </a:xfrm>
                        <a:prstGeom prst="rect">
                          <a:avLst/>
                        </a:prstGeom>
                        <a:solidFill>
                          <a:srgbClr val="FFFF00"/>
                        </a:solidFill>
                      </p:spPr>
                    </p:pic>
                  </p:oleObj>
                </mc:Fallback>
              </mc:AlternateContent>
            </a:graphicData>
          </a:graphic>
        </p:graphicFrame>
        <p:sp>
          <p:nvSpPr>
            <p:cNvPr id="849936" name="Text Box 16"/>
            <p:cNvSpPr txBox="1">
              <a:spLocks noChangeArrowheads="1"/>
            </p:cNvSpPr>
            <p:nvPr/>
          </p:nvSpPr>
          <p:spPr bwMode="auto">
            <a:xfrm>
              <a:off x="206" y="880"/>
              <a:ext cx="4763" cy="1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a:r>
                <a:rPr kumimoji="0"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① </a:t>
              </a:r>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启动</a:t>
              </a:r>
              <a:r>
                <a:rPr kumimoji="0"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转换，等待转换结束</a:t>
              </a:r>
              <a:endPar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l"/>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当    输入低电平时，启动</a:t>
              </a:r>
              <a:r>
                <a:rPr kumimoji="0"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转换，此时      引脚输出低电平，当     输出变为高电平时，表明转换结束（在转换期间，</a:t>
              </a:r>
              <a:r>
                <a:rPr kumimoji="0"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SCLK</a:t>
              </a:r>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不允许送入脉冲）。</a:t>
              </a:r>
              <a:endPar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l"/>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② 串行读出转换结果</a:t>
              </a:r>
              <a:endPar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pSp>
      <p:sp>
        <p:nvSpPr>
          <p:cNvPr id="850955" name="Text Box 11"/>
          <p:cNvSpPr txBox="1">
            <a:spLocks noChangeArrowheads="1"/>
          </p:cNvSpPr>
          <p:nvPr/>
        </p:nvSpPr>
        <p:spPr bwMode="auto">
          <a:xfrm>
            <a:off x="264795" y="3423920"/>
            <a:ext cx="4012565"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a:r>
              <a:rPr kumimoji="0"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SCLK</a:t>
            </a:r>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每输入一个脉冲，引脚上输出一位数据，数据输出的顺序为先高位后低位，在</a:t>
            </a:r>
            <a:r>
              <a:rPr kumimoji="0"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SCLK</a:t>
            </a:r>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信号的下降沿，数据改变，在</a:t>
            </a:r>
            <a:r>
              <a:rPr kumimoji="0"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SCLK</a:t>
            </a:r>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的上升沿，数据稳定。在</a:t>
            </a:r>
            <a:r>
              <a:rPr kumimoji="0"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SCLK</a:t>
            </a:r>
            <a:r>
              <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信号为高电平期间从引脚上读数据。 </a:t>
            </a:r>
            <a:endParaRPr kumimoji="0"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850956" name="Rectangle 12"/>
          <p:cNvSpPr>
            <a:spLocks noChangeArrowheads="1"/>
          </p:cNvSpPr>
          <p:nvPr/>
        </p:nvSpPr>
        <p:spPr bwMode="auto">
          <a:xfrm>
            <a:off x="77470" y="2963545"/>
            <a:ext cx="376745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SCLK</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引脚脉冲信号的输入</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pic>
        <p:nvPicPr>
          <p:cNvPr id="102298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2295" y="2725420"/>
            <a:ext cx="4554855" cy="2395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5837" name="Rectangle 13"/>
          <p:cNvSpPr>
            <a:spLocks noChangeArrowheads="1"/>
          </p:cNvSpPr>
          <p:nvPr/>
        </p:nvSpPr>
        <p:spPr bwMode="auto">
          <a:xfrm>
            <a:off x="222250" y="767239"/>
            <a:ext cx="64712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12</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位串行</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ADC MAX187/189</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与微处理器接口</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845838" name="Rectangle 14"/>
          <p:cNvSpPr>
            <a:spLocks noChangeArrowheads="1"/>
          </p:cNvSpPr>
          <p:nvPr/>
        </p:nvSpPr>
        <p:spPr bwMode="auto">
          <a:xfrm>
            <a:off x="68580" y="368141"/>
            <a:ext cx="420814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2.7.2</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串行</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ADC</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与微处理器接口</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9931"/>
                                        </p:tgtEl>
                                        <p:attrNameLst>
                                          <p:attrName>style.visibility</p:attrName>
                                        </p:attrNameLst>
                                      </p:cBhvr>
                                      <p:to>
                                        <p:strVal val="visible"/>
                                      </p:to>
                                    </p:set>
                                    <p:anim calcmode="lin" valueType="num">
                                      <p:cBhvr additive="base">
                                        <p:cTn id="7" dur="500" fill="hold"/>
                                        <p:tgtEl>
                                          <p:spTgt spid="849931"/>
                                        </p:tgtEl>
                                        <p:attrNameLst>
                                          <p:attrName>ppt_x</p:attrName>
                                        </p:attrNameLst>
                                      </p:cBhvr>
                                      <p:tavLst>
                                        <p:tav tm="0">
                                          <p:val>
                                            <p:strVal val="#ppt_x"/>
                                          </p:val>
                                        </p:tav>
                                        <p:tav tm="100000">
                                          <p:val>
                                            <p:strVal val="#ppt_x"/>
                                          </p:val>
                                        </p:tav>
                                      </p:tavLst>
                                    </p:anim>
                                    <p:anim calcmode="lin" valueType="num">
                                      <p:cBhvr additive="base">
                                        <p:cTn id="8" dur="500" fill="hold"/>
                                        <p:tgtEl>
                                          <p:spTgt spid="8499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49932"/>
                                        </p:tgtEl>
                                        <p:attrNameLst>
                                          <p:attrName>style.visibility</p:attrName>
                                        </p:attrNameLst>
                                      </p:cBhvr>
                                      <p:to>
                                        <p:strVal val="visible"/>
                                      </p:to>
                                    </p:set>
                                    <p:anim calcmode="lin" valueType="num">
                                      <p:cBhvr additive="base">
                                        <p:cTn id="13" dur="500" fill="hold"/>
                                        <p:tgtEl>
                                          <p:spTgt spid="849932"/>
                                        </p:tgtEl>
                                        <p:attrNameLst>
                                          <p:attrName>ppt_x</p:attrName>
                                        </p:attrNameLst>
                                      </p:cBhvr>
                                      <p:tavLst>
                                        <p:tav tm="0">
                                          <p:val>
                                            <p:strVal val="#ppt_x"/>
                                          </p:val>
                                        </p:tav>
                                        <p:tav tm="100000">
                                          <p:val>
                                            <p:strVal val="#ppt_x"/>
                                          </p:val>
                                        </p:tav>
                                      </p:tavLst>
                                    </p:anim>
                                    <p:anim calcmode="lin" valueType="num">
                                      <p:cBhvr additive="base">
                                        <p:cTn id="14" dur="500" fill="hold"/>
                                        <p:tgtEl>
                                          <p:spTgt spid="8499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50956"/>
                                        </p:tgtEl>
                                        <p:attrNameLst>
                                          <p:attrName>style.visibility</p:attrName>
                                        </p:attrNameLst>
                                      </p:cBhvr>
                                      <p:to>
                                        <p:strVal val="visible"/>
                                      </p:to>
                                    </p:set>
                                    <p:anim calcmode="lin" valueType="num">
                                      <p:cBhvr additive="base">
                                        <p:cTn id="19" dur="500" fill="hold"/>
                                        <p:tgtEl>
                                          <p:spTgt spid="850956"/>
                                        </p:tgtEl>
                                        <p:attrNameLst>
                                          <p:attrName>ppt_x</p:attrName>
                                        </p:attrNameLst>
                                      </p:cBhvr>
                                      <p:tavLst>
                                        <p:tav tm="0">
                                          <p:val>
                                            <p:strVal val="#ppt_x"/>
                                          </p:val>
                                        </p:tav>
                                        <p:tav tm="100000">
                                          <p:val>
                                            <p:strVal val="#ppt_x"/>
                                          </p:val>
                                        </p:tav>
                                      </p:tavLst>
                                    </p:anim>
                                    <p:anim calcmode="lin" valueType="num">
                                      <p:cBhvr additive="base">
                                        <p:cTn id="20" dur="500" fill="hold"/>
                                        <p:tgtEl>
                                          <p:spTgt spid="85095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2980"/>
                                        </p:tgtEl>
                                        <p:attrNameLst>
                                          <p:attrName>style.visibility</p:attrName>
                                        </p:attrNameLst>
                                      </p:cBhvr>
                                      <p:to>
                                        <p:strVal val="visible"/>
                                      </p:to>
                                    </p:set>
                                    <p:anim calcmode="lin" valueType="num">
                                      <p:cBhvr additive="base">
                                        <p:cTn id="25" dur="500" fill="hold"/>
                                        <p:tgtEl>
                                          <p:spTgt spid="1022980"/>
                                        </p:tgtEl>
                                        <p:attrNameLst>
                                          <p:attrName>ppt_x</p:attrName>
                                        </p:attrNameLst>
                                      </p:cBhvr>
                                      <p:tavLst>
                                        <p:tav tm="0">
                                          <p:val>
                                            <p:strVal val="#ppt_x"/>
                                          </p:val>
                                        </p:tav>
                                        <p:tav tm="100000">
                                          <p:val>
                                            <p:strVal val="#ppt_x"/>
                                          </p:val>
                                        </p:tav>
                                      </p:tavLst>
                                    </p:anim>
                                    <p:anim calcmode="lin" valueType="num">
                                      <p:cBhvr additive="base">
                                        <p:cTn id="26" dur="500" fill="hold"/>
                                        <p:tgtEl>
                                          <p:spTgt spid="102298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50955"/>
                                        </p:tgtEl>
                                        <p:attrNameLst>
                                          <p:attrName>style.visibility</p:attrName>
                                        </p:attrNameLst>
                                      </p:cBhvr>
                                      <p:to>
                                        <p:strVal val="visible"/>
                                      </p:to>
                                    </p:set>
                                    <p:anim calcmode="lin" valueType="num">
                                      <p:cBhvr additive="base">
                                        <p:cTn id="31" dur="500" fill="hold"/>
                                        <p:tgtEl>
                                          <p:spTgt spid="850955"/>
                                        </p:tgtEl>
                                        <p:attrNameLst>
                                          <p:attrName>ppt_x</p:attrName>
                                        </p:attrNameLst>
                                      </p:cBhvr>
                                      <p:tavLst>
                                        <p:tav tm="0">
                                          <p:val>
                                            <p:strVal val="#ppt_x"/>
                                          </p:val>
                                        </p:tav>
                                        <p:tav tm="100000">
                                          <p:val>
                                            <p:strVal val="#ppt_x"/>
                                          </p:val>
                                        </p:tav>
                                      </p:tavLst>
                                    </p:anim>
                                    <p:anim calcmode="lin" valueType="num">
                                      <p:cBhvr additive="base">
                                        <p:cTn id="32" dur="500" fill="hold"/>
                                        <p:tgtEl>
                                          <p:spTgt spid="8509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31" grpId="0" animBg="1"/>
      <p:bldP spid="850956" grpId="0" animBg="1"/>
      <p:bldP spid="85095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003" name="Rectangle 11"/>
          <p:cNvSpPr>
            <a:spLocks noChangeArrowheads="1"/>
          </p:cNvSpPr>
          <p:nvPr/>
        </p:nvSpPr>
        <p:spPr bwMode="auto">
          <a:xfrm>
            <a:off x="158115" y="1438275"/>
            <a:ext cx="6790055"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8575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fontAlgn="auto">
              <a:lnSpc>
                <a:spcPts val="1800"/>
              </a:lnSpc>
            </a:pPr>
            <a:r>
              <a:rPr kumimoji="0" lang="en-US" altLang="zh-CN" sz="2000" b="1" dirty="0" err="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sbit</a:t>
            </a:r>
            <a:r>
              <a:rPr kumimoji="0" lang="en-US" altLang="zh-CN"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 CS = P1^7;  </a:t>
            </a:r>
            <a:r>
              <a:rPr kumimoji="0" lang="en-US" altLang="zh-CN" sz="2000" b="1" dirty="0" err="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sbit</a:t>
            </a:r>
            <a:r>
              <a:rPr kumimoji="0" lang="en-US" altLang="zh-CN"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 SCLK = P1^6;</a:t>
            </a:r>
            <a:endParaRPr kumimoji="0" lang="en-US" altLang="zh-CN"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a:p>
            <a:pPr indent="0" fontAlgn="auto">
              <a:lnSpc>
                <a:spcPts val="1800"/>
              </a:lnSpc>
            </a:pPr>
            <a:r>
              <a:rPr kumimoji="0" lang="en-US" altLang="zh-CN" sz="2000" b="1" dirty="0" err="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sbit</a:t>
            </a:r>
            <a:r>
              <a:rPr kumimoji="0" lang="en-US" altLang="zh-CN"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 DOUT = P1^5;</a:t>
            </a:r>
            <a:endParaRPr kumimoji="0" lang="en-US" altLang="zh-CN"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a:p>
            <a:pPr indent="0" fontAlgn="auto">
              <a:lnSpc>
                <a:spcPts val="1800"/>
              </a:lnSpc>
            </a:pPr>
            <a:r>
              <a:rPr kumimoji="0" lang="en-US" altLang="zh-CN"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void </a:t>
            </a:r>
            <a:r>
              <a:rPr kumimoji="0" lang="en-US" altLang="zh-CN" sz="2000" b="1" dirty="0" err="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ADRead</a:t>
            </a:r>
            <a:r>
              <a:rPr kumimoji="0" lang="en-US" altLang="zh-CN"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a:t>
            </a:r>
            <a:endParaRPr kumimoji="0" lang="en-US" altLang="zh-CN"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a:p>
            <a:pPr indent="0" fontAlgn="auto">
              <a:lnSpc>
                <a:spcPts val="1800"/>
              </a:lnSpc>
            </a:pPr>
            <a:r>
              <a:rPr kumimoji="0" lang="en-US" altLang="zh-CN"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a:t>
            </a:r>
            <a:endParaRPr kumimoji="0" lang="en-US" altLang="zh-CN"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a:p>
            <a:pPr indent="0" fontAlgn="auto">
              <a:lnSpc>
                <a:spcPts val="1800"/>
              </a:lnSpc>
            </a:pPr>
            <a:r>
              <a:rPr kumimoji="0" lang="en-US" altLang="zh-CN"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     unsigned char </a:t>
            </a:r>
            <a:r>
              <a:rPr kumimoji="0" lang="en-US" altLang="zh-CN" sz="2000" b="1" dirty="0" err="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hbyte</a:t>
            </a:r>
            <a:r>
              <a:rPr kumimoji="0" lang="en-US" altLang="zh-CN"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000" b="1" dirty="0" err="1">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lbyte</a:t>
            </a:r>
            <a:r>
              <a:rPr kumimoji="0" lang="en-US" altLang="zh-CN"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a:t>
            </a:r>
            <a:endParaRPr kumimoji="0" lang="en-US" altLang="zh-CN"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a:p>
            <a:pPr indent="0" fontAlgn="auto">
              <a:lnSpc>
                <a:spcPts val="1800"/>
              </a:lnSpc>
            </a:pPr>
            <a:r>
              <a:rPr kumimoji="0" lang="en-US" altLang="zh-CN"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     SCLK = 1;</a:t>
            </a:r>
            <a:endParaRPr kumimoji="0" lang="en-US" altLang="zh-CN"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a:p>
            <a:pPr indent="0" fontAlgn="auto">
              <a:lnSpc>
                <a:spcPts val="1800"/>
              </a:lnSpc>
            </a:pPr>
            <a:r>
              <a:rPr kumimoji="0" lang="en-US" altLang="zh-CN"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     CS = 0;  //</a:t>
            </a:r>
            <a:r>
              <a:rPr kumimoji="0" lang="zh-CN" altLang="en-US"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启动</a:t>
            </a:r>
            <a:r>
              <a:rPr kumimoji="0" lang="en-US" altLang="zh-CN"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A/D</a:t>
            </a:r>
            <a:r>
              <a:rPr kumimoji="0" lang="zh-CN" altLang="en-US"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转换</a:t>
            </a:r>
            <a:endParaRPr kumimoji="0" lang="zh-CN" altLang="en-US"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a:p>
            <a:pPr indent="0" fontAlgn="auto">
              <a:lnSpc>
                <a:spcPts val="1800"/>
              </a:lnSpc>
            </a:pPr>
            <a:r>
              <a:rPr kumimoji="0" lang="en-US" altLang="zh-CN"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     while(DOUT == 0){};  //</a:t>
            </a:r>
            <a:r>
              <a:rPr kumimoji="0" lang="zh-CN" altLang="en-US"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rPr>
              <a:t>等待转换结束</a:t>
            </a:r>
            <a:endParaRPr kumimoji="0" lang="zh-CN" altLang="en-US"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a:p>
            <a:pPr indent="0" fontAlgn="auto">
              <a:lnSpc>
                <a:spcPts val="1800"/>
              </a:lnSpc>
            </a:pP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     hbyte = 0;  //</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先读高</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4</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位</a:t>
            </a:r>
            <a:endParaRPr kumimoji="0"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a:p>
            <a:pPr indent="0" fontAlgn="auto">
              <a:lnSpc>
                <a:spcPts val="1800"/>
              </a:lnSpc>
            </a:pP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     SCLK = 0;</a:t>
            </a:r>
            <a:endParaRPr kumimoji="0"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a:p>
            <a:pPr indent="0" fontAlgn="auto">
              <a:lnSpc>
                <a:spcPts val="1800"/>
              </a:lnSpc>
            </a:pP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     for(i = 0; i &lt; 4; i++)</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       //</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读高</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4</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位	</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		</a:t>
            </a:r>
            <a:endParaRPr kumimoji="0"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a:p>
            <a:pPr indent="0" fontAlgn="auto">
              <a:lnSpc>
                <a:spcPts val="1800"/>
              </a:lnSpc>
            </a:pP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	SCLK = 1;</a:t>
            </a:r>
            <a:endParaRPr kumimoji="0"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a:p>
            <a:pPr indent="0" fontAlgn="auto">
              <a:lnSpc>
                <a:spcPts val="1800"/>
              </a:lnSpc>
            </a:pP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	hbyte = (hbyte &lt;&lt; 1) | DOUT;</a:t>
            </a:r>
            <a:endParaRPr kumimoji="0"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a:p>
            <a:pPr indent="0" fontAlgn="auto">
              <a:lnSpc>
                <a:spcPts val="1800"/>
              </a:lnSpc>
            </a:pP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	SCLK = 0;</a:t>
            </a:r>
            <a:endParaRPr kumimoji="0"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a:p>
            <a:pPr indent="0" fontAlgn="auto">
              <a:lnSpc>
                <a:spcPts val="1800"/>
              </a:lnSpc>
            </a:pP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     } 	</a:t>
            </a:r>
            <a:endParaRPr kumimoji="0"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a:p>
            <a:pPr indent="0" fontAlgn="auto">
              <a:lnSpc>
                <a:spcPts val="1800"/>
              </a:lnSpc>
            </a:pP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     lbyte = 0;</a:t>
            </a:r>
            <a:endParaRPr kumimoji="0"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a:p>
            <a:pPr indent="0" fontAlgn="auto">
              <a:lnSpc>
                <a:spcPts val="1800"/>
              </a:lnSpc>
            </a:pP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     for(i = 0; i &lt; 8; i++)  //</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读低</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8</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位</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a:t>
            </a:r>
            <a:r>
              <a:rPr lang="zh-CN" altLang="en-US"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	</a:t>
            </a: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		</a:t>
            </a:r>
            <a:endParaRPr kumimoji="0"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a:p>
            <a:pPr indent="0" fontAlgn="auto">
              <a:lnSpc>
                <a:spcPts val="1800"/>
              </a:lnSpc>
            </a:pP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	SCLK = 1;</a:t>
            </a:r>
            <a:endParaRPr kumimoji="0"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a:p>
            <a:pPr indent="0" fontAlgn="auto">
              <a:lnSpc>
                <a:spcPts val="1800"/>
              </a:lnSpc>
            </a:pP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	lbyte = (lbyte &lt;&lt; 1) | DOUT;</a:t>
            </a:r>
            <a:endParaRPr kumimoji="0"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a:p>
            <a:pPr indent="0" fontAlgn="auto">
              <a:lnSpc>
                <a:spcPts val="1800"/>
              </a:lnSpc>
            </a:pP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	SCLK = 0;</a:t>
            </a:r>
            <a:endParaRPr kumimoji="0"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a:p>
            <a:pPr indent="0" fontAlgn="auto">
              <a:lnSpc>
                <a:spcPts val="1800"/>
              </a:lnSpc>
            </a:pP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     } </a:t>
            </a:r>
            <a:endParaRPr kumimoji="0"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a:p>
            <a:pPr indent="0" fontAlgn="auto">
              <a:lnSpc>
                <a:spcPts val="1800"/>
              </a:lnSpc>
            </a:pP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    CS = 1;</a:t>
            </a:r>
            <a:endParaRPr kumimoji="0"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a:p>
            <a:pPr indent="0" fontAlgn="auto">
              <a:lnSpc>
                <a:spcPts val="1800"/>
              </a:lnSpc>
            </a:pPr>
            <a:r>
              <a:rPr lang="en-US" altLang="zh-CN" sz="2000" b="1">
                <a:solidFill>
                  <a:srgbClr val="FFFF00"/>
                </a:solidFill>
                <a:latin typeface="Times New Roman" panose="02020603050405020304" pitchFamily="18" charset="0"/>
                <a:ea typeface="华文中宋" panose="02010600040101010101" pitchFamily="2" charset="-122"/>
                <a:cs typeface="Times New Roman" panose="02020603050405020304" pitchFamily="18" charset="0"/>
                <a:sym typeface="+mn-ea"/>
              </a:rPr>
              <a:t>}</a:t>
            </a:r>
            <a:endParaRPr kumimoji="0" lang="zh-CN" altLang="en-US" sz="2000" b="1" dirty="0">
              <a:solidFill>
                <a:srgbClr val="FFFF00"/>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855051" name="Rectangle 11"/>
          <p:cNvSpPr>
            <a:spLocks noChangeArrowheads="1"/>
          </p:cNvSpPr>
          <p:nvPr/>
        </p:nvSpPr>
        <p:spPr bwMode="auto">
          <a:xfrm>
            <a:off x="4423410" y="3863975"/>
            <a:ext cx="4629150" cy="2861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algn="l"/>
            <a:r>
              <a:rPr kumimoji="0" lang="en-US" altLang="zh-CN" sz="20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kumimoji="0"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程序中，首先清</a:t>
            </a:r>
            <a:r>
              <a:rPr kumimoji="0"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P1.7</a:t>
            </a:r>
            <a:r>
              <a:rPr kumimoji="0"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，启动</a:t>
            </a:r>
            <a:r>
              <a:rPr kumimoji="0"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MAX187</a:t>
            </a:r>
            <a:r>
              <a:rPr kumimoji="0"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开始</a:t>
            </a:r>
            <a:r>
              <a:rPr kumimoji="0"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a:t>
            </a:r>
            <a:r>
              <a:rPr kumimoji="0"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转换；然后读</a:t>
            </a:r>
            <a:r>
              <a:rPr kumimoji="0"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P1.5</a:t>
            </a:r>
            <a:r>
              <a:rPr kumimoji="0"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，等待转换结束；当</a:t>
            </a:r>
            <a:r>
              <a:rPr kumimoji="0"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P1.5</a:t>
            </a:r>
            <a:r>
              <a:rPr kumimoji="0"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变高，转换结束；从</a:t>
            </a:r>
            <a:r>
              <a:rPr kumimoji="0"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P1.6</a:t>
            </a:r>
            <a:r>
              <a:rPr kumimoji="0"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引脚发串行脉冲，从</a:t>
            </a:r>
            <a:r>
              <a:rPr kumimoji="0"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P1.5</a:t>
            </a:r>
            <a:r>
              <a:rPr kumimoji="0"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引脚逐位读取数据。</a:t>
            </a:r>
            <a:endParaRPr kumimoji="0"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kumimoji="0"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     由于</a:t>
            </a:r>
            <a:r>
              <a:rPr kumimoji="0"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MCS-51</a:t>
            </a:r>
            <a:r>
              <a:rPr kumimoji="0"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单片机外接晶振最大不超过</a:t>
            </a:r>
            <a:r>
              <a:rPr kumimoji="0"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12 MHz</a:t>
            </a:r>
            <a:r>
              <a:rPr kumimoji="0"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，即便是执行一条单周期指令也需</a:t>
            </a:r>
            <a:r>
              <a:rPr kumimoji="0"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1 µs</a:t>
            </a:r>
            <a:r>
              <a:rPr kumimoji="0"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，所以发送</a:t>
            </a:r>
            <a:r>
              <a:rPr kumimoji="0"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SCLK</a:t>
            </a:r>
            <a:r>
              <a:rPr kumimoji="0"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时无需延时。</a:t>
            </a:r>
            <a:endParaRPr kumimoji="0"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855052" name="Text Box 12"/>
          <p:cNvSpPr txBox="1">
            <a:spLocks noChangeArrowheads="1"/>
          </p:cNvSpPr>
          <p:nvPr/>
        </p:nvSpPr>
        <p:spPr bwMode="auto">
          <a:xfrm>
            <a:off x="4448175" y="3594100"/>
            <a:ext cx="232537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r>
              <a:rPr kumimoji="0" lang="zh-CN" altLang="en-US" sz="2400" b="1">
                <a:solidFill>
                  <a:srgbClr val="FF0000"/>
                </a:solidFill>
                <a:latin typeface="宋体" panose="02010600030101010101" pitchFamily="2" charset="-122"/>
                <a:ea typeface="宋体" panose="02010600030101010101" pitchFamily="2" charset="-122"/>
              </a:rPr>
              <a:t>程序的执行过程</a:t>
            </a:r>
            <a:endParaRPr kumimoji="0" lang="zh-CN" altLang="en-US" sz="2400" b="1">
              <a:solidFill>
                <a:srgbClr val="FF0000"/>
              </a:solidFill>
              <a:latin typeface="宋体" panose="02010600030101010101" pitchFamily="2" charset="-122"/>
              <a:ea typeface="宋体" panose="02010600030101010101" pitchFamily="2" charset="-122"/>
            </a:endParaRPr>
          </a:p>
        </p:txBody>
      </p:sp>
      <p:pic>
        <p:nvPicPr>
          <p:cNvPr id="851981" name="Picture 13" descr="B4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11725" y="2213610"/>
            <a:ext cx="4140835" cy="1433830"/>
          </a:xfrm>
          <a:prstGeom prst="rect">
            <a:avLst/>
          </a:prstGeom>
          <a:noFill/>
          <a:extLst>
            <a:ext uri="{909E8E84-426E-40DD-AFC4-6F175D3DCCD1}">
              <a14:hiddenFill xmlns:a14="http://schemas.microsoft.com/office/drawing/2010/main">
                <a:solidFill>
                  <a:srgbClr val="FFFFFF"/>
                </a:solidFill>
              </a14:hiddenFill>
            </a:ext>
          </a:extLst>
        </p:spPr>
      </p:pic>
      <p:sp>
        <p:nvSpPr>
          <p:cNvPr id="851979" name="Rectangle 11"/>
          <p:cNvSpPr>
            <a:spLocks noChangeArrowheads="1"/>
          </p:cNvSpPr>
          <p:nvPr/>
        </p:nvSpPr>
        <p:spPr bwMode="auto">
          <a:xfrm>
            <a:off x="270510" y="1024732"/>
            <a:ext cx="42183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l"/>
            <a:r>
              <a:rPr kumimoji="0" lang="en-US" altLang="zh-CN"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MAX187/189</a:t>
            </a:r>
            <a:r>
              <a:rPr kumimoji="0"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与</a:t>
            </a:r>
            <a:r>
              <a:rPr kumimoji="0" lang="en-US" altLang="zh-CN"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MCS-51</a:t>
            </a:r>
            <a:r>
              <a:rPr kumimoji="0"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的连接</a:t>
            </a:r>
            <a:endParaRPr kumimoji="0"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851980" name="Text Box 12"/>
          <p:cNvSpPr txBox="1">
            <a:spLocks noChangeArrowheads="1"/>
          </p:cNvSpPr>
          <p:nvPr/>
        </p:nvSpPr>
        <p:spPr bwMode="auto">
          <a:xfrm>
            <a:off x="4564380" y="1038860"/>
            <a:ext cx="4672330" cy="13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a:r>
              <a:rPr kumimoji="0"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P1.7</a:t>
            </a:r>
            <a:r>
              <a:rPr kumimoji="0"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控制片选信号，</a:t>
            </a:r>
            <a:r>
              <a:rPr kumimoji="0"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P1.6</a:t>
            </a:r>
            <a:r>
              <a:rPr kumimoji="0"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输入串行移位脉冲，</a:t>
            </a:r>
            <a:r>
              <a:rPr kumimoji="0"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P1.5</a:t>
            </a:r>
            <a:r>
              <a:rPr kumimoji="0"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接收串行数据。</a:t>
            </a:r>
            <a:r>
              <a:rPr kumimoji="0"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VDD</a:t>
            </a:r>
            <a:r>
              <a:rPr kumimoji="0"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接</a:t>
            </a:r>
            <a:r>
              <a:rPr kumimoji="0"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+5V</a:t>
            </a:r>
            <a:r>
              <a:rPr kumimoji="0"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kumimoji="0"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V</a:t>
            </a:r>
            <a:r>
              <a:rPr kumimoji="0" lang="en-US" altLang="zh-CN" sz="2000" b="1" baseline="-25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REF</a:t>
            </a:r>
            <a:r>
              <a:rPr kumimoji="0"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端外接</a:t>
            </a:r>
            <a:r>
              <a:rPr kumimoji="0"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4.7µF</a:t>
            </a:r>
            <a:r>
              <a:rPr kumimoji="0"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退耦电容激活内部电压基准 </a:t>
            </a:r>
            <a:endParaRPr kumimoji="0"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845837" name="Rectangle 13"/>
          <p:cNvSpPr>
            <a:spLocks noChangeArrowheads="1"/>
          </p:cNvSpPr>
          <p:nvPr/>
        </p:nvSpPr>
        <p:spPr bwMode="auto">
          <a:xfrm>
            <a:off x="170180" y="672624"/>
            <a:ext cx="64712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12</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位串行</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ADC MAX187/189</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与微处理器接口</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845838" name="Rectangle 14"/>
          <p:cNvSpPr>
            <a:spLocks noChangeArrowheads="1"/>
          </p:cNvSpPr>
          <p:nvPr/>
        </p:nvSpPr>
        <p:spPr bwMode="auto">
          <a:xfrm>
            <a:off x="0" y="299561"/>
            <a:ext cx="420814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2.7.2</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串行</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ADC</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与微处理器接口</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51979"/>
                                        </p:tgtEl>
                                        <p:attrNameLst>
                                          <p:attrName>style.visibility</p:attrName>
                                        </p:attrNameLst>
                                      </p:cBhvr>
                                      <p:to>
                                        <p:strVal val="visible"/>
                                      </p:to>
                                    </p:set>
                                    <p:anim calcmode="lin" valueType="num">
                                      <p:cBhvr additive="base">
                                        <p:cTn id="7" dur="500" fill="hold"/>
                                        <p:tgtEl>
                                          <p:spTgt spid="851979"/>
                                        </p:tgtEl>
                                        <p:attrNameLst>
                                          <p:attrName>ppt_x</p:attrName>
                                        </p:attrNameLst>
                                      </p:cBhvr>
                                      <p:tavLst>
                                        <p:tav tm="0">
                                          <p:val>
                                            <p:strVal val="#ppt_x"/>
                                          </p:val>
                                        </p:tav>
                                        <p:tav tm="100000">
                                          <p:val>
                                            <p:strVal val="#ppt_x"/>
                                          </p:val>
                                        </p:tav>
                                      </p:tavLst>
                                    </p:anim>
                                    <p:anim calcmode="lin" valueType="num">
                                      <p:cBhvr additive="base">
                                        <p:cTn id="8" dur="500" fill="hold"/>
                                        <p:tgtEl>
                                          <p:spTgt spid="8519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51980"/>
                                        </p:tgtEl>
                                        <p:attrNameLst>
                                          <p:attrName>style.visibility</p:attrName>
                                        </p:attrNameLst>
                                      </p:cBhvr>
                                      <p:to>
                                        <p:strVal val="visible"/>
                                      </p:to>
                                    </p:set>
                                    <p:anim calcmode="lin" valueType="num">
                                      <p:cBhvr additive="base">
                                        <p:cTn id="13" dur="500" fill="hold"/>
                                        <p:tgtEl>
                                          <p:spTgt spid="851980"/>
                                        </p:tgtEl>
                                        <p:attrNameLst>
                                          <p:attrName>ppt_x</p:attrName>
                                        </p:attrNameLst>
                                      </p:cBhvr>
                                      <p:tavLst>
                                        <p:tav tm="0">
                                          <p:val>
                                            <p:strVal val="#ppt_x"/>
                                          </p:val>
                                        </p:tav>
                                        <p:tav tm="100000">
                                          <p:val>
                                            <p:strVal val="#ppt_x"/>
                                          </p:val>
                                        </p:tav>
                                      </p:tavLst>
                                    </p:anim>
                                    <p:anim calcmode="lin" valueType="num">
                                      <p:cBhvr additive="base">
                                        <p:cTn id="14" dur="500" fill="hold"/>
                                        <p:tgtEl>
                                          <p:spTgt spid="85198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51981"/>
                                        </p:tgtEl>
                                        <p:attrNameLst>
                                          <p:attrName>style.visibility</p:attrName>
                                        </p:attrNameLst>
                                      </p:cBhvr>
                                      <p:to>
                                        <p:strVal val="visible"/>
                                      </p:to>
                                    </p:set>
                                    <p:anim calcmode="lin" valueType="num">
                                      <p:cBhvr additive="base">
                                        <p:cTn id="17" dur="500" fill="hold"/>
                                        <p:tgtEl>
                                          <p:spTgt spid="851981"/>
                                        </p:tgtEl>
                                        <p:attrNameLst>
                                          <p:attrName>ppt_x</p:attrName>
                                        </p:attrNameLst>
                                      </p:cBhvr>
                                      <p:tavLst>
                                        <p:tav tm="0">
                                          <p:val>
                                            <p:strVal val="#ppt_x"/>
                                          </p:val>
                                        </p:tav>
                                        <p:tav tm="100000">
                                          <p:val>
                                            <p:strVal val="#ppt_x"/>
                                          </p:val>
                                        </p:tav>
                                      </p:tavLst>
                                    </p:anim>
                                    <p:anim calcmode="lin" valueType="num">
                                      <p:cBhvr additive="base">
                                        <p:cTn id="18" dur="500" fill="hold"/>
                                        <p:tgtEl>
                                          <p:spTgt spid="85198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53003"/>
                                        </p:tgtEl>
                                        <p:attrNameLst>
                                          <p:attrName>style.visibility</p:attrName>
                                        </p:attrNameLst>
                                      </p:cBhvr>
                                      <p:to>
                                        <p:strVal val="visible"/>
                                      </p:to>
                                    </p:set>
                                    <p:anim calcmode="lin" valueType="num">
                                      <p:cBhvr additive="base">
                                        <p:cTn id="23" dur="500" fill="hold"/>
                                        <p:tgtEl>
                                          <p:spTgt spid="853003"/>
                                        </p:tgtEl>
                                        <p:attrNameLst>
                                          <p:attrName>ppt_x</p:attrName>
                                        </p:attrNameLst>
                                      </p:cBhvr>
                                      <p:tavLst>
                                        <p:tav tm="0">
                                          <p:val>
                                            <p:strVal val="#ppt_x"/>
                                          </p:val>
                                        </p:tav>
                                        <p:tav tm="100000">
                                          <p:val>
                                            <p:strVal val="#ppt_x"/>
                                          </p:val>
                                        </p:tav>
                                      </p:tavLst>
                                    </p:anim>
                                    <p:anim calcmode="lin" valueType="num">
                                      <p:cBhvr additive="base">
                                        <p:cTn id="24" dur="500" fill="hold"/>
                                        <p:tgtEl>
                                          <p:spTgt spid="85300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55052"/>
                                        </p:tgtEl>
                                        <p:attrNameLst>
                                          <p:attrName>style.visibility</p:attrName>
                                        </p:attrNameLst>
                                      </p:cBhvr>
                                      <p:to>
                                        <p:strVal val="visible"/>
                                      </p:to>
                                    </p:set>
                                    <p:anim calcmode="lin" valueType="num">
                                      <p:cBhvr additive="base">
                                        <p:cTn id="29" dur="500" fill="hold"/>
                                        <p:tgtEl>
                                          <p:spTgt spid="855052"/>
                                        </p:tgtEl>
                                        <p:attrNameLst>
                                          <p:attrName>ppt_x</p:attrName>
                                        </p:attrNameLst>
                                      </p:cBhvr>
                                      <p:tavLst>
                                        <p:tav tm="0">
                                          <p:val>
                                            <p:strVal val="#ppt_x"/>
                                          </p:val>
                                        </p:tav>
                                        <p:tav tm="100000">
                                          <p:val>
                                            <p:strVal val="#ppt_x"/>
                                          </p:val>
                                        </p:tav>
                                      </p:tavLst>
                                    </p:anim>
                                    <p:anim calcmode="lin" valueType="num">
                                      <p:cBhvr additive="base">
                                        <p:cTn id="30" dur="500" fill="hold"/>
                                        <p:tgtEl>
                                          <p:spTgt spid="85505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55051"/>
                                        </p:tgtEl>
                                        <p:attrNameLst>
                                          <p:attrName>style.visibility</p:attrName>
                                        </p:attrNameLst>
                                      </p:cBhvr>
                                      <p:to>
                                        <p:strVal val="visible"/>
                                      </p:to>
                                    </p:set>
                                    <p:anim calcmode="lin" valueType="num">
                                      <p:cBhvr additive="base">
                                        <p:cTn id="33" dur="500" fill="hold"/>
                                        <p:tgtEl>
                                          <p:spTgt spid="855051"/>
                                        </p:tgtEl>
                                        <p:attrNameLst>
                                          <p:attrName>ppt_x</p:attrName>
                                        </p:attrNameLst>
                                      </p:cBhvr>
                                      <p:tavLst>
                                        <p:tav tm="0">
                                          <p:val>
                                            <p:strVal val="#ppt_x"/>
                                          </p:val>
                                        </p:tav>
                                        <p:tav tm="100000">
                                          <p:val>
                                            <p:strVal val="#ppt_x"/>
                                          </p:val>
                                        </p:tav>
                                      </p:tavLst>
                                    </p:anim>
                                    <p:anim calcmode="lin" valueType="num">
                                      <p:cBhvr additive="base">
                                        <p:cTn id="34" dur="500" fill="hold"/>
                                        <p:tgtEl>
                                          <p:spTgt spid="855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9" grpId="0" bldLvl="0" animBg="1"/>
      <p:bldP spid="851980" grpId="0" bldLvl="0" animBg="1"/>
      <p:bldP spid="853003" grpId="0" bldLvl="0" animBg="1"/>
      <p:bldP spid="855052" grpId="0" bldLvl="0" animBg="1"/>
      <p:bldP spid="855051"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9" name="Rectangle 11"/>
          <p:cNvSpPr>
            <a:spLocks noChangeArrowheads="1"/>
          </p:cNvSpPr>
          <p:nvPr/>
        </p:nvSpPr>
        <p:spPr bwMode="auto">
          <a:xfrm>
            <a:off x="406400" y="1550670"/>
            <a:ext cx="8556625"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spcBef>
                <a:spcPct val="0"/>
              </a:spcBef>
              <a:spcAft>
                <a:spcPct val="0"/>
              </a:spcAft>
            </a:pP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AD7705</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是</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公司推出的</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16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位</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Σ-Δ A/ D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转换器，可用于测量低频模拟信号。器件带有增益可编程放大器，可通过软件编程直接测量传感器输出的各种微小信号，具有分辨率高、动态范围广、自校准等特点。</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857100" name="Rectangle 12"/>
          <p:cNvSpPr>
            <a:spLocks noChangeArrowheads="1"/>
          </p:cNvSpPr>
          <p:nvPr/>
        </p:nvSpPr>
        <p:spPr bwMode="auto">
          <a:xfrm>
            <a:off x="329565" y="1191260"/>
            <a:ext cx="200723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zh-CN"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 </a:t>
            </a: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AD7705</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特点</a:t>
            </a:r>
            <a:endPar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57101" name="Rectangle 13"/>
          <p:cNvSpPr>
            <a:spLocks noChangeArrowheads="1"/>
          </p:cNvSpPr>
          <p:nvPr/>
        </p:nvSpPr>
        <p:spPr bwMode="auto">
          <a:xfrm>
            <a:off x="187960" y="785019"/>
            <a:ext cx="83883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fontAlgn="base">
              <a:spcBef>
                <a:spcPct val="0"/>
              </a:spcBef>
              <a:spcAft>
                <a:spcPct val="0"/>
              </a:spcAft>
            </a:pP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位串行</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Σ-Δ ADC AD7705</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与微处理器的连接</a:t>
            </a:r>
            <a:endPar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45838" name="Rectangle 14"/>
          <p:cNvSpPr>
            <a:spLocks noChangeArrowheads="1"/>
          </p:cNvSpPr>
          <p:nvPr/>
        </p:nvSpPr>
        <p:spPr bwMode="auto">
          <a:xfrm>
            <a:off x="38100" y="398621"/>
            <a:ext cx="420814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2.7.2</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串行</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ADC</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与微处理器接口</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858124" name="Rectangle 12"/>
          <p:cNvSpPr>
            <a:spLocks noChangeArrowheads="1"/>
          </p:cNvSpPr>
          <p:nvPr/>
        </p:nvSpPr>
        <p:spPr bwMode="auto">
          <a:xfrm>
            <a:off x="497840" y="2472849"/>
            <a:ext cx="7848600" cy="2861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333375"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fontAlgn="base">
              <a:spcBef>
                <a:spcPct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a:t>
            </a:r>
            <a:r>
              <a:rPr lang="zh-CN" altLang="en-US" sz="2000" b="1" smtClean="0">
                <a:solidFill>
                  <a:srgbClr val="FFFF00"/>
                </a:solidFill>
                <a:latin typeface="宋体" panose="02010600030101010101" pitchFamily="2" charset="-122"/>
                <a:cs typeface="宋体" panose="02010600030101010101" pitchFamily="2" charset="-122"/>
              </a:rPr>
              <a:t>具有</a:t>
            </a:r>
            <a:r>
              <a:rPr lang="en-US" altLang="zh-CN" sz="2000" b="1" smtClean="0">
                <a:solidFill>
                  <a:srgbClr val="FFFF00"/>
                </a:solidFill>
                <a:latin typeface="Times New Roman" panose="02020603050405020304" pitchFamily="18" charset="0"/>
                <a:cs typeface="Times New Roman" panose="02020603050405020304" pitchFamily="18" charset="0"/>
              </a:rPr>
              <a:t>16</a:t>
            </a:r>
            <a:r>
              <a:rPr lang="zh-CN" altLang="en-US" sz="2000" b="1" smtClean="0">
                <a:solidFill>
                  <a:srgbClr val="FFFF00"/>
                </a:solidFill>
                <a:latin typeface="宋体" panose="02010600030101010101" pitchFamily="2" charset="-122"/>
                <a:cs typeface="宋体" panose="02010600030101010101" pitchFamily="2" charset="-122"/>
              </a:rPr>
              <a:t>位无丢失代码；</a:t>
            </a:r>
            <a:endParaRPr lang="zh-CN" altLang="en-US" sz="2000" b="1" smtClean="0">
              <a:solidFill>
                <a:srgbClr val="FFFF00"/>
              </a:solidFill>
              <a:latin typeface="宋体" panose="02010600030101010101" pitchFamily="2" charset="-122"/>
              <a:cs typeface="宋体" panose="02010600030101010101" pitchFamily="2" charset="-122"/>
            </a:endParaRPr>
          </a:p>
          <a:p>
            <a:pPr indent="0" fontAlgn="base">
              <a:spcBef>
                <a:spcPct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●非线性度为</a:t>
            </a:r>
            <a:r>
              <a:rPr lang="en-US" altLang="zh-CN" sz="2000" b="1" smtClean="0">
                <a:solidFill>
                  <a:srgbClr val="FFFF00"/>
                </a:solidFill>
                <a:latin typeface="Times New Roman" panose="02020603050405020304" pitchFamily="18" charset="0"/>
                <a:cs typeface="Times New Roman" panose="02020603050405020304" pitchFamily="18" charset="0"/>
              </a:rPr>
              <a:t>0. 003 %</a:t>
            </a:r>
            <a:r>
              <a:rPr lang="zh-CN" altLang="en-US" sz="2000" b="1" smtClean="0">
                <a:solidFill>
                  <a:srgbClr val="FFFF00"/>
                </a:solidFill>
                <a:latin typeface="宋体" panose="02010600030101010101" pitchFamily="2" charset="-122"/>
                <a:cs typeface="宋体" panose="02010600030101010101" pitchFamily="2" charset="-122"/>
              </a:rPr>
              <a:t>；</a:t>
            </a:r>
            <a:endParaRPr lang="zh-CN" altLang="en-US" sz="2000" b="1" smtClean="0">
              <a:solidFill>
                <a:srgbClr val="FFFF00"/>
              </a:solidFill>
              <a:latin typeface="宋体" panose="02010600030101010101" pitchFamily="2" charset="-122"/>
              <a:cs typeface="宋体" panose="02010600030101010101" pitchFamily="2" charset="-122"/>
            </a:endParaRPr>
          </a:p>
          <a:p>
            <a:pPr indent="0" fontAlgn="base">
              <a:spcBef>
                <a:spcPct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●增益可编程，可调整范围为</a:t>
            </a:r>
            <a:r>
              <a:rPr lang="en-US" altLang="zh-CN" sz="2000" b="1" smtClean="0">
                <a:solidFill>
                  <a:srgbClr val="FFFF00"/>
                </a:solidFill>
                <a:latin typeface="Times New Roman" panose="02020603050405020304" pitchFamily="18" charset="0"/>
                <a:cs typeface="Times New Roman" panose="02020603050405020304" pitchFamily="18" charset="0"/>
              </a:rPr>
              <a:t>1</a:t>
            </a:r>
            <a:r>
              <a:rPr lang="zh-CN" altLang="en-US" sz="2000" b="1" smtClean="0">
                <a:solidFill>
                  <a:srgbClr val="FFFF00"/>
                </a:solidFill>
                <a:latin typeface="Times New Roman" panose="02020603050405020304" pitchFamily="18" charset="0"/>
                <a:cs typeface="Times New Roman" panose="02020603050405020304" pitchFamily="18" charset="0"/>
              </a:rPr>
              <a:t>～</a:t>
            </a:r>
            <a:r>
              <a:rPr lang="en-US" altLang="zh-CN" sz="2000" b="1" smtClean="0">
                <a:solidFill>
                  <a:srgbClr val="FFFF00"/>
                </a:solidFill>
                <a:latin typeface="Times New Roman" panose="02020603050405020304" pitchFamily="18" charset="0"/>
                <a:cs typeface="Times New Roman" panose="02020603050405020304" pitchFamily="18" charset="0"/>
              </a:rPr>
              <a:t>128</a:t>
            </a:r>
            <a:r>
              <a:rPr lang="zh-CN" altLang="en-US" sz="2000" b="1" smtClean="0">
                <a:solidFill>
                  <a:srgbClr val="FFFF00"/>
                </a:solidFill>
                <a:latin typeface="宋体" panose="02010600030101010101" pitchFamily="2" charset="-122"/>
                <a:cs typeface="宋体" panose="02010600030101010101" pitchFamily="2" charset="-122"/>
              </a:rPr>
              <a:t>；</a:t>
            </a:r>
            <a:endParaRPr lang="zh-CN" altLang="en-US" sz="2000" b="1" smtClean="0">
              <a:solidFill>
                <a:srgbClr val="FFFF00"/>
              </a:solidFill>
              <a:latin typeface="宋体" panose="02010600030101010101" pitchFamily="2" charset="-122"/>
              <a:cs typeface="宋体" panose="02010600030101010101" pitchFamily="2" charset="-122"/>
            </a:endParaRPr>
          </a:p>
          <a:p>
            <a:pPr indent="0" fontAlgn="base">
              <a:spcBef>
                <a:spcPct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●输出数据更新率可编程；</a:t>
            </a:r>
            <a:endParaRPr lang="zh-CN" altLang="en-US" sz="2000" b="1" smtClean="0">
              <a:solidFill>
                <a:srgbClr val="FFFF00"/>
              </a:solidFill>
              <a:latin typeface="宋体" panose="02010600030101010101" pitchFamily="2" charset="-122"/>
              <a:cs typeface="宋体" panose="02010600030101010101" pitchFamily="2" charset="-122"/>
            </a:endParaRPr>
          </a:p>
          <a:p>
            <a:pPr indent="0" fontAlgn="base">
              <a:spcBef>
                <a:spcPct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●可进行自校准和系统校准；</a:t>
            </a:r>
            <a:endParaRPr lang="zh-CN" altLang="en-US" sz="2000" b="1" smtClean="0">
              <a:solidFill>
                <a:srgbClr val="FFFF00"/>
              </a:solidFill>
              <a:latin typeface="宋体" panose="02010600030101010101" pitchFamily="2" charset="-122"/>
              <a:cs typeface="宋体" panose="02010600030101010101" pitchFamily="2" charset="-122"/>
            </a:endParaRPr>
          </a:p>
          <a:p>
            <a:pPr indent="0" fontAlgn="base">
              <a:spcBef>
                <a:spcPct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●带有三线串行接口；</a:t>
            </a:r>
            <a:endParaRPr lang="zh-CN" altLang="en-US" sz="2000" b="1" smtClean="0">
              <a:solidFill>
                <a:srgbClr val="FFFF00"/>
              </a:solidFill>
              <a:latin typeface="宋体" panose="02010600030101010101" pitchFamily="2" charset="-122"/>
              <a:cs typeface="宋体" panose="02010600030101010101" pitchFamily="2" charset="-122"/>
            </a:endParaRPr>
          </a:p>
          <a:p>
            <a:pPr indent="0" fontAlgn="base">
              <a:spcBef>
                <a:spcPct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●采用</a:t>
            </a:r>
            <a:r>
              <a:rPr lang="en-US" altLang="zh-CN" sz="2000" b="1" smtClean="0">
                <a:solidFill>
                  <a:srgbClr val="FFFF00"/>
                </a:solidFill>
                <a:latin typeface="Times New Roman" panose="02020603050405020304" pitchFamily="18" charset="0"/>
                <a:cs typeface="Times New Roman" panose="02020603050405020304" pitchFamily="18" charset="0"/>
              </a:rPr>
              <a:t>3V</a:t>
            </a:r>
            <a:r>
              <a:rPr lang="zh-CN" altLang="en-US" sz="2000" b="1" smtClean="0">
                <a:solidFill>
                  <a:srgbClr val="FFFF00"/>
                </a:solidFill>
                <a:latin typeface="宋体" panose="02010600030101010101" pitchFamily="2" charset="-122"/>
                <a:cs typeface="宋体" panose="02010600030101010101" pitchFamily="2" charset="-122"/>
              </a:rPr>
              <a:t>或</a:t>
            </a:r>
            <a:r>
              <a:rPr lang="en-US" altLang="zh-CN" sz="2000" b="1" smtClean="0">
                <a:solidFill>
                  <a:srgbClr val="FFFF00"/>
                </a:solidFill>
                <a:latin typeface="Times New Roman" panose="02020603050405020304" pitchFamily="18" charset="0"/>
                <a:cs typeface="Times New Roman" panose="02020603050405020304" pitchFamily="18" charset="0"/>
              </a:rPr>
              <a:t>5V</a:t>
            </a:r>
            <a:r>
              <a:rPr lang="zh-CN" altLang="en-US" sz="2000" b="1" smtClean="0">
                <a:solidFill>
                  <a:srgbClr val="FFFF00"/>
                </a:solidFill>
                <a:latin typeface="宋体" panose="02010600030101010101" pitchFamily="2" charset="-122"/>
                <a:cs typeface="宋体" panose="02010600030101010101" pitchFamily="2" charset="-122"/>
              </a:rPr>
              <a:t>工作电压；</a:t>
            </a:r>
            <a:endParaRPr lang="zh-CN" altLang="en-US" sz="2000" b="1" smtClean="0">
              <a:solidFill>
                <a:srgbClr val="FFFF00"/>
              </a:solidFill>
              <a:latin typeface="宋体" panose="02010600030101010101" pitchFamily="2" charset="-122"/>
              <a:cs typeface="宋体" panose="02010600030101010101" pitchFamily="2" charset="-122"/>
            </a:endParaRPr>
          </a:p>
          <a:p>
            <a:pPr indent="0" fontAlgn="base">
              <a:spcBef>
                <a:spcPct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●低功耗。</a:t>
            </a:r>
            <a:r>
              <a:rPr lang="en-US" altLang="zh-CN" sz="2000" b="1" smtClean="0">
                <a:solidFill>
                  <a:srgbClr val="FFFF00"/>
                </a:solidFill>
                <a:latin typeface="Times New Roman" panose="02020603050405020304" pitchFamily="18" charset="0"/>
                <a:cs typeface="Times New Roman" panose="02020603050405020304" pitchFamily="18" charset="0"/>
              </a:rPr>
              <a:t>3V</a:t>
            </a:r>
            <a:r>
              <a:rPr lang="zh-CN" altLang="en-US" sz="2000" b="1" smtClean="0">
                <a:solidFill>
                  <a:srgbClr val="FFFF00"/>
                </a:solidFill>
                <a:latin typeface="宋体" panose="02010600030101010101" pitchFamily="2" charset="-122"/>
                <a:cs typeface="宋体" panose="02010600030101010101" pitchFamily="2" charset="-122"/>
              </a:rPr>
              <a:t>电压时，最大功耗为</a:t>
            </a:r>
            <a:r>
              <a:rPr lang="en-US" altLang="zh-CN" sz="2000" b="1" smtClean="0">
                <a:solidFill>
                  <a:srgbClr val="FFFF00"/>
                </a:solidFill>
                <a:latin typeface="Times New Roman" panose="02020603050405020304" pitchFamily="18" charset="0"/>
                <a:cs typeface="Times New Roman" panose="02020603050405020304" pitchFamily="18" charset="0"/>
              </a:rPr>
              <a:t>1mW</a:t>
            </a:r>
            <a:r>
              <a:rPr lang="zh-CN" altLang="en-US" sz="2000" b="1" smtClean="0">
                <a:solidFill>
                  <a:srgbClr val="FFFF00"/>
                </a:solidFill>
                <a:latin typeface="宋体" panose="02010600030101010101" pitchFamily="2" charset="-122"/>
                <a:cs typeface="宋体" panose="02010600030101010101" pitchFamily="2" charset="-122"/>
              </a:rPr>
              <a:t>，</a:t>
            </a:r>
            <a:endParaRPr lang="zh-CN" altLang="en-US" sz="2000" b="1" smtClean="0">
              <a:solidFill>
                <a:srgbClr val="FFFF00"/>
              </a:solidFill>
              <a:latin typeface="宋体" panose="02010600030101010101" pitchFamily="2" charset="-122"/>
              <a:cs typeface="宋体" panose="02010600030101010101" pitchFamily="2" charset="-122"/>
            </a:endParaRPr>
          </a:p>
          <a:p>
            <a:pPr indent="0" fontAlgn="base">
              <a:spcBef>
                <a:spcPct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 </a:t>
            </a: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等待模式下电源电流仅为</a:t>
            </a:r>
            <a:r>
              <a:rPr lang="en-US" altLang="zh-CN" sz="2000" b="1" smtClean="0">
                <a:solidFill>
                  <a:srgbClr val="FFFF00"/>
                </a:solidFill>
                <a:latin typeface="Times New Roman" panose="02020603050405020304" pitchFamily="18" charset="0"/>
                <a:cs typeface="Times New Roman" panose="02020603050405020304" pitchFamily="18" charset="0"/>
              </a:rPr>
              <a:t>8μA</a:t>
            </a:r>
            <a:r>
              <a:rPr lang="zh-CN" altLang="en-US" sz="2000" b="1" smtClean="0">
                <a:solidFill>
                  <a:srgbClr val="FFFF00"/>
                </a:solidFill>
                <a:latin typeface="宋体" panose="02010600030101010101" pitchFamily="2" charset="-122"/>
                <a:cs typeface="宋体" panose="02010600030101010101" pitchFamily="2" charset="-122"/>
              </a:rPr>
              <a:t>。</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859147" name="Rectangle 11"/>
          <p:cNvSpPr>
            <a:spLocks noChangeArrowheads="1"/>
          </p:cNvSpPr>
          <p:nvPr/>
        </p:nvSpPr>
        <p:spPr bwMode="auto">
          <a:xfrm>
            <a:off x="5364480" y="2628265"/>
            <a:ext cx="154051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引脚排列 </a:t>
            </a:r>
            <a:endPar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pic>
        <p:nvPicPr>
          <p:cNvPr id="859148" name="Picture 12" descr="B5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23815" y="3207385"/>
            <a:ext cx="3534410" cy="30111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57100"/>
                                        </p:tgtEl>
                                        <p:attrNameLst>
                                          <p:attrName>style.visibility</p:attrName>
                                        </p:attrNameLst>
                                      </p:cBhvr>
                                      <p:to>
                                        <p:strVal val="visible"/>
                                      </p:to>
                                    </p:set>
                                    <p:anim calcmode="lin" valueType="num">
                                      <p:cBhvr additive="base">
                                        <p:cTn id="7" dur="500" fill="hold"/>
                                        <p:tgtEl>
                                          <p:spTgt spid="857100"/>
                                        </p:tgtEl>
                                        <p:attrNameLst>
                                          <p:attrName>ppt_x</p:attrName>
                                        </p:attrNameLst>
                                      </p:cBhvr>
                                      <p:tavLst>
                                        <p:tav tm="0">
                                          <p:val>
                                            <p:strVal val="#ppt_x"/>
                                          </p:val>
                                        </p:tav>
                                        <p:tav tm="100000">
                                          <p:val>
                                            <p:strVal val="#ppt_x"/>
                                          </p:val>
                                        </p:tav>
                                      </p:tavLst>
                                    </p:anim>
                                    <p:anim calcmode="lin" valueType="num">
                                      <p:cBhvr additive="base">
                                        <p:cTn id="8" dur="500" fill="hold"/>
                                        <p:tgtEl>
                                          <p:spTgt spid="857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57099"/>
                                        </p:tgtEl>
                                        <p:attrNameLst>
                                          <p:attrName>style.visibility</p:attrName>
                                        </p:attrNameLst>
                                      </p:cBhvr>
                                      <p:to>
                                        <p:strVal val="visible"/>
                                      </p:to>
                                    </p:set>
                                    <p:anim calcmode="lin" valueType="num">
                                      <p:cBhvr additive="base">
                                        <p:cTn id="13" dur="500" fill="hold"/>
                                        <p:tgtEl>
                                          <p:spTgt spid="857099"/>
                                        </p:tgtEl>
                                        <p:attrNameLst>
                                          <p:attrName>ppt_x</p:attrName>
                                        </p:attrNameLst>
                                      </p:cBhvr>
                                      <p:tavLst>
                                        <p:tav tm="0">
                                          <p:val>
                                            <p:strVal val="#ppt_x"/>
                                          </p:val>
                                        </p:tav>
                                        <p:tav tm="100000">
                                          <p:val>
                                            <p:strVal val="#ppt_x"/>
                                          </p:val>
                                        </p:tav>
                                      </p:tavLst>
                                    </p:anim>
                                    <p:anim calcmode="lin" valueType="num">
                                      <p:cBhvr additive="base">
                                        <p:cTn id="14" dur="500" fill="hold"/>
                                        <p:tgtEl>
                                          <p:spTgt spid="85709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58124"/>
                                        </p:tgtEl>
                                        <p:attrNameLst>
                                          <p:attrName>style.visibility</p:attrName>
                                        </p:attrNameLst>
                                      </p:cBhvr>
                                      <p:to>
                                        <p:strVal val="visible"/>
                                      </p:to>
                                    </p:set>
                                    <p:anim calcmode="lin" valueType="num">
                                      <p:cBhvr additive="base">
                                        <p:cTn id="19" dur="500" fill="hold"/>
                                        <p:tgtEl>
                                          <p:spTgt spid="858124"/>
                                        </p:tgtEl>
                                        <p:attrNameLst>
                                          <p:attrName>ppt_x</p:attrName>
                                        </p:attrNameLst>
                                      </p:cBhvr>
                                      <p:tavLst>
                                        <p:tav tm="0">
                                          <p:val>
                                            <p:strVal val="#ppt_x"/>
                                          </p:val>
                                        </p:tav>
                                        <p:tav tm="100000">
                                          <p:val>
                                            <p:strVal val="#ppt_x"/>
                                          </p:val>
                                        </p:tav>
                                      </p:tavLst>
                                    </p:anim>
                                    <p:anim calcmode="lin" valueType="num">
                                      <p:cBhvr additive="base">
                                        <p:cTn id="20" dur="500" fill="hold"/>
                                        <p:tgtEl>
                                          <p:spTgt spid="8581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59147"/>
                                        </p:tgtEl>
                                        <p:attrNameLst>
                                          <p:attrName>style.visibility</p:attrName>
                                        </p:attrNameLst>
                                      </p:cBhvr>
                                      <p:to>
                                        <p:strVal val="visible"/>
                                      </p:to>
                                    </p:set>
                                    <p:anim calcmode="lin" valueType="num">
                                      <p:cBhvr additive="base">
                                        <p:cTn id="25" dur="500" fill="hold"/>
                                        <p:tgtEl>
                                          <p:spTgt spid="859147"/>
                                        </p:tgtEl>
                                        <p:attrNameLst>
                                          <p:attrName>ppt_x</p:attrName>
                                        </p:attrNameLst>
                                      </p:cBhvr>
                                      <p:tavLst>
                                        <p:tav tm="0">
                                          <p:val>
                                            <p:strVal val="#ppt_x"/>
                                          </p:val>
                                        </p:tav>
                                        <p:tav tm="100000">
                                          <p:val>
                                            <p:strVal val="#ppt_x"/>
                                          </p:val>
                                        </p:tav>
                                      </p:tavLst>
                                    </p:anim>
                                    <p:anim calcmode="lin" valueType="num">
                                      <p:cBhvr additive="base">
                                        <p:cTn id="26" dur="500" fill="hold"/>
                                        <p:tgtEl>
                                          <p:spTgt spid="85914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59148"/>
                                        </p:tgtEl>
                                        <p:attrNameLst>
                                          <p:attrName>style.visibility</p:attrName>
                                        </p:attrNameLst>
                                      </p:cBhvr>
                                      <p:to>
                                        <p:strVal val="visible"/>
                                      </p:to>
                                    </p:set>
                                    <p:anim calcmode="lin" valueType="num">
                                      <p:cBhvr additive="base">
                                        <p:cTn id="31" dur="500" fill="hold"/>
                                        <p:tgtEl>
                                          <p:spTgt spid="859148"/>
                                        </p:tgtEl>
                                        <p:attrNameLst>
                                          <p:attrName>ppt_x</p:attrName>
                                        </p:attrNameLst>
                                      </p:cBhvr>
                                      <p:tavLst>
                                        <p:tav tm="0">
                                          <p:val>
                                            <p:strVal val="#ppt_x"/>
                                          </p:val>
                                        </p:tav>
                                        <p:tav tm="100000">
                                          <p:val>
                                            <p:strVal val="#ppt_x"/>
                                          </p:val>
                                        </p:tav>
                                      </p:tavLst>
                                    </p:anim>
                                    <p:anim calcmode="lin" valueType="num">
                                      <p:cBhvr additive="base">
                                        <p:cTn id="32" dur="500" fill="hold"/>
                                        <p:tgtEl>
                                          <p:spTgt spid="859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100" grpId="0" bldLvl="0" animBg="1"/>
      <p:bldP spid="857099" grpId="0" bldLvl="0" animBg="1"/>
      <p:bldP spid="858124" grpId="0" bldLvl="0" animBg="1"/>
      <p:bldP spid="859147"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1" name="Rectangle 11"/>
          <p:cNvSpPr>
            <a:spLocks noChangeArrowheads="1"/>
          </p:cNvSpPr>
          <p:nvPr/>
        </p:nvSpPr>
        <p:spPr bwMode="auto">
          <a:xfrm>
            <a:off x="459105" y="985520"/>
            <a:ext cx="231394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spcBef>
                <a:spcPct val="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AD7705</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的引脚</a:t>
            </a:r>
            <a:endPar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60172" name="Text Box 12"/>
          <p:cNvSpPr txBox="1">
            <a:spLocks noChangeArrowheads="1"/>
          </p:cNvSpPr>
          <p:nvPr/>
        </p:nvSpPr>
        <p:spPr bwMode="auto">
          <a:xfrm>
            <a:off x="611188" y="1331595"/>
            <a:ext cx="8193087" cy="224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SCLK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：串行接口时钟输入端。</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MCLK IN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：芯片工作时钟输入。可以是晶振或外部时钟，其频率范围</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为</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500kHz</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到</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mn-ea"/>
              </a:rPr>
              <a:t>5MHz</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MCLK OUT</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：时钟信号输出。当用晶振作为芯片的工作时钟时，晶振</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必须接在</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MCLK IN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和</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MCLKOUT</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之间。</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如果采用外部时钟，</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MCLK OUT</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可用于输出反相时钟信号，以</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作为其他芯片的时钟源。该时钟输出可以通过编程来关闭。</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857101" name="Rectangle 13"/>
          <p:cNvSpPr>
            <a:spLocks noChangeArrowheads="1"/>
          </p:cNvSpPr>
          <p:nvPr/>
        </p:nvSpPr>
        <p:spPr bwMode="auto">
          <a:xfrm>
            <a:off x="187960" y="624999"/>
            <a:ext cx="83883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pPr algn="l" fontAlgn="base">
              <a:spcBef>
                <a:spcPct val="0"/>
              </a:spcBef>
              <a:spcAft>
                <a:spcPct val="0"/>
              </a:spcAft>
            </a:pP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位串行</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Σ-Δ ADC AD7705</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与微处理器的连接</a:t>
            </a:r>
            <a:endPar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45838" name="Rectangle 14"/>
          <p:cNvSpPr>
            <a:spLocks noChangeArrowheads="1"/>
          </p:cNvSpPr>
          <p:nvPr/>
        </p:nvSpPr>
        <p:spPr bwMode="auto">
          <a:xfrm>
            <a:off x="38100" y="299561"/>
            <a:ext cx="420814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2.7.2</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串行</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ADC</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与微处理器接口</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861195" name="Text Box 11"/>
          <p:cNvSpPr txBox="1">
            <a:spLocks noChangeArrowheads="1"/>
          </p:cNvSpPr>
          <p:nvPr/>
        </p:nvSpPr>
        <p:spPr bwMode="auto">
          <a:xfrm>
            <a:off x="423545" y="3498533"/>
            <a:ext cx="8567738" cy="1630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fontAlgn="base">
              <a:spcBef>
                <a:spcPct val="0"/>
              </a:spcBef>
              <a:spcAft>
                <a:spcPct val="0"/>
              </a:spcAft>
            </a:pP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：片选端，低电平有效。</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RESET</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：芯片复位端口。当该端为低电平时，</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AD7705</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芯片内的接口</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逻辑、自校准、数据滤波器等均为上电状态。</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AIN1( + ) </a:t>
            </a:r>
            <a:r>
              <a:rPr lang="zh-CN" altLang="en-US"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AIN1( -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：分别为第</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1</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个差分输入通道的正端与负端。</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AIN2( + ) </a:t>
            </a:r>
            <a:r>
              <a:rPr lang="zh-CN" altLang="en-US"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AIN2( - </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：分别为第</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2</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个差分输入通道的正端与负端。</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861197" name="Object 13"/>
          <p:cNvGraphicFramePr>
            <a:graphicFrameLocks noChangeAspect="1"/>
          </p:cNvGraphicFramePr>
          <p:nvPr/>
        </p:nvGraphicFramePr>
        <p:xfrm>
          <a:off x="945515" y="3543935"/>
          <a:ext cx="341630" cy="327660"/>
        </p:xfrm>
        <a:graphic>
          <a:graphicData uri="http://schemas.openxmlformats.org/presentationml/2006/ole">
            <mc:AlternateContent xmlns:mc="http://schemas.openxmlformats.org/markup-compatibility/2006">
              <mc:Choice xmlns:v="urn:schemas-microsoft-com:vml" Requires="v">
                <p:oleObj spid="_x0000_s6183" name="公式" r:id="rId1" imgW="228600" imgH="215900" progId="Equation.3">
                  <p:embed/>
                </p:oleObj>
              </mc:Choice>
              <mc:Fallback>
                <p:oleObj name="公式" r:id="rId1" imgW="228600" imgH="215900" progId="Equation.3">
                  <p:embed/>
                  <p:pic>
                    <p:nvPicPr>
                      <p:cNvPr id="0" name="图片 61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515" y="3543935"/>
                        <a:ext cx="341630" cy="327660"/>
                      </a:xfrm>
                      <a:prstGeom prst="rect">
                        <a:avLst/>
                      </a:prstGeom>
                      <a:solidFill>
                        <a:srgbClr val="FFFF00"/>
                      </a:solidFill>
                    </p:spPr>
                  </p:pic>
                </p:oleObj>
              </mc:Fallback>
            </mc:AlternateContent>
          </a:graphicData>
        </a:graphic>
      </p:graphicFrame>
      <p:grpSp>
        <p:nvGrpSpPr>
          <p:cNvPr id="3" name="Group 17"/>
          <p:cNvGrpSpPr/>
          <p:nvPr/>
        </p:nvGrpSpPr>
        <p:grpSpPr bwMode="auto">
          <a:xfrm>
            <a:off x="323850" y="5144771"/>
            <a:ext cx="8353425" cy="1630363"/>
            <a:chOff x="204" y="1916"/>
            <a:chExt cx="5262" cy="1027"/>
          </a:xfrm>
        </p:grpSpPr>
        <p:sp>
          <p:nvSpPr>
            <p:cNvPr id="4" name="Rectangle 12"/>
            <p:cNvSpPr>
              <a:spLocks noChangeArrowheads="1"/>
            </p:cNvSpPr>
            <p:nvPr/>
          </p:nvSpPr>
          <p:spPr bwMode="auto">
            <a:xfrm>
              <a:off x="204" y="1916"/>
              <a:ext cx="5262" cy="1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2000" b="1" smtClean="0">
                  <a:solidFill>
                    <a:srgbClr val="FFFF00"/>
                  </a:solidFill>
                  <a:latin typeface="Times New Roman" panose="02020603050405020304" pitchFamily="18" charset="0"/>
                  <a:cs typeface="Times New Roman" panose="02020603050405020304" pitchFamily="18" charset="0"/>
                </a:rPr>
                <a:t>REF IN( + ) </a:t>
              </a:r>
              <a:r>
                <a:rPr lang="zh-CN" altLang="en-US" sz="2000" b="1" smtClean="0">
                  <a:solidFill>
                    <a:srgbClr val="FFFF00"/>
                  </a:solidFill>
                  <a:latin typeface="Times New Roman" panose="02020603050405020304" pitchFamily="18" charset="0"/>
                  <a:cs typeface="Times New Roman" panose="02020603050405020304" pitchFamily="18" charset="0"/>
                </a:rPr>
                <a:t>、</a:t>
              </a:r>
              <a:r>
                <a:rPr lang="en-US" altLang="zh-CN" sz="2000" b="1" smtClean="0">
                  <a:solidFill>
                    <a:srgbClr val="FFFF00"/>
                  </a:solidFill>
                  <a:latin typeface="Times New Roman" panose="02020603050405020304" pitchFamily="18" charset="0"/>
                  <a:cs typeface="Times New Roman" panose="02020603050405020304" pitchFamily="18" charset="0"/>
                </a:rPr>
                <a:t>REF IN( - )</a:t>
              </a:r>
              <a:r>
                <a:rPr lang="zh-CN" altLang="en-US" sz="2000" b="1" smtClean="0">
                  <a:solidFill>
                    <a:srgbClr val="FFFF00"/>
                  </a:solidFill>
                  <a:latin typeface="宋体" panose="02010600030101010101" pitchFamily="2" charset="-122"/>
                  <a:cs typeface="宋体" panose="02010600030101010101" pitchFamily="2" charset="-122"/>
                </a:rPr>
                <a:t>：分别为参考电压的正端与负端。</a:t>
              </a:r>
              <a:endParaRPr lang="zh-CN" altLang="en-US" sz="2000" b="1" smtClean="0">
                <a:solidFill>
                  <a:srgbClr val="FFFF00"/>
                </a:solidFill>
                <a:latin typeface="宋体" panose="02010600030101010101" pitchFamily="2" charset="-122"/>
                <a:cs typeface="宋体" panose="02010600030101010101" pitchFamily="2" charset="-122"/>
              </a:endParaRPr>
            </a:p>
            <a:p>
              <a:pPr fontAlgn="base">
                <a:spcBef>
                  <a:spcPct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Times New Roman" panose="02020603050405020304" pitchFamily="18" charset="0"/>
                  <a:cs typeface="Times New Roman" panose="02020603050405020304" pitchFamily="18" charset="0"/>
                </a:rPr>
                <a:t> </a:t>
              </a:r>
              <a:r>
                <a:rPr lang="en-US" altLang="zh-CN" sz="2000" b="1" smtClean="0">
                  <a:solidFill>
                    <a:srgbClr val="FFFF00"/>
                  </a:solidFill>
                  <a:latin typeface="Times New Roman" panose="02020603050405020304" pitchFamily="18" charset="0"/>
                  <a:cs typeface="Times New Roman" panose="02020603050405020304" pitchFamily="18" charset="0"/>
                </a:rPr>
                <a:t>DIN  </a:t>
              </a:r>
              <a:r>
                <a:rPr lang="zh-CN" altLang="en-US" sz="2000" b="1" smtClean="0">
                  <a:solidFill>
                    <a:srgbClr val="FFFF00"/>
                  </a:solidFill>
                  <a:latin typeface="宋体" panose="02010600030101010101" pitchFamily="2" charset="-122"/>
                  <a:cs typeface="宋体" panose="02010600030101010101" pitchFamily="2" charset="-122"/>
                </a:rPr>
                <a:t>：串行数据输入端。</a:t>
              </a:r>
              <a:r>
                <a:rPr lang="en-US" altLang="zh-CN" sz="2000" b="1" smtClean="0">
                  <a:solidFill>
                    <a:srgbClr val="FFFF00"/>
                  </a:solidFill>
                  <a:latin typeface="宋体" panose="02010600030101010101" pitchFamily="2" charset="-122"/>
                  <a:cs typeface="宋体" panose="02010600030101010101" pitchFamily="2" charset="-122"/>
                </a:rPr>
                <a:t>     </a:t>
              </a:r>
              <a:r>
                <a:rPr lang="en-US" altLang="zh-CN" sz="2000" b="1" smtClean="0">
                  <a:solidFill>
                    <a:srgbClr val="FFFF00"/>
                  </a:solidFill>
                  <a:latin typeface="Times New Roman" panose="02020603050405020304" pitchFamily="18" charset="0"/>
                  <a:cs typeface="Times New Roman" panose="02020603050405020304" pitchFamily="18" charset="0"/>
                </a:rPr>
                <a:t>DOUT</a:t>
              </a:r>
              <a:r>
                <a:rPr lang="zh-CN" altLang="en-US" sz="2000" b="1" smtClean="0">
                  <a:solidFill>
                    <a:srgbClr val="FFFF00"/>
                  </a:solidFill>
                  <a:latin typeface="宋体" panose="02010600030101010101" pitchFamily="2" charset="-122"/>
                  <a:cs typeface="宋体" panose="02010600030101010101" pitchFamily="2" charset="-122"/>
                </a:rPr>
                <a:t>：转换结果输出端。</a:t>
              </a:r>
              <a:endParaRPr lang="zh-CN" altLang="en-US" sz="2000" b="1" smtClean="0">
                <a:solidFill>
                  <a:srgbClr val="FFFF00"/>
                </a:solidFill>
                <a:latin typeface="宋体" panose="02010600030101010101" pitchFamily="2" charset="-122"/>
                <a:cs typeface="宋体" panose="02010600030101010101" pitchFamily="2" charset="-122"/>
              </a:endParaRPr>
            </a:p>
            <a:p>
              <a:pPr fontAlgn="base">
                <a:spcBef>
                  <a:spcPct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       ：</a:t>
              </a:r>
              <a:r>
                <a:rPr lang="en-US" altLang="zh-CN" sz="2000" b="1" smtClean="0">
                  <a:solidFill>
                    <a:srgbClr val="FFFF00"/>
                  </a:solidFill>
                  <a:latin typeface="Times New Roman" panose="02020603050405020304" pitchFamily="18" charset="0"/>
                  <a:cs typeface="Times New Roman" panose="02020603050405020304" pitchFamily="18" charset="0"/>
                </a:rPr>
                <a:t>A/ D </a:t>
              </a:r>
              <a:r>
                <a:rPr lang="zh-CN" altLang="en-US" sz="2000" b="1" smtClean="0">
                  <a:solidFill>
                    <a:srgbClr val="FFFF00"/>
                  </a:solidFill>
                  <a:latin typeface="宋体" panose="02010600030101010101" pitchFamily="2" charset="-122"/>
                  <a:cs typeface="宋体" panose="02010600030101010101" pitchFamily="2" charset="-122"/>
                </a:rPr>
                <a:t>转换结束标志。</a:t>
              </a:r>
              <a:endParaRPr lang="zh-CN" altLang="en-US" sz="2000" b="1" smtClean="0">
                <a:solidFill>
                  <a:srgbClr val="FFFF00"/>
                </a:solidFill>
                <a:latin typeface="宋体" panose="02010600030101010101" pitchFamily="2" charset="-122"/>
                <a:cs typeface="宋体" panose="02010600030101010101" pitchFamily="2" charset="-122"/>
              </a:endParaRPr>
            </a:p>
            <a:p>
              <a:pPr fontAlgn="base">
                <a:spcBef>
                  <a:spcPct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             为低电平，表明数据寄存器中有新的数据，数据可用。</a:t>
              </a:r>
              <a:endParaRPr lang="zh-CN" altLang="en-US" sz="2000" b="1" smtClean="0">
                <a:solidFill>
                  <a:srgbClr val="FFFF00"/>
                </a:solidFill>
                <a:latin typeface="宋体" panose="02010600030101010101" pitchFamily="2" charset="-122"/>
                <a:cs typeface="宋体" panose="02010600030101010101" pitchFamily="2" charset="-122"/>
              </a:endParaRPr>
            </a:p>
            <a:p>
              <a:pPr fontAlgn="base">
                <a:spcBef>
                  <a:spcPct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             为高电平，表示数据寄存器数据在更新，这时不能读。</a:t>
              </a:r>
              <a:endParaRPr lang="zh-CN" altLang="en-US" sz="2000" b="1" smtClean="0">
                <a:solidFill>
                  <a:srgbClr val="FFFF00"/>
                </a:solidFill>
                <a:latin typeface="宋体" panose="02010600030101010101" pitchFamily="2" charset="-122"/>
                <a:cs typeface="宋体" panose="02010600030101010101" pitchFamily="2" charset="-122"/>
              </a:endParaRPr>
            </a:p>
          </p:txBody>
        </p:sp>
        <p:graphicFrame>
          <p:nvGraphicFramePr>
            <p:cNvPr id="5" name="Object 13"/>
            <p:cNvGraphicFramePr>
              <a:graphicFrameLocks noChangeAspect="1"/>
            </p:cNvGraphicFramePr>
            <p:nvPr/>
          </p:nvGraphicFramePr>
          <p:xfrm>
            <a:off x="440" y="2251"/>
            <a:ext cx="475" cy="201"/>
          </p:xfrm>
          <a:graphic>
            <a:graphicData uri="http://schemas.openxmlformats.org/presentationml/2006/ole">
              <mc:AlternateContent xmlns:mc="http://schemas.openxmlformats.org/markup-compatibility/2006">
                <mc:Choice xmlns:v="urn:schemas-microsoft-com:vml" Requires="v">
                  <p:oleObj spid="_x0000_s6" name="公式" r:id="rId3" imgW="469900" imgH="203200" progId="Equation.3">
                    <p:embed/>
                  </p:oleObj>
                </mc:Choice>
                <mc:Fallback>
                  <p:oleObj name="公式" r:id="rId3" imgW="469900" imgH="203200" progId="Equation.3">
                    <p:embed/>
                    <p:pic>
                      <p:nvPicPr>
                        <p:cNvPr id="0" name="图片 72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 y="2251"/>
                          <a:ext cx="475" cy="201"/>
                        </a:xfrm>
                        <a:prstGeom prst="rect">
                          <a:avLst/>
                        </a:prstGeom>
                        <a:solidFill>
                          <a:srgbClr val="FFFF00"/>
                        </a:solidFill>
                      </p:spPr>
                    </p:pic>
                  </p:oleObj>
                </mc:Fallback>
              </mc:AlternateContent>
            </a:graphicData>
          </a:graphic>
        </p:graphicFrame>
        <p:graphicFrame>
          <p:nvGraphicFramePr>
            <p:cNvPr id="7" name="Object 14"/>
            <p:cNvGraphicFramePr>
              <a:graphicFrameLocks noChangeAspect="1"/>
            </p:cNvGraphicFramePr>
            <p:nvPr/>
          </p:nvGraphicFramePr>
          <p:xfrm>
            <a:off x="985" y="2400"/>
            <a:ext cx="474" cy="195"/>
          </p:xfrm>
          <a:graphic>
            <a:graphicData uri="http://schemas.openxmlformats.org/presentationml/2006/ole">
              <mc:AlternateContent xmlns:mc="http://schemas.openxmlformats.org/markup-compatibility/2006">
                <mc:Choice xmlns:v="urn:schemas-microsoft-com:vml" Requires="v">
                  <p:oleObj spid="_x0000_s8" name="公式" r:id="rId5" imgW="482600" imgH="203200" progId="Equation.3">
                    <p:embed/>
                  </p:oleObj>
                </mc:Choice>
                <mc:Fallback>
                  <p:oleObj name="公式" r:id="rId5" imgW="482600" imgH="203200" progId="Equation.3">
                    <p:embed/>
                    <p:pic>
                      <p:nvPicPr>
                        <p:cNvPr id="0" name="图片 72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5" y="2400"/>
                          <a:ext cx="474" cy="195"/>
                        </a:xfrm>
                        <a:prstGeom prst="rect">
                          <a:avLst/>
                        </a:prstGeom>
                        <a:solidFill>
                          <a:srgbClr val="FFFF00"/>
                        </a:solidFill>
                      </p:spPr>
                    </p:pic>
                  </p:oleObj>
                </mc:Fallback>
              </mc:AlternateContent>
            </a:graphicData>
          </a:graphic>
        </p:graphicFrame>
        <p:graphicFrame>
          <p:nvGraphicFramePr>
            <p:cNvPr id="9" name="Object 15"/>
            <p:cNvGraphicFramePr>
              <a:graphicFrameLocks noChangeAspect="1"/>
            </p:cNvGraphicFramePr>
            <p:nvPr/>
          </p:nvGraphicFramePr>
          <p:xfrm>
            <a:off x="987" y="2630"/>
            <a:ext cx="472" cy="194"/>
          </p:xfrm>
          <a:graphic>
            <a:graphicData uri="http://schemas.openxmlformats.org/presentationml/2006/ole">
              <mc:AlternateContent xmlns:mc="http://schemas.openxmlformats.org/markup-compatibility/2006">
                <mc:Choice xmlns:v="urn:schemas-microsoft-com:vml" Requires="v">
                  <p:oleObj spid="_x0000_s10" name="公式" r:id="rId7" imgW="482600" imgH="203200" progId="Equation.3">
                    <p:embed/>
                  </p:oleObj>
                </mc:Choice>
                <mc:Fallback>
                  <p:oleObj name="公式" r:id="rId7" imgW="482600" imgH="203200" progId="Equation.3">
                    <p:embed/>
                    <p:pic>
                      <p:nvPicPr>
                        <p:cNvPr id="0" name="图片 72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7" y="2630"/>
                          <a:ext cx="472" cy="194"/>
                        </a:xfrm>
                        <a:prstGeom prst="rect">
                          <a:avLst/>
                        </a:prstGeom>
                        <a:solidFill>
                          <a:srgbClr val="FFFF00"/>
                        </a:solidFill>
                      </p:spPr>
                    </p:pic>
                  </p:oleObj>
                </mc:Fallback>
              </mc:AlternateContent>
            </a:graphicData>
          </a:graphic>
        </p:graphicFrame>
      </p:gr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43" name="Rectangle 11"/>
          <p:cNvSpPr>
            <a:spLocks noChangeArrowheads="1"/>
          </p:cNvSpPr>
          <p:nvPr/>
        </p:nvSpPr>
        <p:spPr bwMode="auto">
          <a:xfrm>
            <a:off x="360680" y="1075690"/>
            <a:ext cx="291909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fontAlgn="base">
              <a:spcBef>
                <a:spcPct val="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AD7705</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的内部结构 </a:t>
            </a:r>
            <a:endPar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pic>
        <p:nvPicPr>
          <p:cNvPr id="863244" name="Picture 12" descr="B5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45610" y="1146810"/>
            <a:ext cx="4821555" cy="3049905"/>
          </a:xfrm>
          <a:prstGeom prst="rect">
            <a:avLst/>
          </a:prstGeom>
          <a:noFill/>
          <a:extLst>
            <a:ext uri="{909E8E84-426E-40DD-AFC4-6F175D3DCCD1}">
              <a14:hiddenFill xmlns:a14="http://schemas.microsoft.com/office/drawing/2010/main">
                <a:solidFill>
                  <a:srgbClr val="FFFFFF"/>
                </a:solidFill>
              </a14:hiddenFill>
            </a:ext>
          </a:extLst>
        </p:spPr>
      </p:pic>
      <p:sp>
        <p:nvSpPr>
          <p:cNvPr id="857101" name="Rectangle 13"/>
          <p:cNvSpPr>
            <a:spLocks noChangeArrowheads="1"/>
          </p:cNvSpPr>
          <p:nvPr/>
        </p:nvSpPr>
        <p:spPr bwMode="auto">
          <a:xfrm>
            <a:off x="187960" y="624999"/>
            <a:ext cx="83883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pPr algn="l" fontAlgn="base">
              <a:spcBef>
                <a:spcPct val="0"/>
              </a:spcBef>
              <a:spcAft>
                <a:spcPct val="0"/>
              </a:spcAft>
            </a:pP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位串行</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Σ-Δ ADC AD7705</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与微处理器的连接</a:t>
            </a:r>
            <a:endPar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45838" name="Rectangle 14"/>
          <p:cNvSpPr>
            <a:spLocks noChangeArrowheads="1"/>
          </p:cNvSpPr>
          <p:nvPr/>
        </p:nvSpPr>
        <p:spPr bwMode="auto">
          <a:xfrm>
            <a:off x="38100" y="299561"/>
            <a:ext cx="420814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2.7.2</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串行</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ADC</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与微处理器接口</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864267" name="Rectangle 11"/>
          <p:cNvSpPr>
            <a:spLocks noChangeArrowheads="1"/>
          </p:cNvSpPr>
          <p:nvPr/>
        </p:nvSpPr>
        <p:spPr bwMode="auto">
          <a:xfrm>
            <a:off x="368300" y="1414463"/>
            <a:ext cx="393446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包括由缓冲器和增益可编程放大器</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(PGA)</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组成的前端模拟调节电路、</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Σ-Δ</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调制器、可编程数字滤波器等部件。</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片内的增益可编程放大器</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PGA</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可选择</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64</a:t>
            </a:r>
            <a:r>
              <a:rPr lang="zh-CN" altLang="en-US"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128</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八种增益之一，将不同摆幅范围的各类输入信号放大到接近</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转换器的满标度电压再进行</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转换，有利于提高转换质量。</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endPar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865291" name="Rectangle 11"/>
          <p:cNvSpPr>
            <a:spLocks noChangeArrowheads="1"/>
          </p:cNvSpPr>
          <p:nvPr/>
        </p:nvSpPr>
        <p:spPr bwMode="auto">
          <a:xfrm>
            <a:off x="356870" y="4941570"/>
            <a:ext cx="8336915" cy="13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0"/>
              </a:spcBef>
              <a:spcAft>
                <a:spcPct val="0"/>
              </a:spcAft>
            </a:pP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当电源电压为</a:t>
            </a:r>
            <a:r>
              <a:rPr lang="en-US"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5V</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，基准电压为</a:t>
            </a:r>
            <a:r>
              <a:rPr lang="en-US"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2.5V</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时，器件可直接接受从</a:t>
            </a:r>
            <a:r>
              <a:rPr lang="en-US"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20mV</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至</a:t>
            </a:r>
            <a:r>
              <a:rPr lang="en-US"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2.5V</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摆幅范围的单极性信号和从</a:t>
            </a:r>
            <a:r>
              <a:rPr lang="en-US"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±20mV</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至</a:t>
            </a:r>
            <a:r>
              <a:rPr lang="en-US"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±2.5V</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范围的双极性信号，负极性电压相对</a:t>
            </a:r>
            <a:r>
              <a:rPr lang="en-US"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AIN(</a:t>
            </a:r>
            <a:r>
              <a:rPr lang="zh-CN" altLang="en-US"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引脚而言，这两个引脚应偏置到恰当的正电位上。不允许在器件的任何引脚施加相对于</a:t>
            </a:r>
            <a:r>
              <a:rPr lang="en-US" altLang="zh-CN" sz="2000" b="1"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GND</a:t>
            </a:r>
            <a:r>
              <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rPr>
              <a:t>为负电压的信号</a:t>
            </a:r>
            <a:endParaRPr lang="zh-CN" altLang="en-US" sz="2000" b="1" dirty="0"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865292" name="Text Box 12"/>
          <p:cNvSpPr txBox="1">
            <a:spLocks noChangeArrowheads="1"/>
          </p:cNvSpPr>
          <p:nvPr/>
        </p:nvSpPr>
        <p:spPr bwMode="auto">
          <a:xfrm>
            <a:off x="411480" y="4531995"/>
            <a:ext cx="22275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fontAlgn="base">
              <a:spcBef>
                <a:spcPct val="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AD7705 </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的电源</a:t>
            </a:r>
            <a:endPar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9" name="Rectangle 11"/>
          <p:cNvSpPr>
            <a:spLocks noChangeArrowheads="1"/>
          </p:cNvSpPr>
          <p:nvPr/>
        </p:nvSpPr>
        <p:spPr bwMode="auto">
          <a:xfrm>
            <a:off x="160020" y="1478122"/>
            <a:ext cx="19405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tabLst>
                <a:tab pos="533400" algn="l"/>
              </a:tabLst>
              <a:defRPr>
                <a:solidFill>
                  <a:schemeClr val="tx1"/>
                </a:solidFill>
                <a:latin typeface="Arial" panose="020B0604020202020204" pitchFamily="34" charset="0"/>
                <a:ea typeface="宋体" panose="02010600030101010101" pitchFamily="2" charset="-122"/>
              </a:defRPr>
            </a:lvl1pPr>
            <a:lvl2pPr algn="l">
              <a:tabLst>
                <a:tab pos="533400" algn="l"/>
              </a:tabLst>
              <a:defRPr>
                <a:solidFill>
                  <a:schemeClr val="tx1"/>
                </a:solidFill>
                <a:latin typeface="Arial" panose="020B0604020202020204" pitchFamily="34" charset="0"/>
                <a:ea typeface="宋体" panose="02010600030101010101" pitchFamily="2" charset="-122"/>
              </a:defRPr>
            </a:lvl2pPr>
            <a:lvl3pPr algn="l">
              <a:tabLst>
                <a:tab pos="533400" algn="l"/>
              </a:tabLst>
              <a:defRPr>
                <a:solidFill>
                  <a:schemeClr val="tx1"/>
                </a:solidFill>
                <a:latin typeface="Arial" panose="020B0604020202020204" pitchFamily="34" charset="0"/>
                <a:ea typeface="宋体" panose="02010600030101010101" pitchFamily="2" charset="-122"/>
              </a:defRPr>
            </a:lvl3pPr>
            <a:lvl4pPr algn="l">
              <a:tabLst>
                <a:tab pos="533400" algn="l"/>
              </a:tabLst>
              <a:defRPr>
                <a:solidFill>
                  <a:schemeClr val="tx1"/>
                </a:solidFill>
                <a:latin typeface="Arial" panose="020B0604020202020204" pitchFamily="34" charset="0"/>
                <a:ea typeface="宋体" panose="02010600030101010101" pitchFamily="2" charset="-122"/>
              </a:defRPr>
            </a:lvl4pPr>
            <a:lvl5pPr algn="l">
              <a:tabLst>
                <a:tab pos="5334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Wingdings" panose="05000000000000000000" pitchFamily="2" charset="2"/>
              <a:buChar char=""/>
            </a:pPr>
            <a:r>
              <a:rPr lang="zh-CN" altLang="en-US" sz="2400" b="1" smtClean="0">
                <a:solidFill>
                  <a:srgbClr val="FFFFFF"/>
                </a:solidFill>
                <a:latin typeface="宋体" panose="02010600030101010101" pitchFamily="2" charset="-122"/>
              </a:rPr>
              <a:t>通信寄存器</a:t>
            </a:r>
            <a:endParaRPr lang="zh-CN" altLang="en-US" sz="2400" b="1" smtClean="0">
              <a:solidFill>
                <a:srgbClr val="FFFFFF"/>
              </a:solidFill>
              <a:latin typeface="宋体" panose="02010600030101010101" pitchFamily="2" charset="-122"/>
            </a:endParaRPr>
          </a:p>
        </p:txBody>
      </p:sp>
      <p:sp>
        <p:nvSpPr>
          <p:cNvPr id="867340" name="Rectangle 12"/>
          <p:cNvSpPr>
            <a:spLocks noChangeArrowheads="1"/>
          </p:cNvSpPr>
          <p:nvPr/>
        </p:nvSpPr>
        <p:spPr bwMode="auto">
          <a:xfrm>
            <a:off x="322898" y="1823720"/>
            <a:ext cx="8497887" cy="1630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可读</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写的</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位寄存器，上电复位后缺省值为零，对该寄存器执行写操作，决定下一次操作是写还是读，同时决定这一次读操作或写操作针对哪个寄存器，并控制对哪一个输入通道进行采样。</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也就是说所有的寄存器</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包括通信寄存器本身和输出数据寄存器</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进行读操作之前必须首先写通信寄存器，然后才能读选定的寄存器。。</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867341" name="Rectangle 13"/>
          <p:cNvSpPr>
            <a:spLocks noChangeArrowheads="1"/>
          </p:cNvSpPr>
          <p:nvPr/>
        </p:nvSpPr>
        <p:spPr bwMode="auto">
          <a:xfrm>
            <a:off x="182880" y="1099979"/>
            <a:ext cx="329819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AD7705 </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的片内寄存器</a:t>
            </a:r>
            <a:r>
              <a:rPr lang="zh-CN" altLang="en-US" sz="2400" smtClean="0">
                <a:solidFill>
                  <a:srgbClr val="FFFFFF"/>
                </a:solidFill>
                <a:latin typeface="宋体" panose="02010600030101010101" pitchFamily="2" charset="-122"/>
                <a:ea typeface="宋体" panose="02010600030101010101" pitchFamily="2" charset="-122"/>
                <a:cs typeface="宋体" panose="02010600030101010101" pitchFamily="2" charset="-122"/>
              </a:rPr>
              <a:t> </a:t>
            </a:r>
            <a:endParaRPr lang="zh-CN" altLang="en-US" sz="2400"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57101" name="Rectangle 13"/>
          <p:cNvSpPr>
            <a:spLocks noChangeArrowheads="1"/>
          </p:cNvSpPr>
          <p:nvPr/>
        </p:nvSpPr>
        <p:spPr bwMode="auto">
          <a:xfrm>
            <a:off x="187960" y="701199"/>
            <a:ext cx="83883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pPr algn="l" fontAlgn="base">
              <a:spcBef>
                <a:spcPct val="0"/>
              </a:spcBef>
              <a:spcAft>
                <a:spcPct val="0"/>
              </a:spcAft>
            </a:pP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位串行</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Σ-Δ ADC AD7705</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与微处理器的连接</a:t>
            </a:r>
            <a:endPar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45838" name="Rectangle 14"/>
          <p:cNvSpPr>
            <a:spLocks noChangeArrowheads="1"/>
          </p:cNvSpPr>
          <p:nvPr/>
        </p:nvSpPr>
        <p:spPr bwMode="auto">
          <a:xfrm>
            <a:off x="38100" y="375761"/>
            <a:ext cx="420814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2.7.2</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串行</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ADC</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与微处理器接口</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868363" name="Rectangle 11"/>
          <p:cNvSpPr>
            <a:spLocks noChangeArrowheads="1"/>
          </p:cNvSpPr>
          <p:nvPr/>
        </p:nvSpPr>
        <p:spPr bwMode="auto">
          <a:xfrm>
            <a:off x="1117600" y="3432810"/>
            <a:ext cx="347408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rPr>
              <a:t>通信寄存器各位定义如下表</a:t>
            </a:r>
            <a:endParaRPr lang="zh-CN" altLang="en-US" sz="2000" b="1" smtClean="0">
              <a:solidFill>
                <a:srgbClr val="FFFF00"/>
              </a:solidFill>
              <a:latin typeface="宋体" panose="02010600030101010101" pitchFamily="2" charset="-122"/>
              <a:ea typeface="宋体" panose="02010600030101010101" pitchFamily="2" charset="-122"/>
            </a:endParaRPr>
          </a:p>
        </p:txBody>
      </p:sp>
      <p:sp>
        <p:nvSpPr>
          <p:cNvPr id="868365" name="Rectangle 13"/>
          <p:cNvSpPr>
            <a:spLocks noChangeArrowheads="1"/>
          </p:cNvSpPr>
          <p:nvPr/>
        </p:nvSpPr>
        <p:spPr bwMode="auto">
          <a:xfrm>
            <a:off x="4427538" y="3432493"/>
            <a:ext cx="350139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rPr>
              <a:t>左边为最高位，右边为最低位</a:t>
            </a:r>
            <a:endParaRPr lang="zh-CN" altLang="en-US" sz="2000" b="1" smtClean="0">
              <a:solidFill>
                <a:srgbClr val="FFFF00"/>
              </a:solidFill>
              <a:latin typeface="宋体" panose="02010600030101010101" pitchFamily="2" charset="-122"/>
              <a:ea typeface="宋体" panose="02010600030101010101" pitchFamily="2" charset="-122"/>
            </a:endParaRPr>
          </a:p>
        </p:txBody>
      </p:sp>
      <p:graphicFrame>
        <p:nvGraphicFramePr>
          <p:cNvPr id="868366" name="Group 14"/>
          <p:cNvGraphicFramePr>
            <a:graphicFrameLocks noGrp="1"/>
          </p:cNvGraphicFramePr>
          <p:nvPr/>
        </p:nvGraphicFramePr>
        <p:xfrm>
          <a:off x="1868170" y="3871595"/>
          <a:ext cx="5414963" cy="701040"/>
        </p:xfrm>
        <a:graphic>
          <a:graphicData uri="http://schemas.openxmlformats.org/drawingml/2006/table">
            <a:tbl>
              <a:tblPr/>
              <a:tblGrid>
                <a:gridCol w="1163638"/>
                <a:gridCol w="596900"/>
                <a:gridCol w="596900"/>
                <a:gridCol w="596900"/>
                <a:gridCol w="638175"/>
                <a:gridCol w="622300"/>
                <a:gridCol w="600075"/>
                <a:gridCol w="600075"/>
              </a:tblGrid>
              <a:tr h="701040">
                <a:tc>
                  <a:txBody>
                    <a:bodyPr/>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endParaRPr kumimoji="0" lang="zh-CN" altLang="zh-CN" sz="18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8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RS2</a:t>
                      </a:r>
                      <a:endParaRPr kumimoji="0" lang="en-US" altLang="zh-CN" sz="18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8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RS1</a:t>
                      </a:r>
                      <a:endParaRPr kumimoji="0" lang="en-US" altLang="zh-CN" sz="18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8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RS0</a:t>
                      </a:r>
                      <a:endParaRPr kumimoji="0" lang="en-US" altLang="zh-CN" sz="18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endParaRPr kumimoji="0" lang="zh-CN" altLang="zh-CN" sz="1800" b="0"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2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STBY</a:t>
                      </a:r>
                      <a:endParaRPr kumimoji="0" lang="en-US" altLang="zh-CN" sz="12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6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CH1</a:t>
                      </a:r>
                      <a:endParaRPr kumimoji="0" lang="en-US" altLang="zh-CN" sz="16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6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CH0</a:t>
                      </a:r>
                      <a:endParaRPr kumimoji="0" lang="en-US" altLang="zh-CN" sz="1600" b="0" i="0" u="none" strike="noStrike" cap="none" normalizeH="0" baseline="0" smtClean="0">
                        <a:ln>
                          <a:noFill/>
                        </a:ln>
                        <a:solidFill>
                          <a:srgbClr val="000000"/>
                        </a:solidFill>
                        <a:effectLst>
                          <a:outerShdw blurRad="38100" dist="38100" dir="2700000" algn="tl">
                            <a:srgbClr val="FFFFFF"/>
                          </a:outerShdw>
                        </a:effectLst>
                        <a:latin typeface="Times New Roman" panose="02020603050405020304" pitchFamily="18" charset="0"/>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bl>
          </a:graphicData>
        </a:graphic>
      </p:graphicFrame>
      <p:graphicFrame>
        <p:nvGraphicFramePr>
          <p:cNvPr id="868386" name="Object 34"/>
          <p:cNvGraphicFramePr>
            <a:graphicFrameLocks noChangeAspect="1"/>
          </p:cNvGraphicFramePr>
          <p:nvPr/>
        </p:nvGraphicFramePr>
        <p:xfrm>
          <a:off x="2084070" y="4016058"/>
          <a:ext cx="720725" cy="242887"/>
        </p:xfrm>
        <a:graphic>
          <a:graphicData uri="http://schemas.openxmlformats.org/presentationml/2006/ole">
            <mc:AlternateContent xmlns:mc="http://schemas.openxmlformats.org/markup-compatibility/2006">
              <mc:Choice xmlns:v="urn:schemas-microsoft-com:vml" Requires="v">
                <p:oleObj spid="_x0000_s8268" name="公式" r:id="rId1" imgW="647700" imgH="215900" progId="Equation.3">
                  <p:embed/>
                </p:oleObj>
              </mc:Choice>
              <mc:Fallback>
                <p:oleObj name="公式" r:id="rId1" imgW="647700" imgH="215900" progId="Equation.3">
                  <p:embed/>
                  <p:pic>
                    <p:nvPicPr>
                      <p:cNvPr id="0" name="图片 82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070" y="4016058"/>
                        <a:ext cx="720725" cy="242887"/>
                      </a:xfrm>
                      <a:prstGeom prst="rect">
                        <a:avLst/>
                      </a:prstGeom>
                      <a:solidFill>
                        <a:srgbClr val="FFFF00"/>
                      </a:solidFill>
                    </p:spPr>
                  </p:pic>
                </p:oleObj>
              </mc:Fallback>
            </mc:AlternateContent>
          </a:graphicData>
        </a:graphic>
      </p:graphicFrame>
      <p:graphicFrame>
        <p:nvGraphicFramePr>
          <p:cNvPr id="868388" name="Object 36"/>
          <p:cNvGraphicFramePr>
            <a:graphicFrameLocks noChangeAspect="1"/>
          </p:cNvGraphicFramePr>
          <p:nvPr/>
        </p:nvGraphicFramePr>
        <p:xfrm>
          <a:off x="4892358" y="4016058"/>
          <a:ext cx="409575" cy="219075"/>
        </p:xfrm>
        <a:graphic>
          <a:graphicData uri="http://schemas.openxmlformats.org/presentationml/2006/ole">
            <mc:AlternateContent xmlns:mc="http://schemas.openxmlformats.org/markup-compatibility/2006">
              <mc:Choice xmlns:v="urn:schemas-microsoft-com:vml" Requires="v">
                <p:oleObj spid="_x0000_s8269" name="公式" r:id="rId3" imgW="405765" imgH="215900" progId="Equation.3">
                  <p:embed/>
                </p:oleObj>
              </mc:Choice>
              <mc:Fallback>
                <p:oleObj name="公式" r:id="rId3" imgW="405765" imgH="215900" progId="Equation.3">
                  <p:embed/>
                  <p:pic>
                    <p:nvPicPr>
                      <p:cNvPr id="0" name="图片 82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358" y="4016058"/>
                        <a:ext cx="409575" cy="219075"/>
                      </a:xfrm>
                      <a:prstGeom prst="rect">
                        <a:avLst/>
                      </a:prstGeom>
                      <a:solidFill>
                        <a:srgbClr val="FFFF00"/>
                      </a:solidFill>
                    </p:spPr>
                  </p:pic>
                </p:oleObj>
              </mc:Fallback>
            </mc:AlternateContent>
          </a:graphicData>
        </a:graphic>
      </p:graphicFrame>
      <p:grpSp>
        <p:nvGrpSpPr>
          <p:cNvPr id="869392" name="Group 16"/>
          <p:cNvGrpSpPr/>
          <p:nvPr/>
        </p:nvGrpSpPr>
        <p:grpSpPr bwMode="auto">
          <a:xfrm>
            <a:off x="428308" y="4719955"/>
            <a:ext cx="8547100" cy="1630363"/>
            <a:chOff x="249" y="1616"/>
            <a:chExt cx="5384" cy="1027"/>
          </a:xfrm>
        </p:grpSpPr>
        <p:sp>
          <p:nvSpPr>
            <p:cNvPr id="869387" name="Text Box 11"/>
            <p:cNvSpPr txBox="1">
              <a:spLocks noChangeArrowheads="1"/>
            </p:cNvSpPr>
            <p:nvPr/>
          </p:nvSpPr>
          <p:spPr bwMode="auto">
            <a:xfrm>
              <a:off x="249" y="1616"/>
              <a:ext cx="5384" cy="1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fontAlgn="base">
                <a:spcBef>
                  <a:spcPct val="0"/>
                </a:spcBef>
                <a:spcAft>
                  <a:spcPct val="0"/>
                </a:spcAft>
              </a:pP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：写操作时此位必须为</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，以保证对通信寄存器写操作的顺利完成。若将“</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写到此位，则后续的各位将不能被写入该寄存器。读操作时表示数据寄存器数据是否准备好。        </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与引脚定义相同，即低电平时数据寄存器中的数据可读，高电平时数据寄存器数据在更新，不能读。</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869389" name="Object 13"/>
            <p:cNvGraphicFramePr>
              <a:graphicFrameLocks noChangeAspect="1"/>
            </p:cNvGraphicFramePr>
            <p:nvPr/>
          </p:nvGraphicFramePr>
          <p:xfrm>
            <a:off x="341" y="2204"/>
            <a:ext cx="635" cy="214"/>
          </p:xfrm>
          <a:graphic>
            <a:graphicData uri="http://schemas.openxmlformats.org/presentationml/2006/ole">
              <mc:AlternateContent xmlns:mc="http://schemas.openxmlformats.org/markup-compatibility/2006">
                <mc:Choice xmlns:v="urn:schemas-microsoft-com:vml" Requires="v">
                  <p:oleObj spid="_x0000_s9292" name="公式" r:id="rId5" imgW="647700" imgH="215900" progId="Equation.3">
                    <p:embed/>
                  </p:oleObj>
                </mc:Choice>
                <mc:Fallback>
                  <p:oleObj name="公式" r:id="rId5" imgW="647700" imgH="215900" progId="Equation.3">
                    <p:embed/>
                    <p:pic>
                      <p:nvPicPr>
                        <p:cNvPr id="0" name="图片 92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 y="2204"/>
                          <a:ext cx="635" cy="214"/>
                        </a:xfrm>
                        <a:prstGeom prst="rect">
                          <a:avLst/>
                        </a:prstGeom>
                        <a:solidFill>
                          <a:srgbClr val="FFFF00"/>
                        </a:solidFill>
                      </p:spPr>
                    </p:pic>
                  </p:oleObj>
                </mc:Fallback>
              </mc:AlternateContent>
            </a:graphicData>
          </a:graphic>
        </p:graphicFrame>
        <p:graphicFrame>
          <p:nvGraphicFramePr>
            <p:cNvPr id="869390" name="Object 14"/>
            <p:cNvGraphicFramePr>
              <a:graphicFrameLocks noChangeAspect="1"/>
            </p:cNvGraphicFramePr>
            <p:nvPr/>
          </p:nvGraphicFramePr>
          <p:xfrm>
            <a:off x="340" y="1636"/>
            <a:ext cx="635" cy="214"/>
          </p:xfrm>
          <a:graphic>
            <a:graphicData uri="http://schemas.openxmlformats.org/presentationml/2006/ole">
              <mc:AlternateContent xmlns:mc="http://schemas.openxmlformats.org/markup-compatibility/2006">
                <mc:Choice xmlns:v="urn:schemas-microsoft-com:vml" Requires="v">
                  <p:oleObj spid="_x0000_s9293" name="公式" r:id="rId6" imgW="647700" imgH="215900" progId="Equation.3">
                    <p:embed/>
                  </p:oleObj>
                </mc:Choice>
                <mc:Fallback>
                  <p:oleObj name="公式" r:id="rId6" imgW="647700" imgH="215900" progId="Equation.3">
                    <p:embed/>
                    <p:pic>
                      <p:nvPicPr>
                        <p:cNvPr id="0" name="图片 92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 y="1636"/>
                          <a:ext cx="635" cy="214"/>
                        </a:xfrm>
                        <a:prstGeom prst="rect">
                          <a:avLst/>
                        </a:prstGeom>
                        <a:solidFill>
                          <a:srgbClr val="FFFF00"/>
                        </a:solidFill>
                      </p:spPr>
                    </p:pic>
                  </p:oleObj>
                </mc:Fallback>
              </mc:AlternateContent>
            </a:graphicData>
          </a:graphic>
        </p:graphicFrame>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2" name="Rectangle 12"/>
          <p:cNvSpPr>
            <a:spLocks noChangeArrowheads="1"/>
          </p:cNvSpPr>
          <p:nvPr/>
        </p:nvSpPr>
        <p:spPr bwMode="auto">
          <a:xfrm>
            <a:off x="360045" y="1851978"/>
            <a:ext cx="502920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fontAlgn="base">
              <a:spcBef>
                <a:spcPct val="0"/>
              </a:spcBef>
              <a:spcAft>
                <a:spcPct val="0"/>
              </a:spcAft>
            </a:pP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RS2</a:t>
            </a:r>
            <a:r>
              <a:rPr lang="zh-CN" altLang="en-US"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RS0</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：寄存器选择位。</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l"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用于选择下次操作要访问的</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个片内寄存器之一 </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870413" name="Group 13"/>
          <p:cNvGraphicFramePr>
            <a:graphicFrameLocks noGrp="1"/>
          </p:cNvGraphicFramePr>
          <p:nvPr>
            <p:custDataLst>
              <p:tags r:id="rId1"/>
            </p:custDataLst>
          </p:nvPr>
        </p:nvGraphicFramePr>
        <p:xfrm>
          <a:off x="5872480" y="1099820"/>
          <a:ext cx="3002915" cy="2468880"/>
        </p:xfrm>
        <a:graphic>
          <a:graphicData uri="http://schemas.openxmlformats.org/drawingml/2006/table">
            <a:tbl>
              <a:tblPr/>
              <a:tblGrid>
                <a:gridCol w="440690"/>
                <a:gridCol w="441325"/>
                <a:gridCol w="440690"/>
                <a:gridCol w="840740"/>
                <a:gridCol w="839470"/>
              </a:tblGrid>
              <a:tr h="243840">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dirty="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RS2</a:t>
                      </a:r>
                      <a:endParaRPr kumimoji="0" lang="en-US" altLang="zh-CN" sz="1800" b="0" i="0" u="none" strike="noStrike" cap="none" normalizeH="0" baseline="0" dirty="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RS0</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RS0</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zh-CN" altLang="en-US"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寄存器</a:t>
                      </a:r>
                      <a:endParaRPr kumimoji="0" lang="zh-CN" altLang="en-US"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zh-CN" altLang="en-US"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寄存器位数</a:t>
                      </a:r>
                      <a:endParaRPr kumimoji="0" lang="zh-CN" altLang="en-US"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243840">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zh-CN" altLang="en-US"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通信寄存器</a:t>
                      </a:r>
                      <a:endParaRPr kumimoji="0" lang="zh-CN" altLang="en-US"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8</a:t>
                      </a:r>
                      <a:r>
                        <a:rPr kumimoji="0" lang="zh-CN" altLang="en-US"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位</a:t>
                      </a:r>
                      <a:endParaRPr kumimoji="0" lang="zh-CN" altLang="en-US"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243840">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zh-CN" altLang="en-US"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设置寄存器</a:t>
                      </a:r>
                      <a:endParaRPr kumimoji="0" lang="zh-CN" altLang="en-US"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8</a:t>
                      </a:r>
                      <a:r>
                        <a:rPr kumimoji="0" lang="zh-CN" altLang="en-US"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位</a:t>
                      </a:r>
                      <a:endParaRPr kumimoji="0" lang="zh-CN" altLang="en-US"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243840">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zh-CN" altLang="en-US" sz="1000" b="0" i="0" u="none" strike="noStrike" cap="none" normalizeH="0" baseline="0" dirty="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时钟寄存器</a:t>
                      </a:r>
                      <a:endParaRPr kumimoji="0" lang="zh-CN" altLang="en-US" sz="1800" b="0" i="0" u="none" strike="noStrike" cap="none" normalizeH="0" baseline="0" dirty="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8</a:t>
                      </a:r>
                      <a:r>
                        <a:rPr kumimoji="0" lang="zh-CN" altLang="en-US"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位</a:t>
                      </a:r>
                      <a:endParaRPr kumimoji="0" lang="zh-CN" altLang="en-US"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243840">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zh-CN" altLang="en-US" sz="1000" b="0" i="0" u="none" strike="noStrike" cap="none" normalizeH="0" baseline="0" dirty="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数据寄存器</a:t>
                      </a:r>
                      <a:endParaRPr kumimoji="0" lang="zh-CN" altLang="en-US" sz="1800" b="0" i="0" u="none" strike="noStrike" cap="none" normalizeH="0" baseline="0" dirty="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16</a:t>
                      </a:r>
                      <a:r>
                        <a:rPr kumimoji="0" lang="zh-CN" altLang="en-US"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位</a:t>
                      </a:r>
                      <a:endParaRPr kumimoji="0" lang="zh-CN" altLang="en-US"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243840">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zh-CN" altLang="en-US"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测试寄存器</a:t>
                      </a:r>
                      <a:endParaRPr kumimoji="0" lang="zh-CN" altLang="en-US"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8</a:t>
                      </a:r>
                      <a:r>
                        <a:rPr kumimoji="0" lang="zh-CN" altLang="en-US"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位</a:t>
                      </a:r>
                      <a:endParaRPr kumimoji="0" lang="zh-CN" altLang="en-US"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518160">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zh-CN" altLang="en-US"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无操作</a:t>
                      </a:r>
                      <a:endParaRPr kumimoji="0" lang="zh-CN" altLang="en-US"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243840">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zh-CN" altLang="en-US"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偏移寄存器</a:t>
                      </a:r>
                      <a:endParaRPr kumimoji="0" lang="zh-CN" altLang="en-US"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24</a:t>
                      </a:r>
                      <a:r>
                        <a:rPr kumimoji="0" lang="zh-CN" altLang="en-US"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位</a:t>
                      </a:r>
                      <a:endParaRPr kumimoji="0" lang="zh-CN" altLang="en-US"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r h="243840">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zh-CN" altLang="en-US"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增益寄存器</a:t>
                      </a:r>
                      <a:endParaRPr kumimoji="0" lang="zh-CN" altLang="en-US"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24</a:t>
                      </a:r>
                      <a:r>
                        <a:rPr kumimoji="0" lang="zh-CN" altLang="en-US" sz="1000" b="0" i="0" u="none" strike="noStrike" cap="none" normalizeH="0" baseline="0" smtClean="0">
                          <a:ln>
                            <a:noFill/>
                          </a:ln>
                          <a:solidFill>
                            <a:srgbClr val="000000"/>
                          </a:solidFill>
                          <a:effectLst>
                            <a:outerShdw blurRad="38100" dist="38100" dir="2700000" algn="tl">
                              <a:srgbClr val="C0C0C0"/>
                            </a:outerShdw>
                          </a:effectLst>
                          <a:latin typeface="Arial" panose="020B0604020202020204" pitchFamily="34" charset="0"/>
                          <a:ea typeface="宋体" panose="02010600030101010101" pitchFamily="2" charset="-122"/>
                          <a:cs typeface="Arial" panose="020B0604020202020204" pitchFamily="34" charset="0"/>
                        </a:rPr>
                        <a:t>位</a:t>
                      </a:r>
                      <a:endParaRPr kumimoji="0" lang="zh-CN" altLang="en-US" sz="1800" b="0" i="0" u="none" strike="noStrike" cap="none" normalizeH="0" baseline="0" smtClean="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r>
            </a:tbl>
          </a:graphicData>
        </a:graphic>
      </p:graphicFrame>
      <p:sp>
        <p:nvSpPr>
          <p:cNvPr id="867339" name="Rectangle 11"/>
          <p:cNvSpPr>
            <a:spLocks noChangeArrowheads="1"/>
          </p:cNvSpPr>
          <p:nvPr/>
        </p:nvSpPr>
        <p:spPr bwMode="auto">
          <a:xfrm>
            <a:off x="160020" y="1478122"/>
            <a:ext cx="19405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tabLst>
                <a:tab pos="533400" algn="l"/>
              </a:tabLst>
              <a:defRPr>
                <a:solidFill>
                  <a:schemeClr val="tx1"/>
                </a:solidFill>
                <a:latin typeface="Arial" panose="020B0604020202020204" pitchFamily="34" charset="0"/>
                <a:ea typeface="宋体" panose="02010600030101010101" pitchFamily="2" charset="-122"/>
              </a:defRPr>
            </a:lvl1pPr>
            <a:lvl2pPr algn="l">
              <a:tabLst>
                <a:tab pos="533400" algn="l"/>
              </a:tabLst>
              <a:defRPr>
                <a:solidFill>
                  <a:schemeClr val="tx1"/>
                </a:solidFill>
                <a:latin typeface="Arial" panose="020B0604020202020204" pitchFamily="34" charset="0"/>
                <a:ea typeface="宋体" panose="02010600030101010101" pitchFamily="2" charset="-122"/>
              </a:defRPr>
            </a:lvl2pPr>
            <a:lvl3pPr algn="l">
              <a:tabLst>
                <a:tab pos="533400" algn="l"/>
              </a:tabLst>
              <a:defRPr>
                <a:solidFill>
                  <a:schemeClr val="tx1"/>
                </a:solidFill>
                <a:latin typeface="Arial" panose="020B0604020202020204" pitchFamily="34" charset="0"/>
                <a:ea typeface="宋体" panose="02010600030101010101" pitchFamily="2" charset="-122"/>
              </a:defRPr>
            </a:lvl3pPr>
            <a:lvl4pPr algn="l">
              <a:tabLst>
                <a:tab pos="533400" algn="l"/>
              </a:tabLst>
              <a:defRPr>
                <a:solidFill>
                  <a:schemeClr val="tx1"/>
                </a:solidFill>
                <a:latin typeface="Arial" panose="020B0604020202020204" pitchFamily="34" charset="0"/>
                <a:ea typeface="宋体" panose="02010600030101010101" pitchFamily="2" charset="-122"/>
              </a:defRPr>
            </a:lvl4pPr>
            <a:lvl5pPr algn="l">
              <a:tabLst>
                <a:tab pos="5334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Wingdings" panose="05000000000000000000" pitchFamily="2" charset="2"/>
              <a:buChar char=""/>
            </a:pPr>
            <a:r>
              <a:rPr lang="zh-CN" altLang="en-US" sz="2400" b="1" smtClean="0">
                <a:solidFill>
                  <a:srgbClr val="FFFFFF"/>
                </a:solidFill>
                <a:latin typeface="宋体" panose="02010600030101010101" pitchFamily="2" charset="-122"/>
              </a:rPr>
              <a:t>通信寄存器</a:t>
            </a:r>
            <a:endParaRPr lang="zh-CN" altLang="en-US" sz="2400" b="1" smtClean="0">
              <a:solidFill>
                <a:srgbClr val="FFFFFF"/>
              </a:solidFill>
              <a:latin typeface="宋体" panose="02010600030101010101" pitchFamily="2" charset="-122"/>
            </a:endParaRPr>
          </a:p>
        </p:txBody>
      </p:sp>
      <p:sp>
        <p:nvSpPr>
          <p:cNvPr id="867341" name="Rectangle 13"/>
          <p:cNvSpPr>
            <a:spLocks noChangeArrowheads="1"/>
          </p:cNvSpPr>
          <p:nvPr/>
        </p:nvSpPr>
        <p:spPr bwMode="auto">
          <a:xfrm>
            <a:off x="182880" y="1099979"/>
            <a:ext cx="329819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AD7705 </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的片内寄存器</a:t>
            </a:r>
            <a:r>
              <a:rPr lang="zh-CN" altLang="en-US" sz="2400" smtClean="0">
                <a:solidFill>
                  <a:srgbClr val="FFFFFF"/>
                </a:solidFill>
                <a:latin typeface="宋体" panose="02010600030101010101" pitchFamily="2" charset="-122"/>
                <a:ea typeface="宋体" panose="02010600030101010101" pitchFamily="2" charset="-122"/>
                <a:cs typeface="宋体" panose="02010600030101010101" pitchFamily="2" charset="-122"/>
              </a:rPr>
              <a:t> </a:t>
            </a:r>
            <a:endParaRPr lang="zh-CN" altLang="en-US" sz="2400"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57101" name="Rectangle 13"/>
          <p:cNvSpPr>
            <a:spLocks noChangeArrowheads="1"/>
          </p:cNvSpPr>
          <p:nvPr/>
        </p:nvSpPr>
        <p:spPr bwMode="auto">
          <a:xfrm>
            <a:off x="187960" y="701199"/>
            <a:ext cx="83883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pPr algn="l" fontAlgn="base">
              <a:spcBef>
                <a:spcPct val="0"/>
              </a:spcBef>
              <a:spcAft>
                <a:spcPct val="0"/>
              </a:spcAft>
            </a:pP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位串行</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Σ-Δ ADC AD7705</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与微处理器的连接</a:t>
            </a:r>
            <a:endPar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45838" name="Rectangle 14"/>
          <p:cNvSpPr>
            <a:spLocks noChangeArrowheads="1"/>
          </p:cNvSpPr>
          <p:nvPr/>
        </p:nvSpPr>
        <p:spPr bwMode="auto">
          <a:xfrm>
            <a:off x="38100" y="375761"/>
            <a:ext cx="420814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2.7.2</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串行</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ADC</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与微处理器接口</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871435" name="Rectangle 11"/>
          <p:cNvSpPr>
            <a:spLocks noChangeArrowheads="1"/>
          </p:cNvSpPr>
          <p:nvPr/>
        </p:nvSpPr>
        <p:spPr bwMode="auto">
          <a:xfrm>
            <a:off x="89535" y="2800351"/>
            <a:ext cx="8064500" cy="224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：读</a:t>
            </a:r>
            <a:r>
              <a:rPr lang="en-US" altLang="zh-CN" sz="2000" b="1" smtClean="0">
                <a:solidFill>
                  <a:srgbClr val="FFFF00"/>
                </a:solidFill>
                <a:latin typeface="宋体" panose="02010600030101010101" pitchFamily="2" charset="-122"/>
                <a:cs typeface="宋体" panose="02010600030101010101" pitchFamily="2" charset="-122"/>
              </a:rPr>
              <a:t>/</a:t>
            </a:r>
            <a:r>
              <a:rPr lang="zh-CN" altLang="en-US" sz="2000" b="1" smtClean="0">
                <a:solidFill>
                  <a:srgbClr val="FFFF00"/>
                </a:solidFill>
                <a:latin typeface="宋体" panose="02010600030101010101" pitchFamily="2" charset="-122"/>
                <a:cs typeface="宋体" panose="02010600030101010101" pitchFamily="2" charset="-122"/>
              </a:rPr>
              <a:t>写选择，指出下次对寄存器的操作是</a:t>
            </a:r>
            <a:endParaRPr lang="zh-CN" altLang="en-US" sz="2000" b="1" smtClean="0">
              <a:solidFill>
                <a:srgbClr val="FFFF00"/>
              </a:solidFill>
              <a:latin typeface="宋体" panose="02010600030101010101" pitchFamily="2" charset="-122"/>
              <a:cs typeface="宋体" panose="02010600030101010101" pitchFamily="2" charset="-122"/>
            </a:endParaRPr>
          </a:p>
          <a:p>
            <a:pPr fontAlgn="base">
              <a:spcBef>
                <a:spcPct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 </a:t>
            </a: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读还是写。</a:t>
            </a:r>
            <a:endParaRPr lang="zh-CN" altLang="en-US" sz="2000" b="1" smtClean="0">
              <a:solidFill>
                <a:srgbClr val="FFFF00"/>
              </a:solidFill>
              <a:latin typeface="宋体" panose="02010600030101010101" pitchFamily="2" charset="-122"/>
              <a:cs typeface="宋体" panose="02010600030101010101" pitchFamily="2" charset="-122"/>
            </a:endParaRPr>
          </a:p>
          <a:p>
            <a:pPr fontAlgn="base">
              <a:spcBef>
                <a:spcPct val="0"/>
              </a:spcBef>
              <a:spcAft>
                <a:spcPct val="0"/>
              </a:spcAft>
            </a:pPr>
            <a:r>
              <a:rPr lang="en-US" altLang="en-US"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a:t>
            </a:r>
            <a:r>
              <a:rPr lang="en-US" altLang="zh-CN" sz="2000" b="1" smtClean="0">
                <a:solidFill>
                  <a:srgbClr val="FFFF00"/>
                </a:solidFill>
                <a:latin typeface="宋体" panose="02010600030101010101" pitchFamily="2" charset="-122"/>
                <a:cs typeface="宋体" panose="02010600030101010101" pitchFamily="2" charset="-122"/>
              </a:rPr>
              <a:t>1”</a:t>
            </a:r>
            <a:r>
              <a:rPr lang="zh-CN" altLang="en-US" sz="2000" b="1" smtClean="0">
                <a:solidFill>
                  <a:srgbClr val="FFFF00"/>
                </a:solidFill>
                <a:latin typeface="宋体" panose="02010600030101010101" pitchFamily="2" charset="-122"/>
                <a:cs typeface="宋体" panose="02010600030101010101" pitchFamily="2" charset="-122"/>
              </a:rPr>
              <a:t>表示下一次是读操作。</a:t>
            </a:r>
            <a:endParaRPr lang="zh-CN" altLang="en-US" sz="2000" b="1" smtClean="0">
              <a:solidFill>
                <a:srgbClr val="FFFF00"/>
              </a:solidFill>
              <a:latin typeface="宋体" panose="02010600030101010101" pitchFamily="2" charset="-122"/>
              <a:cs typeface="宋体" panose="02010600030101010101" pitchFamily="2" charset="-122"/>
            </a:endParaRPr>
          </a:p>
          <a:p>
            <a:pPr fontAlgn="base">
              <a:spcBef>
                <a:spcPct val="0"/>
              </a:spcBef>
              <a:spcAft>
                <a:spcPct val="0"/>
              </a:spcAft>
            </a:pPr>
            <a:r>
              <a:rPr lang="en-US" altLang="en-US"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a:t>
            </a:r>
            <a:r>
              <a:rPr lang="en-US" altLang="zh-CN" sz="2000" b="1" smtClean="0">
                <a:solidFill>
                  <a:srgbClr val="FFFF00"/>
                </a:solidFill>
                <a:latin typeface="宋体" panose="02010600030101010101" pitchFamily="2" charset="-122"/>
                <a:cs typeface="宋体" panose="02010600030101010101" pitchFamily="2" charset="-122"/>
              </a:rPr>
              <a:t>0”</a:t>
            </a:r>
            <a:r>
              <a:rPr lang="zh-CN" altLang="en-US" sz="2000" b="1" smtClean="0">
                <a:solidFill>
                  <a:srgbClr val="FFFF00"/>
                </a:solidFill>
                <a:latin typeface="宋体" panose="02010600030101010101" pitchFamily="2" charset="-122"/>
                <a:cs typeface="宋体" panose="02010600030101010101" pitchFamily="2" charset="-122"/>
              </a:rPr>
              <a:t>表示下一次是写操作。</a:t>
            </a:r>
            <a:endParaRPr lang="zh-CN" altLang="en-US" sz="2000" b="1" smtClean="0">
              <a:solidFill>
                <a:srgbClr val="FFFF00"/>
              </a:solidFill>
              <a:latin typeface="宋体" panose="02010600030101010101" pitchFamily="2" charset="-122"/>
              <a:cs typeface="宋体" panose="02010600030101010101" pitchFamily="2" charset="-122"/>
            </a:endParaRPr>
          </a:p>
          <a:p>
            <a:pPr fontAlgn="base">
              <a:spcBef>
                <a:spcPct val="0"/>
              </a:spcBef>
              <a:spcAft>
                <a:spcPct val="0"/>
              </a:spcAft>
            </a:pPr>
            <a:r>
              <a:rPr lang="en-US" altLang="zh-CN" sz="2000" b="1" smtClean="0">
                <a:solidFill>
                  <a:srgbClr val="FFFF00"/>
                </a:solidFill>
                <a:latin typeface="Times New Roman" panose="02020603050405020304" pitchFamily="18" charset="0"/>
                <a:cs typeface="Times New Roman" panose="02020603050405020304" pitchFamily="18" charset="0"/>
              </a:rPr>
              <a:t>STBY</a:t>
            </a:r>
            <a:r>
              <a:rPr lang="zh-CN" altLang="en-US" sz="2000" b="1" smtClean="0">
                <a:solidFill>
                  <a:srgbClr val="FFFF00"/>
                </a:solidFill>
                <a:latin typeface="宋体" panose="02010600030101010101" pitchFamily="2" charset="-122"/>
                <a:cs typeface="宋体" panose="02010600030101010101" pitchFamily="2" charset="-122"/>
              </a:rPr>
              <a:t>：等待模式</a:t>
            </a:r>
            <a:endParaRPr lang="zh-CN" altLang="en-US" sz="2000" b="1" smtClean="0">
              <a:solidFill>
                <a:srgbClr val="FFFF00"/>
              </a:solidFill>
              <a:latin typeface="宋体" panose="02010600030101010101" pitchFamily="2" charset="-122"/>
              <a:cs typeface="宋体" panose="02010600030101010101" pitchFamily="2" charset="-122"/>
            </a:endParaRPr>
          </a:p>
          <a:p>
            <a:pPr fontAlgn="base">
              <a:spcBef>
                <a:spcPct val="0"/>
              </a:spcBef>
              <a:spcAft>
                <a:spcPct val="0"/>
              </a:spcAft>
            </a:pPr>
            <a:r>
              <a:rPr lang="en-US" altLang="en-US" sz="2000" b="1" smtClean="0">
                <a:solidFill>
                  <a:srgbClr val="FFFF00"/>
                </a:solidFill>
                <a:latin typeface="宋体" panose="02010600030101010101" pitchFamily="2" charset="-122"/>
                <a:cs typeface="宋体" panose="02010600030101010101" pitchFamily="2" charset="-122"/>
              </a:rPr>
              <a:t>★</a:t>
            </a:r>
            <a:r>
              <a:rPr lang="en-US" altLang="zh-CN" sz="2000" b="1" smtClean="0">
                <a:solidFill>
                  <a:srgbClr val="FFFF00"/>
                </a:solidFill>
                <a:latin typeface="宋体" panose="02010600030101010101" pitchFamily="2" charset="-122"/>
                <a:cs typeface="宋体" panose="02010600030101010101" pitchFamily="2" charset="-122"/>
              </a:rPr>
              <a:t>STBY =</a:t>
            </a:r>
            <a:r>
              <a:rPr lang="en-US" altLang="zh-CN" sz="2000" b="1" smtClean="0">
                <a:solidFill>
                  <a:srgbClr val="FFFF00"/>
                </a:solidFill>
                <a:latin typeface="宋体" panose="02010600030101010101" pitchFamily="2" charset="-122"/>
                <a:cs typeface="宋体" panose="02010600030101010101" pitchFamily="2" charset="-122"/>
              </a:rPr>
              <a:t>“1” </a:t>
            </a:r>
            <a:r>
              <a:rPr lang="zh-CN" altLang="en-US" sz="2000" b="1" smtClean="0">
                <a:solidFill>
                  <a:srgbClr val="FFFF00"/>
                </a:solidFill>
                <a:latin typeface="宋体" panose="02010600030101010101" pitchFamily="2" charset="-122"/>
                <a:cs typeface="宋体" panose="02010600030101010101" pitchFamily="2" charset="-122"/>
              </a:rPr>
              <a:t>：器件处于等待或掉电状态，此时电流约</a:t>
            </a:r>
            <a:r>
              <a:rPr lang="en-US" altLang="zh-CN" sz="2000" b="1" smtClean="0">
                <a:solidFill>
                  <a:srgbClr val="FFFF00"/>
                </a:solidFill>
                <a:latin typeface="Times New Roman" panose="02020603050405020304" pitchFamily="18" charset="0"/>
                <a:cs typeface="Times New Roman" panose="02020603050405020304" pitchFamily="18" charset="0"/>
              </a:rPr>
              <a:t>10μA</a:t>
            </a:r>
            <a:r>
              <a:rPr lang="zh-CN" altLang="en-US" sz="2000" b="1" smtClean="0">
                <a:solidFill>
                  <a:srgbClr val="FFFF00"/>
                </a:solidFill>
                <a:latin typeface="宋体" panose="02010600030101010101" pitchFamily="2" charset="-122"/>
                <a:cs typeface="宋体" panose="02010600030101010101" pitchFamily="2" charset="-122"/>
              </a:rPr>
              <a:t>。</a:t>
            </a:r>
            <a:endParaRPr lang="zh-CN" altLang="en-US" sz="2000" b="1" smtClean="0">
              <a:solidFill>
                <a:srgbClr val="FFFF00"/>
              </a:solidFill>
              <a:latin typeface="宋体" panose="02010600030101010101" pitchFamily="2" charset="-122"/>
              <a:cs typeface="宋体" panose="02010600030101010101" pitchFamily="2" charset="-122"/>
            </a:endParaRPr>
          </a:p>
          <a:p>
            <a:pPr fontAlgn="base">
              <a:spcBef>
                <a:spcPct val="0"/>
              </a:spcBef>
              <a:spcAft>
                <a:spcPct val="0"/>
              </a:spcAft>
            </a:pPr>
            <a:r>
              <a:rPr lang="en-US" altLang="en-US" sz="2000" b="1" smtClean="0">
                <a:solidFill>
                  <a:srgbClr val="FFFF00"/>
                </a:solidFill>
                <a:latin typeface="宋体" panose="02010600030101010101" pitchFamily="2" charset="-122"/>
                <a:cs typeface="宋体" panose="02010600030101010101" pitchFamily="2" charset="-122"/>
              </a:rPr>
              <a:t>★</a:t>
            </a:r>
            <a:r>
              <a:rPr lang="en-US" altLang="zh-CN" sz="2000" b="1" smtClean="0">
                <a:solidFill>
                  <a:srgbClr val="FFFF00"/>
                </a:solidFill>
                <a:latin typeface="宋体" panose="02010600030101010101" pitchFamily="2" charset="-122"/>
                <a:cs typeface="宋体" panose="02010600030101010101" pitchFamily="2" charset="-122"/>
              </a:rPr>
              <a:t>STBY =“</a:t>
            </a:r>
            <a:r>
              <a:rPr lang="en-US" altLang="zh-CN" sz="2000" b="1" smtClean="0">
                <a:solidFill>
                  <a:srgbClr val="FFFF00"/>
                </a:solidFill>
                <a:latin typeface="宋体" panose="02010600030101010101" pitchFamily="2" charset="-122"/>
                <a:cs typeface="宋体" panose="02010600030101010101" pitchFamily="2" charset="-122"/>
              </a:rPr>
              <a:t>0”</a:t>
            </a:r>
            <a:r>
              <a:rPr lang="zh-CN" altLang="en-US" sz="2000" b="1" smtClean="0">
                <a:solidFill>
                  <a:srgbClr val="FFFF00"/>
                </a:solidFill>
                <a:latin typeface="宋体" panose="02010600030101010101" pitchFamily="2" charset="-122"/>
                <a:cs typeface="宋体" panose="02010600030101010101" pitchFamily="2" charset="-122"/>
              </a:rPr>
              <a:t>：为正常工作模式。</a:t>
            </a:r>
            <a:endParaRPr lang="en-US" altLang="zh-CN" sz="2000" b="1" smtClean="0">
              <a:solidFill>
                <a:srgbClr val="FFFF00"/>
              </a:solidFill>
              <a:latin typeface="宋体" panose="02010600030101010101" pitchFamily="2" charset="-122"/>
              <a:cs typeface="宋体" panose="02010600030101010101" pitchFamily="2" charset="-122"/>
            </a:endParaRPr>
          </a:p>
        </p:txBody>
      </p:sp>
      <p:graphicFrame>
        <p:nvGraphicFramePr>
          <p:cNvPr id="871437" name="Object 13"/>
          <p:cNvGraphicFramePr>
            <a:graphicFrameLocks noChangeAspect="1"/>
          </p:cNvGraphicFramePr>
          <p:nvPr/>
        </p:nvGraphicFramePr>
        <p:xfrm>
          <a:off x="420370" y="2898140"/>
          <a:ext cx="519430" cy="277495"/>
        </p:xfrm>
        <a:graphic>
          <a:graphicData uri="http://schemas.openxmlformats.org/presentationml/2006/ole">
            <mc:AlternateContent xmlns:mc="http://schemas.openxmlformats.org/markup-compatibility/2006">
              <mc:Choice xmlns:v="urn:schemas-microsoft-com:vml" Requires="v">
                <p:oleObj spid="_x0000_s10279" name="公式" r:id="rId2" imgW="405765" imgH="215900" progId="Equation.3">
                  <p:embed/>
                </p:oleObj>
              </mc:Choice>
              <mc:Fallback>
                <p:oleObj name="公式" r:id="rId2" imgW="405765" imgH="215900" progId="Equation.3">
                  <p:embed/>
                  <p:pic>
                    <p:nvPicPr>
                      <p:cNvPr id="0" name="图片 102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370" y="2898140"/>
                        <a:ext cx="519430" cy="277495"/>
                      </a:xfrm>
                      <a:prstGeom prst="rect">
                        <a:avLst/>
                      </a:prstGeom>
                      <a:solidFill>
                        <a:srgbClr val="FFFF00"/>
                      </a:solidFill>
                    </p:spPr>
                  </p:pic>
                </p:oleObj>
              </mc:Fallback>
            </mc:AlternateContent>
          </a:graphicData>
        </a:graphic>
      </p:graphicFrame>
      <p:sp>
        <p:nvSpPr>
          <p:cNvPr id="872459" name="Rectangle 11"/>
          <p:cNvSpPr>
            <a:spLocks noChangeArrowheads="1"/>
          </p:cNvSpPr>
          <p:nvPr/>
        </p:nvSpPr>
        <p:spPr bwMode="auto">
          <a:xfrm>
            <a:off x="420370" y="4995545"/>
            <a:ext cx="387477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l" fontAlgn="base">
              <a:spcBef>
                <a:spcPct val="0"/>
              </a:spcBef>
              <a:spcAft>
                <a:spcPct val="0"/>
              </a:spcAft>
            </a:pP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CH1</a:t>
            </a:r>
            <a:r>
              <a:rPr lang="zh-CN" altLang="en-US"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CH0</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：选择输入通道。</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l" fontAlgn="base">
              <a:spcBef>
                <a:spcPct val="0"/>
              </a:spcBef>
              <a:spcAft>
                <a:spcPct val="0"/>
              </a:spcAft>
            </a:pPr>
            <a:r>
              <a:rPr lang="en-US"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CH1CH0=00</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选择通道</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l" fontAlgn="base">
              <a:spcBef>
                <a:spcPct val="0"/>
              </a:spcBef>
              <a:spcAft>
                <a:spcPct val="0"/>
              </a:spcAft>
            </a:pPr>
            <a:r>
              <a:rPr lang="en-US"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CH1CH0=01</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选择通道</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83" name="Rectangle 11"/>
          <p:cNvSpPr>
            <a:spLocks noChangeArrowheads="1"/>
          </p:cNvSpPr>
          <p:nvPr/>
        </p:nvSpPr>
        <p:spPr bwMode="auto">
          <a:xfrm>
            <a:off x="377190" y="1446054"/>
            <a:ext cx="19405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tabLst>
                <a:tab pos="533400" algn="l"/>
              </a:tabLst>
              <a:defRPr>
                <a:solidFill>
                  <a:schemeClr val="tx1"/>
                </a:solidFill>
                <a:latin typeface="Arial" panose="020B0604020202020204" pitchFamily="34" charset="0"/>
                <a:ea typeface="宋体" panose="02010600030101010101" pitchFamily="2" charset="-122"/>
              </a:defRPr>
            </a:lvl1pPr>
            <a:lvl2pPr algn="l">
              <a:tabLst>
                <a:tab pos="533400" algn="l"/>
              </a:tabLst>
              <a:defRPr>
                <a:solidFill>
                  <a:schemeClr val="tx1"/>
                </a:solidFill>
                <a:latin typeface="Arial" panose="020B0604020202020204" pitchFamily="34" charset="0"/>
                <a:ea typeface="宋体" panose="02010600030101010101" pitchFamily="2" charset="-122"/>
              </a:defRPr>
            </a:lvl2pPr>
            <a:lvl3pPr algn="l">
              <a:tabLst>
                <a:tab pos="533400" algn="l"/>
              </a:tabLst>
              <a:defRPr>
                <a:solidFill>
                  <a:schemeClr val="tx1"/>
                </a:solidFill>
                <a:latin typeface="Arial" panose="020B0604020202020204" pitchFamily="34" charset="0"/>
                <a:ea typeface="宋体" panose="02010600030101010101" pitchFamily="2" charset="-122"/>
              </a:defRPr>
            </a:lvl3pPr>
            <a:lvl4pPr algn="l">
              <a:tabLst>
                <a:tab pos="533400" algn="l"/>
              </a:tabLst>
              <a:defRPr>
                <a:solidFill>
                  <a:schemeClr val="tx1"/>
                </a:solidFill>
                <a:latin typeface="Arial" panose="020B0604020202020204" pitchFamily="34" charset="0"/>
                <a:ea typeface="宋体" panose="02010600030101010101" pitchFamily="2" charset="-122"/>
              </a:defRPr>
            </a:lvl4pPr>
            <a:lvl5pPr algn="l">
              <a:tabLst>
                <a:tab pos="5334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Wingdings" panose="05000000000000000000" pitchFamily="2" charset="2"/>
              <a:buChar char=""/>
            </a:pPr>
            <a:r>
              <a:rPr lang="zh-CN" altLang="en-US" sz="2400" b="1" smtClean="0">
                <a:solidFill>
                  <a:srgbClr val="FFFFFF"/>
                </a:solidFill>
                <a:latin typeface="宋体" panose="02010600030101010101" pitchFamily="2" charset="-122"/>
              </a:rPr>
              <a:t>设置寄存器</a:t>
            </a:r>
            <a:endParaRPr lang="zh-CN" altLang="en-US" sz="2400" b="1" smtClean="0">
              <a:solidFill>
                <a:srgbClr val="FFFFFF"/>
              </a:solidFill>
              <a:latin typeface="宋体" panose="02010600030101010101" pitchFamily="2" charset="-122"/>
            </a:endParaRPr>
          </a:p>
        </p:txBody>
      </p:sp>
      <p:sp>
        <p:nvSpPr>
          <p:cNvPr id="873484" name="Rectangle 12"/>
          <p:cNvSpPr>
            <a:spLocks noChangeArrowheads="1"/>
          </p:cNvSpPr>
          <p:nvPr/>
        </p:nvSpPr>
        <p:spPr bwMode="auto">
          <a:xfrm>
            <a:off x="1865313" y="3170238"/>
            <a:ext cx="622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graphicFrame>
        <p:nvGraphicFramePr>
          <p:cNvPr id="873485" name="Group 13"/>
          <p:cNvGraphicFramePr>
            <a:graphicFrameLocks noGrp="1"/>
          </p:cNvGraphicFramePr>
          <p:nvPr/>
        </p:nvGraphicFramePr>
        <p:xfrm>
          <a:off x="1611313" y="2881948"/>
          <a:ext cx="5414962" cy="576580"/>
        </p:xfrm>
        <a:graphic>
          <a:graphicData uri="http://schemas.openxmlformats.org/drawingml/2006/table">
            <a:tbl>
              <a:tblPr/>
              <a:tblGrid>
                <a:gridCol w="1163637"/>
                <a:gridCol w="596900"/>
                <a:gridCol w="596900"/>
                <a:gridCol w="596900"/>
                <a:gridCol w="638175"/>
                <a:gridCol w="622300"/>
                <a:gridCol w="600075"/>
                <a:gridCol w="600075"/>
              </a:tblGrid>
              <a:tr h="576580">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MD1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MD0</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G2</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G1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G0</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BUF</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lvl1pPr algn="l">
                        <a:spcBef>
                          <a:spcPct val="20000"/>
                        </a:spcBef>
                        <a:buClr>
                          <a:schemeClr val="hlink"/>
                        </a:buClr>
                        <a:buSzPct val="9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l">
                        <a:spcBef>
                          <a:spcPct val="20000"/>
                        </a:spcBef>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a:spcBef>
                          <a:spcPct val="20000"/>
                        </a:spcBef>
                        <a:buClr>
                          <a:schemeClr val="accent2"/>
                        </a:buClr>
                        <a:buSzPct val="90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a:spcBef>
                          <a:spcPct val="20000"/>
                        </a:spcBef>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a:spcBef>
                          <a:spcPct val="20000"/>
                        </a:spcBef>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FSYNC</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bl>
          </a:graphicData>
        </a:graphic>
      </p:graphicFrame>
      <p:sp>
        <p:nvSpPr>
          <p:cNvPr id="873505" name="Rectangle 3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graphicFrame>
        <p:nvGraphicFramePr>
          <p:cNvPr id="873506" name="Object 34"/>
          <p:cNvGraphicFramePr>
            <a:graphicFrameLocks noChangeAspect="1"/>
          </p:cNvGraphicFramePr>
          <p:nvPr/>
        </p:nvGraphicFramePr>
        <p:xfrm>
          <a:off x="5326063" y="3026410"/>
          <a:ext cx="352425" cy="219075"/>
        </p:xfrm>
        <a:graphic>
          <a:graphicData uri="http://schemas.openxmlformats.org/presentationml/2006/ole">
            <mc:AlternateContent xmlns:mc="http://schemas.openxmlformats.org/markup-compatibility/2006">
              <mc:Choice xmlns:v="urn:schemas-microsoft-com:vml" Requires="v">
                <p:oleObj spid="_x0000_s11303" name="公式" r:id="rId1" imgW="355600" imgH="215900" progId="Equation.3">
                  <p:embed/>
                </p:oleObj>
              </mc:Choice>
              <mc:Fallback>
                <p:oleObj name="公式" r:id="rId1" imgW="355600" imgH="215900" progId="Equation.3">
                  <p:embed/>
                  <p:pic>
                    <p:nvPicPr>
                      <p:cNvPr id="0" name="图片 113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6063" y="3026410"/>
                        <a:ext cx="352425" cy="219075"/>
                      </a:xfrm>
                      <a:prstGeom prst="rect">
                        <a:avLst/>
                      </a:prstGeom>
                      <a:solidFill>
                        <a:srgbClr val="FFFF00"/>
                      </a:solidFill>
                    </p:spPr>
                  </p:pic>
                </p:oleObj>
              </mc:Fallback>
            </mc:AlternateContent>
          </a:graphicData>
        </a:graphic>
      </p:graphicFrame>
      <p:sp>
        <p:nvSpPr>
          <p:cNvPr id="873507" name="Rectangle 35"/>
          <p:cNvSpPr>
            <a:spLocks noChangeArrowheads="1"/>
          </p:cNvSpPr>
          <p:nvPr/>
        </p:nvSpPr>
        <p:spPr bwMode="auto">
          <a:xfrm>
            <a:off x="495935" y="1858169"/>
            <a:ext cx="742950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设置寄存器也是一个可读</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写的</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位寄存器，用于设置工作模式、校准方式和输入增益等。在通信寄存器选择后才能进行读或写。</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l"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设置寄存器的位定义如表 </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867341" name="Rectangle 13"/>
          <p:cNvSpPr>
            <a:spLocks noChangeArrowheads="1"/>
          </p:cNvSpPr>
          <p:nvPr/>
        </p:nvSpPr>
        <p:spPr bwMode="auto">
          <a:xfrm>
            <a:off x="182880" y="1099979"/>
            <a:ext cx="329819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AD7705 </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的片内寄存器</a:t>
            </a:r>
            <a:r>
              <a:rPr lang="zh-CN" altLang="en-US" sz="2400" smtClean="0">
                <a:solidFill>
                  <a:srgbClr val="FFFFFF"/>
                </a:solidFill>
                <a:latin typeface="宋体" panose="02010600030101010101" pitchFamily="2" charset="-122"/>
                <a:ea typeface="宋体" panose="02010600030101010101" pitchFamily="2" charset="-122"/>
                <a:cs typeface="宋体" panose="02010600030101010101" pitchFamily="2" charset="-122"/>
              </a:rPr>
              <a:t> </a:t>
            </a:r>
            <a:endParaRPr lang="zh-CN" altLang="en-US" sz="2400"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57101" name="Rectangle 13"/>
          <p:cNvSpPr>
            <a:spLocks noChangeArrowheads="1"/>
          </p:cNvSpPr>
          <p:nvPr/>
        </p:nvSpPr>
        <p:spPr bwMode="auto">
          <a:xfrm>
            <a:off x="187960" y="701199"/>
            <a:ext cx="83883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pPr algn="l" fontAlgn="base">
              <a:spcBef>
                <a:spcPct val="0"/>
              </a:spcBef>
              <a:spcAft>
                <a:spcPct val="0"/>
              </a:spcAft>
            </a:pP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位串行</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Σ-Δ ADC AD7705</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与微处理器的连接</a:t>
            </a:r>
            <a:endPar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45838" name="Rectangle 14"/>
          <p:cNvSpPr>
            <a:spLocks noChangeArrowheads="1"/>
          </p:cNvSpPr>
          <p:nvPr/>
        </p:nvSpPr>
        <p:spPr bwMode="auto">
          <a:xfrm>
            <a:off x="38100" y="375761"/>
            <a:ext cx="420814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2.7.2</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串行</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ADC</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与微处理器接口</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874507" name="Rectangle 11"/>
          <p:cNvSpPr>
            <a:spLocks noChangeArrowheads="1"/>
          </p:cNvSpPr>
          <p:nvPr/>
        </p:nvSpPr>
        <p:spPr bwMode="auto">
          <a:xfrm>
            <a:off x="495935" y="3569018"/>
            <a:ext cx="611441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algn="l" fontAlgn="base">
              <a:spcBef>
                <a:spcPct val="0"/>
              </a:spcBef>
              <a:spcAft>
                <a:spcPct val="0"/>
              </a:spcAft>
            </a:pP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MD1</a:t>
            </a:r>
            <a:r>
              <a:rPr lang="zh-CN" altLang="en-US"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MD0</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：工作模式选择位，用于选择工作模式</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874508" name="Rectangle 12"/>
          <p:cNvSpPr>
            <a:spLocks noChangeArrowheads="1"/>
          </p:cNvSpPr>
          <p:nvPr/>
        </p:nvSpPr>
        <p:spPr bwMode="auto">
          <a:xfrm>
            <a:off x="6544945" y="3569335"/>
            <a:ext cx="196977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rPr>
              <a:t>具体含义如下表</a:t>
            </a:r>
            <a:endParaRPr lang="zh-CN" altLang="en-US" sz="2000" b="1" smtClean="0">
              <a:solidFill>
                <a:srgbClr val="FFFF00"/>
              </a:solidFill>
              <a:latin typeface="宋体" panose="02010600030101010101" pitchFamily="2" charset="-122"/>
              <a:ea typeface="宋体" panose="02010600030101010101" pitchFamily="2" charset="-122"/>
            </a:endParaRPr>
          </a:p>
        </p:txBody>
      </p:sp>
      <p:graphicFrame>
        <p:nvGraphicFramePr>
          <p:cNvPr id="874509" name="Group 13"/>
          <p:cNvGraphicFramePr>
            <a:graphicFrameLocks noGrp="1"/>
          </p:cNvGraphicFramePr>
          <p:nvPr>
            <p:custDataLst>
              <p:tags r:id="rId3"/>
            </p:custDataLst>
          </p:nvPr>
        </p:nvGraphicFramePr>
        <p:xfrm>
          <a:off x="4246245" y="3968115"/>
          <a:ext cx="4483100" cy="1270635"/>
        </p:xfrm>
        <a:graphic>
          <a:graphicData uri="http://schemas.openxmlformats.org/drawingml/2006/table">
            <a:tbl>
              <a:tblPr/>
              <a:tblGrid>
                <a:gridCol w="457200"/>
                <a:gridCol w="491490"/>
                <a:gridCol w="977900"/>
                <a:gridCol w="2556510"/>
              </a:tblGrid>
              <a:tr h="238760">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MD1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MD0</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zh-CN" altLang="en-US"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工作模式</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zh-CN" altLang="en-US"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功能</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46380">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zh-CN" altLang="en-US"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正常工作模式</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zh-CN" altLang="en-US"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转换器进行正常</a:t>
                      </a: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A//D</a:t>
                      </a:r>
                      <a:r>
                        <a:rPr kumimoji="0" lang="zh-CN" altLang="en-US"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转换</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22250">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zh-CN" altLang="en-US"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为自校准模式</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zh-CN" altLang="en-US"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一次完成零标度和满标度校准</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56540">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zh-CN" altLang="en-US"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零刻度校准</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zh-CN" altLang="en-US"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零刻度系统校准，零基准电压由外部提供</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80035">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zh-CN" altLang="en-US"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满刻度校准</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zh-CN" altLang="en-US"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满刻度系统校准，满标度电压由外部提供</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bl>
          </a:graphicData>
        </a:graphic>
      </p:graphicFrame>
      <p:sp>
        <p:nvSpPr>
          <p:cNvPr id="875531" name="Rectangle 11"/>
          <p:cNvSpPr>
            <a:spLocks noChangeArrowheads="1"/>
          </p:cNvSpPr>
          <p:nvPr/>
        </p:nvSpPr>
        <p:spPr bwMode="auto">
          <a:xfrm>
            <a:off x="3575368" y="5314157"/>
            <a:ext cx="539432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G2</a:t>
            </a:r>
            <a:r>
              <a:rPr lang="zh-CN" altLang="en-US"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G1</a:t>
            </a:r>
            <a:r>
              <a:rPr lang="zh-CN" altLang="en-US"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G0</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：增益选择位，设置</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PGA</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的增益 </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875533" name="Group 13"/>
          <p:cNvGraphicFramePr>
            <a:graphicFrameLocks noGrp="1"/>
          </p:cNvGraphicFramePr>
          <p:nvPr>
            <p:custDataLst>
              <p:tags r:id="rId4"/>
            </p:custDataLst>
          </p:nvPr>
        </p:nvGraphicFramePr>
        <p:xfrm>
          <a:off x="1577658" y="4139883"/>
          <a:ext cx="1997710" cy="2420620"/>
        </p:xfrm>
        <a:graphic>
          <a:graphicData uri="http://schemas.openxmlformats.org/drawingml/2006/table">
            <a:tbl>
              <a:tblPr/>
              <a:tblGrid>
                <a:gridCol w="375920"/>
                <a:gridCol w="370205"/>
                <a:gridCol w="464185"/>
                <a:gridCol w="787400"/>
              </a:tblGrid>
              <a:tr h="243840">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G2</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G1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G0</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l"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zh-CN" altLang="en-US"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增益设置</a:t>
                      </a:r>
                      <a:endParaRPr kumimoji="0" lang="zh-CN" altLang="en-US"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71463">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71463">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71463">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4</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73050">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8</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71463">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16</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73050">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32</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71463">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64</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273050">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p>
                      <a:pPr marL="0" marR="0" lvl="0" indent="0" algn="ctr" defTabSz="914400" rtl="0" eaLnBrk="1" fontAlgn="base" latinLnBrk="0" hangingPunct="1">
                        <a:lnSpc>
                          <a:spcPct val="100000"/>
                        </a:lnSpc>
                        <a:spcBef>
                          <a:spcPct val="0"/>
                        </a:spcBef>
                        <a:spcAft>
                          <a:spcPct val="0"/>
                        </a:spcAft>
                        <a:buClr>
                          <a:schemeClr val="hlink"/>
                        </a:buClr>
                        <a:buSzPct val="90000"/>
                        <a:buFont typeface="Wingdings" panose="05000000000000000000" pitchFamily="2" charset="2"/>
                        <a:buNone/>
                      </a:pPr>
                      <a:r>
                        <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Arial" panose="020B0604020202020204" pitchFamily="34" charset="0"/>
                          <a:ea typeface="宋体" panose="02010600030101010101" pitchFamily="2" charset="-122"/>
                          <a:cs typeface="Arial" panose="020B0604020202020204" pitchFamily="34" charset="0"/>
                        </a:rPr>
                        <a:t>128</a:t>
                      </a:r>
                      <a:endParaRPr kumimoji="0" lang="en-US" altLang="zh-CN" sz="18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4507"/>
                                        </p:tgtEl>
                                        <p:attrNameLst>
                                          <p:attrName>style.visibility</p:attrName>
                                        </p:attrNameLst>
                                      </p:cBhvr>
                                      <p:to>
                                        <p:strVal val="visible"/>
                                      </p:to>
                                    </p:set>
                                    <p:anim calcmode="lin" valueType="num">
                                      <p:cBhvr additive="base">
                                        <p:cTn id="7" dur="500" fill="hold"/>
                                        <p:tgtEl>
                                          <p:spTgt spid="874507"/>
                                        </p:tgtEl>
                                        <p:attrNameLst>
                                          <p:attrName>ppt_x</p:attrName>
                                        </p:attrNameLst>
                                      </p:cBhvr>
                                      <p:tavLst>
                                        <p:tav tm="0">
                                          <p:val>
                                            <p:strVal val="#ppt_x"/>
                                          </p:val>
                                        </p:tav>
                                        <p:tav tm="100000">
                                          <p:val>
                                            <p:strVal val="#ppt_x"/>
                                          </p:val>
                                        </p:tav>
                                      </p:tavLst>
                                    </p:anim>
                                    <p:anim calcmode="lin" valueType="num">
                                      <p:cBhvr additive="base">
                                        <p:cTn id="8" dur="500" fill="hold"/>
                                        <p:tgtEl>
                                          <p:spTgt spid="87450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74508"/>
                                        </p:tgtEl>
                                        <p:attrNameLst>
                                          <p:attrName>style.visibility</p:attrName>
                                        </p:attrNameLst>
                                      </p:cBhvr>
                                      <p:to>
                                        <p:strVal val="visible"/>
                                      </p:to>
                                    </p:set>
                                    <p:anim calcmode="lin" valueType="num">
                                      <p:cBhvr additive="base">
                                        <p:cTn id="13" dur="500" fill="hold"/>
                                        <p:tgtEl>
                                          <p:spTgt spid="874508"/>
                                        </p:tgtEl>
                                        <p:attrNameLst>
                                          <p:attrName>ppt_x</p:attrName>
                                        </p:attrNameLst>
                                      </p:cBhvr>
                                      <p:tavLst>
                                        <p:tav tm="0">
                                          <p:val>
                                            <p:strVal val="#ppt_x"/>
                                          </p:val>
                                        </p:tav>
                                        <p:tav tm="100000">
                                          <p:val>
                                            <p:strVal val="#ppt_x"/>
                                          </p:val>
                                        </p:tav>
                                      </p:tavLst>
                                    </p:anim>
                                    <p:anim calcmode="lin" valueType="num">
                                      <p:cBhvr additive="base">
                                        <p:cTn id="14" dur="500" fill="hold"/>
                                        <p:tgtEl>
                                          <p:spTgt spid="87450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74509"/>
                                        </p:tgtEl>
                                        <p:attrNameLst>
                                          <p:attrName>style.visibility</p:attrName>
                                        </p:attrNameLst>
                                      </p:cBhvr>
                                      <p:to>
                                        <p:strVal val="visible"/>
                                      </p:to>
                                    </p:set>
                                    <p:anim calcmode="lin" valueType="num">
                                      <p:cBhvr additive="base">
                                        <p:cTn id="17" dur="500" fill="hold"/>
                                        <p:tgtEl>
                                          <p:spTgt spid="874509"/>
                                        </p:tgtEl>
                                        <p:attrNameLst>
                                          <p:attrName>ppt_x</p:attrName>
                                        </p:attrNameLst>
                                      </p:cBhvr>
                                      <p:tavLst>
                                        <p:tav tm="0">
                                          <p:val>
                                            <p:strVal val="#ppt_x"/>
                                          </p:val>
                                        </p:tav>
                                        <p:tav tm="100000">
                                          <p:val>
                                            <p:strVal val="#ppt_x"/>
                                          </p:val>
                                        </p:tav>
                                      </p:tavLst>
                                    </p:anim>
                                    <p:anim calcmode="lin" valueType="num">
                                      <p:cBhvr additive="base">
                                        <p:cTn id="18" dur="500" fill="hold"/>
                                        <p:tgtEl>
                                          <p:spTgt spid="87450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75531"/>
                                        </p:tgtEl>
                                        <p:attrNameLst>
                                          <p:attrName>style.visibility</p:attrName>
                                        </p:attrNameLst>
                                      </p:cBhvr>
                                      <p:to>
                                        <p:strVal val="visible"/>
                                      </p:to>
                                    </p:set>
                                    <p:anim calcmode="lin" valueType="num">
                                      <p:cBhvr additive="base">
                                        <p:cTn id="23" dur="500" fill="hold"/>
                                        <p:tgtEl>
                                          <p:spTgt spid="875531"/>
                                        </p:tgtEl>
                                        <p:attrNameLst>
                                          <p:attrName>ppt_x</p:attrName>
                                        </p:attrNameLst>
                                      </p:cBhvr>
                                      <p:tavLst>
                                        <p:tav tm="0">
                                          <p:val>
                                            <p:strVal val="#ppt_x"/>
                                          </p:val>
                                        </p:tav>
                                        <p:tav tm="100000">
                                          <p:val>
                                            <p:strVal val="#ppt_x"/>
                                          </p:val>
                                        </p:tav>
                                      </p:tavLst>
                                    </p:anim>
                                    <p:anim calcmode="lin" valueType="num">
                                      <p:cBhvr additive="base">
                                        <p:cTn id="24" dur="500" fill="hold"/>
                                        <p:tgtEl>
                                          <p:spTgt spid="87553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75533"/>
                                        </p:tgtEl>
                                        <p:attrNameLst>
                                          <p:attrName>style.visibility</p:attrName>
                                        </p:attrNameLst>
                                      </p:cBhvr>
                                      <p:to>
                                        <p:strVal val="visible"/>
                                      </p:to>
                                    </p:set>
                                    <p:anim calcmode="lin" valueType="num">
                                      <p:cBhvr additive="base">
                                        <p:cTn id="29" dur="500" fill="hold"/>
                                        <p:tgtEl>
                                          <p:spTgt spid="875533"/>
                                        </p:tgtEl>
                                        <p:attrNameLst>
                                          <p:attrName>ppt_x</p:attrName>
                                        </p:attrNameLst>
                                      </p:cBhvr>
                                      <p:tavLst>
                                        <p:tav tm="0">
                                          <p:val>
                                            <p:strVal val="#ppt_x"/>
                                          </p:val>
                                        </p:tav>
                                        <p:tav tm="100000">
                                          <p:val>
                                            <p:strVal val="#ppt_x"/>
                                          </p:val>
                                        </p:tav>
                                      </p:tavLst>
                                    </p:anim>
                                    <p:anim calcmode="lin" valueType="num">
                                      <p:cBhvr additive="base">
                                        <p:cTn id="30" dur="500" fill="hold"/>
                                        <p:tgtEl>
                                          <p:spTgt spid="8755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507" grpId="0" bldLvl="0" animBg="1"/>
      <p:bldP spid="874508" grpId="0" bldLvl="0" animBg="1"/>
      <p:bldP spid="875531"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55" name="Rectangle 11"/>
          <p:cNvSpPr>
            <a:spLocks noChangeArrowheads="1"/>
          </p:cNvSpPr>
          <p:nvPr/>
        </p:nvSpPr>
        <p:spPr bwMode="auto">
          <a:xfrm>
            <a:off x="643890" y="1811655"/>
            <a:ext cx="5501005" cy="3169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fontAlgn="base">
              <a:spcBef>
                <a:spcPct val="0"/>
              </a:spcBef>
              <a:spcAft>
                <a:spcPct val="0"/>
              </a:spcAft>
            </a:pP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：单</a:t>
            </a:r>
            <a:r>
              <a:rPr lang="en-US" altLang="zh-CN" sz="2000" b="1" smtClean="0">
                <a:solidFill>
                  <a:srgbClr val="FFFF00"/>
                </a:solidFill>
                <a:latin typeface="宋体" panose="02010600030101010101" pitchFamily="2" charset="-122"/>
                <a:cs typeface="宋体" panose="02010600030101010101" pitchFamily="2" charset="-122"/>
              </a:rPr>
              <a:t>/</a:t>
            </a:r>
            <a:r>
              <a:rPr lang="zh-CN" altLang="en-US" sz="2000" b="1" smtClean="0">
                <a:solidFill>
                  <a:srgbClr val="FFFF00"/>
                </a:solidFill>
                <a:latin typeface="宋体" panose="02010600030101010101" pitchFamily="2" charset="-122"/>
                <a:cs typeface="宋体" panose="02010600030101010101" pitchFamily="2" charset="-122"/>
              </a:rPr>
              <a:t>双极性工作选择位，</a:t>
            </a:r>
            <a:endParaRPr lang="zh-CN" altLang="en-US" sz="2000" b="1" smtClean="0">
              <a:solidFill>
                <a:srgbClr val="FFFF00"/>
              </a:solidFill>
              <a:latin typeface="宋体" panose="02010600030101010101" pitchFamily="2" charset="-122"/>
              <a:cs typeface="宋体" panose="02010600030101010101" pitchFamily="2" charset="-122"/>
            </a:endParaRPr>
          </a:p>
          <a:p>
            <a:pPr indent="0" fontAlgn="base">
              <a:spcBef>
                <a:spcPct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 ▲ “</a:t>
            </a:r>
            <a:r>
              <a:rPr lang="en-US" altLang="zh-CN" sz="2000" b="1" smtClean="0">
                <a:solidFill>
                  <a:srgbClr val="FFFF00"/>
                </a:solidFill>
                <a:latin typeface="宋体" panose="02010600030101010101" pitchFamily="2" charset="-122"/>
                <a:cs typeface="宋体" panose="02010600030101010101" pitchFamily="2" charset="-122"/>
              </a:rPr>
              <a:t>0”</a:t>
            </a:r>
            <a:r>
              <a:rPr lang="zh-CN" altLang="en-US" sz="2000" b="1" smtClean="0">
                <a:solidFill>
                  <a:srgbClr val="FFFF00"/>
                </a:solidFill>
                <a:latin typeface="宋体" panose="02010600030101010101" pitchFamily="2" charset="-122"/>
                <a:cs typeface="宋体" panose="02010600030101010101" pitchFamily="2" charset="-122"/>
              </a:rPr>
              <a:t>表示选择双极性。</a:t>
            </a:r>
            <a:endParaRPr lang="zh-CN" altLang="en-US" sz="2000" b="1" smtClean="0">
              <a:solidFill>
                <a:srgbClr val="FFFF00"/>
              </a:solidFill>
              <a:latin typeface="宋体" panose="02010600030101010101" pitchFamily="2" charset="-122"/>
              <a:cs typeface="宋体" panose="02010600030101010101" pitchFamily="2" charset="-122"/>
            </a:endParaRPr>
          </a:p>
          <a:p>
            <a:pPr indent="0" fontAlgn="base">
              <a:spcBef>
                <a:spcPct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 ▲</a:t>
            </a:r>
            <a:r>
              <a:rPr lang="en-US" altLang="zh-CN" sz="2000" b="1" smtClean="0">
                <a:solidFill>
                  <a:srgbClr val="FFFF00"/>
                </a:solidFill>
                <a:latin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cs typeface="宋体" panose="02010600030101010101" pitchFamily="2" charset="-122"/>
              </a:rPr>
              <a:t>“</a:t>
            </a:r>
            <a:r>
              <a:rPr lang="en-US" altLang="zh-CN" sz="2000" b="1" smtClean="0">
                <a:solidFill>
                  <a:srgbClr val="FFFF00"/>
                </a:solidFill>
                <a:latin typeface="宋体" panose="02010600030101010101" pitchFamily="2" charset="-122"/>
                <a:cs typeface="宋体" panose="02010600030101010101" pitchFamily="2" charset="-122"/>
              </a:rPr>
              <a:t>1”</a:t>
            </a:r>
            <a:r>
              <a:rPr lang="zh-CN" altLang="en-US" sz="2000" b="1" smtClean="0">
                <a:solidFill>
                  <a:srgbClr val="FFFF00"/>
                </a:solidFill>
                <a:latin typeface="宋体" panose="02010600030101010101" pitchFamily="2" charset="-122"/>
                <a:cs typeface="宋体" panose="02010600030101010101" pitchFamily="2" charset="-122"/>
              </a:rPr>
              <a:t>表示选择单极性。</a:t>
            </a:r>
            <a:endParaRPr lang="zh-CN" altLang="en-US" sz="2000" b="1" smtClean="0">
              <a:solidFill>
                <a:srgbClr val="FFFF00"/>
              </a:solidFill>
              <a:latin typeface="宋体" panose="02010600030101010101" pitchFamily="2" charset="-122"/>
              <a:cs typeface="宋体" panose="02010600030101010101" pitchFamily="2" charset="-122"/>
            </a:endParaRPr>
          </a:p>
          <a:p>
            <a:pPr indent="0" fontAlgn="base">
              <a:spcBef>
                <a:spcPct val="0"/>
              </a:spcBef>
              <a:spcAft>
                <a:spcPct val="0"/>
              </a:spcAft>
            </a:pPr>
            <a:r>
              <a:rPr lang="en-US" altLang="zh-CN" sz="2000" b="1" smtClean="0">
                <a:solidFill>
                  <a:srgbClr val="FFFF00"/>
                </a:solidFill>
                <a:latin typeface="Times New Roman" panose="02020603050405020304" pitchFamily="18" charset="0"/>
                <a:cs typeface="Times New Roman" panose="02020603050405020304" pitchFamily="18" charset="0"/>
              </a:rPr>
              <a:t>BUF</a:t>
            </a:r>
            <a:r>
              <a:rPr lang="zh-CN" altLang="en-US" sz="2000" b="1" smtClean="0">
                <a:solidFill>
                  <a:srgbClr val="FFFF00"/>
                </a:solidFill>
                <a:latin typeface="宋体" panose="02010600030101010101" pitchFamily="2" charset="-122"/>
                <a:cs typeface="宋体" panose="02010600030101010101" pitchFamily="2" charset="-122"/>
              </a:rPr>
              <a:t>：输入缓冲控制位</a:t>
            </a:r>
            <a:endParaRPr lang="zh-CN" altLang="en-US" sz="2000" b="1" smtClean="0">
              <a:solidFill>
                <a:srgbClr val="FFFF00"/>
              </a:solidFill>
              <a:latin typeface="宋体" panose="02010600030101010101" pitchFamily="2" charset="-122"/>
              <a:cs typeface="宋体" panose="02010600030101010101" pitchFamily="2" charset="-122"/>
            </a:endParaRPr>
          </a:p>
          <a:p>
            <a:pPr indent="0" fontAlgn="base">
              <a:spcBef>
                <a:spcPct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 ▲“</a:t>
            </a:r>
            <a:r>
              <a:rPr lang="en-US" altLang="zh-CN" sz="2000" b="1" smtClean="0">
                <a:solidFill>
                  <a:srgbClr val="FFFF00"/>
                </a:solidFill>
                <a:latin typeface="宋体" panose="02010600030101010101" pitchFamily="2" charset="-122"/>
                <a:cs typeface="宋体" panose="02010600030101010101" pitchFamily="2" charset="-122"/>
              </a:rPr>
              <a:t>0”</a:t>
            </a:r>
            <a:r>
              <a:rPr lang="zh-CN" altLang="en-US" sz="2000" b="1" smtClean="0">
                <a:solidFill>
                  <a:srgbClr val="FFFF00"/>
                </a:solidFill>
                <a:latin typeface="宋体" panose="02010600030101010101" pitchFamily="2" charset="-122"/>
                <a:cs typeface="宋体" panose="02010600030101010101" pitchFamily="2" charset="-122"/>
              </a:rPr>
              <a:t>表示无缓冲，</a:t>
            </a:r>
            <a:endParaRPr lang="zh-CN" altLang="en-US" sz="2000" b="1" smtClean="0">
              <a:solidFill>
                <a:srgbClr val="FFFF00"/>
              </a:solidFill>
              <a:latin typeface="宋体" panose="02010600030101010101" pitchFamily="2" charset="-122"/>
              <a:cs typeface="宋体" panose="02010600030101010101" pitchFamily="2" charset="-122"/>
            </a:endParaRPr>
          </a:p>
          <a:p>
            <a:pPr indent="0" fontAlgn="base">
              <a:spcBef>
                <a:spcPct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 ▲“</a:t>
            </a:r>
            <a:r>
              <a:rPr lang="en-US" altLang="zh-CN" sz="2000" b="1" smtClean="0">
                <a:solidFill>
                  <a:srgbClr val="FFFF00"/>
                </a:solidFill>
                <a:latin typeface="宋体" panose="02010600030101010101" pitchFamily="2" charset="-122"/>
                <a:cs typeface="宋体" panose="02010600030101010101" pitchFamily="2" charset="-122"/>
              </a:rPr>
              <a:t>1”</a:t>
            </a:r>
            <a:r>
              <a:rPr lang="zh-CN" altLang="en-US" sz="2000" b="1" smtClean="0">
                <a:solidFill>
                  <a:srgbClr val="FFFF00"/>
                </a:solidFill>
                <a:latin typeface="宋体" panose="02010600030101010101" pitchFamily="2" charset="-122"/>
                <a:cs typeface="宋体" panose="02010600030101010101" pitchFamily="2" charset="-122"/>
              </a:rPr>
              <a:t>表示缓冲器传入通道，可处理 </a:t>
            </a:r>
            <a:endParaRPr lang="zh-CN" altLang="en-US" sz="2000" b="1" smtClean="0">
              <a:solidFill>
                <a:srgbClr val="FFFF00"/>
              </a:solidFill>
              <a:latin typeface="宋体" panose="02010600030101010101" pitchFamily="2" charset="-122"/>
              <a:cs typeface="宋体" panose="02010600030101010101" pitchFamily="2" charset="-122"/>
            </a:endParaRPr>
          </a:p>
          <a:p>
            <a:pPr indent="0" fontAlgn="base">
              <a:spcBef>
                <a:spcPct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    高阻  抗信号源。</a:t>
            </a:r>
            <a:endParaRPr lang="zh-CN" altLang="en-US" sz="2000" b="1" smtClean="0">
              <a:solidFill>
                <a:srgbClr val="FFFF00"/>
              </a:solidFill>
              <a:latin typeface="宋体" panose="02010600030101010101" pitchFamily="2" charset="-122"/>
              <a:cs typeface="宋体" panose="02010600030101010101" pitchFamily="2" charset="-122"/>
            </a:endParaRPr>
          </a:p>
          <a:p>
            <a:pPr indent="0" fontAlgn="base">
              <a:spcBef>
                <a:spcPct val="0"/>
              </a:spcBef>
              <a:spcAft>
                <a:spcPct val="0"/>
              </a:spcAft>
            </a:pPr>
            <a:r>
              <a:rPr lang="en-US" altLang="zh-CN" sz="2000" b="1" smtClean="0">
                <a:solidFill>
                  <a:srgbClr val="FFFF00"/>
                </a:solidFill>
                <a:latin typeface="Times New Roman" panose="02020603050405020304" pitchFamily="18" charset="0"/>
                <a:cs typeface="Times New Roman" panose="02020603050405020304" pitchFamily="18" charset="0"/>
              </a:rPr>
              <a:t>FSYNC</a:t>
            </a:r>
            <a:r>
              <a:rPr lang="zh-CN" altLang="en-US" sz="2000" b="1" smtClean="0">
                <a:solidFill>
                  <a:srgbClr val="FFFF00"/>
                </a:solidFill>
                <a:latin typeface="宋体" panose="02010600030101010101" pitchFamily="2" charset="-122"/>
                <a:cs typeface="宋体" panose="02010600030101010101" pitchFamily="2" charset="-122"/>
              </a:rPr>
              <a:t>： 滤波器同步位。</a:t>
            </a:r>
            <a:endParaRPr lang="zh-CN" altLang="en-US" sz="2000" b="1" smtClean="0">
              <a:solidFill>
                <a:srgbClr val="FFFF00"/>
              </a:solidFill>
              <a:latin typeface="宋体" panose="02010600030101010101" pitchFamily="2" charset="-122"/>
              <a:cs typeface="宋体" panose="02010600030101010101" pitchFamily="2" charset="-122"/>
            </a:endParaRPr>
          </a:p>
          <a:p>
            <a:pPr indent="0" fontAlgn="base">
              <a:spcBef>
                <a:spcPct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该位为“</a:t>
            </a:r>
            <a:r>
              <a:rPr lang="en-US" altLang="zh-CN" sz="2000" b="1" smtClean="0">
                <a:solidFill>
                  <a:srgbClr val="FFFF00"/>
                </a:solidFill>
                <a:latin typeface="宋体" panose="02010600030101010101" pitchFamily="2" charset="-122"/>
                <a:cs typeface="宋体" panose="02010600030101010101" pitchFamily="2" charset="-122"/>
              </a:rPr>
              <a:t>1”</a:t>
            </a:r>
            <a:r>
              <a:rPr lang="zh-CN" altLang="en-US" sz="2000" b="1" smtClean="0">
                <a:solidFill>
                  <a:srgbClr val="FFFF00"/>
                </a:solidFill>
                <a:latin typeface="宋体" panose="02010600030101010101" pitchFamily="2" charset="-122"/>
                <a:cs typeface="宋体" panose="02010600030101010101" pitchFamily="2" charset="-122"/>
              </a:rPr>
              <a:t>时滤波器的节点、控制逻辑、校准  </a:t>
            </a:r>
            <a:endParaRPr lang="zh-CN" altLang="en-US" sz="2000" b="1" smtClean="0">
              <a:solidFill>
                <a:srgbClr val="FFFF00"/>
              </a:solidFill>
              <a:latin typeface="宋体" panose="02010600030101010101" pitchFamily="2" charset="-122"/>
              <a:cs typeface="宋体" panose="02010600030101010101" pitchFamily="2" charset="-122"/>
            </a:endParaRPr>
          </a:p>
          <a:p>
            <a:pPr indent="0" fontAlgn="base">
              <a:spcBef>
                <a:spcPct val="0"/>
              </a:spcBef>
              <a:spcAft>
                <a:spcPct val="0"/>
              </a:spcAft>
            </a:pPr>
            <a:r>
              <a:rPr lang="zh-CN" altLang="en-US" sz="2000" b="1" smtClean="0">
                <a:solidFill>
                  <a:srgbClr val="FFFF00"/>
                </a:solidFill>
                <a:latin typeface="宋体" panose="02010600030101010101" pitchFamily="2" charset="-122"/>
                <a:cs typeface="宋体" panose="02010600030101010101" pitchFamily="2" charset="-122"/>
              </a:rPr>
              <a:t>逻辑等复位，为“</a:t>
            </a:r>
            <a:r>
              <a:rPr lang="en-US" altLang="zh-CN" sz="2000" b="1" smtClean="0">
                <a:solidFill>
                  <a:srgbClr val="FFFF00"/>
                </a:solidFill>
                <a:latin typeface="宋体" panose="02010600030101010101" pitchFamily="2" charset="-122"/>
                <a:cs typeface="宋体" panose="02010600030101010101" pitchFamily="2" charset="-122"/>
              </a:rPr>
              <a:t>1”</a:t>
            </a:r>
            <a:r>
              <a:rPr lang="zh-CN" altLang="en-US" sz="2000" b="1" smtClean="0">
                <a:solidFill>
                  <a:srgbClr val="FFFF00"/>
                </a:solidFill>
                <a:latin typeface="宋体" panose="02010600030101010101" pitchFamily="2" charset="-122"/>
                <a:cs typeface="宋体" panose="02010600030101010101" pitchFamily="2" charset="-122"/>
              </a:rPr>
              <a:t>正常处理数据。</a:t>
            </a:r>
            <a:endParaRPr lang="zh-CN" altLang="en-US" sz="2000" b="1" smtClean="0">
              <a:solidFill>
                <a:srgbClr val="FFFF00"/>
              </a:solidFill>
              <a:latin typeface="宋体" panose="02010600030101010101" pitchFamily="2" charset="-122"/>
              <a:cs typeface="宋体" panose="02010600030101010101" pitchFamily="2" charset="-122"/>
            </a:endParaRPr>
          </a:p>
        </p:txBody>
      </p:sp>
      <p:sp>
        <p:nvSpPr>
          <p:cNvPr id="876556" name="Rectangle 1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graphicFrame>
        <p:nvGraphicFramePr>
          <p:cNvPr id="876557" name="Object 13"/>
          <p:cNvGraphicFramePr>
            <a:graphicFrameLocks noChangeAspect="1"/>
          </p:cNvGraphicFramePr>
          <p:nvPr/>
        </p:nvGraphicFramePr>
        <p:xfrm>
          <a:off x="664845" y="1906270"/>
          <a:ext cx="451485" cy="280670"/>
        </p:xfrm>
        <a:graphic>
          <a:graphicData uri="http://schemas.openxmlformats.org/presentationml/2006/ole">
            <mc:AlternateContent xmlns:mc="http://schemas.openxmlformats.org/markup-compatibility/2006">
              <mc:Choice xmlns:v="urn:schemas-microsoft-com:vml" Requires="v">
                <p:oleObj spid="_x0000_s12327" name="公式" r:id="rId1" imgW="355600" imgH="215900" progId="Equation.3">
                  <p:embed/>
                </p:oleObj>
              </mc:Choice>
              <mc:Fallback>
                <p:oleObj name="公式" r:id="rId1" imgW="355600" imgH="215900" progId="Equation.3">
                  <p:embed/>
                  <p:pic>
                    <p:nvPicPr>
                      <p:cNvPr id="0" name="图片 123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845" y="1906270"/>
                        <a:ext cx="451485" cy="280670"/>
                      </a:xfrm>
                      <a:prstGeom prst="rect">
                        <a:avLst/>
                      </a:prstGeom>
                      <a:solidFill>
                        <a:srgbClr val="FFFF00"/>
                      </a:solidFill>
                    </p:spPr>
                  </p:pic>
                </p:oleObj>
              </mc:Fallback>
            </mc:AlternateContent>
          </a:graphicData>
        </a:graphic>
      </p:graphicFrame>
      <p:sp>
        <p:nvSpPr>
          <p:cNvPr id="873483" name="Rectangle 11"/>
          <p:cNvSpPr>
            <a:spLocks noChangeArrowheads="1"/>
          </p:cNvSpPr>
          <p:nvPr/>
        </p:nvSpPr>
        <p:spPr bwMode="auto">
          <a:xfrm>
            <a:off x="377190" y="1446054"/>
            <a:ext cx="19405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tabLst>
                <a:tab pos="533400" algn="l"/>
              </a:tabLst>
              <a:defRPr>
                <a:solidFill>
                  <a:schemeClr val="tx1"/>
                </a:solidFill>
                <a:latin typeface="Arial" panose="020B0604020202020204" pitchFamily="34" charset="0"/>
                <a:ea typeface="宋体" panose="02010600030101010101" pitchFamily="2" charset="-122"/>
              </a:defRPr>
            </a:lvl1pPr>
            <a:lvl2pPr algn="l">
              <a:tabLst>
                <a:tab pos="533400" algn="l"/>
              </a:tabLst>
              <a:defRPr>
                <a:solidFill>
                  <a:schemeClr val="tx1"/>
                </a:solidFill>
                <a:latin typeface="Arial" panose="020B0604020202020204" pitchFamily="34" charset="0"/>
                <a:ea typeface="宋体" panose="02010600030101010101" pitchFamily="2" charset="-122"/>
              </a:defRPr>
            </a:lvl2pPr>
            <a:lvl3pPr algn="l">
              <a:tabLst>
                <a:tab pos="533400" algn="l"/>
              </a:tabLst>
              <a:defRPr>
                <a:solidFill>
                  <a:schemeClr val="tx1"/>
                </a:solidFill>
                <a:latin typeface="Arial" panose="020B0604020202020204" pitchFamily="34" charset="0"/>
                <a:ea typeface="宋体" panose="02010600030101010101" pitchFamily="2" charset="-122"/>
              </a:defRPr>
            </a:lvl3pPr>
            <a:lvl4pPr algn="l">
              <a:tabLst>
                <a:tab pos="533400" algn="l"/>
              </a:tabLst>
              <a:defRPr>
                <a:solidFill>
                  <a:schemeClr val="tx1"/>
                </a:solidFill>
                <a:latin typeface="Arial" panose="020B0604020202020204" pitchFamily="34" charset="0"/>
                <a:ea typeface="宋体" panose="02010600030101010101" pitchFamily="2" charset="-122"/>
              </a:defRPr>
            </a:lvl4pPr>
            <a:lvl5pPr algn="l">
              <a:tabLst>
                <a:tab pos="5334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Wingdings" panose="05000000000000000000" pitchFamily="2" charset="2"/>
              <a:buChar char=""/>
            </a:pPr>
            <a:r>
              <a:rPr lang="zh-CN" altLang="en-US" sz="2400" b="1" smtClean="0">
                <a:solidFill>
                  <a:srgbClr val="FFFFFF"/>
                </a:solidFill>
                <a:latin typeface="宋体" panose="02010600030101010101" pitchFamily="2" charset="-122"/>
              </a:rPr>
              <a:t>设置寄存器</a:t>
            </a:r>
            <a:endParaRPr lang="zh-CN" altLang="en-US" sz="2400" b="1" smtClean="0">
              <a:solidFill>
                <a:srgbClr val="FFFFFF"/>
              </a:solidFill>
              <a:latin typeface="宋体" panose="02010600030101010101" pitchFamily="2" charset="-122"/>
            </a:endParaRPr>
          </a:p>
        </p:txBody>
      </p:sp>
      <p:sp>
        <p:nvSpPr>
          <p:cNvPr id="867341" name="Rectangle 13"/>
          <p:cNvSpPr>
            <a:spLocks noChangeArrowheads="1"/>
          </p:cNvSpPr>
          <p:nvPr/>
        </p:nvSpPr>
        <p:spPr bwMode="auto">
          <a:xfrm>
            <a:off x="182880" y="1099979"/>
            <a:ext cx="329819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AD7705 </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的片内寄存器</a:t>
            </a:r>
            <a:r>
              <a:rPr lang="zh-CN" altLang="en-US" sz="2400" smtClean="0">
                <a:solidFill>
                  <a:srgbClr val="FFFFFF"/>
                </a:solidFill>
                <a:latin typeface="宋体" panose="02010600030101010101" pitchFamily="2" charset="-122"/>
                <a:ea typeface="宋体" panose="02010600030101010101" pitchFamily="2" charset="-122"/>
                <a:cs typeface="宋体" panose="02010600030101010101" pitchFamily="2" charset="-122"/>
              </a:rPr>
              <a:t> </a:t>
            </a:r>
            <a:endParaRPr lang="zh-CN" altLang="en-US" sz="2400"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57101" name="Rectangle 13"/>
          <p:cNvSpPr>
            <a:spLocks noChangeArrowheads="1"/>
          </p:cNvSpPr>
          <p:nvPr/>
        </p:nvSpPr>
        <p:spPr bwMode="auto">
          <a:xfrm>
            <a:off x="187960" y="701199"/>
            <a:ext cx="83883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pPr algn="l" fontAlgn="base">
              <a:spcBef>
                <a:spcPct val="0"/>
              </a:spcBef>
              <a:spcAft>
                <a:spcPct val="0"/>
              </a:spcAft>
            </a:pP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位串行</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Σ-Δ ADC AD7705</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与微处理器的连接</a:t>
            </a:r>
            <a:endPar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45838" name="Rectangle 14"/>
          <p:cNvSpPr>
            <a:spLocks noChangeArrowheads="1"/>
          </p:cNvSpPr>
          <p:nvPr/>
        </p:nvSpPr>
        <p:spPr bwMode="auto">
          <a:xfrm>
            <a:off x="38100" y="375761"/>
            <a:ext cx="420814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2.7.2</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串行</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ADC</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与微处理器接口</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0" name="Text Box 4"/>
          <p:cNvSpPr txBox="1">
            <a:spLocks noChangeArrowheads="1"/>
          </p:cNvSpPr>
          <p:nvPr/>
        </p:nvSpPr>
        <p:spPr bwMode="auto">
          <a:xfrm>
            <a:off x="323850" y="846455"/>
            <a:ext cx="4103688"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smtClean="0">
                <a:solidFill>
                  <a:srgbClr val="FFFFFF"/>
                </a:solidFill>
                <a:ea typeface="楷体_GB2312" pitchFamily="49" charset="-122"/>
              </a:rPr>
              <a:t> 2.</a:t>
            </a:r>
            <a:r>
              <a:rPr lang="zh-CN" altLang="en-US" sz="2400" b="1" smtClean="0">
                <a:solidFill>
                  <a:srgbClr val="FFFFFF"/>
                </a:solidFill>
                <a:ea typeface="楷体_GB2312" pitchFamily="49" charset="-122"/>
              </a:rPr>
              <a:t>传感器的性能指标 </a:t>
            </a:r>
            <a:endParaRPr lang="zh-CN" altLang="en-US" sz="2400" b="1" smtClean="0">
              <a:solidFill>
                <a:srgbClr val="FFFFFF"/>
              </a:solidFill>
              <a:ea typeface="楷体_GB2312" pitchFamily="49" charset="-122"/>
            </a:endParaRPr>
          </a:p>
        </p:txBody>
      </p:sp>
      <p:sp>
        <p:nvSpPr>
          <p:cNvPr id="536581" name="Text Box 5"/>
          <p:cNvSpPr txBox="1">
            <a:spLocks noChangeArrowheads="1"/>
          </p:cNvSpPr>
          <p:nvPr/>
        </p:nvSpPr>
        <p:spPr bwMode="auto">
          <a:xfrm>
            <a:off x="331470" y="1273493"/>
            <a:ext cx="2519363"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smtClean="0">
                <a:solidFill>
                  <a:srgbClr val="CC0000"/>
                </a:solidFill>
                <a:ea typeface="楷体_GB2312" pitchFamily="49" charset="-122"/>
              </a:rPr>
              <a:t>( 1 ) </a:t>
            </a:r>
            <a:r>
              <a:rPr lang="zh-CN" altLang="en-US" sz="2400" b="1" smtClean="0">
                <a:solidFill>
                  <a:srgbClr val="CC0000"/>
                </a:solidFill>
                <a:ea typeface="楷体_GB2312" pitchFamily="49" charset="-122"/>
              </a:rPr>
              <a:t>线性范围</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36583" name="Text Box 7"/>
          <p:cNvSpPr txBox="1">
            <a:spLocks noChangeArrowheads="1"/>
          </p:cNvSpPr>
          <p:nvPr/>
        </p:nvSpPr>
        <p:spPr bwMode="auto">
          <a:xfrm>
            <a:off x="323850" y="1648778"/>
            <a:ext cx="8496300"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smtClean="0">
                <a:solidFill>
                  <a:srgbClr val="FFCC00"/>
                </a:solidFill>
                <a:ea typeface="楷体_GB2312" pitchFamily="49" charset="-122"/>
              </a:rPr>
              <a:t>        </a:t>
            </a:r>
            <a:r>
              <a:rPr lang="zh-CN" altLang="en-US" sz="2400" b="1" smtClean="0">
                <a:solidFill>
                  <a:srgbClr val="FFCC00"/>
                </a:solidFill>
                <a:ea typeface="楷体_GB2312" pitchFamily="49" charset="-122"/>
              </a:rPr>
              <a:t>传感器的线性范围是指输出与输入成正比的范围。传感器的线性范围越宽，量程越大，在选择传感器时，当传感器的种类确定以后首先要看其量程是否满足要求。在量程范围内，灵敏度在理论上应保持定值，并且保证一定的测量精度。 </a:t>
            </a:r>
            <a:endParaRPr lang="zh-CN" altLang="en-US" sz="2400" b="1" smtClean="0">
              <a:solidFill>
                <a:srgbClr val="FFCC00"/>
              </a:solidFill>
              <a:ea typeface="楷体_GB2312" pitchFamily="49" charset="-122"/>
            </a:endParaRPr>
          </a:p>
        </p:txBody>
      </p:sp>
      <p:sp>
        <p:nvSpPr>
          <p:cNvPr id="536584" name="Text Box 8"/>
          <p:cNvSpPr txBox="1">
            <a:spLocks noChangeArrowheads="1"/>
          </p:cNvSpPr>
          <p:nvPr/>
        </p:nvSpPr>
        <p:spPr bwMode="auto">
          <a:xfrm>
            <a:off x="252730" y="3156268"/>
            <a:ext cx="1871663"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smtClean="0">
                <a:solidFill>
                  <a:srgbClr val="FFFFFF"/>
                </a:solidFill>
                <a:ea typeface="楷体_GB2312" pitchFamily="49" charset="-122"/>
              </a:rPr>
              <a:t> </a:t>
            </a:r>
            <a:r>
              <a:rPr lang="en-US" altLang="zh-CN" sz="2400" b="1" smtClean="0">
                <a:solidFill>
                  <a:srgbClr val="CC0000"/>
                </a:solidFill>
                <a:ea typeface="楷体_GB2312" pitchFamily="49" charset="-122"/>
              </a:rPr>
              <a:t>( 2 ) </a:t>
            </a:r>
            <a:r>
              <a:rPr lang="zh-CN" altLang="en-US" sz="2400" b="1" smtClean="0">
                <a:solidFill>
                  <a:srgbClr val="CC0000"/>
                </a:solidFill>
                <a:ea typeface="楷体_GB2312" pitchFamily="49" charset="-122"/>
              </a:rPr>
              <a:t>精度</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36585" name="Text Box 9"/>
          <p:cNvSpPr txBox="1">
            <a:spLocks noChangeArrowheads="1"/>
          </p:cNvSpPr>
          <p:nvPr/>
        </p:nvSpPr>
        <p:spPr bwMode="auto">
          <a:xfrm>
            <a:off x="323850" y="3616960"/>
            <a:ext cx="8677275" cy="193802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smtClean="0">
                <a:solidFill>
                  <a:srgbClr val="FFCC00"/>
                </a:solidFill>
                <a:ea typeface="楷体_GB2312" pitchFamily="49" charset="-122"/>
              </a:rPr>
              <a:t>      </a:t>
            </a:r>
            <a:r>
              <a:rPr lang="zh-CN" altLang="en-US" sz="2400" b="1" smtClean="0">
                <a:solidFill>
                  <a:srgbClr val="FFCC00"/>
                </a:solidFill>
                <a:ea typeface="楷体_GB2312" pitchFamily="49" charset="-122"/>
              </a:rPr>
              <a:t>精度是传感器的一个重要性能指标，关系到整个系统的测量精度。传感器精度越高，价格越昂贵。选用传感器时，如果测量目的是定性分析，选用重复精度高的传感器即可，不必选用绝对精度高的传感器；如果是定量分析，需要获得精确的测量值，可选用精度等级能满足要求的传感器。</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
        <p:nvSpPr>
          <p:cNvPr id="535559" name="Text Box 7"/>
          <p:cNvSpPr txBox="1">
            <a:spLocks noChangeArrowheads="1"/>
          </p:cNvSpPr>
          <p:nvPr/>
        </p:nvSpPr>
        <p:spPr bwMode="auto">
          <a:xfrm>
            <a:off x="427990" y="454343"/>
            <a:ext cx="410527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en-US" altLang="zh-CN" sz="2400" b="1" smtClean="0">
                <a:solidFill>
                  <a:srgbClr val="FFFFFF"/>
                </a:solidFill>
                <a:latin typeface="楷体_GB2312" pitchFamily="49" charset="-122"/>
                <a:ea typeface="楷体_GB2312" pitchFamily="49" charset="-122"/>
              </a:rPr>
              <a:t>2.2.2</a:t>
            </a:r>
            <a:r>
              <a:rPr lang="zh-CN" altLang="en-US" sz="2400" b="1" smtClean="0">
                <a:solidFill>
                  <a:srgbClr val="FFFFFF"/>
                </a:solidFill>
                <a:latin typeface="楷体_GB2312" pitchFamily="49" charset="-122"/>
                <a:ea typeface="楷体_GB2312" pitchFamily="49" charset="-122"/>
              </a:rPr>
              <a:t>传感器的选用原则</a:t>
            </a:r>
            <a:r>
              <a:rPr lang="zh-CN" altLang="en-US" sz="2400" b="1" smtClean="0">
                <a:solidFill>
                  <a:srgbClr val="FFFFFF"/>
                </a:solidFill>
                <a:ea typeface="楷体_GB2312" pitchFamily="49" charset="-122"/>
              </a:rPr>
              <a:t> </a:t>
            </a:r>
            <a:endParaRPr lang="zh-CN" altLang="en-US" sz="2400" b="1" smtClean="0">
              <a:solidFill>
                <a:srgbClr val="FFFFFF"/>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6583"/>
                                        </p:tgtEl>
                                        <p:attrNameLst>
                                          <p:attrName>style.visibility</p:attrName>
                                        </p:attrNameLst>
                                      </p:cBhvr>
                                      <p:to>
                                        <p:strVal val="visible"/>
                                      </p:to>
                                    </p:set>
                                    <p:anim calcmode="lin" valueType="num">
                                      <p:cBhvr additive="base">
                                        <p:cTn id="7" dur="500" fill="hold"/>
                                        <p:tgtEl>
                                          <p:spTgt spid="536583"/>
                                        </p:tgtEl>
                                        <p:attrNameLst>
                                          <p:attrName>ppt_x</p:attrName>
                                        </p:attrNameLst>
                                      </p:cBhvr>
                                      <p:tavLst>
                                        <p:tav tm="0">
                                          <p:val>
                                            <p:strVal val="#ppt_x"/>
                                          </p:val>
                                        </p:tav>
                                        <p:tav tm="100000">
                                          <p:val>
                                            <p:strVal val="#ppt_x"/>
                                          </p:val>
                                        </p:tav>
                                      </p:tavLst>
                                    </p:anim>
                                    <p:anim calcmode="lin" valueType="num">
                                      <p:cBhvr additive="base">
                                        <p:cTn id="8" dur="500" fill="hold"/>
                                        <p:tgtEl>
                                          <p:spTgt spid="5365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6584"/>
                                        </p:tgtEl>
                                        <p:attrNameLst>
                                          <p:attrName>style.visibility</p:attrName>
                                        </p:attrNameLst>
                                      </p:cBhvr>
                                      <p:to>
                                        <p:strVal val="visible"/>
                                      </p:to>
                                    </p:set>
                                    <p:anim calcmode="lin" valueType="num">
                                      <p:cBhvr additive="base">
                                        <p:cTn id="13" dur="500" fill="hold"/>
                                        <p:tgtEl>
                                          <p:spTgt spid="536584"/>
                                        </p:tgtEl>
                                        <p:attrNameLst>
                                          <p:attrName>ppt_x</p:attrName>
                                        </p:attrNameLst>
                                      </p:cBhvr>
                                      <p:tavLst>
                                        <p:tav tm="0">
                                          <p:val>
                                            <p:strVal val="#ppt_x"/>
                                          </p:val>
                                        </p:tav>
                                        <p:tav tm="100000">
                                          <p:val>
                                            <p:strVal val="#ppt_x"/>
                                          </p:val>
                                        </p:tav>
                                      </p:tavLst>
                                    </p:anim>
                                    <p:anim calcmode="lin" valueType="num">
                                      <p:cBhvr additive="base">
                                        <p:cTn id="14" dur="500" fill="hold"/>
                                        <p:tgtEl>
                                          <p:spTgt spid="53658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6585"/>
                                        </p:tgtEl>
                                        <p:attrNameLst>
                                          <p:attrName>style.visibility</p:attrName>
                                        </p:attrNameLst>
                                      </p:cBhvr>
                                      <p:to>
                                        <p:strVal val="visible"/>
                                      </p:to>
                                    </p:set>
                                    <p:anim calcmode="lin" valueType="num">
                                      <p:cBhvr additive="base">
                                        <p:cTn id="19" dur="500" fill="hold"/>
                                        <p:tgtEl>
                                          <p:spTgt spid="536585"/>
                                        </p:tgtEl>
                                        <p:attrNameLst>
                                          <p:attrName>ppt_x</p:attrName>
                                        </p:attrNameLst>
                                      </p:cBhvr>
                                      <p:tavLst>
                                        <p:tav tm="0">
                                          <p:val>
                                            <p:strVal val="#ppt_x"/>
                                          </p:val>
                                        </p:tav>
                                        <p:tav tm="100000">
                                          <p:val>
                                            <p:strVal val="#ppt_x"/>
                                          </p:val>
                                        </p:tav>
                                      </p:tavLst>
                                    </p:anim>
                                    <p:anim calcmode="lin" valueType="num">
                                      <p:cBhvr additive="base">
                                        <p:cTn id="20" dur="500" fill="hold"/>
                                        <p:tgtEl>
                                          <p:spTgt spid="5365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83" grpId="0" animBg="1"/>
      <p:bldP spid="536584" grpId="0" animBg="1"/>
      <p:bldP spid="53658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9" name="Rectangle 11"/>
          <p:cNvSpPr>
            <a:spLocks noChangeArrowheads="1"/>
          </p:cNvSpPr>
          <p:nvPr/>
        </p:nvSpPr>
        <p:spPr bwMode="auto">
          <a:xfrm>
            <a:off x="330200" y="1513364"/>
            <a:ext cx="19405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tabLst>
                <a:tab pos="533400" algn="l"/>
              </a:tabLst>
              <a:defRPr>
                <a:solidFill>
                  <a:schemeClr val="tx1"/>
                </a:solidFill>
                <a:latin typeface="Arial" panose="020B0604020202020204" pitchFamily="34" charset="0"/>
                <a:ea typeface="宋体" panose="02010600030101010101" pitchFamily="2" charset="-122"/>
              </a:defRPr>
            </a:lvl1pPr>
            <a:lvl2pPr algn="l">
              <a:tabLst>
                <a:tab pos="533400" algn="l"/>
              </a:tabLst>
              <a:defRPr>
                <a:solidFill>
                  <a:schemeClr val="tx1"/>
                </a:solidFill>
                <a:latin typeface="Arial" panose="020B0604020202020204" pitchFamily="34" charset="0"/>
                <a:ea typeface="宋体" panose="02010600030101010101" pitchFamily="2" charset="-122"/>
              </a:defRPr>
            </a:lvl2pPr>
            <a:lvl3pPr algn="l">
              <a:tabLst>
                <a:tab pos="533400" algn="l"/>
              </a:tabLst>
              <a:defRPr>
                <a:solidFill>
                  <a:schemeClr val="tx1"/>
                </a:solidFill>
                <a:latin typeface="Arial" panose="020B0604020202020204" pitchFamily="34" charset="0"/>
                <a:ea typeface="宋体" panose="02010600030101010101" pitchFamily="2" charset="-122"/>
              </a:defRPr>
            </a:lvl3pPr>
            <a:lvl4pPr algn="l">
              <a:tabLst>
                <a:tab pos="533400" algn="l"/>
              </a:tabLst>
              <a:defRPr>
                <a:solidFill>
                  <a:schemeClr val="tx1"/>
                </a:solidFill>
                <a:latin typeface="Arial" panose="020B0604020202020204" pitchFamily="34" charset="0"/>
                <a:ea typeface="宋体" panose="02010600030101010101" pitchFamily="2" charset="-122"/>
              </a:defRPr>
            </a:lvl4pPr>
            <a:lvl5pPr algn="l">
              <a:tabLst>
                <a:tab pos="5334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Wingdings" panose="05000000000000000000" pitchFamily="2" charset="2"/>
              <a:buChar char=""/>
            </a:pPr>
            <a:r>
              <a:rPr lang="zh-CN" altLang="en-US" sz="2400" b="1" smtClean="0">
                <a:solidFill>
                  <a:srgbClr val="FFFFFF"/>
                </a:solidFill>
                <a:latin typeface="宋体" panose="02010600030101010101" pitchFamily="2" charset="-122"/>
              </a:rPr>
              <a:t>时钟寄存器</a:t>
            </a:r>
            <a:endParaRPr lang="zh-CN" altLang="en-US" sz="2400" b="1" smtClean="0">
              <a:solidFill>
                <a:srgbClr val="FFFFFF"/>
              </a:solidFill>
              <a:latin typeface="宋体" panose="02010600030101010101" pitchFamily="2" charset="-122"/>
            </a:endParaRPr>
          </a:p>
        </p:txBody>
      </p:sp>
      <p:sp>
        <p:nvSpPr>
          <p:cNvPr id="877580" name="Rectangle 12"/>
          <p:cNvSpPr>
            <a:spLocks noChangeArrowheads="1"/>
          </p:cNvSpPr>
          <p:nvPr/>
        </p:nvSpPr>
        <p:spPr bwMode="auto">
          <a:xfrm>
            <a:off x="567055" y="1873092"/>
            <a:ext cx="8008938"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时钟寄存器是一个可读</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写的</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位寄存器，用于设置有关</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AD7705</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运行频率参数和</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转换输出更新速率。</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pic>
        <p:nvPicPr>
          <p:cNvPr id="877582"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16318" y="2579688"/>
            <a:ext cx="7488237"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7341" name="Rectangle 13"/>
          <p:cNvSpPr>
            <a:spLocks noChangeArrowheads="1"/>
          </p:cNvSpPr>
          <p:nvPr/>
        </p:nvSpPr>
        <p:spPr bwMode="auto">
          <a:xfrm>
            <a:off x="182880" y="1099979"/>
            <a:ext cx="329819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AD7705 </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的片内寄存器</a:t>
            </a:r>
            <a:r>
              <a:rPr lang="zh-CN" altLang="en-US" sz="2400" smtClean="0">
                <a:solidFill>
                  <a:srgbClr val="FFFFFF"/>
                </a:solidFill>
                <a:latin typeface="宋体" panose="02010600030101010101" pitchFamily="2" charset="-122"/>
                <a:ea typeface="宋体" panose="02010600030101010101" pitchFamily="2" charset="-122"/>
                <a:cs typeface="宋体" panose="02010600030101010101" pitchFamily="2" charset="-122"/>
              </a:rPr>
              <a:t> </a:t>
            </a:r>
            <a:endParaRPr lang="zh-CN" altLang="en-US" sz="2400"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57101" name="Rectangle 13"/>
          <p:cNvSpPr>
            <a:spLocks noChangeArrowheads="1"/>
          </p:cNvSpPr>
          <p:nvPr/>
        </p:nvSpPr>
        <p:spPr bwMode="auto">
          <a:xfrm>
            <a:off x="187960" y="701199"/>
            <a:ext cx="83883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pPr algn="l" fontAlgn="base">
              <a:spcBef>
                <a:spcPct val="0"/>
              </a:spcBef>
              <a:spcAft>
                <a:spcPct val="0"/>
              </a:spcAft>
            </a:pP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位串行</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Σ-Δ ADC AD7705</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与微处理器的连接</a:t>
            </a:r>
            <a:endPar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45838" name="Rectangle 14"/>
          <p:cNvSpPr>
            <a:spLocks noChangeArrowheads="1"/>
          </p:cNvSpPr>
          <p:nvPr/>
        </p:nvSpPr>
        <p:spPr bwMode="auto">
          <a:xfrm>
            <a:off x="38100" y="375761"/>
            <a:ext cx="420814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2.7.2</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串行</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ADC</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与微处理器接口</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878604" name="Rectangle 12"/>
          <p:cNvSpPr>
            <a:spLocks noChangeArrowheads="1"/>
          </p:cNvSpPr>
          <p:nvPr/>
        </p:nvSpPr>
        <p:spPr bwMode="auto">
          <a:xfrm>
            <a:off x="422275" y="3097371"/>
            <a:ext cx="8424863"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pPr fontAlgn="base">
              <a:spcBef>
                <a:spcPct val="0"/>
              </a:spcBef>
              <a:spcAft>
                <a:spcPct val="0"/>
              </a:spcAft>
            </a:pP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FS1</a:t>
            </a:r>
            <a:r>
              <a:rPr lang="zh-CN" altLang="en-US"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FS0</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：滤波器选择位，与</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CLK</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一起决定器件的输出更新率，在</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MCLK</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IN</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的时钟频率正确和</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CLKDIV</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位的设置也恰当的情况下，输出更新率如表 </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pic>
        <p:nvPicPr>
          <p:cNvPr id="878605" name="Picture 13"/>
          <p:cNvPicPr>
            <a:picLocks noChangeAspect="1" noChangeArrowheads="1"/>
          </p:cNvPicPr>
          <p:nvPr/>
        </p:nvPicPr>
        <p:blipFill>
          <a:blip r:embed="rId2">
            <a:extLst>
              <a:ext uri="{28A0092B-C50C-407E-A947-70E740481C1C}">
                <a14:useLocalDpi xmlns:a14="http://schemas.microsoft.com/office/drawing/2010/main" val="0"/>
              </a:ext>
            </a:extLst>
          </a:blip>
          <a:srcRect l="10111" t="5678" r="7465" b="6689"/>
          <a:stretch>
            <a:fillRect/>
          </a:stretch>
        </p:blipFill>
        <p:spPr bwMode="auto">
          <a:xfrm>
            <a:off x="1732915" y="4112260"/>
            <a:ext cx="587502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9" name="Rectangle 11"/>
          <p:cNvSpPr>
            <a:spLocks noChangeArrowheads="1"/>
          </p:cNvSpPr>
          <p:nvPr/>
        </p:nvSpPr>
        <p:spPr bwMode="auto">
          <a:xfrm>
            <a:off x="330200" y="1513364"/>
            <a:ext cx="19405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tabLst>
                <a:tab pos="533400" algn="l"/>
              </a:tabLst>
              <a:defRPr>
                <a:solidFill>
                  <a:schemeClr val="tx1"/>
                </a:solidFill>
                <a:latin typeface="Arial" panose="020B0604020202020204" pitchFamily="34" charset="0"/>
                <a:ea typeface="宋体" panose="02010600030101010101" pitchFamily="2" charset="-122"/>
              </a:defRPr>
            </a:lvl1pPr>
            <a:lvl2pPr algn="l">
              <a:tabLst>
                <a:tab pos="533400" algn="l"/>
              </a:tabLst>
              <a:defRPr>
                <a:solidFill>
                  <a:schemeClr val="tx1"/>
                </a:solidFill>
                <a:latin typeface="Arial" panose="020B0604020202020204" pitchFamily="34" charset="0"/>
                <a:ea typeface="宋体" panose="02010600030101010101" pitchFamily="2" charset="-122"/>
              </a:defRPr>
            </a:lvl2pPr>
            <a:lvl3pPr algn="l">
              <a:tabLst>
                <a:tab pos="533400" algn="l"/>
              </a:tabLst>
              <a:defRPr>
                <a:solidFill>
                  <a:schemeClr val="tx1"/>
                </a:solidFill>
                <a:latin typeface="Arial" panose="020B0604020202020204" pitchFamily="34" charset="0"/>
                <a:ea typeface="宋体" panose="02010600030101010101" pitchFamily="2" charset="-122"/>
              </a:defRPr>
            </a:lvl3pPr>
            <a:lvl4pPr algn="l">
              <a:tabLst>
                <a:tab pos="533400" algn="l"/>
              </a:tabLst>
              <a:defRPr>
                <a:solidFill>
                  <a:schemeClr val="tx1"/>
                </a:solidFill>
                <a:latin typeface="Arial" panose="020B0604020202020204" pitchFamily="34" charset="0"/>
                <a:ea typeface="宋体" panose="02010600030101010101" pitchFamily="2" charset="-122"/>
              </a:defRPr>
            </a:lvl4pPr>
            <a:lvl5pPr algn="l">
              <a:tabLst>
                <a:tab pos="5334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Wingdings" panose="05000000000000000000" pitchFamily="2" charset="2"/>
              <a:buChar char=""/>
            </a:pPr>
            <a:r>
              <a:rPr lang="zh-CN" altLang="en-US" sz="2400" b="1" smtClean="0">
                <a:solidFill>
                  <a:srgbClr val="FFFFFF"/>
                </a:solidFill>
                <a:latin typeface="宋体" panose="02010600030101010101" pitchFamily="2" charset="-122"/>
              </a:rPr>
              <a:t>时钟寄存器</a:t>
            </a:r>
            <a:endParaRPr lang="zh-CN" altLang="en-US" sz="2400" b="1" smtClean="0">
              <a:solidFill>
                <a:srgbClr val="FFFFFF"/>
              </a:solidFill>
              <a:latin typeface="宋体" panose="02010600030101010101" pitchFamily="2" charset="-122"/>
            </a:endParaRPr>
          </a:p>
        </p:txBody>
      </p:sp>
      <p:pic>
        <p:nvPicPr>
          <p:cNvPr id="877582"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90588" y="1973263"/>
            <a:ext cx="7488237"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7341" name="Rectangle 13"/>
          <p:cNvSpPr>
            <a:spLocks noChangeArrowheads="1"/>
          </p:cNvSpPr>
          <p:nvPr/>
        </p:nvSpPr>
        <p:spPr bwMode="auto">
          <a:xfrm>
            <a:off x="182880" y="1099979"/>
            <a:ext cx="329819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AD7705 </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的片内寄存器</a:t>
            </a:r>
            <a:r>
              <a:rPr lang="zh-CN" altLang="en-US" sz="2400" smtClean="0">
                <a:solidFill>
                  <a:srgbClr val="FFFFFF"/>
                </a:solidFill>
                <a:latin typeface="宋体" panose="02010600030101010101" pitchFamily="2" charset="-122"/>
                <a:ea typeface="宋体" panose="02010600030101010101" pitchFamily="2" charset="-122"/>
                <a:cs typeface="宋体" panose="02010600030101010101" pitchFamily="2" charset="-122"/>
              </a:rPr>
              <a:t> </a:t>
            </a:r>
            <a:endParaRPr lang="zh-CN" altLang="en-US" sz="2400"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57101" name="Rectangle 13"/>
          <p:cNvSpPr>
            <a:spLocks noChangeArrowheads="1"/>
          </p:cNvSpPr>
          <p:nvPr/>
        </p:nvSpPr>
        <p:spPr bwMode="auto">
          <a:xfrm>
            <a:off x="187960" y="701199"/>
            <a:ext cx="83883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pPr algn="l" fontAlgn="base">
              <a:spcBef>
                <a:spcPct val="0"/>
              </a:spcBef>
              <a:spcAft>
                <a:spcPct val="0"/>
              </a:spcAft>
            </a:pP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位串行</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Σ-Δ ADC AD7705</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与微处理器的连接</a:t>
            </a:r>
            <a:endPar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45838" name="Rectangle 14"/>
          <p:cNvSpPr>
            <a:spLocks noChangeArrowheads="1"/>
          </p:cNvSpPr>
          <p:nvPr/>
        </p:nvSpPr>
        <p:spPr bwMode="auto">
          <a:xfrm>
            <a:off x="38100" y="375761"/>
            <a:ext cx="420814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2.7.2</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串行</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ADC</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与微处理器接口</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878604" name="Rectangle 12"/>
          <p:cNvSpPr>
            <a:spLocks noChangeArrowheads="1"/>
          </p:cNvSpPr>
          <p:nvPr/>
        </p:nvSpPr>
        <p:spPr bwMode="auto">
          <a:xfrm>
            <a:off x="422275" y="2560796"/>
            <a:ext cx="8424863" cy="224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pPr fontAlgn="base">
              <a:spcBef>
                <a:spcPct val="0"/>
              </a:spcBef>
              <a:spcAft>
                <a:spcPct val="0"/>
              </a:spcAft>
            </a:pPr>
            <a:r>
              <a:rPr lang="en-US"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ZERO</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必须为</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0</a:t>
            </a:r>
            <a:endPar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CLKDIS</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：主时钟禁止位，为</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1</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时，禁止主时钟在</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MCLK OUT</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引脚输出，</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如使用晶体振荡器由器件内部产生时钟，必须为</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0</a:t>
            </a:r>
            <a:endPar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CLKDIV</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：时钟分频位，</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=1</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时表示输入主时钟在器件使用前被二分频；</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=0</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时不分频</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CLK</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：时钟位，时钟频率为</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2.4576MHz</a:t>
            </a:r>
            <a:r>
              <a:rPr lang="zh-CN" altLang="en-US"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CLKDIV=0</a:t>
            </a:r>
            <a:r>
              <a:rPr lang="zh-CN" altLang="en-US"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时，该位设置为</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1</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时钟频率为</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1MHz</a:t>
            </a:r>
            <a:r>
              <a:rPr lang="zh-CN" altLang="en-US"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mn-ea"/>
              </a:rPr>
              <a:t>CLKDIV=0</a:t>
            </a:r>
            <a:r>
              <a:rPr lang="zh-CN" altLang="en-US"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sym typeface="+mn-ea"/>
              </a:rPr>
              <a:t>时，该位设为</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sym typeface="+mn-ea"/>
              </a:rPr>
              <a:t>0</a:t>
            </a:r>
            <a:endPar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27" name="Rectangle 11"/>
          <p:cNvSpPr>
            <a:spLocks noChangeArrowheads="1"/>
          </p:cNvSpPr>
          <p:nvPr/>
        </p:nvSpPr>
        <p:spPr bwMode="auto">
          <a:xfrm>
            <a:off x="305435" y="1541622"/>
            <a:ext cx="19405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tabLst>
                <a:tab pos="533400" algn="l"/>
              </a:tabLst>
              <a:defRPr>
                <a:solidFill>
                  <a:schemeClr val="tx1"/>
                </a:solidFill>
                <a:latin typeface="Arial" panose="020B0604020202020204" pitchFamily="34" charset="0"/>
                <a:ea typeface="宋体" panose="02010600030101010101" pitchFamily="2" charset="-122"/>
              </a:defRPr>
            </a:lvl1pPr>
            <a:lvl2pPr algn="l">
              <a:tabLst>
                <a:tab pos="533400" algn="l"/>
              </a:tabLst>
              <a:defRPr>
                <a:solidFill>
                  <a:schemeClr val="tx1"/>
                </a:solidFill>
                <a:latin typeface="Arial" panose="020B0604020202020204" pitchFamily="34" charset="0"/>
                <a:ea typeface="宋体" panose="02010600030101010101" pitchFamily="2" charset="-122"/>
              </a:defRPr>
            </a:lvl2pPr>
            <a:lvl3pPr algn="l">
              <a:tabLst>
                <a:tab pos="533400" algn="l"/>
              </a:tabLst>
              <a:defRPr>
                <a:solidFill>
                  <a:schemeClr val="tx1"/>
                </a:solidFill>
                <a:latin typeface="Arial" panose="020B0604020202020204" pitchFamily="34" charset="0"/>
                <a:ea typeface="宋体" panose="02010600030101010101" pitchFamily="2" charset="-122"/>
              </a:defRPr>
            </a:lvl3pPr>
            <a:lvl4pPr algn="l">
              <a:tabLst>
                <a:tab pos="533400" algn="l"/>
              </a:tabLst>
              <a:defRPr>
                <a:solidFill>
                  <a:schemeClr val="tx1"/>
                </a:solidFill>
                <a:latin typeface="Arial" panose="020B0604020202020204" pitchFamily="34" charset="0"/>
                <a:ea typeface="宋体" panose="02010600030101010101" pitchFamily="2" charset="-122"/>
              </a:defRPr>
            </a:lvl4pPr>
            <a:lvl5pPr algn="l">
              <a:tabLst>
                <a:tab pos="5334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Wingdings" panose="05000000000000000000" pitchFamily="2" charset="2"/>
              <a:buChar char=""/>
            </a:pPr>
            <a:r>
              <a:rPr lang="zh-CN" altLang="en-US" sz="2400" b="1" smtClean="0">
                <a:solidFill>
                  <a:srgbClr val="FFFFFF"/>
                </a:solidFill>
                <a:latin typeface="宋体" panose="02010600030101010101" pitchFamily="2" charset="-122"/>
              </a:rPr>
              <a:t>数据寄存器</a:t>
            </a:r>
            <a:endParaRPr lang="zh-CN" altLang="en-US" sz="2400" b="1" smtClean="0">
              <a:solidFill>
                <a:srgbClr val="FFFFFF"/>
              </a:solidFill>
              <a:latin typeface="宋体" panose="02010600030101010101" pitchFamily="2" charset="-122"/>
            </a:endParaRPr>
          </a:p>
        </p:txBody>
      </p:sp>
      <p:sp>
        <p:nvSpPr>
          <p:cNvPr id="879628" name="Rectangle 12"/>
          <p:cNvSpPr>
            <a:spLocks noChangeArrowheads="1"/>
          </p:cNvSpPr>
          <p:nvPr/>
        </p:nvSpPr>
        <p:spPr bwMode="auto">
          <a:xfrm>
            <a:off x="332423" y="1911827"/>
            <a:ext cx="8243887"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位只读寄存器，由两个</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8</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位的存贮单元组成，用于存放最新的转换结果。输出时</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MSB</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在前，如果接收微控制器需要</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LSB</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在前，例如</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8051</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系列，读取的时候应该分两次读，每次读出</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8</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位分别倒序，而不是整个</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16</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位倒序。</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867341" name="Rectangle 13"/>
          <p:cNvSpPr>
            <a:spLocks noChangeArrowheads="1"/>
          </p:cNvSpPr>
          <p:nvPr/>
        </p:nvSpPr>
        <p:spPr bwMode="auto">
          <a:xfrm>
            <a:off x="182880" y="1099979"/>
            <a:ext cx="329819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fontAlgn="base">
              <a:spcBef>
                <a:spcPct val="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AD7705 </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的片内寄存器</a:t>
            </a:r>
            <a:r>
              <a:rPr lang="zh-CN" altLang="en-US" sz="2400" smtClean="0">
                <a:solidFill>
                  <a:srgbClr val="FFFFFF"/>
                </a:solidFill>
                <a:latin typeface="宋体" panose="02010600030101010101" pitchFamily="2" charset="-122"/>
                <a:ea typeface="宋体" panose="02010600030101010101" pitchFamily="2" charset="-122"/>
                <a:cs typeface="宋体" panose="02010600030101010101" pitchFamily="2" charset="-122"/>
              </a:rPr>
              <a:t> </a:t>
            </a:r>
            <a:endParaRPr lang="zh-CN" altLang="en-US" sz="2400"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57101" name="Rectangle 13"/>
          <p:cNvSpPr>
            <a:spLocks noChangeArrowheads="1"/>
          </p:cNvSpPr>
          <p:nvPr/>
        </p:nvSpPr>
        <p:spPr bwMode="auto">
          <a:xfrm>
            <a:off x="187960" y="701199"/>
            <a:ext cx="83883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pPr algn="l" fontAlgn="base">
              <a:spcBef>
                <a:spcPct val="0"/>
              </a:spcBef>
              <a:spcAft>
                <a:spcPct val="0"/>
              </a:spcAft>
            </a:pP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位串行</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Σ-Δ ADC AD7705</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与微处理器的连接</a:t>
            </a:r>
            <a:endPar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45838" name="Rectangle 14"/>
          <p:cNvSpPr>
            <a:spLocks noChangeArrowheads="1"/>
          </p:cNvSpPr>
          <p:nvPr/>
        </p:nvSpPr>
        <p:spPr bwMode="auto">
          <a:xfrm>
            <a:off x="38100" y="375761"/>
            <a:ext cx="420814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2.7.2</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串行</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ADC</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与微处理器接口</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880651" name="Rectangle 11"/>
          <p:cNvSpPr>
            <a:spLocks noChangeArrowheads="1"/>
          </p:cNvSpPr>
          <p:nvPr/>
        </p:nvSpPr>
        <p:spPr bwMode="auto">
          <a:xfrm>
            <a:off x="377508" y="2902427"/>
            <a:ext cx="19405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tabLst>
                <a:tab pos="533400" algn="l"/>
              </a:tabLst>
              <a:defRPr>
                <a:solidFill>
                  <a:schemeClr val="tx1"/>
                </a:solidFill>
                <a:latin typeface="Arial" panose="020B0604020202020204" pitchFamily="34" charset="0"/>
                <a:ea typeface="宋体" panose="02010600030101010101" pitchFamily="2" charset="-122"/>
              </a:defRPr>
            </a:lvl1pPr>
            <a:lvl2pPr algn="l">
              <a:tabLst>
                <a:tab pos="533400" algn="l"/>
              </a:tabLst>
              <a:defRPr>
                <a:solidFill>
                  <a:schemeClr val="tx1"/>
                </a:solidFill>
                <a:latin typeface="Arial" panose="020B0604020202020204" pitchFamily="34" charset="0"/>
                <a:ea typeface="宋体" panose="02010600030101010101" pitchFamily="2" charset="-122"/>
              </a:defRPr>
            </a:lvl2pPr>
            <a:lvl3pPr algn="l">
              <a:tabLst>
                <a:tab pos="533400" algn="l"/>
              </a:tabLst>
              <a:defRPr>
                <a:solidFill>
                  <a:schemeClr val="tx1"/>
                </a:solidFill>
                <a:latin typeface="Arial" panose="020B0604020202020204" pitchFamily="34" charset="0"/>
                <a:ea typeface="宋体" panose="02010600030101010101" pitchFamily="2" charset="-122"/>
              </a:defRPr>
            </a:lvl3pPr>
            <a:lvl4pPr algn="l">
              <a:tabLst>
                <a:tab pos="533400" algn="l"/>
              </a:tabLst>
              <a:defRPr>
                <a:solidFill>
                  <a:schemeClr val="tx1"/>
                </a:solidFill>
                <a:latin typeface="Arial" panose="020B0604020202020204" pitchFamily="34" charset="0"/>
                <a:ea typeface="宋体" panose="02010600030101010101" pitchFamily="2" charset="-122"/>
              </a:defRPr>
            </a:lvl4pPr>
            <a:lvl5pPr algn="l">
              <a:tabLst>
                <a:tab pos="5334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533400" algn="l"/>
              </a:tabLs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 typeface="Wingdings" panose="05000000000000000000" pitchFamily="2" charset="2"/>
              <a:buChar char=""/>
            </a:pPr>
            <a:r>
              <a:rPr lang="zh-CN" altLang="en-US" sz="2400" b="1" smtClean="0">
                <a:solidFill>
                  <a:srgbClr val="FFFFFF"/>
                </a:solidFill>
                <a:latin typeface="宋体" panose="02010600030101010101" pitchFamily="2" charset="-122"/>
              </a:rPr>
              <a:t>其他寄存器</a:t>
            </a:r>
            <a:endParaRPr lang="zh-CN" altLang="en-US" sz="2400" b="1" smtClean="0">
              <a:solidFill>
                <a:srgbClr val="FFFFFF"/>
              </a:solidFill>
              <a:latin typeface="宋体" panose="02010600030101010101" pitchFamily="2" charset="-122"/>
            </a:endParaRPr>
          </a:p>
        </p:txBody>
      </p:sp>
      <p:sp>
        <p:nvSpPr>
          <p:cNvPr id="880652" name="Rectangle 12"/>
          <p:cNvSpPr>
            <a:spLocks noChangeArrowheads="1"/>
          </p:cNvSpPr>
          <p:nvPr/>
        </p:nvSpPr>
        <p:spPr bwMode="auto">
          <a:xfrm>
            <a:off x="622935" y="3362960"/>
            <a:ext cx="7993063"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其他寄存器包括测试寄存器，用于测试；零标度校准寄存器和满标度校准寄存器，成对使用，用于存放校准数据，可用来分析噪声和转换误差。用户一般不用。</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75" name="Rectangle 11"/>
          <p:cNvSpPr>
            <a:spLocks noChangeArrowheads="1"/>
          </p:cNvSpPr>
          <p:nvPr/>
        </p:nvSpPr>
        <p:spPr bwMode="auto">
          <a:xfrm>
            <a:off x="225425" y="1118077"/>
            <a:ext cx="17145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en-US" altLang="zh-CN"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 </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读写时序 </a:t>
            </a:r>
            <a:endPar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pic>
        <p:nvPicPr>
          <p:cNvPr id="881676" name="Picture 12" descr="B52B"/>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50155" y="2945130"/>
            <a:ext cx="4041140" cy="1299210"/>
          </a:xfrm>
          <a:prstGeom prst="rect">
            <a:avLst/>
          </a:prstGeom>
          <a:noFill/>
          <a:extLst>
            <a:ext uri="{909E8E84-426E-40DD-AFC4-6F175D3DCCD1}">
              <a14:hiddenFill xmlns:a14="http://schemas.microsoft.com/office/drawing/2010/main">
                <a:solidFill>
                  <a:srgbClr val="FFFFFF"/>
                </a:solidFill>
              </a14:hiddenFill>
            </a:ext>
          </a:extLst>
        </p:spPr>
      </p:pic>
      <p:pic>
        <p:nvPicPr>
          <p:cNvPr id="881678" name="Picture 14" descr="B52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0790" y="1163955"/>
            <a:ext cx="4036060" cy="1725930"/>
          </a:xfrm>
          <a:prstGeom prst="rect">
            <a:avLst/>
          </a:prstGeom>
          <a:noFill/>
          <a:extLst>
            <a:ext uri="{909E8E84-426E-40DD-AFC4-6F175D3DCCD1}">
              <a14:hiddenFill xmlns:a14="http://schemas.microsoft.com/office/drawing/2010/main">
                <a:solidFill>
                  <a:srgbClr val="FFFFFF"/>
                </a:solidFill>
              </a14:hiddenFill>
            </a:ext>
          </a:extLst>
        </p:spPr>
      </p:pic>
      <p:sp>
        <p:nvSpPr>
          <p:cNvPr id="857101" name="Rectangle 13"/>
          <p:cNvSpPr>
            <a:spLocks noChangeArrowheads="1"/>
          </p:cNvSpPr>
          <p:nvPr/>
        </p:nvSpPr>
        <p:spPr bwMode="auto">
          <a:xfrm>
            <a:off x="187960" y="701199"/>
            <a:ext cx="83883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pPr algn="l" fontAlgn="base">
              <a:spcBef>
                <a:spcPct val="0"/>
              </a:spcBef>
              <a:spcAft>
                <a:spcPct val="0"/>
              </a:spcAft>
            </a:pP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位串行</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Σ-Δ ADC AD7705</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与微处理器的连接</a:t>
            </a:r>
            <a:endPar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45838" name="Rectangle 14"/>
          <p:cNvSpPr>
            <a:spLocks noChangeArrowheads="1"/>
          </p:cNvSpPr>
          <p:nvPr/>
        </p:nvSpPr>
        <p:spPr bwMode="auto">
          <a:xfrm>
            <a:off x="38100" y="375761"/>
            <a:ext cx="420814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2.7.2</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串行</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ADC</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与微处理器接口</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882699" name="Text Box 11"/>
          <p:cNvSpPr txBox="1">
            <a:spLocks noChangeArrowheads="1"/>
          </p:cNvSpPr>
          <p:nvPr/>
        </p:nvSpPr>
        <p:spPr bwMode="auto">
          <a:xfrm>
            <a:off x="400685" y="1502410"/>
            <a:ext cx="7094538" cy="224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fontAlgn="base">
              <a:spcBef>
                <a:spcPct val="0"/>
              </a:spcBef>
              <a:spcAft>
                <a:spcPct val="0"/>
              </a:spcAft>
            </a:pP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DIN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线用来向片内寄存器传输数据</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DOUT</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线用来访问寄存器里的数据</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SCLK</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为串行时钟输入端，</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◆所有的数据传输都和</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SCLK</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信号有关，</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当与单片机连接时，为确保芯片数据</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转换可靠，在两次相邻的数据传输之</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间应将</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SCLK</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置为高电平。 </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883723" name="Rectangle 11"/>
          <p:cNvSpPr>
            <a:spLocks noChangeArrowheads="1"/>
          </p:cNvSpPr>
          <p:nvPr/>
        </p:nvSpPr>
        <p:spPr bwMode="auto">
          <a:xfrm>
            <a:off x="250825" y="3919855"/>
            <a:ext cx="7299325"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l" fontAlgn="base">
              <a:spcBef>
                <a:spcPct val="0"/>
              </a:spcBef>
              <a:spcAft>
                <a:spcPct val="0"/>
              </a:spcAft>
            </a:pP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为状态信号</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l" fontAlgn="base">
              <a:spcBef>
                <a:spcPct val="0"/>
              </a:spcBef>
              <a:spcAft>
                <a:spcPct val="0"/>
              </a:spcAft>
            </a:pP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为低电平，表示转换结束，数据寄存器的数据准备就</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l"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绪，单片机可以读取转换结果。</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l" fontAlgn="base">
              <a:spcBef>
                <a:spcPct val="0"/>
              </a:spcBef>
              <a:spcAft>
                <a:spcPct val="0"/>
              </a:spcAft>
            </a:pP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如果在数据寄存器数据更新之前，      变为高电平，表示此时不能读数，避免在数据寄存器更新的过程中读出不可靠的数据。</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883726" name="Object 14"/>
          <p:cNvGraphicFramePr>
            <a:graphicFrameLocks noChangeAspect="1"/>
          </p:cNvGraphicFramePr>
          <p:nvPr/>
        </p:nvGraphicFramePr>
        <p:xfrm>
          <a:off x="4567555" y="4890770"/>
          <a:ext cx="723900" cy="297815"/>
        </p:xfrm>
        <a:graphic>
          <a:graphicData uri="http://schemas.openxmlformats.org/presentationml/2006/ole">
            <mc:AlternateContent xmlns:mc="http://schemas.openxmlformats.org/markup-compatibility/2006">
              <mc:Choice xmlns:v="urn:schemas-microsoft-com:vml" Requires="v">
                <p:oleObj spid="_x0000_s13425" name="公式" r:id="rId3" imgW="482600" imgH="203200" progId="Equation.3">
                  <p:embed/>
                </p:oleObj>
              </mc:Choice>
              <mc:Fallback>
                <p:oleObj name="公式" r:id="rId3" imgW="482600" imgH="203200" progId="Equation.3">
                  <p:embed/>
                  <p:pic>
                    <p:nvPicPr>
                      <p:cNvPr id="0" name="图片 134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7555" y="4890770"/>
                        <a:ext cx="723900" cy="297815"/>
                      </a:xfrm>
                      <a:prstGeom prst="rect">
                        <a:avLst/>
                      </a:prstGeom>
                      <a:solidFill>
                        <a:srgbClr val="FFFF00"/>
                      </a:solidFill>
                    </p:spPr>
                  </p:pic>
                </p:oleObj>
              </mc:Fallback>
            </mc:AlternateContent>
          </a:graphicData>
        </a:graphic>
      </p:graphicFrame>
      <p:graphicFrame>
        <p:nvGraphicFramePr>
          <p:cNvPr id="883727" name="Object 15"/>
          <p:cNvGraphicFramePr>
            <a:graphicFrameLocks noChangeAspect="1"/>
          </p:cNvGraphicFramePr>
          <p:nvPr/>
        </p:nvGraphicFramePr>
        <p:xfrm>
          <a:off x="594360" y="3916680"/>
          <a:ext cx="749935" cy="308610"/>
        </p:xfrm>
        <a:graphic>
          <a:graphicData uri="http://schemas.openxmlformats.org/presentationml/2006/ole">
            <mc:AlternateContent xmlns:mc="http://schemas.openxmlformats.org/markup-compatibility/2006">
              <mc:Choice xmlns:v="urn:schemas-microsoft-com:vml" Requires="v">
                <p:oleObj spid="_x0000_s13426" name="公式" r:id="rId5" imgW="482600" imgH="203200" progId="Equation.3">
                  <p:embed/>
                </p:oleObj>
              </mc:Choice>
              <mc:Fallback>
                <p:oleObj name="公式" r:id="rId5" imgW="482600" imgH="203200" progId="Equation.3">
                  <p:embed/>
                  <p:pic>
                    <p:nvPicPr>
                      <p:cNvPr id="0" name="图片 134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 y="3916680"/>
                        <a:ext cx="749935" cy="308610"/>
                      </a:xfrm>
                      <a:prstGeom prst="rect">
                        <a:avLst/>
                      </a:prstGeom>
                      <a:solidFill>
                        <a:srgbClr val="FFFF00"/>
                      </a:solidFill>
                    </p:spPr>
                  </p:pic>
                </p:oleObj>
              </mc:Fallback>
            </mc:AlternateContent>
          </a:graphicData>
        </a:graphic>
      </p:graphicFrame>
      <p:graphicFrame>
        <p:nvGraphicFramePr>
          <p:cNvPr id="883728" name="Object 16"/>
          <p:cNvGraphicFramePr>
            <a:graphicFrameLocks noChangeAspect="1"/>
          </p:cNvGraphicFramePr>
          <p:nvPr/>
        </p:nvGraphicFramePr>
        <p:xfrm>
          <a:off x="593725" y="4262755"/>
          <a:ext cx="750570" cy="308610"/>
        </p:xfrm>
        <a:graphic>
          <a:graphicData uri="http://schemas.openxmlformats.org/presentationml/2006/ole">
            <mc:AlternateContent xmlns:mc="http://schemas.openxmlformats.org/markup-compatibility/2006">
              <mc:Choice xmlns:v="urn:schemas-microsoft-com:vml" Requires="v">
                <p:oleObj spid="_x0000_s13427" name="公式" r:id="rId6" imgW="482600" imgH="203200" progId="Equation.3">
                  <p:embed/>
                </p:oleObj>
              </mc:Choice>
              <mc:Fallback>
                <p:oleObj name="公式" r:id="rId6" imgW="482600" imgH="203200" progId="Equation.3">
                  <p:embed/>
                  <p:pic>
                    <p:nvPicPr>
                      <p:cNvPr id="0" name="图片 134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25" y="4262755"/>
                        <a:ext cx="750570" cy="308610"/>
                      </a:xfrm>
                      <a:prstGeom prst="rect">
                        <a:avLst/>
                      </a:prstGeom>
                      <a:solidFill>
                        <a:srgbClr val="FFFF00"/>
                      </a:solidFill>
                    </p:spPr>
                  </p:pic>
                </p:oleObj>
              </mc:Fallback>
            </mc:AlternateContent>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47" name="Rectangle 11"/>
          <p:cNvSpPr>
            <a:spLocks noChangeArrowheads="1"/>
          </p:cNvSpPr>
          <p:nvPr/>
        </p:nvSpPr>
        <p:spPr bwMode="auto">
          <a:xfrm>
            <a:off x="247967" y="1063784"/>
            <a:ext cx="5327651"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en-US" altLang="zh-CN" sz="2400"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AD7705</a:t>
            </a:r>
            <a:r>
              <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rPr>
              <a:t>与微处理器的连接 </a:t>
            </a:r>
            <a:endParaRPr lang="zh-CN" altLang="en-US" sz="2400" b="1"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884748" name="Rectangle 12"/>
          <p:cNvSpPr>
            <a:spLocks noChangeArrowheads="1"/>
          </p:cNvSpPr>
          <p:nvPr/>
        </p:nvSpPr>
        <p:spPr bwMode="auto">
          <a:xfrm>
            <a:off x="5511800" y="2096135"/>
            <a:ext cx="317690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fontAlgn="base">
              <a:spcBef>
                <a:spcPct val="0"/>
              </a:spcBef>
              <a:spcAft>
                <a:spcPct val="0"/>
              </a:spcAft>
            </a:pPr>
            <a:r>
              <a:rPr lang="en-US" altLang="zh-CN" b="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AD7705</a:t>
            </a:r>
            <a:r>
              <a:rPr lang="zh-CN" altLang="en-US" b="1" smtClean="0">
                <a:solidFill>
                  <a:srgbClr val="FFFFFF"/>
                </a:solidFill>
                <a:latin typeface="宋体" panose="02010600030101010101" pitchFamily="2" charset="-122"/>
                <a:ea typeface="宋体" panose="02010600030101010101" pitchFamily="2" charset="-122"/>
                <a:cs typeface="宋体" panose="02010600030101010101" pitchFamily="2" charset="-122"/>
              </a:rPr>
              <a:t>与微处理器的连接图  </a:t>
            </a:r>
            <a:endParaRPr lang="zh-CN" altLang="en-US" b="1"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pic>
        <p:nvPicPr>
          <p:cNvPr id="884749" name="Picture 13" descr="B5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39360" y="2464435"/>
            <a:ext cx="4003675" cy="2656840"/>
          </a:xfrm>
          <a:prstGeom prst="rect">
            <a:avLst/>
          </a:prstGeom>
          <a:noFill/>
          <a:extLst>
            <a:ext uri="{909E8E84-426E-40DD-AFC4-6F175D3DCCD1}">
              <a14:hiddenFill xmlns:a14="http://schemas.microsoft.com/office/drawing/2010/main">
                <a:solidFill>
                  <a:srgbClr val="FFFFFF"/>
                </a:solidFill>
              </a14:hiddenFill>
            </a:ext>
          </a:extLst>
        </p:spPr>
      </p:pic>
      <p:grpSp>
        <p:nvGrpSpPr>
          <p:cNvPr id="884750" name="Group 14"/>
          <p:cNvGrpSpPr/>
          <p:nvPr/>
        </p:nvGrpSpPr>
        <p:grpSpPr bwMode="auto">
          <a:xfrm>
            <a:off x="307975" y="1523683"/>
            <a:ext cx="8451851" cy="706437"/>
            <a:chOff x="702" y="1794"/>
            <a:chExt cx="5324" cy="445"/>
          </a:xfrm>
        </p:grpSpPr>
        <p:sp>
          <p:nvSpPr>
            <p:cNvPr id="884751" name="Text Box 15"/>
            <p:cNvSpPr txBox="1">
              <a:spLocks noChangeArrowheads="1"/>
            </p:cNvSpPr>
            <p:nvPr/>
          </p:nvSpPr>
          <p:spPr bwMode="auto">
            <a:xfrm>
              <a:off x="702" y="1794"/>
              <a:ext cx="5324" cy="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AD7705</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可以直接与</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AT89C51</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连接。用到的数据线有片选  、串行时钟输入</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SCLK</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、指令或数据输入</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DIN</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以及转换结果输出</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DOUT</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等 </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884752" name="Object 16"/>
            <p:cNvGraphicFramePr>
              <a:graphicFrameLocks noChangeAspect="1"/>
            </p:cNvGraphicFramePr>
            <p:nvPr/>
          </p:nvGraphicFramePr>
          <p:xfrm>
            <a:off x="4544" y="1794"/>
            <a:ext cx="249" cy="239"/>
          </p:xfrm>
          <a:graphic>
            <a:graphicData uri="http://schemas.openxmlformats.org/presentationml/2006/ole">
              <mc:AlternateContent xmlns:mc="http://schemas.openxmlformats.org/markup-compatibility/2006">
                <mc:Choice xmlns:v="urn:schemas-microsoft-com:vml" Requires="v">
                  <p:oleObj spid="_x0000_s14375" name="公式" r:id="rId2" imgW="228600" imgH="215900" progId="Equation.3">
                    <p:embed/>
                  </p:oleObj>
                </mc:Choice>
                <mc:Fallback>
                  <p:oleObj name="公式" r:id="rId2" imgW="228600" imgH="215900" progId="Equation.3">
                    <p:embed/>
                    <p:pic>
                      <p:nvPicPr>
                        <p:cNvPr id="0" name="图片 143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4" y="1794"/>
                          <a:ext cx="249" cy="239"/>
                        </a:xfrm>
                        <a:prstGeom prst="rect">
                          <a:avLst/>
                        </a:prstGeom>
                        <a:solidFill>
                          <a:srgbClr val="FFFF00"/>
                        </a:solidFill>
                      </p:spPr>
                    </p:pic>
                  </p:oleObj>
                </mc:Fallback>
              </mc:AlternateContent>
            </a:graphicData>
          </a:graphic>
        </p:graphicFrame>
      </p:grpSp>
      <p:sp>
        <p:nvSpPr>
          <p:cNvPr id="2" name="Rectangle 13"/>
          <p:cNvSpPr>
            <a:spLocks noChangeArrowheads="1"/>
          </p:cNvSpPr>
          <p:nvPr/>
        </p:nvSpPr>
        <p:spPr bwMode="auto">
          <a:xfrm>
            <a:off x="187960" y="701199"/>
            <a:ext cx="83883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pPr algn="l" fontAlgn="base">
              <a:spcBef>
                <a:spcPct val="0"/>
              </a:spcBef>
              <a:spcAft>
                <a:spcPct val="0"/>
              </a:spcAft>
            </a:pP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位串行</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Σ-Δ ADC AD7705</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与微处理器的连接</a:t>
            </a:r>
            <a:endPar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3" name="Rectangle 14"/>
          <p:cNvSpPr>
            <a:spLocks noChangeArrowheads="1"/>
          </p:cNvSpPr>
          <p:nvPr/>
        </p:nvSpPr>
        <p:spPr bwMode="auto">
          <a:xfrm>
            <a:off x="38100" y="375761"/>
            <a:ext cx="420814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2.7.2</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串行</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ADC</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与微处理器接口</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886796" name="Rectangle 12"/>
          <p:cNvSpPr>
            <a:spLocks noChangeArrowheads="1"/>
          </p:cNvSpPr>
          <p:nvPr/>
        </p:nvSpPr>
        <p:spPr bwMode="auto">
          <a:xfrm>
            <a:off x="56515" y="4284345"/>
            <a:ext cx="458724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algn="ctr" fontAlgn="base">
              <a:spcBef>
                <a:spcPct val="0"/>
              </a:spcBef>
              <a:spcAft>
                <a:spcPct val="0"/>
              </a:spcAft>
            </a:pPr>
            <a:endParaRPr kumimoji="1" lang="zh-CN" altLang="en-US" sz="4400" b="1" smtClean="0">
              <a:solidFill>
                <a:srgbClr val="FFFFFF"/>
              </a:solidFill>
              <a:ea typeface="楷体_GB2312" pitchFamily="49" charset="-122"/>
            </a:endParaRPr>
          </a:p>
        </p:txBody>
      </p:sp>
      <p:grpSp>
        <p:nvGrpSpPr>
          <p:cNvPr id="886797" name="Group 13"/>
          <p:cNvGrpSpPr/>
          <p:nvPr/>
        </p:nvGrpSpPr>
        <p:grpSpPr bwMode="auto">
          <a:xfrm>
            <a:off x="307975" y="2230120"/>
            <a:ext cx="4732020" cy="2861945"/>
            <a:chOff x="330" y="1207"/>
            <a:chExt cx="5797" cy="1803"/>
          </a:xfrm>
        </p:grpSpPr>
        <p:sp>
          <p:nvSpPr>
            <p:cNvPr id="886798" name="Text Box 14"/>
            <p:cNvSpPr txBox="1">
              <a:spLocks noChangeArrowheads="1"/>
            </p:cNvSpPr>
            <p:nvPr/>
          </p:nvSpPr>
          <p:spPr bwMode="auto">
            <a:xfrm>
              <a:off x="330" y="1207"/>
              <a:ext cx="5797" cy="1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设传感器输出</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10V</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的电压信号，</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AD7705</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在增益为</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时的满量程为</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2.5V</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，因此应对输入电压进行分压。</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为了能用软件有效地控制</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AD7705</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的复位，图中将</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RESET</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与</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AT89C51</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的</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P1. 2</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相连，保证</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AD7705</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可靠复位。       </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接</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AT89C51</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的</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INT1</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，使</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AD7705</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在转换结束后向单片机申请中断，利用中断服务程序读取最新转换结果。</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886799" name="Object 15"/>
            <p:cNvGraphicFramePr>
              <a:graphicFrameLocks noChangeAspect="1"/>
            </p:cNvGraphicFramePr>
            <p:nvPr/>
          </p:nvGraphicFramePr>
          <p:xfrm>
            <a:off x="400" y="2375"/>
            <a:ext cx="890" cy="188"/>
          </p:xfrm>
          <a:graphic>
            <a:graphicData uri="http://schemas.openxmlformats.org/presentationml/2006/ole">
              <mc:AlternateContent xmlns:mc="http://schemas.openxmlformats.org/markup-compatibility/2006">
                <mc:Choice xmlns:v="urn:schemas-microsoft-com:vml" Requires="v">
                  <p:oleObj spid="_x0000_s15399" name="公式" r:id="rId4" imgW="482600" imgH="203200" progId="Equation.3">
                    <p:embed/>
                  </p:oleObj>
                </mc:Choice>
                <mc:Fallback>
                  <p:oleObj name="公式" r:id="rId4" imgW="482600" imgH="203200" progId="Equation.3">
                    <p:embed/>
                    <p:pic>
                      <p:nvPicPr>
                        <p:cNvPr id="0" name="图片 153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 y="2375"/>
                          <a:ext cx="890" cy="188"/>
                        </a:xfrm>
                        <a:prstGeom prst="rect">
                          <a:avLst/>
                        </a:prstGeom>
                        <a:solidFill>
                          <a:srgbClr val="FFFF00"/>
                        </a:solidFill>
                      </p:spPr>
                    </p:pic>
                  </p:oleObj>
                </mc:Fallback>
              </mc:AlternateContent>
            </a:graphicData>
          </a:graphic>
        </p:graphicFrame>
      </p:grpSp>
      <p:sp>
        <p:nvSpPr>
          <p:cNvPr id="887819" name="Rectangle 11"/>
          <p:cNvSpPr>
            <a:spLocks noChangeArrowheads="1"/>
          </p:cNvSpPr>
          <p:nvPr/>
        </p:nvSpPr>
        <p:spPr bwMode="auto">
          <a:xfrm>
            <a:off x="304165" y="5076825"/>
            <a:ext cx="8542020" cy="1630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使用</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AD7705</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时，应对其初始化，首先对通信寄存器进行一次写操作，决定下一次对哪个寄存器进行什么样的操作内容，然后进行参数设置。</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参数设置时应考虑模拟信号输入模式</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单极性还是双极性</a:t>
            </a:r>
            <a:r>
              <a:rPr lang="en-US" altLang="zh-CN"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、是否需要缓冲、时钟分频和输出更新速率；且应根据外部输入信号的幅度设置器件的增益值。对</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AD7705</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所有寄存器设置后，器件才能正常工作。 </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43" name="Rectangle 1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sp>
        <p:nvSpPr>
          <p:cNvPr id="888844" name="Rectangle 12"/>
          <p:cNvSpPr>
            <a:spLocks noChangeArrowheads="1"/>
          </p:cNvSpPr>
          <p:nvPr/>
        </p:nvSpPr>
        <p:spPr bwMode="auto">
          <a:xfrm>
            <a:off x="384810" y="1028224"/>
            <a:ext cx="14071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r>
              <a:rPr lang="zh-CN" altLang="en-US" sz="2400" b="1" smtClean="0">
                <a:solidFill>
                  <a:srgbClr val="FFFFFF"/>
                </a:solidFill>
                <a:latin typeface="宋体" panose="02010600030101010101" pitchFamily="2" charset="-122"/>
                <a:ea typeface="宋体" panose="02010600030101010101" pitchFamily="2" charset="-122"/>
              </a:rPr>
              <a:t>读数流程</a:t>
            </a:r>
            <a:endParaRPr lang="zh-CN" altLang="en-US" sz="2400" b="1" smtClean="0">
              <a:solidFill>
                <a:srgbClr val="FFFFFF"/>
              </a:solidFill>
              <a:latin typeface="宋体" panose="02010600030101010101" pitchFamily="2" charset="-122"/>
              <a:ea typeface="宋体" panose="02010600030101010101" pitchFamily="2" charset="-122"/>
            </a:endParaRPr>
          </a:p>
        </p:txBody>
      </p:sp>
      <p:grpSp>
        <p:nvGrpSpPr>
          <p:cNvPr id="888845" name="Group 13"/>
          <p:cNvGrpSpPr/>
          <p:nvPr/>
        </p:nvGrpSpPr>
        <p:grpSpPr bwMode="auto">
          <a:xfrm>
            <a:off x="389890" y="1435100"/>
            <a:ext cx="8544402" cy="1014730"/>
            <a:chOff x="657" y="1933"/>
            <a:chExt cx="5256" cy="639"/>
          </a:xfrm>
        </p:grpSpPr>
        <p:sp>
          <p:nvSpPr>
            <p:cNvPr id="888846" name="Text Box 14"/>
            <p:cNvSpPr txBox="1">
              <a:spLocks noChangeArrowheads="1"/>
            </p:cNvSpPr>
            <p:nvPr/>
          </p:nvSpPr>
          <p:spPr bwMode="auto">
            <a:xfrm>
              <a:off x="657" y="1933"/>
              <a:ext cx="5256" cy="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初始化后，</a:t>
              </a:r>
              <a:r>
                <a:rPr lang="en-US" altLang="zh-CN" sz="2000" b="1"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rPr>
                <a:t>可以从模数转换器中读数据，读取数据之前通过查询           引脚状态，确定数据寄存器的状态，如果      引脚为低电平，表示数据已经转换完成，可以读取。</a:t>
              </a:r>
              <a:endParaRPr lang="zh-CN" altLang="en-US" sz="2000" b="1" smtClean="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888847" name="Object 15"/>
            <p:cNvGraphicFramePr>
              <a:graphicFrameLocks noChangeAspect="1"/>
            </p:cNvGraphicFramePr>
            <p:nvPr/>
          </p:nvGraphicFramePr>
          <p:xfrm>
            <a:off x="3561" y="2145"/>
            <a:ext cx="410" cy="169"/>
          </p:xfrm>
          <a:graphic>
            <a:graphicData uri="http://schemas.openxmlformats.org/presentationml/2006/ole">
              <mc:AlternateContent xmlns:mc="http://schemas.openxmlformats.org/markup-compatibility/2006">
                <mc:Choice xmlns:v="urn:schemas-microsoft-com:vml" Requires="v">
                  <p:oleObj spid="_x0000_s16460" name="公式" r:id="rId1" imgW="482600" imgH="203200" progId="Equation.3">
                    <p:embed/>
                  </p:oleObj>
                </mc:Choice>
                <mc:Fallback>
                  <p:oleObj name="公式" r:id="rId1" imgW="482600" imgH="203200" progId="Equation.3">
                    <p:embed/>
                    <p:pic>
                      <p:nvPicPr>
                        <p:cNvPr id="0" name="图片 164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1" y="2145"/>
                          <a:ext cx="410" cy="169"/>
                        </a:xfrm>
                        <a:prstGeom prst="rect">
                          <a:avLst/>
                        </a:prstGeom>
                        <a:solidFill>
                          <a:srgbClr val="FFFF00"/>
                        </a:solidFill>
                      </p:spPr>
                    </p:pic>
                  </p:oleObj>
                </mc:Fallback>
              </mc:AlternateContent>
            </a:graphicData>
          </a:graphic>
        </p:graphicFrame>
        <p:graphicFrame>
          <p:nvGraphicFramePr>
            <p:cNvPr id="888848" name="Object 16"/>
            <p:cNvGraphicFramePr>
              <a:graphicFrameLocks noChangeAspect="1"/>
            </p:cNvGraphicFramePr>
            <p:nvPr/>
          </p:nvGraphicFramePr>
          <p:xfrm>
            <a:off x="5420" y="1981"/>
            <a:ext cx="396" cy="164"/>
          </p:xfrm>
          <a:graphic>
            <a:graphicData uri="http://schemas.openxmlformats.org/presentationml/2006/ole">
              <mc:AlternateContent xmlns:mc="http://schemas.openxmlformats.org/markup-compatibility/2006">
                <mc:Choice xmlns:v="urn:schemas-microsoft-com:vml" Requires="v">
                  <p:oleObj spid="_x0000_s16461" name="公式" r:id="rId3" imgW="482600" imgH="203200" progId="Equation.3">
                    <p:embed/>
                  </p:oleObj>
                </mc:Choice>
                <mc:Fallback>
                  <p:oleObj name="公式" r:id="rId3" imgW="482600" imgH="203200" progId="Equation.3">
                    <p:embed/>
                    <p:pic>
                      <p:nvPicPr>
                        <p:cNvPr id="0" name="图片 164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0" y="1981"/>
                          <a:ext cx="396" cy="164"/>
                        </a:xfrm>
                        <a:prstGeom prst="rect">
                          <a:avLst/>
                        </a:prstGeom>
                        <a:solidFill>
                          <a:srgbClr val="FFFF00"/>
                        </a:solidFill>
                      </p:spPr>
                    </p:pic>
                  </p:oleObj>
                </mc:Fallback>
              </mc:AlternateContent>
            </a:graphicData>
          </a:graphic>
        </p:graphicFrame>
      </p:grpSp>
      <p:sp>
        <p:nvSpPr>
          <p:cNvPr id="888849" name="Rectangle 17"/>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endParaRPr kumimoji="1" lang="zh-CN" altLang="en-US" sz="4400" b="1" smtClean="0">
              <a:solidFill>
                <a:srgbClr val="FFFFFF"/>
              </a:solidFill>
              <a:ea typeface="楷体_GB2312" pitchFamily="49" charset="-122"/>
            </a:endParaRPr>
          </a:p>
        </p:txBody>
      </p:sp>
      <p:pic>
        <p:nvPicPr>
          <p:cNvPr id="889868" name="Picture 12" descr="B5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3230" y="2581910"/>
            <a:ext cx="3358515" cy="383159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3"/>
          <p:cNvSpPr>
            <a:spLocks noChangeArrowheads="1"/>
          </p:cNvSpPr>
          <p:nvPr/>
        </p:nvSpPr>
        <p:spPr bwMode="auto">
          <a:xfrm>
            <a:off x="187960" y="701199"/>
            <a:ext cx="83883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pPr algn="l" fontAlgn="base">
              <a:spcBef>
                <a:spcPct val="0"/>
              </a:spcBef>
              <a:spcAft>
                <a:spcPct val="0"/>
              </a:spcAft>
            </a:pP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位串行</a:t>
            </a:r>
            <a:r>
              <a:rPr lang="en-US" altLang="zh-CN" sz="2400" b="1"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Σ-Δ ADC AD7705</a:t>
            </a:r>
            <a:r>
              <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rPr>
              <a:t>与微处理器的连接</a:t>
            </a:r>
            <a:endParaRPr lang="zh-CN" altLang="en-US" sz="2400" b="1" dirty="0" smtClean="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3" name="Rectangle 14"/>
          <p:cNvSpPr>
            <a:spLocks noChangeArrowheads="1"/>
          </p:cNvSpPr>
          <p:nvPr/>
        </p:nvSpPr>
        <p:spPr bwMode="auto">
          <a:xfrm>
            <a:off x="38100" y="375761"/>
            <a:ext cx="420814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p>
            <a:pPr algn="l"/>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2.7.2</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串行</a:t>
            </a:r>
            <a:r>
              <a:rPr kumimoji="0"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ADC</a:t>
            </a:r>
            <a:r>
              <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与微处理器接口</a:t>
            </a:r>
            <a:endParaRPr kumimoji="0"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8187" name="Rectangle 11"/>
          <p:cNvSpPr>
            <a:spLocks noChangeArrowheads="1"/>
          </p:cNvSpPr>
          <p:nvPr/>
        </p:nvSpPr>
        <p:spPr bwMode="auto">
          <a:xfrm>
            <a:off x="405130" y="3637756"/>
            <a:ext cx="676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fontAlgn="base">
              <a:spcBef>
                <a:spcPct val="0"/>
              </a:spcBef>
              <a:spcAft>
                <a:spcPct val="0"/>
              </a:spcAft>
            </a:pPr>
            <a:r>
              <a:rPr lang="en-US" sz="2400" b="1">
                <a:solidFill>
                  <a:srgbClr val="FFFFFF"/>
                </a:solidFill>
                <a:latin typeface="Times New Roman" panose="02020603050405020304" pitchFamily="18" charset="0"/>
                <a:ea typeface="华文中宋" panose="02010600040101010101" pitchFamily="2" charset="-122"/>
              </a:rPr>
              <a:t>2.8.1 </a:t>
            </a:r>
            <a:r>
              <a:rPr lang="zh-CN" altLang="en-US" sz="2400" b="1">
                <a:solidFill>
                  <a:srgbClr val="FFFFFF"/>
                </a:solidFill>
                <a:latin typeface="Times New Roman" panose="02020603050405020304" pitchFamily="18" charset="0"/>
                <a:ea typeface="华文中宋" panose="02010600040101010101" pitchFamily="2" charset="-122"/>
              </a:rPr>
              <a:t>开关量输入通道 </a:t>
            </a:r>
            <a:endParaRPr lang="zh-CN" altLang="en-US" sz="2400" b="1">
              <a:solidFill>
                <a:srgbClr val="FFFFFF"/>
              </a:solidFill>
              <a:latin typeface="Times New Roman" panose="02020603050405020304" pitchFamily="18" charset="0"/>
              <a:ea typeface="华文中宋" panose="02010600040101010101" pitchFamily="2" charset="-122"/>
            </a:endParaRPr>
          </a:p>
        </p:txBody>
      </p:sp>
      <p:sp>
        <p:nvSpPr>
          <p:cNvPr id="818188" name="Rectangle 12"/>
          <p:cNvSpPr>
            <a:spLocks noChangeArrowheads="1"/>
          </p:cNvSpPr>
          <p:nvPr/>
        </p:nvSpPr>
        <p:spPr bwMode="auto">
          <a:xfrm>
            <a:off x="405130" y="991553"/>
            <a:ext cx="854392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gn="l" fontAlgn="base">
              <a:spcBef>
                <a:spcPct val="0"/>
              </a:spcBef>
              <a:spcAft>
                <a:spcPct val="0"/>
              </a:spcAft>
            </a:pPr>
            <a:r>
              <a:rPr lang="zh-CN" sz="2000" b="1" dirty="0" smtClean="0">
                <a:solidFill>
                  <a:srgbClr val="FFFF00"/>
                </a:solidFill>
                <a:latin typeface="Times New Roman" panose="02020603050405020304" pitchFamily="18" charset="0"/>
                <a:ea typeface="华文中宋" panose="02010600040101010101" pitchFamily="2" charset="-122"/>
              </a:rPr>
              <a:t>开关量（数字量）信号是指只有开和关、通和断、高和低两种状态的信号，可以用二进制</a:t>
            </a:r>
            <a:r>
              <a:rPr lang="en-US" altLang="zh-CN" sz="2000" b="1" dirty="0" smtClean="0">
                <a:solidFill>
                  <a:srgbClr val="FFFF00"/>
                </a:solidFill>
                <a:latin typeface="Times New Roman" panose="02020603050405020304" pitchFamily="18" charset="0"/>
                <a:ea typeface="华文中宋" panose="02010600040101010101" pitchFamily="2" charset="-122"/>
              </a:rPr>
              <a:t>0</a:t>
            </a:r>
            <a:r>
              <a:rPr lang="zh-CN" altLang="en-US" sz="2000" b="1" dirty="0" smtClean="0">
                <a:solidFill>
                  <a:srgbClr val="FFFF00"/>
                </a:solidFill>
                <a:latin typeface="Times New Roman" panose="02020603050405020304" pitchFamily="18" charset="0"/>
                <a:ea typeface="华文中宋" panose="02010600040101010101" pitchFamily="2" charset="-122"/>
              </a:rPr>
              <a:t>和</a:t>
            </a:r>
            <a:r>
              <a:rPr lang="en-US" altLang="zh-CN" sz="2000" b="1" dirty="0" smtClean="0">
                <a:solidFill>
                  <a:srgbClr val="FFFF00"/>
                </a:solidFill>
                <a:latin typeface="Times New Roman" panose="02020603050405020304" pitchFamily="18" charset="0"/>
                <a:ea typeface="华文中宋" panose="02010600040101010101" pitchFamily="2" charset="-122"/>
              </a:rPr>
              <a:t>1</a:t>
            </a:r>
            <a:r>
              <a:rPr lang="zh-CN" altLang="en-US" sz="2000" b="1" dirty="0" smtClean="0">
                <a:solidFill>
                  <a:srgbClr val="FFFF00"/>
                </a:solidFill>
                <a:latin typeface="Times New Roman" panose="02020603050405020304" pitchFamily="18" charset="0"/>
                <a:ea typeface="华文中宋" panose="02010600040101010101" pitchFamily="2" charset="-122"/>
              </a:rPr>
              <a:t>表示。</a:t>
            </a:r>
            <a:endParaRPr lang="zh-CN" altLang="en-US" sz="2000" b="1" dirty="0" smtClean="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endParaRPr>
          </a:p>
        </p:txBody>
      </p:sp>
      <p:sp>
        <p:nvSpPr>
          <p:cNvPr id="818189" name="Rectangle 13"/>
          <p:cNvSpPr>
            <a:spLocks noChangeArrowheads="1"/>
          </p:cNvSpPr>
          <p:nvPr/>
        </p:nvSpPr>
        <p:spPr bwMode="auto">
          <a:xfrm>
            <a:off x="2575878" y="451486"/>
            <a:ext cx="339471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fontAlgn="base">
              <a:spcBef>
                <a:spcPct val="0"/>
              </a:spcBef>
              <a:spcAft>
                <a:spcPct val="0"/>
              </a:spcAft>
            </a:pPr>
            <a:r>
              <a:rPr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2.8 </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开关量输入输出通道</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2" name="Rectangle 12"/>
          <p:cNvSpPr>
            <a:spLocks noChangeArrowheads="1"/>
          </p:cNvSpPr>
          <p:nvPr/>
        </p:nvSpPr>
        <p:spPr bwMode="auto">
          <a:xfrm>
            <a:off x="405130" y="1631633"/>
            <a:ext cx="8617585" cy="13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gn="l" fontAlgn="base">
              <a:spcBef>
                <a:spcPct val="0"/>
              </a:spcBef>
              <a:spcAft>
                <a:spcPct val="0"/>
              </a:spcAft>
            </a:pPr>
            <a:r>
              <a:rPr lang="zh-CN" sz="2000" b="1" dirty="0" smtClean="0">
                <a:solidFill>
                  <a:srgbClr val="FFFF00"/>
                </a:solidFill>
                <a:latin typeface="Times New Roman" panose="02020603050405020304" pitchFamily="18" charset="0"/>
                <a:ea typeface="华文中宋" panose="02010600040101010101" pitchFamily="2" charset="-122"/>
              </a:rPr>
              <a:t>对单片机而言，其内部已具有并行</a:t>
            </a:r>
            <a:r>
              <a:rPr lang="en-US" altLang="zh-CN" sz="2000" b="1" dirty="0" smtClean="0">
                <a:solidFill>
                  <a:srgbClr val="FFFF00"/>
                </a:solidFill>
                <a:latin typeface="Times New Roman" panose="02020603050405020304" pitchFamily="18" charset="0"/>
                <a:ea typeface="华文中宋" panose="02010600040101010101" pitchFamily="2" charset="-122"/>
              </a:rPr>
              <a:t>I/O</a:t>
            </a:r>
            <a:r>
              <a:rPr lang="zh-CN" altLang="en-US" sz="2000" b="1" dirty="0" smtClean="0">
                <a:solidFill>
                  <a:srgbClr val="FFFF00"/>
                </a:solidFill>
                <a:latin typeface="Times New Roman" panose="02020603050405020304" pitchFamily="18" charset="0"/>
                <a:ea typeface="华文中宋" panose="02010600040101010101" pitchFamily="2" charset="-122"/>
              </a:rPr>
              <a:t>端口，当外界开关量信号的电平与单片机</a:t>
            </a:r>
            <a:r>
              <a:rPr lang="en-US" altLang="zh-CN" sz="2000" b="1" dirty="0" smtClean="0">
                <a:solidFill>
                  <a:srgbClr val="FFFF00"/>
                </a:solidFill>
                <a:latin typeface="Times New Roman" panose="02020603050405020304" pitchFamily="18" charset="0"/>
                <a:ea typeface="华文中宋" panose="02010600040101010101" pitchFamily="2" charset="-122"/>
              </a:rPr>
              <a:t>I/O</a:t>
            </a:r>
            <a:r>
              <a:rPr lang="zh-CN" altLang="en-US" sz="2000" b="1" dirty="0" smtClean="0">
                <a:solidFill>
                  <a:srgbClr val="FFFF00"/>
                </a:solidFill>
                <a:latin typeface="Times New Roman" panose="02020603050405020304" pitchFamily="18" charset="0"/>
                <a:ea typeface="华文中宋" panose="02010600040101010101" pitchFamily="2" charset="-122"/>
              </a:rPr>
              <a:t>端口相符，可直接检测和接收开关量输入信号；如果电平不符，则需要经过电平转换接口电路。在外部开关信号中经常会出现瞬时高压、过电流或抖动，开关量信号在输入单片机前须经过滤波、隔离等接口电路处理</a:t>
            </a:r>
            <a:endParaRPr lang="zh-CN" altLang="en-US" sz="2000" b="1" dirty="0" smtClean="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endParaRPr>
          </a:p>
        </p:txBody>
      </p:sp>
      <p:sp>
        <p:nvSpPr>
          <p:cNvPr id="3" name="Rectangle 12"/>
          <p:cNvSpPr>
            <a:spLocks noChangeArrowheads="1"/>
          </p:cNvSpPr>
          <p:nvPr/>
        </p:nvSpPr>
        <p:spPr bwMode="auto">
          <a:xfrm>
            <a:off x="405130" y="2946083"/>
            <a:ext cx="854392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67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gn="l" fontAlgn="base">
              <a:spcBef>
                <a:spcPct val="0"/>
              </a:spcBef>
              <a:spcAft>
                <a:spcPct val="0"/>
              </a:spcAft>
            </a:pPr>
            <a:r>
              <a:rPr lang="zh-CN" sz="2000" b="1" dirty="0" smtClean="0">
                <a:solidFill>
                  <a:srgbClr val="FFFF00"/>
                </a:solidFill>
                <a:latin typeface="Times New Roman" panose="02020603050405020304" pitchFamily="18" charset="0"/>
                <a:ea typeface="华文中宋" panose="02010600040101010101" pitchFamily="2" charset="-122"/>
              </a:rPr>
              <a:t>智能仪器输出的开关量多用来控制只有两种状态的执行机构或器件，由于被控对象不同，要求的控制电压或电流不同。</a:t>
            </a:r>
            <a:endParaRPr lang="zh-CN" sz="2000" b="1" dirty="0" smtClean="0">
              <a:solidFill>
                <a:srgbClr val="FFFF00"/>
              </a:solidFill>
              <a:effectLst>
                <a:outerShdw blurRad="38100" dist="38100" dir="2700000" algn="tl">
                  <a:srgbClr val="000000"/>
                </a:outerShdw>
              </a:effectLst>
              <a:latin typeface="Times New Roman" panose="02020603050405020304" pitchFamily="18" charset="0"/>
              <a:ea typeface="华文中宋" panose="02010600040101010101" pitchFamily="2" charset="-122"/>
            </a:endParaRPr>
          </a:p>
        </p:txBody>
      </p:sp>
      <p:pic>
        <p:nvPicPr>
          <p:cNvPr id="4" name="图片 3"/>
          <p:cNvPicPr>
            <a:picLocks noChangeAspect="1"/>
          </p:cNvPicPr>
          <p:nvPr>
            <p:custDataLst>
              <p:tags r:id="rId1"/>
            </p:custDataLst>
          </p:nvPr>
        </p:nvPicPr>
        <p:blipFill>
          <a:blip r:embed="rId2"/>
          <a:stretch>
            <a:fillRect/>
          </a:stretch>
        </p:blipFill>
        <p:spPr>
          <a:xfrm>
            <a:off x="151765" y="4202430"/>
            <a:ext cx="2520315" cy="1762125"/>
          </a:xfrm>
          <a:prstGeom prst="rect">
            <a:avLst/>
          </a:prstGeom>
        </p:spPr>
      </p:pic>
      <p:pic>
        <p:nvPicPr>
          <p:cNvPr id="5" name="图片 4"/>
          <p:cNvPicPr>
            <a:picLocks noChangeAspect="1"/>
          </p:cNvPicPr>
          <p:nvPr/>
        </p:nvPicPr>
        <p:blipFill>
          <a:blip r:embed="rId3"/>
          <a:stretch>
            <a:fillRect/>
          </a:stretch>
        </p:blipFill>
        <p:spPr>
          <a:xfrm>
            <a:off x="2672080" y="4202430"/>
            <a:ext cx="2665730" cy="2343150"/>
          </a:xfrm>
          <a:prstGeom prst="rect">
            <a:avLst/>
          </a:prstGeom>
        </p:spPr>
      </p:pic>
      <p:pic>
        <p:nvPicPr>
          <p:cNvPr id="6" name="图片 5"/>
          <p:cNvPicPr>
            <a:picLocks noChangeAspect="1"/>
          </p:cNvPicPr>
          <p:nvPr/>
        </p:nvPicPr>
        <p:blipFill>
          <a:blip r:embed="rId4"/>
          <a:stretch>
            <a:fillRect/>
          </a:stretch>
        </p:blipFill>
        <p:spPr>
          <a:xfrm>
            <a:off x="5369560" y="4030345"/>
            <a:ext cx="3653155" cy="26866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8187" name="Rectangle 11"/>
          <p:cNvSpPr>
            <a:spLocks noChangeArrowheads="1"/>
          </p:cNvSpPr>
          <p:nvPr/>
        </p:nvSpPr>
        <p:spPr bwMode="auto">
          <a:xfrm>
            <a:off x="298450" y="540861"/>
            <a:ext cx="676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p>
            <a:pPr algn="l" fontAlgn="base">
              <a:spcBef>
                <a:spcPct val="0"/>
              </a:spcBef>
              <a:spcAft>
                <a:spcPct val="0"/>
              </a:spcAft>
            </a:pPr>
            <a:r>
              <a:rPr lang="en-US" sz="2400" b="1">
                <a:solidFill>
                  <a:srgbClr val="FFFFFF"/>
                </a:solidFill>
                <a:latin typeface="Times New Roman" panose="02020603050405020304" pitchFamily="18" charset="0"/>
                <a:ea typeface="华文中宋" panose="02010600040101010101" pitchFamily="2" charset="-122"/>
              </a:rPr>
              <a:t>2.8.2 </a:t>
            </a:r>
            <a:r>
              <a:rPr lang="zh-CN" altLang="en-US" sz="2400" b="1">
                <a:solidFill>
                  <a:srgbClr val="FFFFFF"/>
                </a:solidFill>
                <a:latin typeface="Times New Roman" panose="02020603050405020304" pitchFamily="18" charset="0"/>
                <a:ea typeface="华文中宋" panose="02010600040101010101" pitchFamily="2" charset="-122"/>
              </a:rPr>
              <a:t>开关量输出通道 </a:t>
            </a:r>
            <a:endParaRPr lang="zh-CN" altLang="en-US" sz="2400" b="1">
              <a:solidFill>
                <a:srgbClr val="FFFFFF"/>
              </a:solidFill>
              <a:latin typeface="Times New Roman" panose="02020603050405020304" pitchFamily="18" charset="0"/>
              <a:ea typeface="华文中宋" panose="0201060004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ChangeArrowheads="1"/>
          </p:cNvSpPr>
          <p:nvPr/>
        </p:nvSpPr>
        <p:spPr bwMode="auto">
          <a:xfrm>
            <a:off x="1295400" y="545465"/>
            <a:ext cx="6553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a:t>
            </a:r>
            <a:r>
              <a:rPr kumimoji="1" lang="en-US" alt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 </a:t>
            </a:r>
            <a:r>
              <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模拟量输出通道</a:t>
            </a:r>
            <a:r>
              <a:rPr kumimoji="1" lang="zh-CN" altLang="en-US" sz="2400">
                <a:solidFill>
                  <a:srgbClr val="FFFFFF"/>
                </a:solidFill>
                <a:latin typeface="宋体" panose="02010600030101010101" pitchFamily="2" charset="-122"/>
                <a:ea typeface="宋体" panose="02010600030101010101" pitchFamily="2" charset="-122"/>
                <a:cs typeface="宋体" panose="02010600030101010101" pitchFamily="2" charset="-122"/>
              </a:rPr>
              <a:t> </a:t>
            </a:r>
            <a:endParaRPr kumimoji="1" lang="zh-CN" altLang="en-US" sz="240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1026051" name="Text Box 3"/>
          <p:cNvSpPr txBox="1">
            <a:spLocks noChangeArrowheads="1"/>
          </p:cNvSpPr>
          <p:nvPr/>
        </p:nvSpPr>
        <p:spPr bwMode="auto">
          <a:xfrm>
            <a:off x="521335" y="1005840"/>
            <a:ext cx="830961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ts val="0"/>
              </a:spcBef>
              <a:spcAft>
                <a:spcPct val="0"/>
              </a:spcAft>
            </a:pPr>
            <a:r>
              <a:rPr lang="en-US" altLang="zh-CN" sz="2400" b="1">
                <a:solidFill>
                  <a:srgbClr val="FFFF00"/>
                </a:solidFill>
                <a:latin typeface="宋体" panose="02010600030101010101" pitchFamily="2" charset="-122"/>
                <a:cs typeface="宋体" panose="02010600030101010101" pitchFamily="2" charset="-122"/>
              </a:rPr>
              <a:t>    </a:t>
            </a:r>
            <a:r>
              <a:rPr lang="zh-CN" altLang="en-US" sz="24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模拟量输出通道是计算机对采样数据实现某种运算处理后，将处理结果回送给被测对象的数据通路。</a:t>
            </a:r>
            <a:r>
              <a:rPr lang="zh-CN" altLang="en-US" sz="2400">
                <a:solidFill>
                  <a:srgbClr val="FFFF00"/>
                </a:solidFill>
                <a:latin typeface="宋体" panose="02010600030101010101" pitchFamily="2" charset="-122"/>
                <a:cs typeface="宋体" panose="02010600030101010101" pitchFamily="2" charset="-122"/>
              </a:rPr>
              <a:t> </a:t>
            </a:r>
            <a:endParaRPr lang="zh-CN" altLang="en-US" sz="2400">
              <a:solidFill>
                <a:srgbClr val="FFFF00"/>
              </a:solidFill>
              <a:latin typeface="宋体" panose="02010600030101010101" pitchFamily="2" charset="-122"/>
              <a:cs typeface="宋体" panose="02010600030101010101" pitchFamily="2" charset="-122"/>
            </a:endParaRPr>
          </a:p>
        </p:txBody>
      </p:sp>
      <p:sp>
        <p:nvSpPr>
          <p:cNvPr id="1026052" name="Text Box 4"/>
          <p:cNvSpPr txBox="1">
            <a:spLocks noChangeArrowheads="1"/>
          </p:cNvSpPr>
          <p:nvPr/>
        </p:nvSpPr>
        <p:spPr bwMode="auto">
          <a:xfrm>
            <a:off x="570865" y="1775460"/>
            <a:ext cx="82600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ts val="0"/>
              </a:spcBef>
              <a:spcAft>
                <a:spcPct val="0"/>
              </a:spcAft>
            </a:pPr>
            <a:r>
              <a:rPr lang="en-US" altLang="zh-CN" sz="2400" b="1">
                <a:solidFill>
                  <a:srgbClr val="FFFF00"/>
                </a:solidFill>
                <a:latin typeface="宋体" panose="02010600030101010101" pitchFamily="2" charset="-122"/>
                <a:cs typeface="宋体" panose="02010600030101010101" pitchFamily="2" charset="-122"/>
              </a:rPr>
              <a:t>    </a:t>
            </a:r>
            <a:r>
              <a:rPr lang="zh-CN" altLang="en-US" sz="24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输出数字信号的形式主要有</a:t>
            </a:r>
            <a:r>
              <a:rPr lang="zh-CN" altLang="en-US" sz="2400" b="1">
                <a:solidFill>
                  <a:srgbClr val="FF9900"/>
                </a:solidFill>
                <a:effectLst>
                  <a:outerShdw blurRad="38100" dist="38100" dir="2700000" algn="tl">
                    <a:srgbClr val="000000"/>
                  </a:outerShdw>
                </a:effectLst>
                <a:latin typeface="宋体" panose="02010600030101010101" pitchFamily="2" charset="-122"/>
                <a:cs typeface="宋体" panose="02010600030101010101" pitchFamily="2" charset="-122"/>
              </a:rPr>
              <a:t>开关量、数字量和频率量</a:t>
            </a:r>
            <a:r>
              <a:rPr lang="zh-CN" altLang="en-US" sz="24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a:t>
            </a:r>
            <a:endParaRPr lang="zh-CN" altLang="en-US" sz="24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endParaRPr>
          </a:p>
        </p:txBody>
      </p:sp>
      <p:sp>
        <p:nvSpPr>
          <p:cNvPr id="899074" name="Text Box 2"/>
          <p:cNvSpPr txBox="1">
            <a:spLocks noChangeArrowheads="1"/>
          </p:cNvSpPr>
          <p:nvPr/>
        </p:nvSpPr>
        <p:spPr bwMode="auto">
          <a:xfrm>
            <a:off x="705485" y="3020060"/>
            <a:ext cx="794131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ts val="0"/>
              </a:spcBef>
              <a:spcAft>
                <a:spcPct val="0"/>
              </a:spcAft>
            </a:pPr>
            <a:r>
              <a:rPr lang="en-US" altLang="zh-CN" sz="2400" b="1">
                <a:solidFill>
                  <a:srgbClr val="FFFF00"/>
                </a:solidFill>
                <a:latin typeface="宋体" panose="02010600030101010101" pitchFamily="2" charset="-122"/>
                <a:cs typeface="宋体" panose="02010600030101010101" pitchFamily="2" charset="-122"/>
              </a:rPr>
              <a:t>    </a:t>
            </a:r>
            <a:r>
              <a:rPr lang="zh-CN" altLang="en-US" sz="24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模拟量输出通道是将微机输出的数字量转换成适合于执行机构所要求的模拟量的环节。</a:t>
            </a:r>
            <a:r>
              <a:rPr lang="zh-CN" altLang="en-US" sz="2400">
                <a:solidFill>
                  <a:srgbClr val="FFFF00"/>
                </a:solidFill>
                <a:latin typeface="宋体" panose="02010600030101010101" pitchFamily="2" charset="-122"/>
                <a:cs typeface="宋体" panose="02010600030101010101" pitchFamily="2" charset="-122"/>
              </a:rPr>
              <a:t> </a:t>
            </a:r>
            <a:endParaRPr lang="zh-CN" altLang="en-US" sz="2400">
              <a:solidFill>
                <a:srgbClr val="FFFF00"/>
              </a:solidFill>
              <a:latin typeface="宋体" panose="02010600030101010101" pitchFamily="2" charset="-122"/>
              <a:cs typeface="宋体" panose="02010600030101010101" pitchFamily="2" charset="-122"/>
            </a:endParaRPr>
          </a:p>
        </p:txBody>
      </p:sp>
      <p:sp>
        <p:nvSpPr>
          <p:cNvPr id="899075" name="Text Box 3"/>
          <p:cNvSpPr txBox="1">
            <a:spLocks noChangeArrowheads="1"/>
          </p:cNvSpPr>
          <p:nvPr/>
        </p:nvSpPr>
        <p:spPr bwMode="auto">
          <a:xfrm>
            <a:off x="705485" y="3850005"/>
            <a:ext cx="7940675"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ts val="0"/>
              </a:spcBef>
              <a:spcAft>
                <a:spcPct val="0"/>
              </a:spcAft>
            </a:pPr>
            <a:r>
              <a:rPr lang="en-US" altLang="zh-CN" sz="2400" b="1">
                <a:solidFill>
                  <a:srgbClr val="FFFF00"/>
                </a:solidFill>
                <a:latin typeface="宋体" panose="02010600030101010101" pitchFamily="2" charset="-122"/>
                <a:cs typeface="宋体" panose="02010600030101010101" pitchFamily="2" charset="-122"/>
              </a:rPr>
              <a:t>    </a:t>
            </a:r>
            <a:r>
              <a:rPr lang="zh-CN" altLang="en-US" sz="24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模拟量输出通道一般有单路模拟量输出通道和多路模拟量输出通道。</a:t>
            </a:r>
            <a:r>
              <a:rPr lang="zh-CN" altLang="en-US" sz="2400">
                <a:solidFill>
                  <a:srgbClr val="FFFF00"/>
                </a:solidFill>
                <a:latin typeface="宋体" panose="02010600030101010101" pitchFamily="2" charset="-122"/>
                <a:cs typeface="宋体" panose="02010600030101010101" pitchFamily="2" charset="-122"/>
              </a:rPr>
              <a:t> </a:t>
            </a:r>
            <a:endParaRPr lang="zh-CN" altLang="en-US" sz="2400">
              <a:solidFill>
                <a:srgbClr val="FFFF00"/>
              </a:solidFill>
              <a:latin typeface="宋体" panose="02010600030101010101" pitchFamily="2" charset="-122"/>
              <a:cs typeface="宋体" panose="02010600030101010101" pitchFamily="2" charset="-122"/>
            </a:endParaRPr>
          </a:p>
        </p:txBody>
      </p:sp>
      <p:sp>
        <p:nvSpPr>
          <p:cNvPr id="899076" name="Text Box 4"/>
          <p:cNvSpPr txBox="1">
            <a:spLocks noChangeArrowheads="1"/>
          </p:cNvSpPr>
          <p:nvPr/>
        </p:nvSpPr>
        <p:spPr bwMode="auto">
          <a:xfrm>
            <a:off x="597535" y="2190115"/>
            <a:ext cx="814578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ts val="0"/>
              </a:spcBef>
              <a:spcAft>
                <a:spcPct val="0"/>
              </a:spcAft>
            </a:pPr>
            <a:r>
              <a:rPr lang="en-US" altLang="zh-CN" sz="2400" b="1">
                <a:solidFill>
                  <a:srgbClr val="FFFF00"/>
                </a:solidFill>
                <a:latin typeface="宋体" panose="02010600030101010101" pitchFamily="2" charset="-122"/>
                <a:cs typeface="宋体" panose="02010600030101010101" pitchFamily="2" charset="-122"/>
              </a:rPr>
              <a:t>    </a:t>
            </a:r>
            <a:r>
              <a:rPr lang="zh-CN" altLang="en-US" sz="24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对于模拟量控制系统，应通过数</a:t>
            </a:r>
            <a:r>
              <a:rPr lang="en-US" altLang="zh-CN" sz="24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a:t>
            </a:r>
            <a:r>
              <a:rPr lang="zh-CN" altLang="en-US" sz="24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模（</a:t>
            </a:r>
            <a:r>
              <a:rPr lang="en-US" altLang="zh-CN" sz="2400" b="1">
                <a:solidFill>
                  <a:srgbClr val="FFFF00"/>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D/A</a:t>
            </a:r>
            <a:r>
              <a:rPr lang="zh-CN" altLang="en-US" sz="24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）转换将其变换成模拟信号输出。</a:t>
            </a:r>
            <a:r>
              <a:rPr lang="zh-CN" altLang="en-US" sz="2400">
                <a:solidFill>
                  <a:srgbClr val="FFFF00"/>
                </a:solidFill>
                <a:latin typeface="宋体" panose="02010600030101010101" pitchFamily="2" charset="-122"/>
                <a:cs typeface="宋体" panose="02010600030101010101" pitchFamily="2" charset="-122"/>
              </a:rPr>
              <a:t> </a:t>
            </a:r>
            <a:endParaRPr lang="zh-CN" altLang="en-US" sz="2400">
              <a:solidFill>
                <a:srgbClr val="FFFF00"/>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9076"/>
                                        </p:tgtEl>
                                        <p:attrNameLst>
                                          <p:attrName>style.visibility</p:attrName>
                                        </p:attrNameLst>
                                      </p:cBhvr>
                                      <p:to>
                                        <p:strVal val="visible"/>
                                      </p:to>
                                    </p:set>
                                    <p:animEffect transition="in" filter="wipe(left)">
                                      <p:cBhvr>
                                        <p:cTn id="7" dur="2000"/>
                                        <p:tgtEl>
                                          <p:spTgt spid="8990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9074"/>
                                        </p:tgtEl>
                                        <p:attrNameLst>
                                          <p:attrName>style.visibility</p:attrName>
                                        </p:attrNameLst>
                                      </p:cBhvr>
                                      <p:to>
                                        <p:strVal val="visible"/>
                                      </p:to>
                                    </p:set>
                                    <p:animEffect transition="in" filter="wipe(left)">
                                      <p:cBhvr>
                                        <p:cTn id="12" dur="2000"/>
                                        <p:tgtEl>
                                          <p:spTgt spid="8990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99075"/>
                                        </p:tgtEl>
                                        <p:attrNameLst>
                                          <p:attrName>style.visibility</p:attrName>
                                        </p:attrNameLst>
                                      </p:cBhvr>
                                      <p:to>
                                        <p:strVal val="visible"/>
                                      </p:to>
                                    </p:set>
                                    <p:animEffect transition="in" filter="wipe(left)">
                                      <p:cBhvr>
                                        <p:cTn id="17" dur="2000"/>
                                        <p:tgtEl>
                                          <p:spTgt spid="899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4" grpId="0" bldLvl="0" animBg="1"/>
      <p:bldP spid="899075" grpId="0" bldLvl="0" animBg="1"/>
      <p:bldP spid="899076" grpId="0" bldLvl="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Text Box 2"/>
          <p:cNvSpPr txBox="1">
            <a:spLocks noChangeArrowheads="1"/>
          </p:cNvSpPr>
          <p:nvPr/>
        </p:nvSpPr>
        <p:spPr bwMode="auto">
          <a:xfrm>
            <a:off x="374015" y="995680"/>
            <a:ext cx="5062220" cy="460375"/>
          </a:xfrm>
          <a:prstGeom prst="rect">
            <a:avLst/>
          </a:prstGeom>
          <a:noFill/>
          <a:ln w="38100">
            <a:solidFill>
              <a:srgbClr val="00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
                <a:srgbClr val="000099"/>
              </a:buClr>
              <a:buSzPct val="80000"/>
              <a:buFont typeface="Wingdings" panose="05000000000000000000" pitchFamily="2" charset="2"/>
              <a:buChar char="l"/>
            </a:pPr>
            <a:r>
              <a:rPr lang="en-US" alt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单路模拟量输出通道的一般结构</a:t>
            </a:r>
            <a:r>
              <a:rPr lang="zh-CN" altLang="en-US" sz="2400" b="1">
                <a:solidFill>
                  <a:srgbClr val="000099"/>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a:solidFill>
                <a:srgbClr val="000099"/>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900100" name="Object 4"/>
          <p:cNvGraphicFramePr>
            <a:graphicFrameLocks noChangeAspect="1"/>
          </p:cNvGraphicFramePr>
          <p:nvPr/>
        </p:nvGraphicFramePr>
        <p:xfrm>
          <a:off x="1563370" y="1597025"/>
          <a:ext cx="5657850" cy="1359535"/>
        </p:xfrm>
        <a:graphic>
          <a:graphicData uri="http://schemas.openxmlformats.org/presentationml/2006/ole">
            <mc:AlternateContent xmlns:mc="http://schemas.openxmlformats.org/markup-compatibility/2006">
              <mc:Choice xmlns:v="urn:schemas-microsoft-com:vml" Requires="v">
                <p:oleObj spid="_x0000_s14377" name="图片" r:id="rId1" imgW="2507615" imgH="612775" progId="Word.Picture.8">
                  <p:embed/>
                </p:oleObj>
              </mc:Choice>
              <mc:Fallback>
                <p:oleObj name="图片" r:id="rId1" imgW="2507615" imgH="612775" progId="Word.Picture.8">
                  <p:embed/>
                  <p:pic>
                    <p:nvPicPr>
                      <p:cNvPr id="0" name="图片 143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370" y="1597025"/>
                        <a:ext cx="5657850" cy="13595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0101" name="Text Box 5"/>
          <p:cNvSpPr txBox="1">
            <a:spLocks noChangeArrowheads="1"/>
          </p:cNvSpPr>
          <p:nvPr/>
        </p:nvSpPr>
        <p:spPr bwMode="auto">
          <a:xfrm>
            <a:off x="374015" y="2956560"/>
            <a:ext cx="8604885"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defRPr>
                <a:solidFill>
                  <a:schemeClr val="tx1"/>
                </a:solidFill>
                <a:latin typeface="Arial" panose="020B0604020202020204" pitchFamily="34" charset="0"/>
                <a:ea typeface="宋体" panose="02010600030101010101" pitchFamily="2" charset="-122"/>
              </a:defRPr>
            </a:lvl1pPr>
            <a:lvl2pPr marL="800100" indent="-342900" algn="l">
              <a:defRPr>
                <a:solidFill>
                  <a:schemeClr val="tx1"/>
                </a:solidFill>
                <a:latin typeface="Arial" panose="020B0604020202020204" pitchFamily="34" charset="0"/>
                <a:ea typeface="宋体" panose="02010600030101010101" pitchFamily="2" charset="-122"/>
              </a:defRPr>
            </a:lvl2pPr>
            <a:lvl3pPr marL="1257300" indent="-342900" algn="l">
              <a:defRPr>
                <a:solidFill>
                  <a:schemeClr val="tx1"/>
                </a:solidFill>
                <a:latin typeface="Arial" panose="020B0604020202020204" pitchFamily="34" charset="0"/>
                <a:ea typeface="宋体" panose="02010600030101010101" pitchFamily="2" charset="-122"/>
              </a:defRPr>
            </a:lvl3pPr>
            <a:lvl4pPr marL="1714500" indent="-342900" algn="l">
              <a:defRPr>
                <a:solidFill>
                  <a:schemeClr val="tx1"/>
                </a:solidFill>
                <a:latin typeface="Arial" panose="020B0604020202020204" pitchFamily="34" charset="0"/>
                <a:ea typeface="宋体" panose="02010600030101010101" pitchFamily="2" charset="-122"/>
              </a:defRPr>
            </a:lvl4pPr>
            <a:lvl5pPr marL="2171700" indent="-342900" algn="l">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fontAlgn="base">
              <a:spcBef>
                <a:spcPts val="0"/>
              </a:spcBef>
              <a:spcAft>
                <a:spcPct val="0"/>
              </a:spcAft>
            </a:pPr>
            <a:r>
              <a:rPr lang="en-US" altLang="zh-CN" sz="2000" b="1">
                <a:solidFill>
                  <a:srgbClr val="FFFF00"/>
                </a:solidFill>
                <a:latin typeface="宋体" panose="02010600030101010101" pitchFamily="2" charset="-122"/>
                <a:cs typeface="宋体" panose="02010600030101010101" pitchFamily="2" charset="-122"/>
              </a:rPr>
              <a:t>    </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寄存器用于保存计算机输出的数字量；</a:t>
            </a:r>
            <a:r>
              <a:rPr lang="en-US" altLang="zh-CN"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D/A</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转换器用于将计算机输出的数字量转换为模拟量；而</a:t>
            </a:r>
            <a:r>
              <a:rPr lang="en-US" altLang="zh-CN"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D/A</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转换器输出的模拟量信号往往无法直接驱动执行机构，需要放大</a:t>
            </a:r>
            <a:r>
              <a:rPr lang="en-US" altLang="zh-CN"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a:t>
            </a:r>
            <a:r>
              <a:rPr lang="zh-CN" altLang="en-US" sz="2000" b="1">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变换电路进行适当地放大或变换。</a:t>
            </a:r>
            <a:r>
              <a:rPr lang="zh-CN" altLang="en-US" sz="2000">
                <a:solidFill>
                  <a:srgbClr val="FFFF00"/>
                </a:solidFill>
                <a:latin typeface="宋体" panose="02010600030101010101" pitchFamily="2" charset="-122"/>
                <a:cs typeface="宋体" panose="02010600030101010101" pitchFamily="2" charset="-122"/>
              </a:rPr>
              <a:t> </a:t>
            </a:r>
            <a:endParaRPr lang="zh-CN" altLang="en-US" sz="2000">
              <a:solidFill>
                <a:srgbClr val="FFFF00"/>
              </a:solidFill>
              <a:latin typeface="宋体" panose="02010600030101010101" pitchFamily="2" charset="-122"/>
              <a:cs typeface="宋体" panose="02010600030101010101" pitchFamily="2" charset="-122"/>
            </a:endParaRPr>
          </a:p>
        </p:txBody>
      </p:sp>
      <p:sp>
        <p:nvSpPr>
          <p:cNvPr id="1026050" name="Rectangle 2"/>
          <p:cNvSpPr>
            <a:spLocks noChangeArrowheads="1"/>
          </p:cNvSpPr>
          <p:nvPr/>
        </p:nvSpPr>
        <p:spPr bwMode="auto">
          <a:xfrm>
            <a:off x="1295400" y="545465"/>
            <a:ext cx="65532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ctr" fontAlgn="base">
              <a:spcBef>
                <a:spcPct val="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2.9</a:t>
            </a:r>
            <a:r>
              <a:rPr kumimoji="1" lang="en-US" alt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 </a:t>
            </a:r>
            <a:r>
              <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模拟量输出通道</a:t>
            </a:r>
            <a:r>
              <a:rPr kumimoji="1" lang="zh-CN" altLang="en-US" sz="2400">
                <a:solidFill>
                  <a:srgbClr val="FFFFFF"/>
                </a:solidFill>
                <a:latin typeface="宋体" panose="02010600030101010101" pitchFamily="2" charset="-122"/>
                <a:ea typeface="宋体" panose="02010600030101010101" pitchFamily="2" charset="-122"/>
                <a:cs typeface="宋体" panose="02010600030101010101" pitchFamily="2" charset="-122"/>
              </a:rPr>
              <a:t> </a:t>
            </a:r>
            <a:endParaRPr kumimoji="1" lang="zh-CN" altLang="en-US" sz="240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901122" name="Text Box 2"/>
          <p:cNvSpPr txBox="1">
            <a:spLocks noChangeArrowheads="1"/>
          </p:cNvSpPr>
          <p:nvPr/>
        </p:nvSpPr>
        <p:spPr bwMode="auto">
          <a:xfrm>
            <a:off x="1023620" y="4013835"/>
            <a:ext cx="4857750" cy="460375"/>
          </a:xfrm>
          <a:prstGeom prst="rect">
            <a:avLst/>
          </a:prstGeom>
          <a:noFill/>
          <a:ln w="38100">
            <a:solidFill>
              <a:srgbClr val="00FF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50000"/>
              </a:spcBef>
              <a:spcAft>
                <a:spcPct val="0"/>
              </a:spcAft>
              <a:buClr>
                <a:srgbClr val="000099"/>
              </a:buClr>
              <a:buSzPct val="80000"/>
              <a:buFont typeface="Wingdings" panose="05000000000000000000" pitchFamily="2" charset="2"/>
              <a:buChar char="l"/>
            </a:pPr>
            <a:r>
              <a:rPr lang="en-US" alt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多路模拟量输出通道的一般结构</a:t>
            </a:r>
            <a:r>
              <a:rPr lang="zh-CN" altLang="en-US" sz="2400" b="1">
                <a:solidFill>
                  <a:srgbClr val="000099"/>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a:solidFill>
                <a:srgbClr val="000099"/>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901124" name="Object 4"/>
          <p:cNvGraphicFramePr>
            <a:graphicFrameLocks noChangeAspect="1"/>
          </p:cNvGraphicFramePr>
          <p:nvPr/>
        </p:nvGraphicFramePr>
        <p:xfrm>
          <a:off x="1113790" y="4584065"/>
          <a:ext cx="6556375" cy="2005965"/>
        </p:xfrm>
        <a:graphic>
          <a:graphicData uri="http://schemas.openxmlformats.org/presentationml/2006/ole">
            <mc:AlternateContent xmlns:mc="http://schemas.openxmlformats.org/markup-compatibility/2006">
              <mc:Choice xmlns:v="urn:schemas-microsoft-com:vml" Requires="v">
                <p:oleObj spid="_x0000_s15401" name="图片" r:id="rId3" imgW="3552825" imgH="1095375" progId="Word.Picture.8">
                  <p:embed/>
                </p:oleObj>
              </mc:Choice>
              <mc:Fallback>
                <p:oleObj name="图片" r:id="rId3" imgW="3552825" imgH="1095375" progId="Word.Picture.8">
                  <p:embed/>
                  <p:pic>
                    <p:nvPicPr>
                      <p:cNvPr id="0" name="图片 15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3790" y="4584065"/>
                        <a:ext cx="6556375" cy="2005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TABLE_ENDDRAG_ORIGIN_RECT" val="62*126"/>
  <p:tag name="TABLE_ENDDRAG_RECT" val="632*145*62*126"/>
</p:tagLst>
</file>

<file path=ppt/tags/tag10.xml><?xml version="1.0" encoding="utf-8"?>
<p:tagLst xmlns:p="http://schemas.openxmlformats.org/presentationml/2006/main">
  <p:tag name="KSO_WM_UNIT_TABLE_BEAUTIFY" val="smartTable{d244f5dd-840c-4803-a300-fd135210aad7}"/>
</p:tagLst>
</file>

<file path=ppt/tags/tag11.xml><?xml version="1.0" encoding="utf-8"?>
<p:tagLst xmlns:p="http://schemas.openxmlformats.org/presentationml/2006/main">
  <p:tag name="KSO_WM_UNIT_TABLE_BEAUTIFY" val="smartTable{24777d28-017f-4ad0-8fa4-36d35f23c46a}"/>
</p:tagLst>
</file>

<file path=ppt/tags/tag12.xml><?xml version="1.0" encoding="utf-8"?>
<p:tagLst xmlns:p="http://schemas.openxmlformats.org/presentationml/2006/main">
  <p:tag name="KSO_WM_UNIT_PLACING_PICTURE_USER_VIEWPORT" val="{&quot;height&quot;:2775,&quot;width&quot;:4440}"/>
</p:tagLst>
</file>

<file path=ppt/tags/tag2.xml><?xml version="1.0" encoding="utf-8"?>
<p:tagLst xmlns:p="http://schemas.openxmlformats.org/presentationml/2006/main">
  <p:tag name="TABLE_ENDDRAG_ORIGIN_RECT" val="62*121"/>
  <p:tag name="TABLE_ENDDRAG_RECT" val="632*94*62*121"/>
</p:tagLst>
</file>

<file path=ppt/tags/tag3.xml><?xml version="1.0" encoding="utf-8"?>
<p:tagLst xmlns:p="http://schemas.openxmlformats.org/presentationml/2006/main">
  <p:tag name="KSO_WM_UNIT_PLACING_PICTURE_USER_VIEWPORT" val="{&quot;height&quot;:4626,&quot;width&quot;:11326}"/>
</p:tagLst>
</file>

<file path=ppt/tags/tag4.xml><?xml version="1.0" encoding="utf-8"?>
<p:tagLst xmlns:p="http://schemas.openxmlformats.org/presentationml/2006/main">
  <p:tag name="KSO_WM_UNIT_PLACING_PICTURE_USER_VIEWPORT" val="{&quot;height&quot;:3200,&quot;width&quot;:4762.499212598425}"/>
</p:tagLst>
</file>

<file path=ppt/tags/tag5.xml><?xml version="1.0" encoding="utf-8"?>
<p:tagLst xmlns:p="http://schemas.openxmlformats.org/presentationml/2006/main">
  <p:tag name="KSO_WM_UNIT_PLACING_PICTURE_USER_VIEWPORT" val="{&quot;height&quot;:6010,&quot;width&quot;:9865}"/>
</p:tagLst>
</file>

<file path=ppt/tags/tag6.xml><?xml version="1.0" encoding="utf-8"?>
<p:tagLst xmlns:p="http://schemas.openxmlformats.org/presentationml/2006/main">
  <p:tag name="KSO_WM_UNIT_PLACING_PICTURE_USER_VIEWPORT" val="{&quot;height&quot;:7298,&quot;width&quot;:10545}"/>
</p:tagLst>
</file>

<file path=ppt/tags/tag7.xml><?xml version="1.0" encoding="utf-8"?>
<p:tagLst xmlns:p="http://schemas.openxmlformats.org/presentationml/2006/main">
  <p:tag name="KSO_WM_UNIT_PLACING_PICTURE_USER_VIEWPORT" val="{&quot;height&quot;:3785,&quot;width&quot;:9300}"/>
</p:tagLst>
</file>

<file path=ppt/tags/tag8.xml><?xml version="1.0" encoding="utf-8"?>
<p:tagLst xmlns:p="http://schemas.openxmlformats.org/presentationml/2006/main">
  <p:tag name="KSO_WM_UNIT_PLACING_PICTURE_USER_VIEWPORT" val="{&quot;height&quot;:3593,&quot;width&quot;:5769}"/>
</p:tagLst>
</file>

<file path=ppt/tags/tag9.xml><?xml version="1.0" encoding="utf-8"?>
<p:tagLst xmlns:p="http://schemas.openxmlformats.org/presentationml/2006/main">
  <p:tag name="KSO_WM_UNIT_TABLE_BEAUTIFY" val="smartTable{f89d8968-a41f-4140-b063-23219a0fa1b9}"/>
  <p:tag name="TABLE_ENDDRAG_ORIGIN_RECT" val="236*182"/>
  <p:tag name="TABLE_ENDDRAG_RECT" val="465*145*236*18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4400" b="1" i="0" u="none" strike="noStrike" cap="none" normalizeH="0" baseline="0" smtClean="0">
            <a:ln>
              <a:noFill/>
            </a:ln>
            <a:solidFill>
              <a:schemeClr val="tx2"/>
            </a:solidFill>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4400" b="1" i="0" u="none" strike="noStrike" cap="none" normalizeH="0" baseline="0" smtClean="0">
            <a:ln>
              <a:noFill/>
            </a:ln>
            <a:solidFill>
              <a:schemeClr val="tx2"/>
            </a:solidFill>
            <a:effectLst/>
            <a:latin typeface="Arial" panose="020B0604020202020204" pitchFamily="34" charset="0"/>
            <a:ea typeface="楷体_GB2312" pitchFamily="49" charset="-122"/>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4400" b="1" i="0" u="none" strike="noStrike" cap="none" normalizeH="0" baseline="0" smtClean="0">
            <a:ln>
              <a:noFill/>
            </a:ln>
            <a:solidFill>
              <a:schemeClr val="tx2"/>
            </a:solidFill>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4400" b="1" i="0" u="none" strike="noStrike" cap="none" normalizeH="0" baseline="0" smtClean="0">
            <a:ln>
              <a:noFill/>
            </a:ln>
            <a:solidFill>
              <a:schemeClr val="tx2"/>
            </a:solidFill>
            <a:effectLst/>
            <a:latin typeface="Arial" panose="020B0604020202020204" pitchFamily="34" charset="0"/>
            <a:ea typeface="楷体_GB2312" pitchFamily="49" charset="-122"/>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35129</Words>
  <Application>WPS 演示</Application>
  <PresentationFormat>全屏显示(4:3)</PresentationFormat>
  <Paragraphs>2633</Paragraphs>
  <Slides>127</Slides>
  <Notes>1</Notes>
  <HiddenSlides>0</HiddenSlides>
  <MMClips>0</MMClips>
  <ScaleCrop>false</ScaleCrop>
  <HeadingPairs>
    <vt:vector size="8" baseType="variant">
      <vt:variant>
        <vt:lpstr>已用的字体</vt:lpstr>
      </vt:variant>
      <vt:variant>
        <vt:i4>24</vt:i4>
      </vt:variant>
      <vt:variant>
        <vt:lpstr>主题</vt:lpstr>
      </vt:variant>
      <vt:variant>
        <vt:i4>3</vt:i4>
      </vt:variant>
      <vt:variant>
        <vt:lpstr>嵌入 OLE 服务器</vt:lpstr>
      </vt:variant>
      <vt:variant>
        <vt:i4>167</vt:i4>
      </vt:variant>
      <vt:variant>
        <vt:lpstr>幻灯片标题</vt:lpstr>
      </vt:variant>
      <vt:variant>
        <vt:i4>127</vt:i4>
      </vt:variant>
    </vt:vector>
  </HeadingPairs>
  <TitlesOfParts>
    <vt:vector size="321" baseType="lpstr">
      <vt:lpstr>Arial</vt:lpstr>
      <vt:lpstr>宋体</vt:lpstr>
      <vt:lpstr>Wingdings</vt:lpstr>
      <vt:lpstr>楷体_GB2312</vt:lpstr>
      <vt:lpstr>新宋体</vt:lpstr>
      <vt:lpstr>华文行楷</vt:lpstr>
      <vt:lpstr>微软雅黑</vt:lpstr>
      <vt:lpstr>隶书</vt:lpstr>
      <vt:lpstr>Times New Roman</vt:lpstr>
      <vt:lpstr>Monotype Sorts</vt:lpstr>
      <vt:lpstr>Arial Unicode MS</vt:lpstr>
      <vt:lpstr>Calibri</vt:lpstr>
      <vt:lpstr>Tahoma</vt:lpstr>
      <vt:lpstr>华文新魏</vt:lpstr>
      <vt:lpstr>Tahoma</vt:lpstr>
      <vt:lpstr>Arial</vt:lpstr>
      <vt:lpstr>Calibri Light</vt:lpstr>
      <vt:lpstr>Wingdings</vt:lpstr>
      <vt:lpstr>AmdtSymbols</vt:lpstr>
      <vt:lpstr>仿宋_GB2312</vt:lpstr>
      <vt:lpstr>华文中宋</vt:lpstr>
      <vt:lpstr>华文楷体</vt:lpstr>
      <vt:lpstr>仿宋</vt:lpstr>
      <vt:lpstr>黑体</vt:lpstr>
      <vt:lpstr>Office 主题</vt:lpstr>
      <vt:lpstr>Beam</vt:lpstr>
      <vt:lpstr>1_Beam</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Word.Picture.8</vt:lpstr>
      <vt:lpstr>Word.Picture.8</vt:lpstr>
      <vt:lpstr>Equation.DSMT4</vt:lpstr>
      <vt:lpstr>Equation.3</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现代仪器设计</dc:title>
  <dc:creator>liu hong</dc:creator>
  <cp:lastModifiedBy>任我行</cp:lastModifiedBy>
  <cp:revision>123</cp:revision>
  <dcterms:created xsi:type="dcterms:W3CDTF">2017-09-10T01:12:00Z</dcterms:created>
  <dcterms:modified xsi:type="dcterms:W3CDTF">2022-02-28T08:25:01Z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0A85FDA7C20D4BA6B51EBA5F9FB89EF8</vt:lpwstr>
  </property>
  <property fmtid="{D5CDD505-2E9C-101B-9397-08002B2CF9AE}" pid="3" name="KSOProductBuildVer">
    <vt:lpwstr>2052-11.1.0.11294</vt:lpwstr>
  </property>
</Properties>
</file>