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56" r:id="rId4"/>
    <p:sldId id="257" r:id="rId5"/>
    <p:sldId id="258" r:id="rId6"/>
    <p:sldId id="259" r:id="rId7"/>
    <p:sldId id="260" r:id="rId9"/>
    <p:sldId id="262" r:id="rId10"/>
    <p:sldId id="265" r:id="rId11"/>
    <p:sldId id="267" r:id="rId12"/>
    <p:sldId id="268" r:id="rId13"/>
    <p:sldId id="270" r:id="rId14"/>
    <p:sldId id="290" r:id="rId15"/>
    <p:sldId id="272" r:id="rId16"/>
    <p:sldId id="274" r:id="rId17"/>
    <p:sldId id="310" r:id="rId18"/>
    <p:sldId id="276" r:id="rId19"/>
    <p:sldId id="278" r:id="rId20"/>
    <p:sldId id="280" r:id="rId21"/>
    <p:sldId id="282" r:id="rId22"/>
    <p:sldId id="289" r:id="rId23"/>
    <p:sldId id="285" r:id="rId24"/>
    <p:sldId id="286" r:id="rId25"/>
    <p:sldId id="288"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7" Type="http://schemas.openxmlformats.org/officeDocument/2006/relationships/image" Target="../media/image53.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3.wmf"/><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91.wmf"/><Relationship Id="rId7" Type="http://schemas.openxmlformats.org/officeDocument/2006/relationships/image" Target="../media/image90.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6.vml.rels><?xml version="1.0" encoding="UTF-8" standalone="yes"?>
<Relationships xmlns="http://schemas.openxmlformats.org/package/2006/relationships"><Relationship Id="rId7" Type="http://schemas.openxmlformats.org/officeDocument/2006/relationships/image" Target="../media/image102.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ABE6ED-D961-4C77-9C88-5C477F2E7E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D79E1B-FE4F-4000-BA23-C1CCD944B6C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BE6ED-D961-4C77-9C88-5C477F2E7E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D79E1B-FE4F-4000-BA23-C1CCD944B6C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BE6ED-D961-4C77-9C88-5C477F2E7E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D79E1B-FE4F-4000-BA23-C1CCD944B6C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6413"/>
            <a:chOff x="0" y="0"/>
            <a:chExt cx="5760" cy="4319"/>
          </a:xfrm>
        </p:grpSpPr>
        <p:sp>
          <p:nvSpPr>
            <p:cNvPr id="5" name="Freeform 3"/>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6" name="Freeform 4"/>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7" name="Freeform 5"/>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8" name="Freeform 6"/>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9" name="Freeform 7"/>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10" name="Freeform 8"/>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11" name="Freeform 9"/>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12" name="Freeform 10"/>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13" name="Freeform 11"/>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14" name="Freeform 12"/>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15" name="Freeform 13"/>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16" name="Freeform 14"/>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17" name="Freeform 15"/>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18" name="Freeform 16"/>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19" name="Freeform 17"/>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20" name="Freeform 18"/>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21" name="Freeform 19"/>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22" name="Freeform 20"/>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23" name="Freeform 21"/>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24" name="Freeform 22"/>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25" name="Freeform 23"/>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26" name="Freeform 24"/>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27" name="Freeform 25"/>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28" name="Freeform 26"/>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29" name="Freeform 27"/>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30" name="Freeform 28"/>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31" name="Freeform 29"/>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32" name="Freeform 30"/>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33" name="Freeform 31"/>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34" name="Freeform 32"/>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35" name="Freeform 33"/>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36" name="Freeform 34"/>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37" name="Freeform 35"/>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38" name="Freeform 36"/>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39" name="Freeform 37"/>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0" name="Freeform 38"/>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grpSp>
          <p:nvGrpSpPr>
            <p:cNvPr id="41" name="Group 39"/>
            <p:cNvGrpSpPr/>
            <p:nvPr userDrawn="1"/>
          </p:nvGrpSpPr>
          <p:grpSpPr bwMode="auto">
            <a:xfrm>
              <a:off x="0" y="1632"/>
              <a:ext cx="5758" cy="1858"/>
              <a:chOff x="0" y="1632"/>
              <a:chExt cx="5758" cy="1858"/>
            </a:xfrm>
          </p:grpSpPr>
          <p:sp>
            <p:nvSpPr>
              <p:cNvPr id="42" name="Freeform 40"/>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3" name="Freeform 41"/>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grpSp>
      </p:grpSp>
      <p:pic>
        <p:nvPicPr>
          <p:cNvPr id="44" name="Picture 47" descr="图片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88913"/>
            <a:ext cx="81359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WordArt 48"/>
          <p:cNvSpPr>
            <a:spLocks noChangeArrowheads="1" noChangeShapeType="1" noTextEdit="1"/>
          </p:cNvSpPr>
          <p:nvPr/>
        </p:nvSpPr>
        <p:spPr bwMode="auto">
          <a:xfrm>
            <a:off x="1143000" y="0"/>
            <a:ext cx="1371600" cy="4572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fontAlgn="base">
              <a:spcBef>
                <a:spcPct val="0"/>
              </a:spcBef>
              <a:spcAft>
                <a:spcPct val="0"/>
              </a:spcAft>
            </a:pPr>
            <a:r>
              <a:rPr lang="zh-CN" altLang="en-US" sz="2400" b="1" kern="10" spc="480">
                <a:gradFill rotWithShape="1">
                  <a:gsLst>
                    <a:gs pos="0">
                      <a:srgbClr val="AAAAAA"/>
                    </a:gs>
                    <a:gs pos="100000">
                      <a:srgbClr val="FFFFFF"/>
                    </a:gs>
                  </a:gsLst>
                  <a:lin ang="5400000" scaled="1"/>
                </a:gradFill>
                <a:effectLst>
                  <a:outerShdw dist="45791" dir="3378596" algn="ctr" rotWithShape="0">
                    <a:srgbClr val="4D4D4D">
                      <a:alpha val="79999"/>
                    </a:srgbClr>
                  </a:outerShdw>
                </a:effectLst>
                <a:latin typeface="华文行楷" panose="02010800040101010101" pitchFamily="2" charset="-122"/>
                <a:ea typeface="华文行楷" panose="02010800040101010101" pitchFamily="2" charset="-122"/>
              </a:rPr>
              <a:t>智能仪器设计基础</a:t>
            </a:r>
            <a:endParaRPr lang="zh-CN" altLang="en-US" sz="2400" b="1" kern="10" spc="480">
              <a:gradFill rotWithShape="1">
                <a:gsLst>
                  <a:gs pos="0">
                    <a:srgbClr val="AAAAAA"/>
                  </a:gs>
                  <a:gs pos="100000">
                    <a:srgbClr val="FFFFFF"/>
                  </a:gs>
                </a:gsLst>
                <a:lin ang="5400000" scaled="1"/>
              </a:gradFill>
              <a:effectLst>
                <a:outerShdw dist="45791" dir="3378596" algn="ctr" rotWithShape="0">
                  <a:srgbClr val="4D4D4D">
                    <a:alpha val="79999"/>
                  </a:srgbClr>
                </a:outerShdw>
              </a:effectLst>
              <a:latin typeface="华文行楷" panose="02010800040101010101" pitchFamily="2" charset="-122"/>
              <a:ea typeface="华文行楷" panose="02010800040101010101" pitchFamily="2" charset="-122"/>
            </a:endParaRPr>
          </a:p>
        </p:txBody>
      </p:sp>
      <p:sp>
        <p:nvSpPr>
          <p:cNvPr id="451626" name="Rectangle 42"/>
          <p:cNvSpPr>
            <a:spLocks noGrp="1" noChangeArrowheads="1"/>
          </p:cNvSpPr>
          <p:nvPr>
            <p:ph type="ctrTitle" sz="quarter"/>
          </p:nvPr>
        </p:nvSpPr>
        <p:spPr>
          <a:xfrm>
            <a:off x="457200" y="1600200"/>
            <a:ext cx="8229600" cy="1828800"/>
          </a:xfrm>
        </p:spPr>
        <p:txBody>
          <a:bodyPr/>
          <a:lstStyle>
            <a:lvl1pPr>
              <a:defRPr sz="4800"/>
            </a:lvl1pPr>
          </a:lstStyle>
          <a:p>
            <a:r>
              <a:rPr lang="zh-CN" altLang="en-US"/>
              <a:t>单击此处编辑母版标题样式</a:t>
            </a:r>
            <a:endParaRPr lang="zh-CN" altLang="en-US"/>
          </a:p>
        </p:txBody>
      </p:sp>
      <p:sp>
        <p:nvSpPr>
          <p:cNvPr id="451627"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sz="3600"/>
            </a:lvl1pPr>
          </a:lstStyle>
          <a:p>
            <a:r>
              <a:rPr lang="zh-CN" altLang="en-US"/>
              <a:t>单击此处编辑母版副标题样式</a:t>
            </a:r>
            <a:endParaRPr lang="zh-CN" altLang="en-US"/>
          </a:p>
        </p:txBody>
      </p:sp>
      <p:sp>
        <p:nvSpPr>
          <p:cNvPr id="46" name="Rectangle 44"/>
          <p:cNvSpPr>
            <a:spLocks noGrp="1" noChangeArrowheads="1"/>
          </p:cNvSpPr>
          <p:nvPr>
            <p:ph type="dt" sz="quarter" idx="10"/>
          </p:nvPr>
        </p:nvSpPr>
        <p:spPr/>
        <p:txBody>
          <a:bodyPr/>
          <a:lstStyle>
            <a:lvl1pPr>
              <a:defRPr smtClean="0"/>
            </a:lvl1pPr>
          </a:lstStyle>
          <a:p>
            <a:pPr>
              <a:defRPr/>
            </a:pPr>
            <a:endParaRPr lang="en-US" altLang="zh-CN">
              <a:solidFill>
                <a:srgbClr val="FFFFFF"/>
              </a:solidFill>
            </a:endParaRPr>
          </a:p>
        </p:txBody>
      </p:sp>
      <p:sp>
        <p:nvSpPr>
          <p:cNvPr id="47" name="Rectangle 45"/>
          <p:cNvSpPr>
            <a:spLocks noGrp="1" noChangeArrowheads="1"/>
          </p:cNvSpPr>
          <p:nvPr>
            <p:ph type="ftr" sz="quarter" idx="11"/>
          </p:nvPr>
        </p:nvSpPr>
        <p:spPr/>
        <p:txBody>
          <a:bodyPr/>
          <a:lstStyle>
            <a:lvl1pPr>
              <a:defRPr smtClean="0"/>
            </a:lvl1pPr>
          </a:lstStyle>
          <a:p>
            <a:pPr>
              <a:defRPr/>
            </a:pPr>
            <a:endParaRPr lang="en-US" altLang="zh-CN">
              <a:solidFill>
                <a:srgbClr val="FFFFFF"/>
              </a:solidFill>
            </a:endParaRPr>
          </a:p>
        </p:txBody>
      </p:sp>
      <p:sp>
        <p:nvSpPr>
          <p:cNvPr id="48" name="Rectangle 46"/>
          <p:cNvSpPr>
            <a:spLocks noGrp="1" noChangeArrowheads="1"/>
          </p:cNvSpPr>
          <p:nvPr>
            <p:ph type="sldNum" sz="quarter" idx="12"/>
          </p:nvPr>
        </p:nvSpPr>
        <p:spPr/>
        <p:txBody>
          <a:bodyPr/>
          <a:lstStyle>
            <a:lvl1pPr>
              <a:defRPr/>
            </a:lvl1pPr>
          </a:lstStyle>
          <a:p>
            <a:fld id="{D3C8999E-56A5-4874-A532-D5FE538CC012}"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a:defRPr/>
            </a:lvl1pPr>
          </a:lstStyle>
          <a:p>
            <a:pPr>
              <a:defRPr/>
            </a:pPr>
            <a:endParaRPr lang="en-US" altLang="zh-CN">
              <a:solidFill>
                <a:srgbClr val="FFFFFF"/>
              </a:solidFill>
            </a:endParaRPr>
          </a:p>
        </p:txBody>
      </p:sp>
      <p:sp>
        <p:nvSpPr>
          <p:cNvPr id="5" name="Rectangle 45"/>
          <p:cNvSpPr>
            <a:spLocks noGrp="1" noChangeArrowheads="1"/>
          </p:cNvSpPr>
          <p:nvPr>
            <p:ph type="ftr" sz="quarter" idx="11"/>
          </p:nvPr>
        </p:nvSpPr>
        <p:spPr/>
        <p:txBody>
          <a:bodyPr/>
          <a:lstStyle>
            <a:lvl1pPr>
              <a:defRPr/>
            </a:lvl1pPr>
          </a:lstStyle>
          <a:p>
            <a:pPr>
              <a:defRPr/>
            </a:pPr>
            <a:endParaRPr lang="en-US" altLang="zh-CN">
              <a:solidFill>
                <a:srgbClr val="FFFFFF"/>
              </a:solidFill>
            </a:endParaRPr>
          </a:p>
        </p:txBody>
      </p:sp>
      <p:sp>
        <p:nvSpPr>
          <p:cNvPr id="6" name="Rectangle 46"/>
          <p:cNvSpPr>
            <a:spLocks noGrp="1" noChangeArrowheads="1"/>
          </p:cNvSpPr>
          <p:nvPr>
            <p:ph type="sldNum" sz="quarter" idx="12"/>
          </p:nvPr>
        </p:nvSpPr>
        <p:spPr/>
        <p:txBody>
          <a:bodyPr/>
          <a:lstStyle>
            <a:lvl1pPr>
              <a:defRPr/>
            </a:lvl1pPr>
          </a:lstStyle>
          <a:p>
            <a:fld id="{7880864E-0D98-4635-9273-F18B5E9AEC77}"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4"/>
          <p:cNvSpPr>
            <a:spLocks noGrp="1" noChangeArrowheads="1"/>
          </p:cNvSpPr>
          <p:nvPr>
            <p:ph type="dt" sz="half" idx="10"/>
          </p:nvPr>
        </p:nvSpPr>
        <p:spPr/>
        <p:txBody>
          <a:bodyPr/>
          <a:lstStyle>
            <a:lvl1pPr>
              <a:defRPr/>
            </a:lvl1pPr>
          </a:lstStyle>
          <a:p>
            <a:pPr>
              <a:defRPr/>
            </a:pPr>
            <a:endParaRPr lang="en-US" altLang="zh-CN">
              <a:solidFill>
                <a:srgbClr val="FFFFFF"/>
              </a:solidFill>
            </a:endParaRPr>
          </a:p>
        </p:txBody>
      </p:sp>
      <p:sp>
        <p:nvSpPr>
          <p:cNvPr id="5" name="Rectangle 45"/>
          <p:cNvSpPr>
            <a:spLocks noGrp="1" noChangeArrowheads="1"/>
          </p:cNvSpPr>
          <p:nvPr>
            <p:ph type="ftr" sz="quarter" idx="11"/>
          </p:nvPr>
        </p:nvSpPr>
        <p:spPr/>
        <p:txBody>
          <a:bodyPr/>
          <a:lstStyle>
            <a:lvl1pPr>
              <a:defRPr/>
            </a:lvl1pPr>
          </a:lstStyle>
          <a:p>
            <a:pPr>
              <a:defRPr/>
            </a:pPr>
            <a:endParaRPr lang="en-US" altLang="zh-CN">
              <a:solidFill>
                <a:srgbClr val="FFFFFF"/>
              </a:solidFill>
            </a:endParaRPr>
          </a:p>
        </p:txBody>
      </p:sp>
      <p:sp>
        <p:nvSpPr>
          <p:cNvPr id="6" name="Rectangle 46"/>
          <p:cNvSpPr>
            <a:spLocks noGrp="1" noChangeArrowheads="1"/>
          </p:cNvSpPr>
          <p:nvPr>
            <p:ph type="sldNum" sz="quarter" idx="12"/>
          </p:nvPr>
        </p:nvSpPr>
        <p:spPr/>
        <p:txBody>
          <a:bodyPr/>
          <a:lstStyle>
            <a:lvl1pPr>
              <a:defRPr/>
            </a:lvl1pPr>
          </a:lstStyle>
          <a:p>
            <a:fld id="{26C11D83-E2D8-4A2D-9483-64CCA682DC76}"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4"/>
          <p:cNvSpPr>
            <a:spLocks noGrp="1" noChangeArrowheads="1"/>
          </p:cNvSpPr>
          <p:nvPr>
            <p:ph type="dt" sz="half" idx="10"/>
          </p:nvPr>
        </p:nvSpPr>
        <p:spPr/>
        <p:txBody>
          <a:bodyPr/>
          <a:lstStyle>
            <a:lvl1pPr>
              <a:defRPr/>
            </a:lvl1pPr>
          </a:lstStyle>
          <a:p>
            <a:pPr>
              <a:defRPr/>
            </a:pPr>
            <a:endParaRPr lang="en-US" altLang="zh-CN">
              <a:solidFill>
                <a:srgbClr val="FFFFFF"/>
              </a:solidFill>
            </a:endParaRPr>
          </a:p>
        </p:txBody>
      </p:sp>
      <p:sp>
        <p:nvSpPr>
          <p:cNvPr id="6" name="Rectangle 45"/>
          <p:cNvSpPr>
            <a:spLocks noGrp="1" noChangeArrowheads="1"/>
          </p:cNvSpPr>
          <p:nvPr>
            <p:ph type="ftr" sz="quarter" idx="11"/>
          </p:nvPr>
        </p:nvSpPr>
        <p:spPr/>
        <p:txBody>
          <a:bodyPr/>
          <a:lstStyle>
            <a:lvl1pPr>
              <a:defRPr/>
            </a:lvl1pPr>
          </a:lstStyle>
          <a:p>
            <a:pPr>
              <a:defRPr/>
            </a:pPr>
            <a:endParaRPr lang="en-US" altLang="zh-CN">
              <a:solidFill>
                <a:srgbClr val="FFFFFF"/>
              </a:solidFill>
            </a:endParaRPr>
          </a:p>
        </p:txBody>
      </p:sp>
      <p:sp>
        <p:nvSpPr>
          <p:cNvPr id="7" name="Rectangle 46"/>
          <p:cNvSpPr>
            <a:spLocks noGrp="1" noChangeArrowheads="1"/>
          </p:cNvSpPr>
          <p:nvPr>
            <p:ph type="sldNum" sz="quarter" idx="12"/>
          </p:nvPr>
        </p:nvSpPr>
        <p:spPr/>
        <p:txBody>
          <a:bodyPr/>
          <a:lstStyle>
            <a:lvl1pPr>
              <a:defRPr/>
            </a:lvl1pPr>
          </a:lstStyle>
          <a:p>
            <a:fld id="{3950EA46-DF8E-49F6-B3C2-62569E25033E}"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4"/>
          <p:cNvSpPr>
            <a:spLocks noGrp="1" noChangeArrowheads="1"/>
          </p:cNvSpPr>
          <p:nvPr>
            <p:ph type="dt" sz="half" idx="10"/>
          </p:nvPr>
        </p:nvSpPr>
        <p:spPr/>
        <p:txBody>
          <a:bodyPr/>
          <a:lstStyle>
            <a:lvl1pPr>
              <a:defRPr/>
            </a:lvl1pPr>
          </a:lstStyle>
          <a:p>
            <a:pPr>
              <a:defRPr/>
            </a:pPr>
            <a:endParaRPr lang="en-US" altLang="zh-CN">
              <a:solidFill>
                <a:srgbClr val="FFFFFF"/>
              </a:solidFill>
            </a:endParaRPr>
          </a:p>
        </p:txBody>
      </p:sp>
      <p:sp>
        <p:nvSpPr>
          <p:cNvPr id="8" name="Rectangle 45"/>
          <p:cNvSpPr>
            <a:spLocks noGrp="1" noChangeArrowheads="1"/>
          </p:cNvSpPr>
          <p:nvPr>
            <p:ph type="ftr" sz="quarter" idx="11"/>
          </p:nvPr>
        </p:nvSpPr>
        <p:spPr/>
        <p:txBody>
          <a:bodyPr/>
          <a:lstStyle>
            <a:lvl1pPr>
              <a:defRPr/>
            </a:lvl1pPr>
          </a:lstStyle>
          <a:p>
            <a:pPr>
              <a:defRPr/>
            </a:pPr>
            <a:endParaRPr lang="en-US" altLang="zh-CN">
              <a:solidFill>
                <a:srgbClr val="FFFFFF"/>
              </a:solidFill>
            </a:endParaRPr>
          </a:p>
        </p:txBody>
      </p:sp>
      <p:sp>
        <p:nvSpPr>
          <p:cNvPr id="9" name="Rectangle 46"/>
          <p:cNvSpPr>
            <a:spLocks noGrp="1" noChangeArrowheads="1"/>
          </p:cNvSpPr>
          <p:nvPr>
            <p:ph type="sldNum" sz="quarter" idx="12"/>
          </p:nvPr>
        </p:nvSpPr>
        <p:spPr/>
        <p:txBody>
          <a:bodyPr/>
          <a:lstStyle>
            <a:lvl1pPr>
              <a:defRPr/>
            </a:lvl1pPr>
          </a:lstStyle>
          <a:p>
            <a:fld id="{3946DB43-955B-424E-A2DB-3931219B24FD}"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4"/>
          <p:cNvSpPr>
            <a:spLocks noGrp="1" noChangeArrowheads="1"/>
          </p:cNvSpPr>
          <p:nvPr>
            <p:ph type="dt" sz="half" idx="10"/>
          </p:nvPr>
        </p:nvSpPr>
        <p:spPr/>
        <p:txBody>
          <a:bodyPr/>
          <a:lstStyle>
            <a:lvl1pPr>
              <a:defRPr/>
            </a:lvl1pPr>
          </a:lstStyle>
          <a:p>
            <a:pPr>
              <a:defRPr/>
            </a:pPr>
            <a:endParaRPr lang="en-US" altLang="zh-CN">
              <a:solidFill>
                <a:srgbClr val="FFFFFF"/>
              </a:solidFill>
            </a:endParaRPr>
          </a:p>
        </p:txBody>
      </p:sp>
      <p:sp>
        <p:nvSpPr>
          <p:cNvPr id="4" name="Rectangle 45"/>
          <p:cNvSpPr>
            <a:spLocks noGrp="1" noChangeArrowheads="1"/>
          </p:cNvSpPr>
          <p:nvPr>
            <p:ph type="ftr" sz="quarter" idx="11"/>
          </p:nvPr>
        </p:nvSpPr>
        <p:spPr/>
        <p:txBody>
          <a:bodyPr/>
          <a:lstStyle>
            <a:lvl1pPr>
              <a:defRPr/>
            </a:lvl1pPr>
          </a:lstStyle>
          <a:p>
            <a:pPr>
              <a:defRPr/>
            </a:pPr>
            <a:endParaRPr lang="en-US" altLang="zh-CN">
              <a:solidFill>
                <a:srgbClr val="FFFFFF"/>
              </a:solidFill>
            </a:endParaRPr>
          </a:p>
        </p:txBody>
      </p:sp>
      <p:sp>
        <p:nvSpPr>
          <p:cNvPr id="5" name="Rectangle 46"/>
          <p:cNvSpPr>
            <a:spLocks noGrp="1" noChangeArrowheads="1"/>
          </p:cNvSpPr>
          <p:nvPr>
            <p:ph type="sldNum" sz="quarter" idx="12"/>
          </p:nvPr>
        </p:nvSpPr>
        <p:spPr/>
        <p:txBody>
          <a:bodyPr/>
          <a:lstStyle>
            <a:lvl1pPr>
              <a:defRPr/>
            </a:lvl1pPr>
          </a:lstStyle>
          <a:p>
            <a:fld id="{368232F6-6CF9-4347-97C0-4C3B4E78B456}"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p:txBody>
          <a:bodyPr/>
          <a:lstStyle>
            <a:lvl1pPr>
              <a:defRPr/>
            </a:lvl1pPr>
          </a:lstStyle>
          <a:p>
            <a:pPr>
              <a:defRPr/>
            </a:pPr>
            <a:endParaRPr lang="en-US" altLang="zh-CN">
              <a:solidFill>
                <a:srgbClr val="FFFFFF"/>
              </a:solidFill>
            </a:endParaRPr>
          </a:p>
        </p:txBody>
      </p:sp>
      <p:sp>
        <p:nvSpPr>
          <p:cNvPr id="3" name="Rectangle 45"/>
          <p:cNvSpPr>
            <a:spLocks noGrp="1" noChangeArrowheads="1"/>
          </p:cNvSpPr>
          <p:nvPr>
            <p:ph type="ftr" sz="quarter" idx="11"/>
          </p:nvPr>
        </p:nvSpPr>
        <p:spPr/>
        <p:txBody>
          <a:bodyPr/>
          <a:lstStyle>
            <a:lvl1pPr>
              <a:defRPr/>
            </a:lvl1pPr>
          </a:lstStyle>
          <a:p>
            <a:pPr>
              <a:defRPr/>
            </a:pPr>
            <a:endParaRPr lang="en-US" altLang="zh-CN">
              <a:solidFill>
                <a:srgbClr val="FFFFFF"/>
              </a:solidFill>
            </a:endParaRPr>
          </a:p>
        </p:txBody>
      </p:sp>
      <p:sp>
        <p:nvSpPr>
          <p:cNvPr id="4" name="Rectangle 46"/>
          <p:cNvSpPr>
            <a:spLocks noGrp="1" noChangeArrowheads="1"/>
          </p:cNvSpPr>
          <p:nvPr>
            <p:ph type="sldNum" sz="quarter" idx="12"/>
          </p:nvPr>
        </p:nvSpPr>
        <p:spPr/>
        <p:txBody>
          <a:bodyPr/>
          <a:lstStyle>
            <a:lvl1pPr>
              <a:defRPr/>
            </a:lvl1pPr>
          </a:lstStyle>
          <a:p>
            <a:fld id="{2A823F1A-5F6F-41AA-A445-ED2759A03C62}"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4"/>
          <p:cNvSpPr>
            <a:spLocks noGrp="1" noChangeArrowheads="1"/>
          </p:cNvSpPr>
          <p:nvPr>
            <p:ph type="dt" sz="half" idx="10"/>
          </p:nvPr>
        </p:nvSpPr>
        <p:spPr/>
        <p:txBody>
          <a:bodyPr/>
          <a:lstStyle>
            <a:lvl1pPr>
              <a:defRPr/>
            </a:lvl1pPr>
          </a:lstStyle>
          <a:p>
            <a:pPr>
              <a:defRPr/>
            </a:pPr>
            <a:endParaRPr lang="en-US" altLang="zh-CN">
              <a:solidFill>
                <a:srgbClr val="FFFFFF"/>
              </a:solidFill>
            </a:endParaRPr>
          </a:p>
        </p:txBody>
      </p:sp>
      <p:sp>
        <p:nvSpPr>
          <p:cNvPr id="6" name="Rectangle 45"/>
          <p:cNvSpPr>
            <a:spLocks noGrp="1" noChangeArrowheads="1"/>
          </p:cNvSpPr>
          <p:nvPr>
            <p:ph type="ftr" sz="quarter" idx="11"/>
          </p:nvPr>
        </p:nvSpPr>
        <p:spPr/>
        <p:txBody>
          <a:bodyPr/>
          <a:lstStyle>
            <a:lvl1pPr>
              <a:defRPr/>
            </a:lvl1pPr>
          </a:lstStyle>
          <a:p>
            <a:pPr>
              <a:defRPr/>
            </a:pPr>
            <a:endParaRPr lang="en-US" altLang="zh-CN">
              <a:solidFill>
                <a:srgbClr val="FFFFFF"/>
              </a:solidFill>
            </a:endParaRPr>
          </a:p>
        </p:txBody>
      </p:sp>
      <p:sp>
        <p:nvSpPr>
          <p:cNvPr id="7" name="Rectangle 46"/>
          <p:cNvSpPr>
            <a:spLocks noGrp="1" noChangeArrowheads="1"/>
          </p:cNvSpPr>
          <p:nvPr>
            <p:ph type="sldNum" sz="quarter" idx="12"/>
          </p:nvPr>
        </p:nvSpPr>
        <p:spPr/>
        <p:txBody>
          <a:bodyPr/>
          <a:lstStyle>
            <a:lvl1pPr>
              <a:defRPr/>
            </a:lvl1pPr>
          </a:lstStyle>
          <a:p>
            <a:fld id="{0CABDEB5-147E-4319-BF52-0AD0FED22A18}"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BE6ED-D961-4C77-9C88-5C477F2E7E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D79E1B-FE4F-4000-BA23-C1CCD944B6C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4"/>
          <p:cNvSpPr>
            <a:spLocks noGrp="1" noChangeArrowheads="1"/>
          </p:cNvSpPr>
          <p:nvPr>
            <p:ph type="dt" sz="half" idx="10"/>
          </p:nvPr>
        </p:nvSpPr>
        <p:spPr/>
        <p:txBody>
          <a:bodyPr/>
          <a:lstStyle>
            <a:lvl1pPr>
              <a:defRPr/>
            </a:lvl1pPr>
          </a:lstStyle>
          <a:p>
            <a:pPr>
              <a:defRPr/>
            </a:pPr>
            <a:endParaRPr lang="en-US" altLang="zh-CN">
              <a:solidFill>
                <a:srgbClr val="FFFFFF"/>
              </a:solidFill>
            </a:endParaRPr>
          </a:p>
        </p:txBody>
      </p:sp>
      <p:sp>
        <p:nvSpPr>
          <p:cNvPr id="6" name="Rectangle 45"/>
          <p:cNvSpPr>
            <a:spLocks noGrp="1" noChangeArrowheads="1"/>
          </p:cNvSpPr>
          <p:nvPr>
            <p:ph type="ftr" sz="quarter" idx="11"/>
          </p:nvPr>
        </p:nvSpPr>
        <p:spPr/>
        <p:txBody>
          <a:bodyPr/>
          <a:lstStyle>
            <a:lvl1pPr>
              <a:defRPr/>
            </a:lvl1pPr>
          </a:lstStyle>
          <a:p>
            <a:pPr>
              <a:defRPr/>
            </a:pPr>
            <a:endParaRPr lang="en-US" altLang="zh-CN">
              <a:solidFill>
                <a:srgbClr val="FFFFFF"/>
              </a:solidFill>
            </a:endParaRPr>
          </a:p>
        </p:txBody>
      </p:sp>
      <p:sp>
        <p:nvSpPr>
          <p:cNvPr id="7" name="Rectangle 46"/>
          <p:cNvSpPr>
            <a:spLocks noGrp="1" noChangeArrowheads="1"/>
          </p:cNvSpPr>
          <p:nvPr>
            <p:ph type="sldNum" sz="quarter" idx="12"/>
          </p:nvPr>
        </p:nvSpPr>
        <p:spPr/>
        <p:txBody>
          <a:bodyPr/>
          <a:lstStyle>
            <a:lvl1pPr>
              <a:defRPr/>
            </a:lvl1pPr>
          </a:lstStyle>
          <a:p>
            <a:fld id="{E66812EF-939F-4262-8FCE-073BF29DE022}"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a:defRPr/>
            </a:lvl1pPr>
          </a:lstStyle>
          <a:p>
            <a:pPr>
              <a:defRPr/>
            </a:pPr>
            <a:endParaRPr lang="en-US" altLang="zh-CN">
              <a:solidFill>
                <a:srgbClr val="FFFFFF"/>
              </a:solidFill>
            </a:endParaRPr>
          </a:p>
        </p:txBody>
      </p:sp>
      <p:sp>
        <p:nvSpPr>
          <p:cNvPr id="5" name="Rectangle 45"/>
          <p:cNvSpPr>
            <a:spLocks noGrp="1" noChangeArrowheads="1"/>
          </p:cNvSpPr>
          <p:nvPr>
            <p:ph type="ftr" sz="quarter" idx="11"/>
          </p:nvPr>
        </p:nvSpPr>
        <p:spPr/>
        <p:txBody>
          <a:bodyPr/>
          <a:lstStyle>
            <a:lvl1pPr>
              <a:defRPr/>
            </a:lvl1pPr>
          </a:lstStyle>
          <a:p>
            <a:pPr>
              <a:defRPr/>
            </a:pPr>
            <a:endParaRPr lang="en-US" altLang="zh-CN">
              <a:solidFill>
                <a:srgbClr val="FFFFFF"/>
              </a:solidFill>
            </a:endParaRPr>
          </a:p>
        </p:txBody>
      </p:sp>
      <p:sp>
        <p:nvSpPr>
          <p:cNvPr id="6" name="Rectangle 46"/>
          <p:cNvSpPr>
            <a:spLocks noGrp="1" noChangeArrowheads="1"/>
          </p:cNvSpPr>
          <p:nvPr>
            <p:ph type="sldNum" sz="quarter" idx="12"/>
          </p:nvPr>
        </p:nvSpPr>
        <p:spPr/>
        <p:txBody>
          <a:bodyPr/>
          <a:lstStyle>
            <a:lvl1pPr>
              <a:defRPr/>
            </a:lvl1pPr>
          </a:lstStyle>
          <a:p>
            <a:fld id="{A2DBCB1F-4EE5-4E07-9AEC-4BF2C00EE8D4}"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a:defRPr/>
            </a:lvl1pPr>
          </a:lstStyle>
          <a:p>
            <a:pPr>
              <a:defRPr/>
            </a:pPr>
            <a:endParaRPr lang="en-US" altLang="zh-CN">
              <a:solidFill>
                <a:srgbClr val="FFFFFF"/>
              </a:solidFill>
            </a:endParaRPr>
          </a:p>
        </p:txBody>
      </p:sp>
      <p:sp>
        <p:nvSpPr>
          <p:cNvPr id="5" name="Rectangle 45"/>
          <p:cNvSpPr>
            <a:spLocks noGrp="1" noChangeArrowheads="1"/>
          </p:cNvSpPr>
          <p:nvPr>
            <p:ph type="ftr" sz="quarter" idx="11"/>
          </p:nvPr>
        </p:nvSpPr>
        <p:spPr/>
        <p:txBody>
          <a:bodyPr/>
          <a:lstStyle>
            <a:lvl1pPr>
              <a:defRPr/>
            </a:lvl1pPr>
          </a:lstStyle>
          <a:p>
            <a:pPr>
              <a:defRPr/>
            </a:pPr>
            <a:endParaRPr lang="en-US" altLang="zh-CN">
              <a:solidFill>
                <a:srgbClr val="FFFFFF"/>
              </a:solidFill>
            </a:endParaRPr>
          </a:p>
        </p:txBody>
      </p:sp>
      <p:sp>
        <p:nvSpPr>
          <p:cNvPr id="6" name="Rectangle 46"/>
          <p:cNvSpPr>
            <a:spLocks noGrp="1" noChangeArrowheads="1"/>
          </p:cNvSpPr>
          <p:nvPr>
            <p:ph type="sldNum" sz="quarter" idx="12"/>
          </p:nvPr>
        </p:nvSpPr>
        <p:spPr/>
        <p:txBody>
          <a:bodyPr/>
          <a:lstStyle>
            <a:lvl1pPr>
              <a:defRPr/>
            </a:lvl1pPr>
          </a:lstStyle>
          <a:p>
            <a:fld id="{6CE5E25E-B821-418E-ADF7-DE714805FD95}"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CABE6ED-D961-4C77-9C88-5C477F2E7E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D79E1B-FE4F-4000-BA23-C1CCD944B6C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ABE6ED-D961-4C77-9C88-5C477F2E7EF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D79E1B-FE4F-4000-BA23-C1CCD944B6C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ABE6ED-D961-4C77-9C88-5C477F2E7EF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D79E1B-FE4F-4000-BA23-C1CCD944B6C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ABE6ED-D961-4C77-9C88-5C477F2E7EF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D79E1B-FE4F-4000-BA23-C1CCD944B6C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ABE6ED-D961-4C77-9C88-5C477F2E7EF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D79E1B-FE4F-4000-BA23-C1CCD944B6C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CABE6ED-D961-4C77-9C88-5C477F2E7EF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D79E1B-FE4F-4000-BA23-C1CCD944B6C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CABE6ED-D961-4C77-9C88-5C477F2E7EF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D79E1B-FE4F-4000-BA23-C1CCD944B6C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BE6ED-D961-4C77-9C88-5C477F2E7EF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79E1B-FE4F-4000-BA23-C1CCD944B6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27650" name="Group 2"/>
          <p:cNvGrpSpPr/>
          <p:nvPr/>
        </p:nvGrpSpPr>
        <p:grpSpPr bwMode="auto">
          <a:xfrm>
            <a:off x="0" y="0"/>
            <a:ext cx="9144000" cy="6856413"/>
            <a:chOff x="0" y="0"/>
            <a:chExt cx="5760" cy="4319"/>
          </a:xfrm>
        </p:grpSpPr>
        <p:sp>
          <p:nvSpPr>
            <p:cNvPr id="450563" name="Freeform 3"/>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64" name="Freeform 4"/>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65" name="Freeform 5"/>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66" name="Freeform 6"/>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67" name="Freeform 7"/>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68" name="Freeform 8"/>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69" name="Freeform 9"/>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70" name="Freeform 10"/>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71" name="Freeform 11"/>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72" name="Freeform 12"/>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73" name="Freeform 13"/>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74" name="Freeform 14"/>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75" name="Freeform 15"/>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76" name="Freeform 16"/>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77" name="Freeform 17"/>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78" name="Freeform 18"/>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79" name="Freeform 19"/>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80" name="Freeform 20"/>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81" name="Freeform 21"/>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82" name="Freeform 22"/>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83" name="Freeform 23"/>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84" name="Freeform 24"/>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85" name="Freeform 25"/>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86" name="Freeform 26"/>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87" name="Freeform 27"/>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88" name="Freeform 28"/>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89" name="Freeform 29"/>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90" name="Freeform 30"/>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91" name="Freeform 31"/>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92" name="Freeform 32"/>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93" name="Freeform 33"/>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94" name="Freeform 34"/>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95" name="Freeform 35"/>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96" name="Freeform 36"/>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97" name="Freeform 37"/>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598" name="Freeform 38"/>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grpSp>
          <p:nvGrpSpPr>
            <p:cNvPr id="27693" name="Group 39"/>
            <p:cNvGrpSpPr/>
            <p:nvPr userDrawn="1"/>
          </p:nvGrpSpPr>
          <p:grpSpPr bwMode="auto">
            <a:xfrm>
              <a:off x="0" y="1632"/>
              <a:ext cx="5758" cy="1858"/>
              <a:chOff x="0" y="1632"/>
              <a:chExt cx="5758" cy="1858"/>
            </a:xfrm>
          </p:grpSpPr>
          <p:sp>
            <p:nvSpPr>
              <p:cNvPr id="450600" name="Freeform 40"/>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sp>
            <p:nvSpPr>
              <p:cNvPr id="450601" name="Freeform 41"/>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ln>
            </p:spPr>
            <p:txBody>
              <a:bodyPr/>
              <a:lstStyle/>
              <a:p>
                <a:pPr fontAlgn="base">
                  <a:spcBef>
                    <a:spcPct val="0"/>
                  </a:spcBef>
                  <a:spcAft>
                    <a:spcPct val="0"/>
                  </a:spcAft>
                  <a:defRPr/>
                </a:pPr>
                <a:endParaRPr lang="zh-CN" altLang="en-US" sz="2800" b="1">
                  <a:solidFill>
                    <a:srgbClr val="FFFF00"/>
                  </a:solidFill>
                  <a:ea typeface="楷体_GB2312" pitchFamily="49" charset="-122"/>
                </a:endParaRPr>
              </a:p>
            </p:txBody>
          </p:sp>
        </p:grpSp>
      </p:grpSp>
      <p:sp>
        <p:nvSpPr>
          <p:cNvPr id="450602" name="Rectangle 42"/>
          <p:cNvSpPr>
            <a:spLocks noGrp="1" noChangeArrowheads="1"/>
          </p:cNvSpPr>
          <p:nvPr>
            <p:ph type="title"/>
          </p:nvPr>
        </p:nvSpPr>
        <p:spPr bwMode="auto">
          <a:xfrm>
            <a:off x="457200" y="277813"/>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450603" name="Rectangle 4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50604" name="Rectangle 4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b="0" smtClean="0">
                <a:solidFill>
                  <a:schemeClr val="tx1"/>
                </a:solidFill>
                <a:effectLst>
                  <a:outerShdw blurRad="38100" dist="38100" dir="2700000" algn="tl">
                    <a:srgbClr val="000000"/>
                  </a:outerShdw>
                </a:effectLst>
                <a:ea typeface="+mn-ea"/>
              </a:defRPr>
            </a:lvl1pPr>
          </a:lstStyle>
          <a:p>
            <a:pPr fontAlgn="base">
              <a:spcBef>
                <a:spcPct val="0"/>
              </a:spcBef>
              <a:spcAft>
                <a:spcPct val="0"/>
              </a:spcAft>
              <a:defRPr/>
            </a:pPr>
            <a:endParaRPr lang="en-US" altLang="zh-CN">
              <a:solidFill>
                <a:srgbClr val="FFFFFF"/>
              </a:solidFill>
            </a:endParaRPr>
          </a:p>
        </p:txBody>
      </p:sp>
      <p:sp>
        <p:nvSpPr>
          <p:cNvPr id="450605" name="Rectangle 4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b="0" smtClean="0">
                <a:solidFill>
                  <a:schemeClr val="tx1"/>
                </a:solidFill>
                <a:effectLst>
                  <a:outerShdw blurRad="38100" dist="38100" dir="2700000" algn="tl">
                    <a:srgbClr val="000000"/>
                  </a:outerShdw>
                </a:effectLst>
                <a:ea typeface="+mn-ea"/>
              </a:defRPr>
            </a:lvl1pPr>
          </a:lstStyle>
          <a:p>
            <a:pPr fontAlgn="base">
              <a:spcBef>
                <a:spcPct val="0"/>
              </a:spcBef>
              <a:spcAft>
                <a:spcPct val="0"/>
              </a:spcAft>
              <a:defRPr/>
            </a:pPr>
            <a:endParaRPr lang="en-US" altLang="zh-CN">
              <a:solidFill>
                <a:srgbClr val="FFFFFF"/>
              </a:solidFill>
            </a:endParaRPr>
          </a:p>
        </p:txBody>
      </p:sp>
      <p:sp>
        <p:nvSpPr>
          <p:cNvPr id="450606" name="Rectangle 4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b="0">
                <a:solidFill>
                  <a:schemeClr val="tx1"/>
                </a:solidFill>
                <a:effectLst>
                  <a:outerShdw blurRad="38100" dist="38100" dir="2700000" algn="tl">
                    <a:srgbClr val="000000"/>
                  </a:outerShdw>
                </a:effectLst>
                <a:ea typeface="宋体" panose="02010600030101010101" pitchFamily="2" charset="-122"/>
              </a:defRPr>
            </a:lvl1pPr>
          </a:lstStyle>
          <a:p>
            <a:pPr fontAlgn="base">
              <a:spcBef>
                <a:spcPct val="0"/>
              </a:spcBef>
              <a:spcAft>
                <a:spcPct val="0"/>
              </a:spcAft>
            </a:pPr>
            <a:fld id="{FA4C0452-1D6A-479E-9BC1-1828B08BA078}" type="slidenum">
              <a:rPr lang="en-US" altLang="zh-CN">
                <a:solidFill>
                  <a:srgbClr val="FFFFFF"/>
                </a:solidFill>
              </a:rPr>
            </a:fld>
            <a:endParaRPr lang="en-US" altLang="zh-CN">
              <a:solidFill>
                <a:srgbClr val="FFFFFF"/>
              </a:solidFill>
            </a:endParaRPr>
          </a:p>
        </p:txBody>
      </p:sp>
      <p:sp>
        <p:nvSpPr>
          <p:cNvPr id="27656" name="WordArt 48"/>
          <p:cNvSpPr>
            <a:spLocks noChangeArrowheads="1" noChangeShapeType="1" noTextEdit="1"/>
          </p:cNvSpPr>
          <p:nvPr/>
        </p:nvSpPr>
        <p:spPr bwMode="auto">
          <a:xfrm>
            <a:off x="1295400" y="0"/>
            <a:ext cx="1752600" cy="3048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fontAlgn="base">
              <a:spcBef>
                <a:spcPct val="0"/>
              </a:spcBef>
              <a:spcAft>
                <a:spcPct val="0"/>
              </a:spcAft>
            </a:pPr>
            <a:r>
              <a:rPr lang="zh-CN" altLang="en-US" sz="2400" b="1" kern="10" spc="480">
                <a:gradFill rotWithShape="1">
                  <a:gsLst>
                    <a:gs pos="0">
                      <a:srgbClr val="AAAAAA"/>
                    </a:gs>
                    <a:gs pos="100000">
                      <a:srgbClr val="FFFFFF"/>
                    </a:gs>
                  </a:gsLst>
                  <a:lin ang="5400000" scaled="1"/>
                </a:gradFill>
                <a:effectLst>
                  <a:outerShdw dist="45791" dir="3378596" algn="ctr" rotWithShape="0">
                    <a:srgbClr val="4D4D4D">
                      <a:alpha val="79999"/>
                    </a:srgbClr>
                  </a:outerShdw>
                </a:effectLst>
                <a:latin typeface="华文行楷" panose="02010800040101010101" pitchFamily="2" charset="-122"/>
                <a:ea typeface="华文行楷" panose="02010800040101010101" pitchFamily="2" charset="-122"/>
              </a:rPr>
              <a:t>智能仪器设计基础</a:t>
            </a:r>
            <a:endParaRPr lang="zh-CN" altLang="en-US" sz="2400" b="1" kern="10" spc="480">
              <a:gradFill rotWithShape="1">
                <a:gsLst>
                  <a:gs pos="0">
                    <a:srgbClr val="AAAAAA"/>
                  </a:gs>
                  <a:gs pos="100000">
                    <a:srgbClr val="FFFFFF"/>
                  </a:gs>
                </a:gsLst>
                <a:lin ang="5400000" scaled="1"/>
              </a:gradFill>
              <a:effectLst>
                <a:outerShdw dist="45791" dir="3378596" algn="ctr" rotWithShape="0">
                  <a:srgbClr val="4D4D4D">
                    <a:alpha val="79999"/>
                  </a:srgbClr>
                </a:outerShdw>
              </a:effectLst>
              <a:latin typeface="华文行楷" panose="02010800040101010101" pitchFamily="2" charset="-122"/>
              <a:ea typeface="华文行楷" panose="02010800040101010101" pitchFamily="2" charset="-122"/>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3"/>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4"/>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14"/>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14"/>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14"/>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14"/>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slide" Target="slide13.xml"/><Relationship Id="rId4" Type="http://schemas.openxmlformats.org/officeDocument/2006/relationships/slide" Target="slide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 Target="slide5.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16.wmf"/><Relationship Id="rId7" Type="http://schemas.openxmlformats.org/officeDocument/2006/relationships/oleObject" Target="../embeddings/oleObject8.bin"/><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 Id="rId3" Type="http://schemas.openxmlformats.org/officeDocument/2006/relationships/oleObject" Target="../embeddings/oleObject6.bin"/><Relationship Id="rId2" Type="http://schemas.openxmlformats.org/officeDocument/2006/relationships/image" Target="../media/image13.wmf"/><Relationship Id="rId10" Type="http://schemas.openxmlformats.org/officeDocument/2006/relationships/vmlDrawing" Target="../drawings/vmlDrawing2.vml"/><Relationship Id="rId1"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20.wmf"/><Relationship Id="rId7" Type="http://schemas.openxmlformats.org/officeDocument/2006/relationships/oleObject" Target="../embeddings/oleObject12.bin"/><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 Id="rId3" Type="http://schemas.openxmlformats.org/officeDocument/2006/relationships/oleObject" Target="../embeddings/oleObject10.bin"/><Relationship Id="rId2" Type="http://schemas.openxmlformats.org/officeDocument/2006/relationships/image" Target="../media/image17.wmf"/><Relationship Id="rId14" Type="http://schemas.openxmlformats.org/officeDocument/2006/relationships/vmlDrawing" Target="../drawings/vmlDrawing3.vml"/><Relationship Id="rId13" Type="http://schemas.openxmlformats.org/officeDocument/2006/relationships/slideLayout" Target="../slideLayouts/slideLayout18.xml"/><Relationship Id="rId12" Type="http://schemas.openxmlformats.org/officeDocument/2006/relationships/image" Target="../media/image22.wmf"/><Relationship Id="rId11" Type="http://schemas.openxmlformats.org/officeDocument/2006/relationships/oleObject" Target="../embeddings/oleObject14.bin"/><Relationship Id="rId10" Type="http://schemas.openxmlformats.org/officeDocument/2006/relationships/image" Target="../media/image21.wmf"/><Relationship Id="rId1"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8.xml"/><Relationship Id="rId3" Type="http://schemas.openxmlformats.org/officeDocument/2006/relationships/image" Target="../media/image24.wmf"/><Relationship Id="rId2" Type="http://schemas.openxmlformats.org/officeDocument/2006/relationships/oleObject" Target="../embeddings/oleObject15.bin"/><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18.xml"/><Relationship Id="rId6" Type="http://schemas.openxmlformats.org/officeDocument/2006/relationships/image" Target="../media/image26.wmf"/><Relationship Id="rId5" Type="http://schemas.openxmlformats.org/officeDocument/2006/relationships/oleObject" Target="../embeddings/oleObject16.bin"/><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30.wmf"/><Relationship Id="rId7" Type="http://schemas.openxmlformats.org/officeDocument/2006/relationships/oleObject" Target="../embeddings/oleObject20.bin"/><Relationship Id="rId6" Type="http://schemas.openxmlformats.org/officeDocument/2006/relationships/image" Target="../media/image29.wmf"/><Relationship Id="rId5" Type="http://schemas.openxmlformats.org/officeDocument/2006/relationships/oleObject" Target="../embeddings/oleObject19.bin"/><Relationship Id="rId4" Type="http://schemas.openxmlformats.org/officeDocument/2006/relationships/image" Target="../media/image28.wmf"/><Relationship Id="rId3" Type="http://schemas.openxmlformats.org/officeDocument/2006/relationships/oleObject" Target="../embeddings/oleObject18.bin"/><Relationship Id="rId2" Type="http://schemas.openxmlformats.org/officeDocument/2006/relationships/image" Target="../media/image27.wmf"/><Relationship Id="rId13" Type="http://schemas.openxmlformats.org/officeDocument/2006/relationships/vmlDrawing" Target="../drawings/vmlDrawing6.vml"/><Relationship Id="rId12" Type="http://schemas.openxmlformats.org/officeDocument/2006/relationships/slideLayout" Target="../slideLayouts/slideLayout18.xml"/><Relationship Id="rId11" Type="http://schemas.openxmlformats.org/officeDocument/2006/relationships/image" Target="../media/image32.png"/><Relationship Id="rId10" Type="http://schemas.openxmlformats.org/officeDocument/2006/relationships/image" Target="../media/image31.wmf"/><Relationship Id="rId1"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33.png"/></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35.wmf"/><Relationship Id="rId7" Type="http://schemas.openxmlformats.org/officeDocument/2006/relationships/oleObject" Target="../embeddings/oleObject23.bin"/><Relationship Id="rId6" Type="http://schemas.openxmlformats.org/officeDocument/2006/relationships/image" Target="../media/image34.wmf"/><Relationship Id="rId5" Type="http://schemas.openxmlformats.org/officeDocument/2006/relationships/oleObject" Target="../embeddings/oleObject22.bin"/><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vmlDrawing" Target="../drawings/vmlDrawing7.vml"/><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image" Target="../media/image37.wmf"/><Relationship Id="rId7" Type="http://schemas.openxmlformats.org/officeDocument/2006/relationships/oleObject" Target="../embeddings/oleObject25.bin"/><Relationship Id="rId6" Type="http://schemas.openxmlformats.org/officeDocument/2006/relationships/image" Target="../media/image36.wmf"/><Relationship Id="rId5" Type="http://schemas.openxmlformats.org/officeDocument/2006/relationships/oleObject" Target="../embeddings/oleObject24.bin"/><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vmlDrawing" Target="../drawings/vmlDrawing8.vml"/><Relationship Id="rId10" Type="http://schemas.openxmlformats.org/officeDocument/2006/relationships/slideLayout" Target="../slideLayouts/slideLayout18.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33.png"/><Relationship Id="rId2" Type="http://schemas.openxmlformats.org/officeDocument/2006/relationships/image" Target="../media/image39.wmf"/><Relationship Id="rId1" Type="http://schemas.openxmlformats.org/officeDocument/2006/relationships/oleObject" Target="../embeddings/oleObject26.bin"/></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41.wmf"/><Relationship Id="rId7" Type="http://schemas.openxmlformats.org/officeDocument/2006/relationships/oleObject" Target="../embeddings/oleObject28.bin"/><Relationship Id="rId6" Type="http://schemas.openxmlformats.org/officeDocument/2006/relationships/image" Target="../media/image40.wmf"/><Relationship Id="rId5" Type="http://schemas.openxmlformats.org/officeDocument/2006/relationships/oleObject" Target="../embeddings/oleObject27.bin"/><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vmlDrawing" Target="../drawings/vmlDrawing10.vml"/><Relationship Id="rId1" Type="http://schemas.openxmlformats.org/officeDocument/2006/relationships/image" Target="../media/image33.png"/></Relationships>
</file>

<file path=ppt/slides/_rels/slide29.xml.rels><?xml version="1.0" encoding="UTF-8" standalone="yes"?>
<Relationships xmlns="http://schemas.openxmlformats.org/package/2006/relationships"><Relationship Id="rId9" Type="http://schemas.openxmlformats.org/officeDocument/2006/relationships/image" Target="../media/image45.wmf"/><Relationship Id="rId8" Type="http://schemas.openxmlformats.org/officeDocument/2006/relationships/oleObject" Target="../embeddings/oleObject29.bin"/><Relationship Id="rId7" Type="http://schemas.openxmlformats.org/officeDocument/2006/relationships/image" Target="../media/image44.wmf"/><Relationship Id="rId6" Type="http://schemas.openxmlformats.org/officeDocument/2006/relationships/image" Target="../media/image43.wmf"/><Relationship Id="rId5" Type="http://schemas.openxmlformats.org/officeDocument/2006/relationships/image" Target="../media/image42.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vmlDrawing" Target="../drawings/vmlDrawing11.vml"/><Relationship Id="rId11" Type="http://schemas.openxmlformats.org/officeDocument/2006/relationships/slideLayout" Target="../slideLayouts/slideLayout18.xml"/><Relationship Id="rId10" Type="http://schemas.openxmlformats.org/officeDocument/2006/relationships/audio" Target="../media/audio1.wav"/><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46.png"/><Relationship Id="rId5" Type="http://schemas.openxmlformats.org/officeDocument/2006/relationships/image" Target="../media/image42.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33.png"/><Relationship Id="rId7" Type="http://schemas.openxmlformats.org/officeDocument/2006/relationships/image" Target="../media/image48.wmf"/><Relationship Id="rId6" Type="http://schemas.openxmlformats.org/officeDocument/2006/relationships/oleObject" Target="../embeddings/oleObject31.bin"/><Relationship Id="rId5" Type="http://schemas.openxmlformats.org/officeDocument/2006/relationships/image" Target="../media/image47.wmf"/><Relationship Id="rId4" Type="http://schemas.openxmlformats.org/officeDocument/2006/relationships/oleObject" Target="../embeddings/oleObject30.bin"/><Relationship Id="rId3" Type="http://schemas.openxmlformats.org/officeDocument/2006/relationships/image" Target="../media/image4.png"/><Relationship Id="rId22" Type="http://schemas.openxmlformats.org/officeDocument/2006/relationships/vmlDrawing" Target="../drawings/vmlDrawing12.vml"/><Relationship Id="rId21" Type="http://schemas.openxmlformats.org/officeDocument/2006/relationships/slideLayout" Target="../slideLayouts/slideLayout18.xml"/><Relationship Id="rId20" Type="http://schemas.openxmlformats.org/officeDocument/2006/relationships/audio" Target="../media/audio2.wav"/><Relationship Id="rId2" Type="http://schemas.openxmlformats.org/officeDocument/2006/relationships/image" Target="../media/image3.png"/><Relationship Id="rId19" Type="http://schemas.openxmlformats.org/officeDocument/2006/relationships/audio" Target="../media/audio1.wav"/><Relationship Id="rId18" Type="http://schemas.openxmlformats.org/officeDocument/2006/relationships/image" Target="../media/image53.wmf"/><Relationship Id="rId17" Type="http://schemas.openxmlformats.org/officeDocument/2006/relationships/oleObject" Target="../embeddings/oleObject36.bin"/><Relationship Id="rId16" Type="http://schemas.openxmlformats.org/officeDocument/2006/relationships/image" Target="../media/image52.wmf"/><Relationship Id="rId15" Type="http://schemas.openxmlformats.org/officeDocument/2006/relationships/oleObject" Target="../embeddings/oleObject35.bin"/><Relationship Id="rId14" Type="http://schemas.openxmlformats.org/officeDocument/2006/relationships/image" Target="../media/image51.wmf"/><Relationship Id="rId13" Type="http://schemas.openxmlformats.org/officeDocument/2006/relationships/oleObject" Target="../embeddings/oleObject34.bin"/><Relationship Id="rId12" Type="http://schemas.openxmlformats.org/officeDocument/2006/relationships/image" Target="../media/image50.wmf"/><Relationship Id="rId11" Type="http://schemas.openxmlformats.org/officeDocument/2006/relationships/oleObject" Target="../embeddings/oleObject33.bin"/><Relationship Id="rId10" Type="http://schemas.openxmlformats.org/officeDocument/2006/relationships/image" Target="../media/image49.wmf"/><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image" Target="../media/image53.wmf"/><Relationship Id="rId4" Type="http://schemas.openxmlformats.org/officeDocument/2006/relationships/oleObject" Target="../embeddings/oleObject38.bin"/><Relationship Id="rId3" Type="http://schemas.openxmlformats.org/officeDocument/2006/relationships/image" Target="../media/image33.png"/><Relationship Id="rId2" Type="http://schemas.openxmlformats.org/officeDocument/2006/relationships/image" Target="../media/image54.wmf"/><Relationship Id="rId13" Type="http://schemas.openxmlformats.org/officeDocument/2006/relationships/vmlDrawing" Target="../drawings/vmlDrawing13.vml"/><Relationship Id="rId12" Type="http://schemas.openxmlformats.org/officeDocument/2006/relationships/slideLayout" Target="../slideLayouts/slideLayout18.xml"/><Relationship Id="rId11" Type="http://schemas.openxmlformats.org/officeDocument/2006/relationships/audio" Target="../media/audio1.wav"/><Relationship Id="rId10" Type="http://schemas.openxmlformats.org/officeDocument/2006/relationships/image" Target="../media/image55.wmf"/><Relationship Id="rId1" Type="http://schemas.openxmlformats.org/officeDocument/2006/relationships/oleObject" Target="../embeddings/oleObject37.bin"/></Relationships>
</file>

<file path=ppt/slides/_rels/slide33.x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oleObject" Target="../embeddings/oleObject43.bin"/><Relationship Id="rId7" Type="http://schemas.openxmlformats.org/officeDocument/2006/relationships/image" Target="../media/image58.wmf"/><Relationship Id="rId6" Type="http://schemas.openxmlformats.org/officeDocument/2006/relationships/oleObject" Target="../embeddings/oleObject42.bin"/><Relationship Id="rId5" Type="http://schemas.openxmlformats.org/officeDocument/2006/relationships/image" Target="../media/image57.wmf"/><Relationship Id="rId4" Type="http://schemas.openxmlformats.org/officeDocument/2006/relationships/oleObject" Target="../embeddings/oleObject41.bin"/><Relationship Id="rId3" Type="http://schemas.openxmlformats.org/officeDocument/2006/relationships/image" Target="../media/image56.wmf"/><Relationship Id="rId2" Type="http://schemas.openxmlformats.org/officeDocument/2006/relationships/oleObject" Target="../embeddings/oleObject40.bin"/><Relationship Id="rId15" Type="http://schemas.openxmlformats.org/officeDocument/2006/relationships/vmlDrawing" Target="../drawings/vmlDrawing14.vml"/><Relationship Id="rId14" Type="http://schemas.openxmlformats.org/officeDocument/2006/relationships/slideLayout" Target="../slideLayouts/slideLayout18.xml"/><Relationship Id="rId13" Type="http://schemas.openxmlformats.org/officeDocument/2006/relationships/image" Target="../media/image61.wmf"/><Relationship Id="rId12" Type="http://schemas.openxmlformats.org/officeDocument/2006/relationships/oleObject" Target="../embeddings/oleObject45.bin"/><Relationship Id="rId11" Type="http://schemas.openxmlformats.org/officeDocument/2006/relationships/image" Target="../media/image60.wmf"/><Relationship Id="rId10" Type="http://schemas.openxmlformats.org/officeDocument/2006/relationships/oleObject" Target="../embeddings/oleObject44.bin"/><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image" Target="../media/image63.wmf"/><Relationship Id="rId4" Type="http://schemas.openxmlformats.org/officeDocument/2006/relationships/oleObject" Target="../embeddings/oleObject47.bin"/><Relationship Id="rId3" Type="http://schemas.openxmlformats.org/officeDocument/2006/relationships/image" Target="../media/image62.wmf"/><Relationship Id="rId2" Type="http://schemas.openxmlformats.org/officeDocument/2006/relationships/oleObject" Target="../embeddings/oleObject46.bin"/><Relationship Id="rId10" Type="http://schemas.openxmlformats.org/officeDocument/2006/relationships/vmlDrawing" Target="../drawings/vmlDrawing15.v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slideLayout" Target="../slideLayouts/slideLayout18.xml"/><Relationship Id="rId5" Type="http://schemas.openxmlformats.org/officeDocument/2006/relationships/image" Target="../media/image64.wmf"/><Relationship Id="rId4" Type="http://schemas.openxmlformats.org/officeDocument/2006/relationships/oleObject" Target="../embeddings/oleObject48.bin"/><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18.xml"/><Relationship Id="rId6" Type="http://schemas.openxmlformats.org/officeDocument/2006/relationships/image" Target="../media/image66.wmf"/><Relationship Id="rId5" Type="http://schemas.openxmlformats.org/officeDocument/2006/relationships/oleObject" Target="../embeddings/oleObject49.bin"/><Relationship Id="rId4" Type="http://schemas.openxmlformats.org/officeDocument/2006/relationships/image" Target="../media/image6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70.wmf"/><Relationship Id="rId7" Type="http://schemas.openxmlformats.org/officeDocument/2006/relationships/oleObject" Target="../embeddings/oleObject53.bin"/><Relationship Id="rId6" Type="http://schemas.openxmlformats.org/officeDocument/2006/relationships/image" Target="../media/image69.wmf"/><Relationship Id="rId5" Type="http://schemas.openxmlformats.org/officeDocument/2006/relationships/oleObject" Target="../embeddings/oleObject52.bin"/><Relationship Id="rId4" Type="http://schemas.openxmlformats.org/officeDocument/2006/relationships/image" Target="../media/image68.wmf"/><Relationship Id="rId3" Type="http://schemas.openxmlformats.org/officeDocument/2006/relationships/oleObject" Target="../embeddings/oleObject51.bin"/><Relationship Id="rId2" Type="http://schemas.openxmlformats.org/officeDocument/2006/relationships/image" Target="../media/image67.wmf"/><Relationship Id="rId15" Type="http://schemas.openxmlformats.org/officeDocument/2006/relationships/vmlDrawing" Target="../drawings/vmlDrawing18.vml"/><Relationship Id="rId14" Type="http://schemas.openxmlformats.org/officeDocument/2006/relationships/slideLayout" Target="../slideLayouts/slideLayout18.xml"/><Relationship Id="rId13" Type="http://schemas.openxmlformats.org/officeDocument/2006/relationships/audio" Target="../media/audio1.wav"/><Relationship Id="rId12" Type="http://schemas.openxmlformats.org/officeDocument/2006/relationships/image" Target="../media/image72.wmf"/><Relationship Id="rId11" Type="http://schemas.openxmlformats.org/officeDocument/2006/relationships/oleObject" Target="../embeddings/oleObject55.bin"/><Relationship Id="rId10" Type="http://schemas.openxmlformats.org/officeDocument/2006/relationships/image" Target="../media/image71.wmf"/><Relationship Id="rId1" Type="http://schemas.openxmlformats.org/officeDocument/2006/relationships/oleObject" Target="../embeddings/oleObject50.bin"/></Relationships>
</file>

<file path=ppt/slides/_rels/slide38.xml.rels><?xml version="1.0" encoding="UTF-8" standalone="yes"?>
<Relationships xmlns="http://schemas.openxmlformats.org/package/2006/relationships"><Relationship Id="rId7" Type="http://schemas.openxmlformats.org/officeDocument/2006/relationships/vmlDrawing" Target="../drawings/vmlDrawing19.vml"/><Relationship Id="rId6" Type="http://schemas.openxmlformats.org/officeDocument/2006/relationships/slideLayout" Target="../slideLayouts/slideLayout18.xml"/><Relationship Id="rId5" Type="http://schemas.openxmlformats.org/officeDocument/2006/relationships/image" Target="../media/image73.wmf"/><Relationship Id="rId4" Type="http://schemas.openxmlformats.org/officeDocument/2006/relationships/oleObject" Target="../embeddings/oleObject56.bin"/><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18.xml"/><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oleObject" Target="../embeddings/oleObject57.bin"/><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9" Type="http://schemas.openxmlformats.org/officeDocument/2006/relationships/vmlDrawing" Target="../drawings/vmlDrawing21.vml"/><Relationship Id="rId8" Type="http://schemas.openxmlformats.org/officeDocument/2006/relationships/slideLayout" Target="../slideLayouts/slideLayout18.xml"/><Relationship Id="rId7" Type="http://schemas.openxmlformats.org/officeDocument/2006/relationships/image" Target="../media/image77.wmf"/><Relationship Id="rId6" Type="http://schemas.openxmlformats.org/officeDocument/2006/relationships/oleObject" Target="../embeddings/oleObject59.bin"/><Relationship Id="rId5" Type="http://schemas.openxmlformats.org/officeDocument/2006/relationships/image" Target="../media/image76.wmf"/><Relationship Id="rId4" Type="http://schemas.openxmlformats.org/officeDocument/2006/relationships/oleObject" Target="../embeddings/oleObject58.bin"/><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1.xml"/><Relationship Id="rId4" Type="http://schemas.openxmlformats.org/officeDocument/2006/relationships/image" Target="../media/image78.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9" Type="http://schemas.openxmlformats.org/officeDocument/2006/relationships/vmlDrawing" Target="../drawings/vmlDrawing22.vml"/><Relationship Id="rId8" Type="http://schemas.openxmlformats.org/officeDocument/2006/relationships/slideLayout" Target="../slideLayouts/slideLayout18.xml"/><Relationship Id="rId7" Type="http://schemas.openxmlformats.org/officeDocument/2006/relationships/audio" Target="../media/audio1.wav"/><Relationship Id="rId6" Type="http://schemas.openxmlformats.org/officeDocument/2006/relationships/image" Target="../media/image81.wmf"/><Relationship Id="rId5" Type="http://schemas.openxmlformats.org/officeDocument/2006/relationships/oleObject" Target="../embeddings/oleObject62.bin"/><Relationship Id="rId4" Type="http://schemas.openxmlformats.org/officeDocument/2006/relationships/image" Target="../media/image80.wmf"/><Relationship Id="rId3" Type="http://schemas.openxmlformats.org/officeDocument/2006/relationships/oleObject" Target="../embeddings/oleObject61.bin"/><Relationship Id="rId2" Type="http://schemas.openxmlformats.org/officeDocument/2006/relationships/image" Target="../media/image79.wmf"/><Relationship Id="rId1" Type="http://schemas.openxmlformats.org/officeDocument/2006/relationships/oleObject" Target="../embeddings/oleObject60.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66.bin"/><Relationship Id="rId8" Type="http://schemas.openxmlformats.org/officeDocument/2006/relationships/image" Target="../media/image86.png"/><Relationship Id="rId7" Type="http://schemas.openxmlformats.org/officeDocument/2006/relationships/image" Target="../media/image85.png"/><Relationship Id="rId6" Type="http://schemas.openxmlformats.org/officeDocument/2006/relationships/image" Target="../media/image84.wmf"/><Relationship Id="rId5" Type="http://schemas.openxmlformats.org/officeDocument/2006/relationships/oleObject" Target="../embeddings/oleObject65.bin"/><Relationship Id="rId4" Type="http://schemas.openxmlformats.org/officeDocument/2006/relationships/image" Target="../media/image83.wmf"/><Relationship Id="rId3" Type="http://schemas.openxmlformats.org/officeDocument/2006/relationships/oleObject" Target="../embeddings/oleObject64.bin"/><Relationship Id="rId20" Type="http://schemas.openxmlformats.org/officeDocument/2006/relationships/vmlDrawing" Target="../drawings/vmlDrawing23.vml"/><Relationship Id="rId2" Type="http://schemas.openxmlformats.org/officeDocument/2006/relationships/image" Target="../media/image82.wmf"/><Relationship Id="rId19" Type="http://schemas.openxmlformats.org/officeDocument/2006/relationships/slideLayout" Target="../slideLayouts/slideLayout18.xml"/><Relationship Id="rId18" Type="http://schemas.openxmlformats.org/officeDocument/2006/relationships/image" Target="../media/image91.wmf"/><Relationship Id="rId17" Type="http://schemas.openxmlformats.org/officeDocument/2006/relationships/oleObject" Target="../embeddings/oleObject70.bin"/><Relationship Id="rId16" Type="http://schemas.openxmlformats.org/officeDocument/2006/relationships/image" Target="../media/image90.wmf"/><Relationship Id="rId15" Type="http://schemas.openxmlformats.org/officeDocument/2006/relationships/oleObject" Target="../embeddings/oleObject69.bin"/><Relationship Id="rId14" Type="http://schemas.openxmlformats.org/officeDocument/2006/relationships/image" Target="../media/image89.wmf"/><Relationship Id="rId13" Type="http://schemas.openxmlformats.org/officeDocument/2006/relationships/oleObject" Target="../embeddings/oleObject68.bin"/><Relationship Id="rId12" Type="http://schemas.openxmlformats.org/officeDocument/2006/relationships/image" Target="../media/image88.wmf"/><Relationship Id="rId11" Type="http://schemas.openxmlformats.org/officeDocument/2006/relationships/oleObject" Target="../embeddings/oleObject67.bin"/><Relationship Id="rId10" Type="http://schemas.openxmlformats.org/officeDocument/2006/relationships/image" Target="../media/image87.wmf"/><Relationship Id="rId1" Type="http://schemas.openxmlformats.org/officeDocument/2006/relationships/oleObject" Target="../embeddings/oleObject63.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24.vml"/><Relationship Id="rId7" Type="http://schemas.openxmlformats.org/officeDocument/2006/relationships/slideLayout" Target="../slideLayouts/slideLayout18.xml"/><Relationship Id="rId6" Type="http://schemas.openxmlformats.org/officeDocument/2006/relationships/image" Target="../media/image94.wmf"/><Relationship Id="rId5" Type="http://schemas.openxmlformats.org/officeDocument/2006/relationships/oleObject" Target="../embeddings/oleObject73.bin"/><Relationship Id="rId4" Type="http://schemas.openxmlformats.org/officeDocument/2006/relationships/image" Target="../media/image93.wmf"/><Relationship Id="rId3" Type="http://schemas.openxmlformats.org/officeDocument/2006/relationships/oleObject" Target="../embeddings/oleObject72.bin"/><Relationship Id="rId2" Type="http://schemas.openxmlformats.org/officeDocument/2006/relationships/image" Target="../media/image92.wmf"/><Relationship Id="rId1" Type="http://schemas.openxmlformats.org/officeDocument/2006/relationships/oleObject" Target="../embeddings/oleObject71.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18.xml"/><Relationship Id="rId2" Type="http://schemas.openxmlformats.org/officeDocument/2006/relationships/image" Target="../media/image95.wmf"/><Relationship Id="rId1" Type="http://schemas.openxmlformats.org/officeDocument/2006/relationships/oleObject" Target="../embeddings/oleObject74.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99.wmf"/><Relationship Id="rId7" Type="http://schemas.openxmlformats.org/officeDocument/2006/relationships/oleObject" Target="../embeddings/oleObject78.bin"/><Relationship Id="rId6" Type="http://schemas.openxmlformats.org/officeDocument/2006/relationships/image" Target="../media/image98.wmf"/><Relationship Id="rId5" Type="http://schemas.openxmlformats.org/officeDocument/2006/relationships/oleObject" Target="../embeddings/oleObject77.bin"/><Relationship Id="rId4" Type="http://schemas.openxmlformats.org/officeDocument/2006/relationships/image" Target="../media/image97.wmf"/><Relationship Id="rId3" Type="http://schemas.openxmlformats.org/officeDocument/2006/relationships/oleObject" Target="../embeddings/oleObject76.bin"/><Relationship Id="rId2" Type="http://schemas.openxmlformats.org/officeDocument/2006/relationships/image" Target="../media/image96.wmf"/><Relationship Id="rId16" Type="http://schemas.openxmlformats.org/officeDocument/2006/relationships/vmlDrawing" Target="../drawings/vmlDrawing26.vml"/><Relationship Id="rId15" Type="http://schemas.openxmlformats.org/officeDocument/2006/relationships/slideLayout" Target="../slideLayouts/slideLayout18.xml"/><Relationship Id="rId14" Type="http://schemas.openxmlformats.org/officeDocument/2006/relationships/image" Target="../media/image102.wmf"/><Relationship Id="rId13" Type="http://schemas.openxmlformats.org/officeDocument/2006/relationships/oleObject" Target="../embeddings/oleObject81.bin"/><Relationship Id="rId12" Type="http://schemas.openxmlformats.org/officeDocument/2006/relationships/image" Target="../media/image101.wmf"/><Relationship Id="rId11" Type="http://schemas.openxmlformats.org/officeDocument/2006/relationships/oleObject" Target="../embeddings/oleObject80.bin"/><Relationship Id="rId10" Type="http://schemas.openxmlformats.org/officeDocument/2006/relationships/image" Target="../media/image100.wmf"/><Relationship Id="rId1" Type="http://schemas.openxmlformats.org/officeDocument/2006/relationships/oleObject" Target="../embeddings/oleObject7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10.wmf"/><Relationship Id="rId7" Type="http://schemas.openxmlformats.org/officeDocument/2006/relationships/oleObject" Target="../embeddings/oleObject4.bin"/><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bwMode="auto">
          <a:xfrm>
            <a:off x="1975815" y="2533650"/>
            <a:ext cx="4608513" cy="611188"/>
            <a:chOff x="158" y="1820"/>
            <a:chExt cx="2903" cy="385"/>
          </a:xfrm>
        </p:grpSpPr>
        <p:pic>
          <p:nvPicPr>
            <p:cNvPr id="29722" name="Picture 6" descr="GEL Rounded Rectangle aquamarine">
              <a:hlinkClick r:id="rId1" action="ppaction://hlinksldjump"/>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820"/>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3" name="Text Box 7">
              <a:hlinkClick r:id="rId1" action="ppaction://hlinksldjump"/>
            </p:cNvPr>
            <p:cNvSpPr txBox="1">
              <a:spLocks noChangeArrowheads="1"/>
            </p:cNvSpPr>
            <p:nvPr/>
          </p:nvSpPr>
          <p:spPr bwMode="auto">
            <a:xfrm>
              <a:off x="749" y="1842"/>
              <a:ext cx="222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2600">
                  <a:solidFill>
                    <a:srgbClr val="CC0000"/>
                  </a:solidFill>
                  <a:latin typeface="Times New Roman" panose="02020603050405020304" pitchFamily="18" charset="0"/>
                  <a:ea typeface="隶书" panose="02010509060101010101" pitchFamily="49" charset="-122"/>
                </a:rPr>
                <a:t>概述 </a:t>
              </a:r>
              <a:endParaRPr lang="zh-CN" altLang="en-US" sz="2600">
                <a:solidFill>
                  <a:srgbClr val="CC0000"/>
                </a:solidFill>
                <a:latin typeface="Times New Roman" panose="02020603050405020304" pitchFamily="18" charset="0"/>
                <a:ea typeface="隶书" panose="02010509060101010101" pitchFamily="49" charset="-122"/>
              </a:endParaRPr>
            </a:p>
          </p:txBody>
        </p:sp>
        <p:pic>
          <p:nvPicPr>
            <p:cNvPr id="29724" name="Picture 8" descr="GEL Rounded Rectangle aquamarine">
              <a:hlinkClick r:id="rId1" action="ppaction://hlinksldjump"/>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 y="1820"/>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5" name="Text Box 9">
              <a:hlinkClick r:id="rId1" action="ppaction://hlinksldjump"/>
            </p:cNvPr>
            <p:cNvSpPr txBox="1">
              <a:spLocks noChangeArrowheads="1"/>
            </p:cNvSpPr>
            <p:nvPr/>
          </p:nvSpPr>
          <p:spPr bwMode="auto">
            <a:xfrm>
              <a:off x="242" y="1865"/>
              <a:ext cx="4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600">
                  <a:solidFill>
                    <a:srgbClr val="CC0000"/>
                  </a:solidFill>
                  <a:latin typeface="Times New Roman" panose="02020603050405020304" pitchFamily="18" charset="0"/>
                  <a:ea typeface="隶书" panose="02010509060101010101" pitchFamily="49" charset="-122"/>
                </a:rPr>
                <a:t>3.1</a:t>
              </a:r>
              <a:endParaRPr lang="en-US" altLang="zh-CN" sz="2600">
                <a:solidFill>
                  <a:srgbClr val="CC0000"/>
                </a:solidFill>
                <a:latin typeface="Times New Roman" panose="02020603050405020304" pitchFamily="18" charset="0"/>
                <a:ea typeface="隶书" panose="02010509060101010101" pitchFamily="49" charset="-122"/>
              </a:endParaRPr>
            </a:p>
          </p:txBody>
        </p:sp>
      </p:grpSp>
      <p:grpSp>
        <p:nvGrpSpPr>
          <p:cNvPr id="3" name="Group 15"/>
          <p:cNvGrpSpPr/>
          <p:nvPr/>
        </p:nvGrpSpPr>
        <p:grpSpPr bwMode="auto">
          <a:xfrm>
            <a:off x="1975815" y="3295650"/>
            <a:ext cx="4608513" cy="611188"/>
            <a:chOff x="158" y="2319"/>
            <a:chExt cx="2903" cy="385"/>
          </a:xfrm>
        </p:grpSpPr>
        <p:pic>
          <p:nvPicPr>
            <p:cNvPr id="29718" name="Picture 16" descr="GEL Rounded Rectangle aquamarine">
              <a:hlinkClick r:id="rId4" action="ppaction://hlinksldjump"/>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2319"/>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9" name="Text Box 17">
              <a:hlinkClick r:id="rId4" action="ppaction://hlinksldjump"/>
            </p:cNvPr>
            <p:cNvSpPr txBox="1">
              <a:spLocks noChangeArrowheads="1"/>
            </p:cNvSpPr>
            <p:nvPr/>
          </p:nvSpPr>
          <p:spPr bwMode="auto">
            <a:xfrm>
              <a:off x="749" y="2341"/>
              <a:ext cx="222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2600">
                  <a:solidFill>
                    <a:srgbClr val="CC0000"/>
                  </a:solidFill>
                  <a:latin typeface="Times New Roman" panose="02020603050405020304" pitchFamily="18" charset="0"/>
                  <a:ea typeface="隶书" panose="02010509060101010101" pitchFamily="49" charset="-122"/>
                </a:rPr>
                <a:t>测量结果的非数值处理 </a:t>
              </a:r>
              <a:endParaRPr lang="zh-CN" altLang="en-US" sz="2600">
                <a:solidFill>
                  <a:srgbClr val="CC0000"/>
                </a:solidFill>
                <a:latin typeface="Times New Roman" panose="02020603050405020304" pitchFamily="18" charset="0"/>
                <a:ea typeface="隶书" panose="02010509060101010101" pitchFamily="49" charset="-122"/>
              </a:endParaRPr>
            </a:p>
          </p:txBody>
        </p:sp>
        <p:pic>
          <p:nvPicPr>
            <p:cNvPr id="29720" name="Picture 18" descr="GEL Rounded Rectangle aquamarine">
              <a:hlinkClick r:id="rId4" action="ppaction://hlinksldjump"/>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 y="2319"/>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1" name="Text Box 19">
              <a:hlinkClick r:id="rId4" action="ppaction://hlinksldjump"/>
            </p:cNvPr>
            <p:cNvSpPr txBox="1">
              <a:spLocks noChangeArrowheads="1"/>
            </p:cNvSpPr>
            <p:nvPr/>
          </p:nvSpPr>
          <p:spPr bwMode="auto">
            <a:xfrm>
              <a:off x="242" y="2364"/>
              <a:ext cx="4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600">
                  <a:solidFill>
                    <a:srgbClr val="CC0000"/>
                  </a:solidFill>
                  <a:latin typeface="Times New Roman" panose="02020603050405020304" pitchFamily="18" charset="0"/>
                </a:rPr>
                <a:t>3.2</a:t>
              </a:r>
              <a:endParaRPr lang="en-US" altLang="zh-CN" sz="2600">
                <a:solidFill>
                  <a:srgbClr val="CC0000"/>
                </a:solidFill>
                <a:latin typeface="Times New Roman" panose="02020603050405020304" pitchFamily="18" charset="0"/>
              </a:endParaRPr>
            </a:p>
          </p:txBody>
        </p:sp>
      </p:grpSp>
      <p:grpSp>
        <p:nvGrpSpPr>
          <p:cNvPr id="4" name="Group 25"/>
          <p:cNvGrpSpPr/>
          <p:nvPr/>
        </p:nvGrpSpPr>
        <p:grpSpPr bwMode="auto">
          <a:xfrm>
            <a:off x="1975815" y="4057650"/>
            <a:ext cx="4608513" cy="611188"/>
            <a:chOff x="158" y="2818"/>
            <a:chExt cx="2903" cy="385"/>
          </a:xfrm>
        </p:grpSpPr>
        <p:pic>
          <p:nvPicPr>
            <p:cNvPr id="29714" name="Picture 26" descr="GEL Rounded Rectangle aquamarine">
              <a:hlinkClick r:id="rId5" action="ppaction://hlinksldjump"/>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2818"/>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5" name="Text Box 27">
              <a:hlinkClick r:id="rId5" action="ppaction://hlinksldjump"/>
            </p:cNvPr>
            <p:cNvSpPr txBox="1">
              <a:spLocks noChangeArrowheads="1"/>
            </p:cNvSpPr>
            <p:nvPr/>
          </p:nvSpPr>
          <p:spPr bwMode="auto">
            <a:xfrm>
              <a:off x="749" y="2840"/>
              <a:ext cx="222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2600">
                  <a:solidFill>
                    <a:srgbClr val="CC0000"/>
                  </a:solidFill>
                  <a:latin typeface="Times New Roman" panose="02020603050405020304" pitchFamily="18" charset="0"/>
                  <a:ea typeface="隶书" panose="02010509060101010101" pitchFamily="49" charset="-122"/>
                </a:rPr>
                <a:t>测量结果的数值处理</a:t>
              </a:r>
              <a:endParaRPr lang="zh-CN" altLang="en-US" sz="2600">
                <a:solidFill>
                  <a:srgbClr val="CC0000"/>
                </a:solidFill>
                <a:latin typeface="Times New Roman" panose="02020603050405020304" pitchFamily="18" charset="0"/>
                <a:ea typeface="隶书" panose="02010509060101010101" pitchFamily="49" charset="-122"/>
              </a:endParaRPr>
            </a:p>
          </p:txBody>
        </p:sp>
        <p:pic>
          <p:nvPicPr>
            <p:cNvPr id="29716" name="Picture 28" descr="GEL Rounded Rectangle aquamarine">
              <a:hlinkClick r:id="rId5" action="ppaction://hlinksldjump"/>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 y="2818"/>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Text Box 29">
              <a:hlinkClick r:id="rId5" action="ppaction://hlinksldjump"/>
            </p:cNvPr>
            <p:cNvSpPr txBox="1">
              <a:spLocks noChangeArrowheads="1"/>
            </p:cNvSpPr>
            <p:nvPr/>
          </p:nvSpPr>
          <p:spPr bwMode="auto">
            <a:xfrm>
              <a:off x="242" y="2863"/>
              <a:ext cx="4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600">
                  <a:solidFill>
                    <a:srgbClr val="CC0000"/>
                  </a:solidFill>
                  <a:latin typeface="Times New Roman" panose="02020603050405020304" pitchFamily="18" charset="0"/>
                </a:rPr>
                <a:t>3.3</a:t>
              </a:r>
              <a:endParaRPr lang="en-US" altLang="zh-CN" sz="2600">
                <a:solidFill>
                  <a:srgbClr val="CC0000"/>
                </a:solidFill>
                <a:latin typeface="Times New Roman" panose="02020603050405020304" pitchFamily="18" charset="0"/>
              </a:endParaRPr>
            </a:p>
          </p:txBody>
        </p:sp>
      </p:grpSp>
      <p:grpSp>
        <p:nvGrpSpPr>
          <p:cNvPr id="5" name="Group 35"/>
          <p:cNvGrpSpPr/>
          <p:nvPr/>
        </p:nvGrpSpPr>
        <p:grpSpPr bwMode="auto">
          <a:xfrm>
            <a:off x="1975815" y="4819650"/>
            <a:ext cx="4608513" cy="611188"/>
            <a:chOff x="158" y="3317"/>
            <a:chExt cx="2903" cy="385"/>
          </a:xfrm>
        </p:grpSpPr>
        <p:pic>
          <p:nvPicPr>
            <p:cNvPr id="29710" name="Picture 36" descr="GEL Rounded Rectangle aquamarine">
              <a:hlinkClick r:id="rId4" action="ppaction://hlinksldjump"/>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3317"/>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1" name="Text Box 37">
              <a:hlinkClick r:id="rId4" action="ppaction://hlinksldjump"/>
            </p:cNvPr>
            <p:cNvSpPr txBox="1">
              <a:spLocks noChangeArrowheads="1"/>
            </p:cNvSpPr>
            <p:nvPr/>
          </p:nvSpPr>
          <p:spPr bwMode="auto">
            <a:xfrm>
              <a:off x="749" y="3339"/>
              <a:ext cx="222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2600">
                  <a:solidFill>
                    <a:srgbClr val="CC0000"/>
                  </a:solidFill>
                  <a:latin typeface="Times New Roman" panose="02020603050405020304" pitchFamily="18" charset="0"/>
                  <a:ea typeface="隶书" panose="02010509060101010101" pitchFamily="49" charset="-122"/>
                </a:rPr>
                <a:t>测量数据的标度变换 </a:t>
              </a:r>
              <a:endParaRPr lang="zh-CN" altLang="en-US" sz="2600">
                <a:solidFill>
                  <a:srgbClr val="CC0000"/>
                </a:solidFill>
                <a:latin typeface="Times New Roman" panose="02020603050405020304" pitchFamily="18" charset="0"/>
                <a:ea typeface="隶书" panose="02010509060101010101" pitchFamily="49" charset="-122"/>
              </a:endParaRPr>
            </a:p>
          </p:txBody>
        </p:sp>
        <p:pic>
          <p:nvPicPr>
            <p:cNvPr id="29712" name="Picture 38" descr="GEL Rounded Rectangle aquamarine">
              <a:hlinkClick r:id="rId4" action="ppaction://hlinksldjump"/>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 y="3317"/>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3" name="Text Box 39">
              <a:hlinkClick r:id="rId4" action="ppaction://hlinksldjump"/>
            </p:cNvPr>
            <p:cNvSpPr txBox="1">
              <a:spLocks noChangeArrowheads="1"/>
            </p:cNvSpPr>
            <p:nvPr/>
          </p:nvSpPr>
          <p:spPr bwMode="auto">
            <a:xfrm>
              <a:off x="242" y="3362"/>
              <a:ext cx="4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600">
                  <a:solidFill>
                    <a:srgbClr val="CC0000"/>
                  </a:solidFill>
                  <a:latin typeface="Times New Roman" panose="02020603050405020304" pitchFamily="18" charset="0"/>
                </a:rPr>
                <a:t>3.4</a:t>
              </a:r>
              <a:endParaRPr lang="en-US" altLang="zh-CN" sz="2600">
                <a:solidFill>
                  <a:srgbClr val="CC0000"/>
                </a:solidFill>
                <a:latin typeface="Times New Roman" panose="02020603050405020304" pitchFamily="18" charset="0"/>
              </a:endParaRPr>
            </a:p>
          </p:txBody>
        </p:sp>
      </p:grpSp>
      <p:sp>
        <p:nvSpPr>
          <p:cNvPr id="510004" name="Text Box 52"/>
          <p:cNvSpPr txBox="1">
            <a:spLocks noChangeArrowheads="1"/>
          </p:cNvSpPr>
          <p:nvPr/>
        </p:nvSpPr>
        <p:spPr bwMode="auto">
          <a:xfrm>
            <a:off x="381000" y="971233"/>
            <a:ext cx="7848600" cy="534035"/>
          </a:xfrm>
          <a:prstGeom prst="rect">
            <a:avLst/>
          </a:prstGeom>
          <a:noFill/>
          <a:ln>
            <a:noFill/>
          </a:ln>
          <a:effectLst>
            <a:prstShdw prst="shdw17" dist="17961" dir="2700000">
              <a:srgbClr val="0000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fontAlgn="base">
              <a:lnSpc>
                <a:spcPct val="90000"/>
              </a:lnSpc>
              <a:spcBef>
                <a:spcPct val="0"/>
              </a:spcBef>
              <a:spcAft>
                <a:spcPct val="0"/>
              </a:spcAft>
            </a:pPr>
            <a:r>
              <a:rPr kumimoji="1" lang="zh-CN" altLang="en-US" sz="3200">
                <a:solidFill>
                  <a:srgbClr val="FFFFFF"/>
                </a:solidFill>
                <a:latin typeface="黑体" panose="02010609060101010101" charset="-122"/>
                <a:ea typeface="黑体" panose="02010609060101010101" charset="-122"/>
                <a:cs typeface="黑体" panose="02010609060101010101" charset="-122"/>
              </a:rPr>
              <a:t>第</a:t>
            </a:r>
            <a:r>
              <a:rPr kumimoji="1" lang="en-US" altLang="zh-CN" sz="3200">
                <a:solidFill>
                  <a:srgbClr val="FFFFFF"/>
                </a:solidFill>
                <a:latin typeface="黑体" panose="02010609060101010101" charset="-122"/>
                <a:ea typeface="黑体" panose="02010609060101010101" charset="-122"/>
                <a:cs typeface="黑体" panose="02010609060101010101" charset="-122"/>
              </a:rPr>
              <a:t>3</a:t>
            </a:r>
            <a:r>
              <a:rPr kumimoji="1" lang="zh-CN" altLang="en-US" sz="3200">
                <a:solidFill>
                  <a:srgbClr val="FFFFFF"/>
                </a:solidFill>
                <a:latin typeface="黑体" panose="02010609060101010101" charset="-122"/>
                <a:ea typeface="黑体" panose="02010609060101010101" charset="-122"/>
                <a:cs typeface="黑体" panose="02010609060101010101" charset="-122"/>
              </a:rPr>
              <a:t>章  智能仪器的典型数据处理功能 </a:t>
            </a:r>
            <a:endParaRPr kumimoji="1" lang="zh-CN" altLang="en-US" sz="3200">
              <a:solidFill>
                <a:srgbClr val="FFFFFF"/>
              </a:solidFill>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descr="斜纹布"/>
          <p:cNvSpPr>
            <a:spLocks noChangeArrowheads="1"/>
          </p:cNvSpPr>
          <p:nvPr/>
        </p:nvSpPr>
        <p:spPr bwMode="auto">
          <a:xfrm>
            <a:off x="1329055" y="801370"/>
            <a:ext cx="7571105"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ts val="0"/>
              </a:spcBef>
              <a:spcAft>
                <a:spcPct val="0"/>
              </a:spcAft>
            </a:pPr>
            <a:r>
              <a:rPr lang="zh-CN" altLang="en-US" sz="2000" dirty="0">
                <a:latin typeface="宋体" panose="02010600030101010101" pitchFamily="2" charset="-122"/>
                <a:ea typeface="宋体" panose="02010600030101010101" pitchFamily="2" charset="-122"/>
              </a:rPr>
              <a:t>取</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宋体" panose="02010600030101010101" pitchFamily="2" charset="-122"/>
                <a:ea typeface="宋体" panose="02010600030101010101" pitchFamily="2" charset="-122"/>
              </a:rPr>
              <a:t>，将数列分为</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86,15,90,50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33,40,75,</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70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sz="2000" dirty="0">
              <a:latin typeface="宋体" panose="02010600030101010101" pitchFamily="2" charset="-122"/>
              <a:ea typeface="宋体" panose="02010600030101010101" pitchFamily="2" charset="-122"/>
            </a:endParaRPr>
          </a:p>
          <a:p>
            <a:pPr eaLnBrk="1" fontAlgn="base" hangingPunct="1">
              <a:spcBef>
                <a:spcPts val="0"/>
              </a:spcBef>
              <a:spcAft>
                <a:spcPct val="0"/>
              </a:spcAft>
            </a:pPr>
            <a:r>
              <a:rPr lang="zh-CN" altLang="en-US" sz="2000" dirty="0">
                <a:latin typeface="宋体" panose="02010600030101010101" pitchFamily="2" charset="-122"/>
                <a:ea typeface="宋体" panose="02010600030101010101" pitchFamily="2" charset="-122"/>
              </a:rPr>
              <a:t>对每组数从小到大进行插入排序后为</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15,50,86,90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33,40,70,75</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rPr>
              <a:t>此时数列变为</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15,33,50,40,86,70,90,75</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8876" name="Rectangle 12"/>
          <p:cNvSpPr>
            <a:spLocks noChangeArrowheads="1"/>
          </p:cNvSpPr>
          <p:nvPr/>
        </p:nvSpPr>
        <p:spPr bwMode="auto">
          <a:xfrm>
            <a:off x="381000" y="801370"/>
            <a:ext cx="948690" cy="398780"/>
          </a:xfrm>
          <a:prstGeom prst="rect">
            <a:avLst/>
          </a:prstGeom>
          <a:solidFill>
            <a:srgbClr val="66FFFF"/>
          </a:solidFill>
          <a:ln>
            <a:noFill/>
          </a:ln>
          <a:effectLst>
            <a:prstShdw prst="shdw17" dist="17961" dir="2700000">
              <a:schemeClr val="bg2"/>
            </a:prstShdw>
          </a:effectLst>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ts val="0"/>
              </a:spcBef>
              <a:spcAft>
                <a:spcPct val="0"/>
              </a:spcAft>
            </a:pPr>
            <a:r>
              <a:rPr lang="zh-CN" altLang="en-US" sz="2000">
                <a:solidFill>
                  <a:srgbClr val="000000"/>
                </a:solidFill>
                <a:latin typeface="宋体" panose="02010600030101010101" pitchFamily="2" charset="-122"/>
                <a:ea typeface="宋体" panose="02010600030101010101" pitchFamily="2" charset="-122"/>
              </a:rPr>
              <a:t>第二步</a:t>
            </a:r>
            <a:endParaRPr lang="zh-CN" altLang="en-US" sz="2000">
              <a:solidFill>
                <a:srgbClr val="000000"/>
              </a:solidFill>
              <a:latin typeface="宋体" panose="02010600030101010101" pitchFamily="2" charset="-122"/>
              <a:ea typeface="宋体" panose="02010600030101010101" pitchFamily="2" charset="-122"/>
            </a:endParaRPr>
          </a:p>
        </p:txBody>
      </p:sp>
      <p:sp>
        <p:nvSpPr>
          <p:cNvPr id="548877" name="Rectangle 13" descr="斜纹布"/>
          <p:cNvSpPr>
            <a:spLocks noChangeArrowheads="1"/>
          </p:cNvSpPr>
          <p:nvPr/>
        </p:nvSpPr>
        <p:spPr bwMode="auto">
          <a:xfrm>
            <a:off x="1429385" y="1776095"/>
            <a:ext cx="6068060"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rPr>
              <a:t>取</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宋体" panose="02010600030101010101" pitchFamily="2" charset="-122"/>
                <a:ea typeface="宋体" panose="02010600030101010101" pitchFamily="2" charset="-122"/>
              </a:rPr>
              <a:t>，对第二步所得数列进行插入排序后数列为</a:t>
            </a:r>
            <a:endParaRPr lang="zh-CN" altLang="en-US" sz="2000">
              <a:latin typeface="宋体" panose="02010600030101010101" pitchFamily="2" charset="-122"/>
              <a:ea typeface="宋体" panose="02010600030101010101" pitchFamily="2" charset="-122"/>
            </a:endParaRPr>
          </a:p>
          <a:p>
            <a:pPr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15,33,40,50,70,75,86,90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8878" name="Rectangle 14"/>
          <p:cNvSpPr>
            <a:spLocks noChangeArrowheads="1"/>
          </p:cNvSpPr>
          <p:nvPr/>
        </p:nvSpPr>
        <p:spPr bwMode="auto">
          <a:xfrm>
            <a:off x="381000" y="1829435"/>
            <a:ext cx="948690" cy="398780"/>
          </a:xfrm>
          <a:prstGeom prst="rect">
            <a:avLst/>
          </a:prstGeom>
          <a:solidFill>
            <a:srgbClr val="66FFFF"/>
          </a:solidFill>
          <a:ln>
            <a:noFill/>
          </a:ln>
          <a:effectLst>
            <a:prstShdw prst="shdw17" dist="17961" dir="2700000">
              <a:schemeClr val="bg2"/>
            </a:prstShdw>
          </a:effectLst>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ts val="0"/>
              </a:spcBef>
              <a:spcAft>
                <a:spcPct val="0"/>
              </a:spcAft>
            </a:pPr>
            <a:r>
              <a:rPr lang="zh-CN" altLang="en-US" sz="2000">
                <a:solidFill>
                  <a:srgbClr val="000000"/>
                </a:solidFill>
                <a:latin typeface="宋体" panose="02010600030101010101" pitchFamily="2" charset="-122"/>
                <a:ea typeface="宋体" panose="02010600030101010101" pitchFamily="2" charset="-122"/>
              </a:rPr>
              <a:t>第三步</a:t>
            </a:r>
            <a:endParaRPr lang="zh-CN" altLang="en-US" sz="2000">
              <a:solidFill>
                <a:srgbClr val="000000"/>
              </a:solidFill>
              <a:latin typeface="宋体" panose="02010600030101010101" pitchFamily="2" charset="-122"/>
              <a:ea typeface="宋体" panose="02010600030101010101" pitchFamily="2" charset="-122"/>
            </a:endParaRPr>
          </a:p>
        </p:txBody>
      </p:sp>
      <p:sp>
        <p:nvSpPr>
          <p:cNvPr id="546827" name="Text Box 11" descr="斜纹布"/>
          <p:cNvSpPr txBox="1">
            <a:spLocks noChangeArrowheads="1"/>
          </p:cNvSpPr>
          <p:nvPr/>
        </p:nvSpPr>
        <p:spPr bwMode="auto">
          <a:xfrm>
            <a:off x="1856105" y="469265"/>
            <a:ext cx="396240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宋体" panose="02010600030101010101" pitchFamily="2" charset="-122"/>
                <a:ea typeface="宋体" panose="02010600030101010101" pitchFamily="2" charset="-122"/>
                <a:cs typeface="宋体" panose="02010600030101010101" pitchFamily="2" charset="-122"/>
              </a:rPr>
              <a:t>希尔排序法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2" name="Text Box 20" descr="斜纹布"/>
          <p:cNvSpPr txBox="1">
            <a:spLocks noChangeArrowheads="1"/>
          </p:cNvSpPr>
          <p:nvPr/>
        </p:nvSpPr>
        <p:spPr bwMode="auto">
          <a:xfrm>
            <a:off x="250190" y="438150"/>
            <a:ext cx="14865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3.2.2</a:t>
            </a:r>
            <a:r>
              <a:rPr lang="zh-CN" altLang="en-US" sz="2400" dirty="0">
                <a:solidFill>
                  <a:srgbClr val="FFFFFF"/>
                </a:solidFill>
                <a:latin typeface="宋体" panose="02010600030101010101" pitchFamily="2" charset="-122"/>
                <a:ea typeface="宋体" panose="02010600030101010101" pitchFamily="2" charset="-122"/>
                <a:cs typeface="宋体" panose="02010600030101010101" pitchFamily="2" charset="-122"/>
              </a:rPr>
              <a:t>排序</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602114" name="Rectangle 2"/>
          <p:cNvSpPr>
            <a:spLocks noGrp="1" noChangeArrowheads="1"/>
          </p:cNvSpPr>
          <p:nvPr/>
        </p:nvSpPr>
        <p:spPr>
          <a:xfrm>
            <a:off x="393065" y="2379345"/>
            <a:ext cx="2231390" cy="406400"/>
          </a:xfrm>
          <a:prstGeom prst="rect">
            <a:avLst/>
          </a:prstGeom>
          <a:no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zh-CN" altLang="en-US" sz="2000" b="1" smtClean="0">
                <a:solidFill>
                  <a:srgbClr val="FFFF00"/>
                </a:solidFill>
              </a:rPr>
              <a:t>希尔排序</a:t>
            </a:r>
            <a:r>
              <a:rPr lang="en-US" altLang="zh-CN" sz="2000" b="1" smtClean="0">
                <a:solidFill>
                  <a:srgbClr val="FFFF00"/>
                </a:solidFill>
              </a:rPr>
              <a:t>C</a:t>
            </a:r>
            <a:r>
              <a:rPr lang="zh-CN" altLang="en-US" sz="2000" b="1" smtClean="0">
                <a:solidFill>
                  <a:srgbClr val="FFFF00"/>
                </a:solidFill>
              </a:rPr>
              <a:t>程序</a:t>
            </a:r>
            <a:r>
              <a:rPr lang="en-US" altLang="zh-CN" sz="2000" b="1" smtClean="0">
                <a:solidFill>
                  <a:srgbClr val="FFFF00"/>
                </a:solidFill>
              </a:rPr>
              <a:t>1</a:t>
            </a:r>
            <a:endParaRPr lang="en-US" altLang="zh-CN" sz="2000" b="1" smtClean="0">
              <a:solidFill>
                <a:srgbClr val="FFFF00"/>
              </a:solidFill>
            </a:endParaRPr>
          </a:p>
        </p:txBody>
      </p:sp>
      <p:sp>
        <p:nvSpPr>
          <p:cNvPr id="602115" name="Rectangle 3"/>
          <p:cNvSpPr>
            <a:spLocks noGrp="1" noChangeArrowheads="1"/>
          </p:cNvSpPr>
          <p:nvPr/>
        </p:nvSpPr>
        <p:spPr>
          <a:xfrm>
            <a:off x="457200" y="2712720"/>
            <a:ext cx="8229600" cy="398081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80000"/>
              </a:lnSpc>
              <a:buFont typeface="Wingdings" panose="05000000000000000000" pitchFamily="2" charset="2"/>
              <a:buNone/>
              <a:defRPr/>
            </a:pPr>
            <a:r>
              <a:rPr lang="en-US" altLang="zh-CN" sz="2000" b="1" dirty="0" smtClean="0">
                <a:latin typeface="Times New Roman" panose="02020603050405020304" pitchFamily="18" charset="0"/>
                <a:cs typeface="Times New Roman" panose="02020603050405020304" pitchFamily="18" charset="0"/>
              </a:rPr>
              <a:t>void </a:t>
            </a:r>
            <a:r>
              <a:rPr lang="en-US" altLang="zh-CN" sz="2000" b="1" dirty="0" err="1" smtClean="0">
                <a:latin typeface="Times New Roman" panose="02020603050405020304" pitchFamily="18" charset="0"/>
                <a:cs typeface="Times New Roman" panose="02020603050405020304" pitchFamily="18" charset="0"/>
              </a:rPr>
              <a:t>shell_sort</a:t>
            </a:r>
            <a:r>
              <a:rPr lang="en-US" altLang="zh-CN" sz="2000" b="1" dirty="0" smtClean="0">
                <a:latin typeface="Times New Roman" panose="02020603050405020304" pitchFamily="18" charset="0"/>
                <a:cs typeface="Times New Roman" panose="02020603050405020304" pitchFamily="18" charset="0"/>
              </a:rPr>
              <a:t>(</a:t>
            </a:r>
            <a:r>
              <a:rPr lang="en-US" altLang="zh-CN" sz="2000" b="1" dirty="0" err="1" smtClean="0">
                <a:latin typeface="Times New Roman" panose="02020603050405020304" pitchFamily="18" charset="0"/>
                <a:cs typeface="Times New Roman" panose="02020603050405020304" pitchFamily="18" charset="0"/>
              </a:rPr>
              <a:t>int</a:t>
            </a:r>
            <a:r>
              <a:rPr lang="en-US" altLang="zh-CN" sz="2000" b="1" dirty="0" smtClean="0">
                <a:latin typeface="Times New Roman" panose="02020603050405020304" pitchFamily="18" charset="0"/>
                <a:cs typeface="Times New Roman" panose="02020603050405020304" pitchFamily="18" charset="0"/>
              </a:rPr>
              <a:t> *x, </a:t>
            </a:r>
            <a:r>
              <a:rPr lang="en-US" altLang="zh-CN" sz="2000" b="1" dirty="0" err="1" smtClean="0">
                <a:latin typeface="Times New Roman" panose="02020603050405020304" pitchFamily="18" charset="0"/>
                <a:cs typeface="Times New Roman" panose="02020603050405020304" pitchFamily="18" charset="0"/>
              </a:rPr>
              <a:t>int</a:t>
            </a:r>
            <a:r>
              <a:rPr lang="en-US" altLang="zh-CN" sz="2000" b="1" dirty="0" smtClean="0">
                <a:latin typeface="Times New Roman" panose="02020603050405020304" pitchFamily="18" charset="0"/>
                <a:cs typeface="Times New Roman" panose="02020603050405020304" pitchFamily="18" charset="0"/>
              </a:rPr>
              <a:t> n) </a:t>
            </a:r>
            <a:endParaRPr lang="pt-BR" altLang="zh-CN" sz="2000" b="1" dirty="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defRPr/>
            </a:pPr>
            <a:r>
              <a:rPr lang="pt-BR" altLang="zh-CN" sz="2000" b="1" dirty="0" smtClean="0">
                <a:latin typeface="Times New Roman" panose="02020603050405020304" pitchFamily="18" charset="0"/>
                <a:cs typeface="Times New Roman" panose="02020603050405020304" pitchFamily="18" charset="0"/>
              </a:rPr>
              <a:t>{ </a:t>
            </a:r>
            <a:endParaRPr lang="pt-BR" altLang="zh-CN" sz="2000" b="1" dirty="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defRPr/>
            </a:pPr>
            <a:r>
              <a:rPr lang="pt-BR" altLang="zh-CN" sz="2000" b="1" dirty="0" smtClean="0">
                <a:latin typeface="Times New Roman" panose="02020603050405020304" pitchFamily="18" charset="0"/>
                <a:cs typeface="Times New Roman" panose="02020603050405020304" pitchFamily="18" charset="0"/>
              </a:rPr>
              <a:t>	int h, j, k, t; </a:t>
            </a:r>
            <a:endParaRPr lang="pt-BR" altLang="zh-CN" sz="2000" b="1" dirty="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defRPr/>
            </a:pPr>
            <a:r>
              <a:rPr lang="pt-BR" altLang="zh-CN" sz="2000" b="1" dirty="0" smtClean="0">
                <a:latin typeface="Times New Roman" panose="02020603050405020304" pitchFamily="18" charset="0"/>
                <a:cs typeface="Times New Roman" panose="02020603050405020304" pitchFamily="18" charset="0"/>
              </a:rPr>
              <a:t>	for (h=n/2; h&gt;0; h=h/2)</a:t>
            </a:r>
            <a:r>
              <a:rPr lang="en-US" altLang="pt-BR" sz="2000" b="1" dirty="0" smtClean="0">
                <a:latin typeface="Times New Roman" panose="02020603050405020304" pitchFamily="18" charset="0"/>
                <a:cs typeface="Times New Roman" panose="02020603050405020304" pitchFamily="18" charset="0"/>
              </a:rPr>
              <a:t> </a:t>
            </a:r>
            <a:r>
              <a:rPr lang="pt-BR" altLang="zh-CN" sz="2000" b="1" dirty="0" smtClean="0">
                <a:latin typeface="Times New Roman" panose="02020603050405020304" pitchFamily="18" charset="0"/>
                <a:cs typeface="Times New Roman" panose="02020603050405020304" pitchFamily="18" charset="0"/>
                <a:sym typeface="+mn-ea"/>
              </a:rPr>
              <a:t>{</a:t>
            </a:r>
            <a:r>
              <a:rPr lang="en-US" altLang="pt-BR" sz="2000" b="1" dirty="0" smtClean="0">
                <a:latin typeface="Times New Roman" panose="02020603050405020304" pitchFamily="18" charset="0"/>
                <a:cs typeface="Times New Roman" panose="02020603050405020304" pitchFamily="18" charset="0"/>
              </a:rPr>
              <a:t>          </a:t>
            </a:r>
            <a:r>
              <a:rPr lang="pt-BR" altLang="zh-CN" sz="2000" b="1" dirty="0" smtClean="0">
                <a:latin typeface="Times New Roman" panose="02020603050405020304" pitchFamily="18" charset="0"/>
                <a:cs typeface="Times New Roman" panose="02020603050405020304" pitchFamily="18" charset="0"/>
              </a:rPr>
              <a:t> /*</a:t>
            </a:r>
            <a:r>
              <a:rPr lang="zh-CN" altLang="pt-BR" sz="2000" b="1" dirty="0" smtClean="0">
                <a:latin typeface="Times New Roman" panose="02020603050405020304" pitchFamily="18" charset="0"/>
                <a:cs typeface="Times New Roman" panose="02020603050405020304" pitchFamily="18" charset="0"/>
              </a:rPr>
              <a:t>控制增量*</a:t>
            </a:r>
            <a:r>
              <a:rPr lang="pt-BR" altLang="zh-CN" sz="2000" b="1" dirty="0" smtClean="0">
                <a:latin typeface="Times New Roman" panose="02020603050405020304" pitchFamily="18" charset="0"/>
                <a:cs typeface="Times New Roman" panose="02020603050405020304" pitchFamily="18" charset="0"/>
              </a:rPr>
              <a:t>/ 	 </a:t>
            </a:r>
            <a:endParaRPr lang="pt-BR" altLang="zh-CN" sz="2000" b="1" dirty="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defRPr/>
            </a:pPr>
            <a:r>
              <a:rPr lang="pt-BR" altLang="zh-CN" sz="2000" b="1" dirty="0" smtClean="0">
                <a:latin typeface="Times New Roman" panose="02020603050405020304" pitchFamily="18" charset="0"/>
                <a:cs typeface="Times New Roman" panose="02020603050405020304" pitchFamily="18" charset="0"/>
              </a:rPr>
              <a:t>		for (j=h; j&lt;n; j++) </a:t>
            </a:r>
            <a:r>
              <a:rPr lang="pt-BR" altLang="zh-CN" sz="2000" b="1" dirty="0" smtClean="0">
                <a:latin typeface="Times New Roman" panose="02020603050405020304" pitchFamily="18" charset="0"/>
                <a:cs typeface="Times New Roman" panose="02020603050405020304" pitchFamily="18" charset="0"/>
                <a:sym typeface="+mn-ea"/>
              </a:rPr>
              <a:t>{</a:t>
            </a:r>
            <a:endParaRPr lang="pt-BR" altLang="zh-CN" sz="2000" b="1" dirty="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defRPr/>
            </a:pPr>
            <a:r>
              <a:rPr lang="pt-BR" altLang="zh-CN" sz="2000" b="1" dirty="0" smtClean="0">
                <a:latin typeface="Times New Roman" panose="02020603050405020304" pitchFamily="18" charset="0"/>
                <a:cs typeface="Times New Roman" panose="02020603050405020304" pitchFamily="18" charset="0"/>
              </a:rPr>
              <a:t>		 	t = *(x+j); </a:t>
            </a:r>
            <a:endParaRPr lang="pt-BR" altLang="zh-CN" sz="2000" b="1" dirty="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defRPr/>
            </a:pPr>
            <a:r>
              <a:rPr lang="pt-BR" altLang="zh-CN" sz="2000" b="1" dirty="0" smtClean="0">
                <a:latin typeface="Times New Roman" panose="02020603050405020304" pitchFamily="18" charset="0"/>
                <a:cs typeface="Times New Roman" panose="02020603050405020304" pitchFamily="18" charset="0"/>
              </a:rPr>
              <a:t>			for (k=j-h; (k&gt;=0 &amp;&amp; t&lt;*(x+k)); k-=h)</a:t>
            </a:r>
            <a:r>
              <a:rPr lang="pt-BR" altLang="zh-CN" sz="2000" b="1" dirty="0" smtClean="0">
                <a:latin typeface="Times New Roman" panose="02020603050405020304" pitchFamily="18" charset="0"/>
                <a:cs typeface="Times New Roman" panose="02020603050405020304" pitchFamily="18" charset="0"/>
                <a:sym typeface="+mn-ea"/>
              </a:rPr>
              <a:t>{</a:t>
            </a:r>
            <a:r>
              <a:rPr lang="pt-BR" altLang="zh-CN" sz="2000" b="1" dirty="0" smtClean="0">
                <a:latin typeface="Times New Roman" panose="02020603050405020304" pitchFamily="18" charset="0"/>
                <a:cs typeface="Times New Roman" panose="02020603050405020304" pitchFamily="18" charset="0"/>
              </a:rPr>
              <a:t> </a:t>
            </a:r>
            <a:endParaRPr lang="pt-BR" altLang="zh-CN" sz="2000" b="1" dirty="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defRPr/>
            </a:pPr>
            <a:r>
              <a:rPr lang="pt-BR" altLang="zh-CN" sz="2000" b="1" dirty="0" smtClean="0">
                <a:latin typeface="Times New Roman" panose="02020603050405020304" pitchFamily="18" charset="0"/>
                <a:cs typeface="Times New Roman" panose="02020603050405020304" pitchFamily="18" charset="0"/>
              </a:rPr>
              <a:t>			</a:t>
            </a:r>
            <a:r>
              <a:rPr lang="en-US" altLang="pt-BR" sz="2000" b="1" dirty="0" smtClean="0">
                <a:latin typeface="Times New Roman" panose="02020603050405020304" pitchFamily="18" charset="0"/>
                <a:cs typeface="Times New Roman" panose="02020603050405020304" pitchFamily="18" charset="0"/>
              </a:rPr>
              <a:t>	</a:t>
            </a:r>
            <a:r>
              <a:rPr lang="pt-BR" altLang="zh-CN" sz="2000" b="1" dirty="0" smtClean="0">
                <a:latin typeface="Times New Roman" panose="02020603050405020304" pitchFamily="18" charset="0"/>
                <a:cs typeface="Times New Roman" panose="02020603050405020304" pitchFamily="18" charset="0"/>
              </a:rPr>
              <a:t>*(x+k+h) = *(x+k); </a:t>
            </a:r>
            <a:endParaRPr lang="pt-BR" altLang="zh-CN" sz="2000" b="1" dirty="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defRPr/>
            </a:pPr>
            <a:r>
              <a:rPr lang="pt-BR" altLang="zh-CN" sz="2000" b="1" dirty="0" smtClean="0">
                <a:latin typeface="Times New Roman" panose="02020603050405020304" pitchFamily="18" charset="0"/>
                <a:cs typeface="Times New Roman" panose="02020603050405020304" pitchFamily="18" charset="0"/>
              </a:rPr>
              <a:t>			} </a:t>
            </a:r>
            <a:endParaRPr lang="pt-BR" altLang="zh-CN" sz="2000" b="1" dirty="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defRPr/>
            </a:pPr>
            <a:r>
              <a:rPr lang="pt-BR" altLang="zh-CN" sz="2000" b="1" dirty="0" smtClean="0">
                <a:latin typeface="Times New Roman" panose="02020603050405020304" pitchFamily="18" charset="0"/>
                <a:cs typeface="Times New Roman" panose="02020603050405020304" pitchFamily="18" charset="0"/>
              </a:rPr>
              <a:t>			*(x+k+h) = t; </a:t>
            </a:r>
            <a:endParaRPr lang="pt-BR" altLang="zh-CN" sz="2000" b="1" dirty="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defRPr/>
            </a:pPr>
            <a:r>
              <a:rPr lang="pt-BR" altLang="zh-CN" sz="2000" b="1" dirty="0" smtClean="0">
                <a:latin typeface="Times New Roman" panose="02020603050405020304" pitchFamily="18" charset="0"/>
                <a:cs typeface="Times New Roman" panose="02020603050405020304" pitchFamily="18" charset="0"/>
              </a:rPr>
              <a:t>		} </a:t>
            </a:r>
            <a:endParaRPr lang="pt-BR" altLang="zh-CN" sz="2000" b="1" dirty="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defRPr/>
            </a:pPr>
            <a:r>
              <a:rPr lang="pt-BR" altLang="zh-CN" sz="2000" b="1" dirty="0" smtClean="0">
                <a:latin typeface="Times New Roman" panose="02020603050405020304" pitchFamily="18" charset="0"/>
                <a:cs typeface="Times New Roman" panose="02020603050405020304" pitchFamily="18" charset="0"/>
              </a:rPr>
              <a:t>	} </a:t>
            </a:r>
            <a:endParaRPr lang="pt-BR" altLang="zh-CN" sz="2000" b="1" dirty="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defRPr/>
            </a:pPr>
            <a:r>
              <a:rPr lang="pt-BR" altLang="zh-CN" sz="2000" b="1"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2114"/>
                                        </p:tgtEl>
                                        <p:attrNameLst>
                                          <p:attrName>style.visibility</p:attrName>
                                        </p:attrNameLst>
                                      </p:cBhvr>
                                      <p:to>
                                        <p:strVal val="visible"/>
                                      </p:to>
                                    </p:set>
                                    <p:anim calcmode="lin" valueType="num">
                                      <p:cBhvr additive="base">
                                        <p:cTn id="7" dur="500" fill="hold"/>
                                        <p:tgtEl>
                                          <p:spTgt spid="602114"/>
                                        </p:tgtEl>
                                        <p:attrNameLst>
                                          <p:attrName>ppt_x</p:attrName>
                                        </p:attrNameLst>
                                      </p:cBhvr>
                                      <p:tavLst>
                                        <p:tav tm="0">
                                          <p:val>
                                            <p:strVal val="#ppt_x"/>
                                          </p:val>
                                        </p:tav>
                                        <p:tav tm="100000">
                                          <p:val>
                                            <p:strVal val="#ppt_x"/>
                                          </p:val>
                                        </p:tav>
                                      </p:tavLst>
                                    </p:anim>
                                    <p:anim calcmode="lin" valueType="num">
                                      <p:cBhvr additive="base">
                                        <p:cTn id="8" dur="500" fill="hold"/>
                                        <p:tgtEl>
                                          <p:spTgt spid="6021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02115"/>
                                        </p:tgtEl>
                                        <p:attrNameLst>
                                          <p:attrName>style.visibility</p:attrName>
                                        </p:attrNameLst>
                                      </p:cBhvr>
                                      <p:to>
                                        <p:strVal val="visible"/>
                                      </p:to>
                                    </p:set>
                                    <p:anim calcmode="lin" valueType="num">
                                      <p:cBhvr additive="base">
                                        <p:cTn id="11" dur="500" fill="hold"/>
                                        <p:tgtEl>
                                          <p:spTgt spid="602115"/>
                                        </p:tgtEl>
                                        <p:attrNameLst>
                                          <p:attrName>ppt_x</p:attrName>
                                        </p:attrNameLst>
                                      </p:cBhvr>
                                      <p:tavLst>
                                        <p:tav tm="0">
                                          <p:val>
                                            <p:strVal val="#ppt_x"/>
                                          </p:val>
                                        </p:tav>
                                        <p:tav tm="100000">
                                          <p:val>
                                            <p:strVal val="#ppt_x"/>
                                          </p:val>
                                        </p:tav>
                                      </p:tavLst>
                                    </p:anim>
                                    <p:anim calcmode="lin" valueType="num">
                                      <p:cBhvr additive="base">
                                        <p:cTn id="12" dur="500" fill="hold"/>
                                        <p:tgtEl>
                                          <p:spTgt spid="602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4" grpId="0" bldLvl="0" animBg="1"/>
      <p:bldP spid="60211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238125" y="411480"/>
            <a:ext cx="2890520" cy="570230"/>
          </a:xfrm>
        </p:spPr>
        <p:txBody>
          <a:bodyPr/>
          <a:lstStyle/>
          <a:p>
            <a:pPr algn="l" eaLnBrk="1" hangingPunct="1">
              <a:defRPr/>
            </a:pPr>
            <a:r>
              <a:rPr lang="zh-CN" altLang="en-US" sz="2400" b="1" dirty="0" smtClean="0">
                <a:solidFill>
                  <a:srgbClr val="FFFF00"/>
                </a:solidFill>
              </a:rPr>
              <a:t>希尔排序</a:t>
            </a:r>
            <a:r>
              <a:rPr lang="en-US" altLang="zh-CN" sz="2400" b="1" dirty="0" smtClean="0">
                <a:solidFill>
                  <a:srgbClr val="FFFF00"/>
                </a:solidFill>
              </a:rPr>
              <a:t>C</a:t>
            </a:r>
            <a:r>
              <a:rPr lang="zh-CN" altLang="en-US" sz="2400" b="1" dirty="0" smtClean="0">
                <a:solidFill>
                  <a:srgbClr val="FFFF00"/>
                </a:solidFill>
              </a:rPr>
              <a:t>程序</a:t>
            </a:r>
            <a:r>
              <a:rPr lang="en-US" altLang="zh-CN" sz="2400" b="1" dirty="0" smtClean="0">
                <a:solidFill>
                  <a:srgbClr val="FFFF00"/>
                </a:solidFill>
              </a:rPr>
              <a:t>2</a:t>
            </a:r>
            <a:endParaRPr lang="en-US" altLang="zh-CN" sz="2400" b="1" dirty="0" smtClean="0">
              <a:solidFill>
                <a:srgbClr val="FFFF00"/>
              </a:solidFill>
            </a:endParaRPr>
          </a:p>
        </p:txBody>
      </p:sp>
      <p:sp>
        <p:nvSpPr>
          <p:cNvPr id="602115" name="Rectangle 3"/>
          <p:cNvSpPr>
            <a:spLocks noGrp="1" noChangeArrowheads="1"/>
          </p:cNvSpPr>
          <p:nvPr>
            <p:ph type="body" idx="1"/>
          </p:nvPr>
        </p:nvSpPr>
        <p:spPr>
          <a:xfrm>
            <a:off x="238125" y="981710"/>
            <a:ext cx="8294370" cy="5774055"/>
          </a:xfrm>
        </p:spPr>
        <p:txBody>
          <a:bodyPr/>
          <a:lstStyle/>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void shellsort1(</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n)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j, gap;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for (gap = n / 2; gap &gt; 0; gap /= 2) //</a:t>
            </a:r>
            <a:r>
              <a:rPr lang="zh-CN" altLang="en-US" sz="2000" b="1" dirty="0">
                <a:latin typeface="Times New Roman" panose="02020603050405020304" pitchFamily="18" charset="0"/>
                <a:cs typeface="Times New Roman" panose="02020603050405020304" pitchFamily="18" charset="0"/>
              </a:rPr>
              <a:t>步长  </a:t>
            </a:r>
            <a:endParaRPr lang="zh-CN" altLang="en-US"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for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0;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&lt; gap;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sym typeface="+mn-ea"/>
              </a:rPr>
              <a:t>{</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直接插入排序          </a:t>
            </a:r>
            <a:r>
              <a:rPr lang="en-US" altLang="zh-CN" sz="2000" b="1" dirty="0">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for (j =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gap; j &lt; n; j += gap)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if (a[j] &lt; a[j - gap])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temp = a[j];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k = j - gap;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while (k &gt;= 0 &amp;&amp; a[k] &gt; temp)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a[k + gap] = a[k];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k -= gap;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a[k + gap] = temp;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        }  </a:t>
            </a:r>
            <a:endParaRPr lang="en-US" altLang="zh-CN" sz="2000" b="1" dirty="0">
              <a:latin typeface="Times New Roman" panose="02020603050405020304" pitchFamily="18" charset="0"/>
              <a:cs typeface="Times New Roman" panose="02020603050405020304" pitchFamily="18" charset="0"/>
            </a:endParaRPr>
          </a:p>
          <a:p>
            <a:pPr eaLnBrk="1" hangingPunct="1">
              <a:lnSpc>
                <a:spcPct val="80000"/>
              </a:lnSpc>
              <a:buNone/>
              <a:defRPr/>
            </a:pPr>
            <a:r>
              <a:rPr lang="en-US" altLang="zh-CN" sz="2000" b="1" dirty="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9" name="Text Box 11" descr="斜纹布"/>
          <p:cNvSpPr txBox="1">
            <a:spLocks noChangeArrowheads="1"/>
          </p:cNvSpPr>
          <p:nvPr/>
        </p:nvSpPr>
        <p:spPr bwMode="auto">
          <a:xfrm>
            <a:off x="1485900" y="358140"/>
            <a:ext cx="6172200" cy="52197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a:latin typeface="Times New Roman" panose="02020603050405020304" pitchFamily="18" charset="0"/>
                <a:ea typeface="宋体" panose="02010600030101010101" pitchFamily="2" charset="-122"/>
                <a:cs typeface="Times New Roman" panose="02020603050405020304" pitchFamily="18" charset="0"/>
              </a:rPr>
              <a:t>3.3</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测量结果的数值处理</a:t>
            </a:r>
            <a:r>
              <a:rPr lang="zh-CN" altLang="en-US">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p:txBody>
      </p:sp>
      <p:sp>
        <p:nvSpPr>
          <p:cNvPr id="549900" name="Text Box 12" descr="斜纹布"/>
          <p:cNvSpPr txBox="1">
            <a:spLocks noChangeArrowheads="1"/>
          </p:cNvSpPr>
          <p:nvPr/>
        </p:nvSpPr>
        <p:spPr bwMode="auto">
          <a:xfrm>
            <a:off x="257810" y="880110"/>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400">
                <a:solidFill>
                  <a:srgbClr val="FFFFFF"/>
                </a:solidFill>
                <a:latin typeface="Times New Roman" panose="02020603050405020304" pitchFamily="18" charset="0"/>
                <a:ea typeface="华文新魏" panose="02010800040101010101" pitchFamily="2" charset="-122"/>
                <a:cs typeface="Times New Roman" panose="02020603050405020304" pitchFamily="18" charset="0"/>
              </a:rPr>
              <a:t>3.3.1</a:t>
            </a:r>
            <a:r>
              <a:rPr lang="en-US" altLang="zh-CN" sz="2400">
                <a:solidFill>
                  <a:srgbClr val="FFFFFF"/>
                </a:solidFill>
                <a:ea typeface="华文新魏" panose="02010800040101010101" pitchFamily="2" charset="-122"/>
              </a:rPr>
              <a:t> </a:t>
            </a:r>
            <a:r>
              <a:rPr lang="zh-CN" altLang="en-US" sz="2400">
                <a:solidFill>
                  <a:srgbClr val="FFFFFF"/>
                </a:solidFill>
                <a:ea typeface="华文新魏" panose="02010800040101010101" pitchFamily="2" charset="-122"/>
              </a:rPr>
              <a:t>随机误差处理及数字滤波</a:t>
            </a:r>
            <a:r>
              <a:rPr lang="zh-CN" altLang="en-US" sz="2400"/>
              <a:t> </a:t>
            </a:r>
            <a:endParaRPr lang="zh-CN" altLang="en-US" sz="2400"/>
          </a:p>
        </p:txBody>
      </p:sp>
      <p:sp>
        <p:nvSpPr>
          <p:cNvPr id="549901" name="Text Box 13" descr="斜纹布"/>
          <p:cNvSpPr txBox="1">
            <a:spLocks noChangeArrowheads="1"/>
          </p:cNvSpPr>
          <p:nvPr/>
        </p:nvSpPr>
        <p:spPr bwMode="auto">
          <a:xfrm>
            <a:off x="316230" y="1340485"/>
            <a:ext cx="8422640"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dirty="0">
                <a:ea typeface="宋体" panose="02010600030101010101" pitchFamily="2" charset="-122"/>
              </a:rPr>
              <a:t>       </a:t>
            </a:r>
            <a:r>
              <a:rPr lang="zh-CN" altLang="en-US" sz="2000" dirty="0">
                <a:ea typeface="宋体" panose="02010600030101010101" pitchFamily="2" charset="-122"/>
              </a:rPr>
              <a:t>随机误差</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(random error)</a:t>
            </a:r>
            <a:r>
              <a:rPr lang="zh-CN" altLang="en-US" sz="2000" dirty="0">
                <a:ea typeface="宋体" panose="02010600030101010101" pitchFamily="2" charset="-122"/>
              </a:rPr>
              <a:t>由窜入仪器的随机干扰所引起。它是指在</a:t>
            </a:r>
            <a:r>
              <a:rPr lang="zh-CN" altLang="en-US" sz="2000" dirty="0">
                <a:latin typeface="宋体" panose="02010600030101010101" pitchFamily="2" charset="-122"/>
                <a:ea typeface="宋体" panose="02010600030101010101" pitchFamily="2" charset="-122"/>
              </a:rPr>
              <a:t>相同条件下多次测量同一物理量时，其大小和符号作无规则的变化，且无法进行预测，但在多次重复测量时，其总体服从统计规律的误差。</a:t>
            </a:r>
            <a:r>
              <a:rPr lang="zh-CN" altLang="en-US" sz="2000" dirty="0"/>
              <a:t> </a:t>
            </a:r>
            <a:endParaRPr lang="zh-CN" altLang="en-US" sz="2000" dirty="0"/>
          </a:p>
        </p:txBody>
      </p:sp>
      <p:sp>
        <p:nvSpPr>
          <p:cNvPr id="550914" name="Text Box 2" descr="斜纹布"/>
          <p:cNvSpPr txBox="1">
            <a:spLocks noChangeArrowheads="1"/>
          </p:cNvSpPr>
          <p:nvPr/>
        </p:nvSpPr>
        <p:spPr bwMode="auto">
          <a:xfrm>
            <a:off x="245745" y="2747645"/>
            <a:ext cx="8651875" cy="255333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ts val="0"/>
              </a:spcBef>
              <a:spcAft>
                <a:spcPct val="0"/>
              </a:spcAft>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与硬件滤波相比，数字滤波具有以下优点：</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just"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  ①因为用程序滤波，无需增加硬件设备，且可多通道共享一个滤波器</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多通道共同调用一个滤波子程序</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，从而降低了成本。</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just"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  ②由于不用硬设备，各回路间不存在阻抗匹配等问题，故可靠性高，稳定性好。</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just"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  ③可以对频率很低的信号</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如</a:t>
            </a:r>
            <a:r>
              <a:rPr lang="en-US" altLang="zh-CN" sz="2000">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a:latin typeface="Times New Roman" panose="02020603050405020304" pitchFamily="18" charset="0"/>
                <a:ea typeface="宋体" panose="02010600030101010101" pitchFamily="2" charset="-122"/>
                <a:cs typeface="Times New Roman" panose="02020603050405020304" pitchFamily="18" charset="0"/>
              </a:rPr>
              <a:t>01Hz</a:t>
            </a:r>
            <a:r>
              <a:rPr lang="zh-CN" altLang="en-US" sz="2000">
                <a:latin typeface="宋体" panose="02010600030101010101" pitchFamily="2" charset="-122"/>
                <a:ea typeface="宋体" panose="02010600030101010101" pitchFamily="2" charset="-122"/>
                <a:cs typeface="宋体" panose="02010600030101010101" pitchFamily="2" charset="-122"/>
              </a:rPr>
              <a:t>以下</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进行滤波，这是模拟滤波器做不到的。</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just"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 </a:t>
            </a: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④可根据需要选择不同的滤波方法或改变滤波器的参数，使用方便、灵活。</a:t>
            </a:r>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p:sp>
        <p:nvSpPr>
          <p:cNvPr id="2" name="Text Box 12" descr="斜纹布"/>
          <p:cNvSpPr txBox="1">
            <a:spLocks noChangeArrowheads="1"/>
          </p:cNvSpPr>
          <p:nvPr/>
        </p:nvSpPr>
        <p:spPr bwMode="auto">
          <a:xfrm>
            <a:off x="400685" y="2355215"/>
            <a:ext cx="237363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2400">
                <a:solidFill>
                  <a:srgbClr val="FFFFFF"/>
                </a:solidFill>
                <a:ea typeface="华文新魏" panose="02010800040101010101" pitchFamily="2" charset="-122"/>
              </a:rPr>
              <a:t>数字滤波</a:t>
            </a:r>
            <a:r>
              <a:rPr lang="zh-CN" altLang="en-US" sz="2400">
                <a:solidFill>
                  <a:schemeClr val="tx1"/>
                </a:solidFill>
              </a:rPr>
              <a:t>的特点</a:t>
            </a:r>
            <a:endParaRPr lang="zh-CN" altLang="en-US" sz="2400">
              <a:solidFill>
                <a:schemeClr val="tx1"/>
              </a:solidFill>
            </a:endParaRPr>
          </a:p>
        </p:txBody>
      </p:sp>
      <p:sp>
        <p:nvSpPr>
          <p:cNvPr id="3" name="Text Box 13" descr="斜纹布"/>
          <p:cNvSpPr txBox="1">
            <a:spLocks noChangeArrowheads="1"/>
          </p:cNvSpPr>
          <p:nvPr/>
        </p:nvSpPr>
        <p:spPr bwMode="auto">
          <a:xfrm>
            <a:off x="101600" y="5247640"/>
            <a:ext cx="8857615"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dirty="0">
                <a:ea typeface="宋体" panose="02010600030101010101" pitchFamily="2" charset="-122"/>
              </a:rPr>
              <a:t>       </a:t>
            </a:r>
            <a:r>
              <a:rPr lang="zh-CN" sz="2000" dirty="0">
                <a:ea typeface="宋体" panose="02010600030101010101" pitchFamily="2" charset="-122"/>
              </a:rPr>
              <a:t>数字滤波不能代替模拟滤波，因为输入信号必须转换成数字信号才能数字滤波，在输入信号很小且混有干扰信号及需要抗混叠滤波时，必须采用模拟滤波。</a:t>
            </a:r>
            <a:r>
              <a:rPr lang="zh-CN" altLang="en-US" sz="2000" dirty="0"/>
              <a:t> </a:t>
            </a:r>
            <a:endParaRPr lang="zh-CN" alt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7" name="Text Box 11" descr="斜纹布"/>
          <p:cNvSpPr txBox="1">
            <a:spLocks noChangeArrowheads="1"/>
          </p:cNvSpPr>
          <p:nvPr/>
        </p:nvSpPr>
        <p:spPr bwMode="auto">
          <a:xfrm>
            <a:off x="213360" y="662940"/>
            <a:ext cx="335915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程序判断滤波 </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51948" name="Text Box 12" descr="斜纹布"/>
          <p:cNvSpPr txBox="1">
            <a:spLocks noChangeArrowheads="1"/>
          </p:cNvSpPr>
          <p:nvPr/>
        </p:nvSpPr>
        <p:spPr bwMode="auto">
          <a:xfrm>
            <a:off x="213360" y="1136015"/>
            <a:ext cx="8656955" cy="286131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限幅滤波的基本算法是把两次相邻的采样值相减，求出其增量</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以绝对值表示</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，然后与两次采样允许的最大差值</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由被控对象的实际情况决定</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a:latin typeface="宋体" panose="02010600030101010101" pitchFamily="2" charset="-122"/>
                <a:ea typeface="宋体" panose="02010600030101010101" pitchFamily="2" charset="-122"/>
                <a:cs typeface="宋体" panose="02010600030101010101" pitchFamily="2" charset="-122"/>
              </a:rPr>
              <a:t>进行比较，若小于或等于</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a:latin typeface="宋体" panose="02010600030101010101" pitchFamily="2" charset="-122"/>
                <a:ea typeface="宋体" panose="02010600030101010101" pitchFamily="2" charset="-122"/>
                <a:cs typeface="宋体" panose="02010600030101010101" pitchFamily="2" charset="-122"/>
              </a:rPr>
              <a:t>，则取本次采样值；若大于</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a:latin typeface="宋体" panose="02010600030101010101" pitchFamily="2" charset="-122"/>
                <a:ea typeface="宋体" panose="02010600030101010101" pitchFamily="2" charset="-122"/>
                <a:cs typeface="宋体" panose="02010600030101010101" pitchFamily="2" charset="-122"/>
              </a:rPr>
              <a:t>，则仍取上次采样值作为本次采样值，即：</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just"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   </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Y(k)</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Y(k</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a:latin typeface="宋体" panose="02010600030101010101" pitchFamily="2" charset="-122"/>
                <a:ea typeface="宋体" panose="02010600030101010101" pitchFamily="2" charset="-122"/>
                <a:cs typeface="宋体" panose="02010600030101010101" pitchFamily="2" charset="-122"/>
              </a:rPr>
              <a:t>，则</a:t>
            </a:r>
            <a:r>
              <a:rPr lang="en-US" altLang="zh-CN" sz="2000">
                <a:latin typeface="Times New Roman" panose="02020603050405020304" pitchFamily="18" charset="0"/>
                <a:ea typeface="宋体" panose="02010600030101010101" pitchFamily="2" charset="-122"/>
                <a:cs typeface="Times New Roman" panose="02020603050405020304" pitchFamily="18" charset="0"/>
              </a:rPr>
              <a:t>Y(k)=Y(k)</a:t>
            </a:r>
            <a:r>
              <a:rPr lang="zh-CN" altLang="en-US" sz="2000">
                <a:latin typeface="宋体" panose="02010600030101010101" pitchFamily="2" charset="-122"/>
                <a:ea typeface="宋体" panose="02010600030101010101" pitchFamily="2" charset="-122"/>
                <a:cs typeface="宋体" panose="02010600030101010101" pitchFamily="2" charset="-122"/>
              </a:rPr>
              <a:t>，取本次采样值；  </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just"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|Y(k)</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Y(k</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1)|&gt;△y</a:t>
            </a:r>
            <a:r>
              <a:rPr lang="zh-CN" altLang="en-US" sz="2000">
                <a:latin typeface="宋体" panose="02010600030101010101" pitchFamily="2" charset="-122"/>
                <a:ea typeface="宋体" panose="02010600030101010101" pitchFamily="2" charset="-122"/>
                <a:cs typeface="宋体" panose="02010600030101010101" pitchFamily="2" charset="-122"/>
              </a:rPr>
              <a:t>，则</a:t>
            </a:r>
            <a:r>
              <a:rPr lang="en-US" altLang="zh-CN" sz="2000">
                <a:latin typeface="Times New Roman" panose="02020603050405020304" pitchFamily="18" charset="0"/>
                <a:ea typeface="宋体" panose="02010600030101010101" pitchFamily="2" charset="-122"/>
                <a:cs typeface="Times New Roman" panose="02020603050405020304" pitchFamily="18" charset="0"/>
              </a:rPr>
              <a:t>Y(k)=Y(k</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宋体" panose="02010600030101010101" pitchFamily="2" charset="-122"/>
                <a:ea typeface="宋体" panose="02010600030101010101" pitchFamily="2" charset="-122"/>
                <a:cs typeface="宋体" panose="02010600030101010101" pitchFamily="2" charset="-122"/>
              </a:rPr>
              <a:t>，取上次采样值。</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just"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式中  </a:t>
            </a:r>
            <a:r>
              <a:rPr lang="en-US" altLang="zh-CN" sz="2000">
                <a:latin typeface="Times New Roman" panose="02020603050405020304" pitchFamily="18" charset="0"/>
                <a:ea typeface="宋体" panose="02010600030101010101" pitchFamily="2" charset="-122"/>
                <a:cs typeface="Times New Roman" panose="02020603050405020304" pitchFamily="18" charset="0"/>
              </a:rPr>
              <a:t>Y(k)</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第</a:t>
            </a:r>
            <a:r>
              <a:rPr lang="en-US" altLang="zh-CN" sz="200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a:latin typeface="宋体" panose="02010600030101010101" pitchFamily="2" charset="-122"/>
                <a:ea typeface="宋体" panose="02010600030101010101" pitchFamily="2" charset="-122"/>
                <a:cs typeface="宋体" panose="02010600030101010101" pitchFamily="2" charset="-122"/>
              </a:rPr>
              <a:t>次采样值；</a:t>
            </a:r>
            <a:r>
              <a:rPr lang="en-US" altLang="zh-CN" sz="2000">
                <a:latin typeface="Times New Roman" panose="02020603050405020304" pitchFamily="18" charset="0"/>
                <a:ea typeface="宋体" panose="02010600030101010101" pitchFamily="2" charset="-122"/>
                <a:cs typeface="Times New Roman" panose="02020603050405020304" pitchFamily="18" charset="0"/>
              </a:rPr>
              <a:t>Y(k</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第</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次采样值；</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相邻两次采样值所允许的最大偏差，取决于采</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 </a:t>
            </a: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样周期</a:t>
            </a:r>
            <a:r>
              <a:rPr lang="en-US" altLang="zh-CN" sz="200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a:latin typeface="宋体" panose="02010600030101010101" pitchFamily="2" charset="-122"/>
                <a:ea typeface="宋体" panose="02010600030101010101" pitchFamily="2" charset="-122"/>
                <a:cs typeface="宋体" panose="02010600030101010101" pitchFamily="2" charset="-122"/>
              </a:rPr>
              <a:t>及采样值</a:t>
            </a:r>
            <a:r>
              <a:rPr lang="en-US" altLang="zh-CN" sz="2000">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a:latin typeface="宋体" panose="02010600030101010101" pitchFamily="2" charset="-122"/>
                <a:ea typeface="宋体" panose="02010600030101010101" pitchFamily="2" charset="-122"/>
                <a:cs typeface="宋体" panose="02010600030101010101" pitchFamily="2" charset="-122"/>
              </a:rPr>
              <a:t>的动态响应。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551949" name="Rectangle 13"/>
          <p:cNvSpPr>
            <a:spLocks noChangeArrowheads="1"/>
          </p:cNvSpPr>
          <p:nvPr/>
        </p:nvSpPr>
        <p:spPr bwMode="auto">
          <a:xfrm>
            <a:off x="288290" y="1093470"/>
            <a:ext cx="1203960" cy="398780"/>
          </a:xfrm>
          <a:prstGeom prst="rect">
            <a:avLst/>
          </a:prstGeom>
          <a:solidFill>
            <a:srgbClr val="E24D34"/>
          </a:solidFill>
          <a:ln>
            <a:noFill/>
          </a:ln>
          <a:effectLst>
            <a:prstShdw prst="shdw17" dist="17961" dir="2700000">
              <a:schemeClr val="bg2"/>
            </a:prstShdw>
          </a:effectLst>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000">
                <a:latin typeface="宋体" panose="02010600030101010101" pitchFamily="2" charset="-122"/>
                <a:ea typeface="宋体" panose="02010600030101010101" pitchFamily="2" charset="-122"/>
              </a:rPr>
              <a:t>限幅滤波</a:t>
            </a:r>
            <a:endParaRPr lang="zh-CN" altLang="en-US" sz="2000">
              <a:latin typeface="宋体" panose="02010600030101010101" pitchFamily="2" charset="-122"/>
              <a:ea typeface="宋体" panose="02010600030101010101" pitchFamily="2" charset="-122"/>
            </a:endParaRPr>
          </a:p>
        </p:txBody>
      </p:sp>
      <p:pic>
        <p:nvPicPr>
          <p:cNvPr id="552963" name="Picture 3" descr="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06185" y="3639185"/>
            <a:ext cx="2441575"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75" name="Text Box 15" descr="斜纹布"/>
          <p:cNvSpPr txBox="1">
            <a:spLocks noChangeArrowheads="1"/>
          </p:cNvSpPr>
          <p:nvPr/>
        </p:nvSpPr>
        <p:spPr bwMode="auto">
          <a:xfrm>
            <a:off x="288290" y="3930015"/>
            <a:ext cx="5574665" cy="132207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这种滤波方法主要用于变化比较缓慢的参数，如温度、物位等测量系统。门限值</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a:latin typeface="宋体" panose="02010600030101010101" pitchFamily="2" charset="-122"/>
                <a:ea typeface="宋体" panose="02010600030101010101" pitchFamily="2" charset="-122"/>
                <a:cs typeface="宋体" panose="02010600030101010101" pitchFamily="2" charset="-122"/>
              </a:rPr>
              <a:t>的选取是非常重要的，通常可根据经验数据获得，必要时也可由实验得出。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549900" name="Text Box 12" descr="斜纹布"/>
          <p:cNvSpPr txBox="1">
            <a:spLocks noChangeArrowheads="1"/>
          </p:cNvSpPr>
          <p:nvPr/>
        </p:nvSpPr>
        <p:spPr bwMode="auto">
          <a:xfrm>
            <a:off x="212090" y="331470"/>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400">
                <a:solidFill>
                  <a:srgbClr val="FFFFFF"/>
                </a:solidFill>
                <a:latin typeface="Times New Roman" panose="02020603050405020304" pitchFamily="18" charset="0"/>
                <a:ea typeface="华文新魏" panose="02010800040101010101" pitchFamily="2" charset="-122"/>
                <a:cs typeface="Times New Roman" panose="02020603050405020304" pitchFamily="18" charset="0"/>
              </a:rPr>
              <a:t>3.3.1</a:t>
            </a:r>
            <a:r>
              <a:rPr lang="en-US" altLang="zh-CN" sz="2400">
                <a:solidFill>
                  <a:srgbClr val="FFFFFF"/>
                </a:solidFill>
                <a:ea typeface="华文新魏" panose="02010800040101010101" pitchFamily="2" charset="-122"/>
              </a:rPr>
              <a:t> </a:t>
            </a:r>
            <a:r>
              <a:rPr lang="zh-CN" altLang="en-US" sz="2400">
                <a:solidFill>
                  <a:srgbClr val="FFFFFF"/>
                </a:solidFill>
                <a:ea typeface="华文新魏" panose="02010800040101010101" pitchFamily="2" charset="-122"/>
              </a:rPr>
              <a:t>随机误差处理及数字滤波</a:t>
            </a:r>
            <a:r>
              <a:rPr lang="zh-CN" altLang="en-US" sz="2400"/>
              <a:t> </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1949"/>
                                        </p:tgtEl>
                                        <p:attrNameLst>
                                          <p:attrName>style.visibility</p:attrName>
                                        </p:attrNameLst>
                                      </p:cBhvr>
                                      <p:to>
                                        <p:strVal val="visible"/>
                                      </p:to>
                                    </p:set>
                                    <p:anim calcmode="lin" valueType="num">
                                      <p:cBhvr additive="base">
                                        <p:cTn id="7" dur="500" fill="hold"/>
                                        <p:tgtEl>
                                          <p:spTgt spid="551949"/>
                                        </p:tgtEl>
                                        <p:attrNameLst>
                                          <p:attrName>ppt_x</p:attrName>
                                        </p:attrNameLst>
                                      </p:cBhvr>
                                      <p:tavLst>
                                        <p:tav tm="0">
                                          <p:val>
                                            <p:strVal val="#ppt_x"/>
                                          </p:val>
                                        </p:tav>
                                        <p:tav tm="100000">
                                          <p:val>
                                            <p:strVal val="#ppt_x"/>
                                          </p:val>
                                        </p:tav>
                                      </p:tavLst>
                                    </p:anim>
                                    <p:anim calcmode="lin" valueType="num">
                                      <p:cBhvr additive="base">
                                        <p:cTn id="8" dur="500" fill="hold"/>
                                        <p:tgtEl>
                                          <p:spTgt spid="5519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1948"/>
                                        </p:tgtEl>
                                        <p:attrNameLst>
                                          <p:attrName>style.visibility</p:attrName>
                                        </p:attrNameLst>
                                      </p:cBhvr>
                                      <p:to>
                                        <p:strVal val="visible"/>
                                      </p:to>
                                    </p:set>
                                    <p:anim calcmode="lin" valueType="num">
                                      <p:cBhvr additive="base">
                                        <p:cTn id="13" dur="500" fill="hold"/>
                                        <p:tgtEl>
                                          <p:spTgt spid="551948"/>
                                        </p:tgtEl>
                                        <p:attrNameLst>
                                          <p:attrName>ppt_x</p:attrName>
                                        </p:attrNameLst>
                                      </p:cBhvr>
                                      <p:tavLst>
                                        <p:tav tm="0">
                                          <p:val>
                                            <p:strVal val="#ppt_x"/>
                                          </p:val>
                                        </p:tav>
                                        <p:tav tm="100000">
                                          <p:val>
                                            <p:strVal val="#ppt_x"/>
                                          </p:val>
                                        </p:tav>
                                      </p:tavLst>
                                    </p:anim>
                                    <p:anim calcmode="lin" valueType="num">
                                      <p:cBhvr additive="base">
                                        <p:cTn id="14" dur="500" fill="hold"/>
                                        <p:tgtEl>
                                          <p:spTgt spid="5519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2963"/>
                                        </p:tgtEl>
                                        <p:attrNameLst>
                                          <p:attrName>style.visibility</p:attrName>
                                        </p:attrNameLst>
                                      </p:cBhvr>
                                      <p:to>
                                        <p:strVal val="visible"/>
                                      </p:to>
                                    </p:set>
                                    <p:anim calcmode="lin" valueType="num">
                                      <p:cBhvr additive="base">
                                        <p:cTn id="19" dur="500" fill="hold"/>
                                        <p:tgtEl>
                                          <p:spTgt spid="552963"/>
                                        </p:tgtEl>
                                        <p:attrNameLst>
                                          <p:attrName>ppt_x</p:attrName>
                                        </p:attrNameLst>
                                      </p:cBhvr>
                                      <p:tavLst>
                                        <p:tav tm="0">
                                          <p:val>
                                            <p:strVal val="#ppt_x"/>
                                          </p:val>
                                        </p:tav>
                                        <p:tav tm="100000">
                                          <p:val>
                                            <p:strVal val="#ppt_x"/>
                                          </p:val>
                                        </p:tav>
                                      </p:tavLst>
                                    </p:anim>
                                    <p:anim calcmode="lin" valueType="num">
                                      <p:cBhvr additive="base">
                                        <p:cTn id="20" dur="500" fill="hold"/>
                                        <p:tgtEl>
                                          <p:spTgt spid="5529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2975"/>
                                        </p:tgtEl>
                                        <p:attrNameLst>
                                          <p:attrName>style.visibility</p:attrName>
                                        </p:attrNameLst>
                                      </p:cBhvr>
                                      <p:to>
                                        <p:strVal val="visible"/>
                                      </p:to>
                                    </p:set>
                                    <p:anim calcmode="lin" valueType="num">
                                      <p:cBhvr additive="base">
                                        <p:cTn id="25" dur="500" fill="hold"/>
                                        <p:tgtEl>
                                          <p:spTgt spid="552975"/>
                                        </p:tgtEl>
                                        <p:attrNameLst>
                                          <p:attrName>ppt_x</p:attrName>
                                        </p:attrNameLst>
                                      </p:cBhvr>
                                      <p:tavLst>
                                        <p:tav tm="0">
                                          <p:val>
                                            <p:strVal val="#ppt_x"/>
                                          </p:val>
                                        </p:tav>
                                        <p:tav tm="100000">
                                          <p:val>
                                            <p:strVal val="#ppt_x"/>
                                          </p:val>
                                        </p:tav>
                                      </p:tavLst>
                                    </p:anim>
                                    <p:anim calcmode="lin" valueType="num">
                                      <p:cBhvr additive="base">
                                        <p:cTn id="26" dur="500" fill="hold"/>
                                        <p:tgtEl>
                                          <p:spTgt spid="5529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9" grpId="0" bldLvl="0" animBg="1"/>
      <p:bldP spid="551948" grpId="0" bldLvl="0" animBg="1"/>
      <p:bldP spid="55297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1947" name="Text Box 11" descr="斜纹布"/>
          <p:cNvSpPr txBox="1">
            <a:spLocks noChangeArrowheads="1"/>
          </p:cNvSpPr>
          <p:nvPr/>
        </p:nvSpPr>
        <p:spPr bwMode="auto">
          <a:xfrm>
            <a:off x="213360" y="662940"/>
            <a:ext cx="335915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sz="2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rPr>
              <a:t>程序判断滤波 </a:t>
            </a:r>
            <a:endParaRPr lang="zh-CN" altLang="en-US" sz="20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51949" name="Rectangle 13"/>
          <p:cNvSpPr>
            <a:spLocks noChangeArrowheads="1"/>
          </p:cNvSpPr>
          <p:nvPr/>
        </p:nvSpPr>
        <p:spPr bwMode="auto">
          <a:xfrm>
            <a:off x="288290" y="1093470"/>
            <a:ext cx="1203960" cy="398780"/>
          </a:xfrm>
          <a:prstGeom prst="rect">
            <a:avLst/>
          </a:prstGeom>
          <a:solidFill>
            <a:srgbClr val="E24D34"/>
          </a:solidFill>
          <a:ln>
            <a:noFill/>
          </a:ln>
          <a:effectLst>
            <a:prstShdw prst="shdw17" dist="17961" dir="2700000">
              <a:schemeClr val="bg2"/>
            </a:prstShdw>
          </a:effectLst>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000">
                <a:latin typeface="宋体" panose="02010600030101010101" pitchFamily="2" charset="-122"/>
                <a:ea typeface="宋体" panose="02010600030101010101" pitchFamily="2" charset="-122"/>
              </a:rPr>
              <a:t>限速滤波</a:t>
            </a:r>
            <a:endParaRPr lang="zh-CN" altLang="en-US" sz="2000">
              <a:latin typeface="宋体" panose="02010600030101010101" pitchFamily="2" charset="-122"/>
              <a:ea typeface="宋体" panose="02010600030101010101" pitchFamily="2" charset="-122"/>
            </a:endParaRPr>
          </a:p>
        </p:txBody>
      </p:sp>
      <p:sp>
        <p:nvSpPr>
          <p:cNvPr id="549900" name="Text Box 12" descr="斜纹布"/>
          <p:cNvSpPr txBox="1">
            <a:spLocks noChangeArrowheads="1"/>
          </p:cNvSpPr>
          <p:nvPr/>
        </p:nvSpPr>
        <p:spPr bwMode="auto">
          <a:xfrm>
            <a:off x="212090" y="331470"/>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400">
                <a:solidFill>
                  <a:srgbClr val="FFFFFF"/>
                </a:solidFill>
                <a:latin typeface="Times New Roman" panose="02020603050405020304" pitchFamily="18" charset="0"/>
                <a:ea typeface="华文新魏" panose="02010800040101010101" pitchFamily="2" charset="-122"/>
                <a:cs typeface="Times New Roman" panose="02020603050405020304" pitchFamily="18" charset="0"/>
              </a:rPr>
              <a:t>3.3.1</a:t>
            </a:r>
            <a:r>
              <a:rPr lang="en-US" altLang="zh-CN" sz="2400">
                <a:solidFill>
                  <a:srgbClr val="FFFFFF"/>
                </a:solidFill>
                <a:ea typeface="华文新魏" panose="02010800040101010101" pitchFamily="2" charset="-122"/>
              </a:rPr>
              <a:t> </a:t>
            </a:r>
            <a:r>
              <a:rPr lang="zh-CN" altLang="en-US" sz="2400">
                <a:solidFill>
                  <a:srgbClr val="FFFFFF"/>
                </a:solidFill>
                <a:ea typeface="华文新魏" panose="02010800040101010101" pitchFamily="2" charset="-122"/>
              </a:rPr>
              <a:t>随机误差处理及数字滤波</a:t>
            </a:r>
            <a:r>
              <a:rPr lang="zh-CN" altLang="en-US" sz="2400"/>
              <a:t> </a:t>
            </a:r>
            <a:endParaRPr lang="zh-CN" altLang="en-US" sz="2400"/>
          </a:p>
        </p:txBody>
      </p:sp>
      <p:sp>
        <p:nvSpPr>
          <p:cNvPr id="551948" name="Text Box 12" descr="斜纹布"/>
          <p:cNvSpPr txBox="1">
            <a:spLocks noChangeArrowheads="1"/>
          </p:cNvSpPr>
          <p:nvPr/>
        </p:nvSpPr>
        <p:spPr bwMode="auto">
          <a:xfrm>
            <a:off x="212090" y="1093470"/>
            <a:ext cx="8656955" cy="470789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限速滤波</a:t>
            </a:r>
            <a:r>
              <a:rPr lang="zh-CN" sz="2000">
                <a:latin typeface="宋体" panose="02010600030101010101" pitchFamily="2" charset="-122"/>
                <a:ea typeface="宋体" panose="02010600030101010101" pitchFamily="2" charset="-122"/>
                <a:cs typeface="宋体" panose="02010600030101010101" pitchFamily="2" charset="-122"/>
              </a:rPr>
              <a:t>是用</a:t>
            </a:r>
            <a:r>
              <a:rPr lang="en-US" altLang="zh-CN" sz="2000">
                <a:latin typeface="宋体" panose="02010600030101010101" pitchFamily="2" charset="-122"/>
                <a:ea typeface="宋体" panose="02010600030101010101" pitchFamily="2" charset="-122"/>
                <a:cs typeface="宋体" panose="02010600030101010101" pitchFamily="2" charset="-122"/>
              </a:rPr>
              <a:t>3</a:t>
            </a:r>
            <a:r>
              <a:rPr lang="zh-CN" altLang="en-US" sz="2000">
                <a:latin typeface="宋体" panose="02010600030101010101" pitchFamily="2" charset="-122"/>
                <a:ea typeface="宋体" panose="02010600030101010101" pitchFamily="2" charset="-122"/>
                <a:cs typeface="宋体" panose="02010600030101010101" pitchFamily="2" charset="-122"/>
              </a:rPr>
              <a:t>次采样值决定采样结果，设采样时刻</a:t>
            </a:r>
            <a:r>
              <a:rPr lang="en-US" altLang="zh-CN" sz="2000">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a:latin typeface="宋体" panose="02010600030101010101" pitchFamily="2" charset="-122"/>
                <a:ea typeface="宋体" panose="02010600030101010101" pitchFamily="2" charset="-122"/>
                <a:cs typeface="宋体" panose="02010600030101010101" pitchFamily="2" charset="-122"/>
              </a:rPr>
              <a:t>所采样的参数分别为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Y(1)</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Y(2)</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Y(3)</a:t>
            </a:r>
            <a:r>
              <a:rPr lang="zh-CN" altLang="en-US" sz="2000">
                <a:latin typeface="宋体" panose="02010600030101010101" pitchFamily="2" charset="-122"/>
                <a:ea typeface="宋体" panose="02010600030101010101" pitchFamily="2" charset="-122"/>
                <a:cs typeface="宋体" panose="02010600030101010101" pitchFamily="2" charset="-122"/>
              </a:rPr>
              <a:t>，则：</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just" eaLnBrk="1" fontAlgn="base" hangingPunct="1">
              <a:spcBef>
                <a:spcPct val="50000"/>
              </a:spcBef>
              <a:spcAft>
                <a:spcPct val="0"/>
              </a:spcAft>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若</a:t>
            </a:r>
            <a:r>
              <a:rPr lang="en-US" altLang="zh-CN" sz="2000">
                <a:latin typeface="Times New Roman" panose="02020603050405020304" pitchFamily="18" charset="0"/>
                <a:ea typeface="宋体" panose="02010600030101010101" pitchFamily="2" charset="-122"/>
                <a:cs typeface="Times New Roman" panose="02020603050405020304" pitchFamily="18" charset="0"/>
              </a:rPr>
              <a:t>|Y(2)-Y(1)|≤</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，则</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Y(2)</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作为本次采样值；</a:t>
            </a:r>
            <a:endPar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endParaRPr>
          </a:p>
          <a:p>
            <a:pPr algn="just" eaLnBrk="1" fontAlgn="base" hangingPunct="1">
              <a:spcBef>
                <a:spcPct val="5000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若</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|Y(2)-Y(1)|</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，则</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Y(2)</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不被采用，但仍保留，继续采样取得</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Y(3)</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endParaRPr>
          </a:p>
          <a:p>
            <a:pPr algn="just" eaLnBrk="1" fontAlgn="base" hangingPunct="1">
              <a:spcBef>
                <a:spcPct val="50000"/>
              </a:spcBef>
              <a:spcAft>
                <a:spcPct val="0"/>
              </a:spcAft>
            </a:pP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若</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|Y(3)-Y(2)|≤</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，则</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Y(3)</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作为本次采样值；</a:t>
            </a:r>
            <a:endPar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endParaRPr>
          </a:p>
          <a:p>
            <a:pPr algn="just" eaLnBrk="1" fontAlgn="base" hangingPunct="1">
              <a:spcBef>
                <a:spcPct val="5000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若</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|Y(3)-Y(2)|</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，则</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[Y(3)+Y(2)]/2</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作为本次采样值</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endParaRPr>
          </a:p>
          <a:p>
            <a:pPr algn="just" eaLnBrk="1" fontAlgn="base" hangingPunct="1">
              <a:spcBef>
                <a:spcPct val="5000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限速滤波是一种折中方法，对采样实时性和采样值变化连续性都有兼顾，但也有缺点：</a:t>
            </a:r>
            <a:endPar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endParaRPr>
          </a:p>
          <a:p>
            <a:pPr algn="just" eaLnBrk="1" fontAlgn="base" hangingPunct="1">
              <a:spcBef>
                <a:spcPct val="50000"/>
              </a:spcBef>
              <a:spcAft>
                <a:spcPct val="0"/>
              </a:spcAft>
            </a:pP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1</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的确定不够灵活，必须根据现场情况不断更新；</a:t>
            </a:r>
            <a:endPar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endParaRPr>
          </a:p>
          <a:p>
            <a:pPr algn="just" eaLnBrk="1" fontAlgn="base" hangingPunct="1">
              <a:spcBef>
                <a:spcPct val="50000"/>
              </a:spcBef>
              <a:spcAft>
                <a:spcPct val="0"/>
              </a:spcAft>
            </a:pP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2</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）不能反映采样点数</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&gt;3</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时各采样值受干扰的情况。</a:t>
            </a:r>
            <a:endPar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endParaRPr>
          </a:p>
          <a:p>
            <a:pPr algn="just" eaLnBrk="1" fontAlgn="base" hangingPunct="1">
              <a:spcBef>
                <a:spcPct val="50000"/>
              </a:spcBef>
              <a:spcAft>
                <a:spcPct val="0"/>
              </a:spcAft>
            </a:pP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在实际中可用</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|Y(1)-Y(2)|+|Y(2)-Y(3)|]/2</a:t>
            </a:r>
            <a:endPar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1949"/>
                                        </p:tgtEl>
                                        <p:attrNameLst>
                                          <p:attrName>style.visibility</p:attrName>
                                        </p:attrNameLst>
                                      </p:cBhvr>
                                      <p:to>
                                        <p:strVal val="visible"/>
                                      </p:to>
                                    </p:set>
                                    <p:anim calcmode="lin" valueType="num">
                                      <p:cBhvr additive="base">
                                        <p:cTn id="7" dur="500" fill="hold"/>
                                        <p:tgtEl>
                                          <p:spTgt spid="551949"/>
                                        </p:tgtEl>
                                        <p:attrNameLst>
                                          <p:attrName>ppt_x</p:attrName>
                                        </p:attrNameLst>
                                      </p:cBhvr>
                                      <p:tavLst>
                                        <p:tav tm="0">
                                          <p:val>
                                            <p:strVal val="#ppt_x"/>
                                          </p:val>
                                        </p:tav>
                                        <p:tav tm="100000">
                                          <p:val>
                                            <p:strVal val="#ppt_x"/>
                                          </p:val>
                                        </p:tav>
                                      </p:tavLst>
                                    </p:anim>
                                    <p:anim calcmode="lin" valueType="num">
                                      <p:cBhvr additive="base">
                                        <p:cTn id="8" dur="500" fill="hold"/>
                                        <p:tgtEl>
                                          <p:spTgt spid="5519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1948"/>
                                        </p:tgtEl>
                                        <p:attrNameLst>
                                          <p:attrName>style.visibility</p:attrName>
                                        </p:attrNameLst>
                                      </p:cBhvr>
                                      <p:to>
                                        <p:strVal val="visible"/>
                                      </p:to>
                                    </p:set>
                                    <p:anim calcmode="lin" valueType="num">
                                      <p:cBhvr additive="base">
                                        <p:cTn id="13" dur="500" fill="hold"/>
                                        <p:tgtEl>
                                          <p:spTgt spid="551948"/>
                                        </p:tgtEl>
                                        <p:attrNameLst>
                                          <p:attrName>ppt_x</p:attrName>
                                        </p:attrNameLst>
                                      </p:cBhvr>
                                      <p:tavLst>
                                        <p:tav tm="0">
                                          <p:val>
                                            <p:strVal val="#ppt_x"/>
                                          </p:val>
                                        </p:tav>
                                        <p:tav tm="100000">
                                          <p:val>
                                            <p:strVal val="#ppt_x"/>
                                          </p:val>
                                        </p:tav>
                                      </p:tavLst>
                                    </p:anim>
                                    <p:anim calcmode="lin" valueType="num">
                                      <p:cBhvr additive="base">
                                        <p:cTn id="14" dur="500" fill="hold"/>
                                        <p:tgtEl>
                                          <p:spTgt spid="5519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551948"/>
                                        </p:tgtEl>
                                        <p:attrNameLst>
                                          <p:attrName>style.visibility</p:attrName>
                                        </p:attrNameLst>
                                      </p:cBhvr>
                                      <p:to>
                                        <p:strVal val="visible"/>
                                      </p:to>
                                    </p:set>
                                    <p:anim calcmode="lin" valueType="num">
                                      <p:cBhvr additive="base">
                                        <p:cTn id="19" dur="500" fill="hold"/>
                                        <p:tgtEl>
                                          <p:spTgt spid="551948"/>
                                        </p:tgtEl>
                                        <p:attrNameLst>
                                          <p:attrName>ppt_x</p:attrName>
                                        </p:attrNameLst>
                                      </p:cBhvr>
                                      <p:tavLst>
                                        <p:tav tm="0">
                                          <p:val>
                                            <p:strVal val="#ppt_x"/>
                                          </p:val>
                                        </p:tav>
                                        <p:tav tm="100000">
                                          <p:val>
                                            <p:strVal val="#ppt_x"/>
                                          </p:val>
                                        </p:tav>
                                      </p:tavLst>
                                    </p:anim>
                                    <p:anim calcmode="lin" valueType="num">
                                      <p:cBhvr additive="base">
                                        <p:cTn id="20" dur="500" fill="hold"/>
                                        <p:tgtEl>
                                          <p:spTgt spid="5519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9" grpId="0" bldLvl="0" animBg="1"/>
      <p:bldP spid="551948" grpId="0" bldLvl="0" animBg="1"/>
      <p:bldP spid="55194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descr="斜纹布"/>
          <p:cNvSpPr txBox="1">
            <a:spLocks noChangeArrowheads="1"/>
          </p:cNvSpPr>
          <p:nvPr/>
        </p:nvSpPr>
        <p:spPr bwMode="auto">
          <a:xfrm>
            <a:off x="136525" y="1184275"/>
            <a:ext cx="3153410" cy="37846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dirty="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dirty="0">
                <a:solidFill>
                  <a:srgbClr val="FFFF00"/>
                </a:solidFill>
                <a:latin typeface="宋体" panose="02010600030101010101" pitchFamily="2" charset="-122"/>
                <a:ea typeface="宋体" panose="02010600030101010101" pitchFamily="2" charset="-122"/>
                <a:cs typeface="宋体" panose="02010600030101010101" pitchFamily="2" charset="-122"/>
              </a:rPr>
              <a:t>中值滤波是对某一参数连续采样</a:t>
            </a:r>
            <a:r>
              <a:rPr lang="en-US" altLang="zh-CN" sz="2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solidFill>
                  <a:srgbClr val="FFFF00"/>
                </a:solidFill>
                <a:latin typeface="宋体" panose="02010600030101010101" pitchFamily="2" charset="-122"/>
                <a:ea typeface="宋体" panose="02010600030101010101" pitchFamily="2" charset="-122"/>
                <a:cs typeface="宋体" panose="02010600030101010101" pitchFamily="2" charset="-122"/>
              </a:rPr>
              <a:t>次</a:t>
            </a:r>
            <a:r>
              <a:rPr lang="en-US" altLang="zh-CN" sz="2000" dirty="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solidFill>
                  <a:srgbClr val="FFFF00"/>
                </a:solidFill>
                <a:latin typeface="宋体" panose="02010600030101010101" pitchFamily="2" charset="-122"/>
                <a:ea typeface="宋体" panose="02010600030101010101" pitchFamily="2" charset="-122"/>
                <a:cs typeface="宋体" panose="02010600030101010101" pitchFamily="2" charset="-122"/>
              </a:rPr>
              <a:t>取奇数</a:t>
            </a:r>
            <a:r>
              <a:rPr lang="en-US" altLang="zh-CN" sz="2000" dirty="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rgbClr val="FFFF00"/>
                </a:solidFill>
                <a:latin typeface="宋体" panose="02010600030101010101" pitchFamily="2" charset="-122"/>
                <a:ea typeface="宋体" panose="02010600030101010101" pitchFamily="2" charset="-122"/>
                <a:cs typeface="宋体" panose="02010600030101010101" pitchFamily="2" charset="-122"/>
              </a:rPr>
              <a:t>，然后把</a:t>
            </a:r>
            <a:r>
              <a:rPr lang="en-US" altLang="zh-CN" sz="2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solidFill>
                  <a:srgbClr val="FFFF00"/>
                </a:solidFill>
                <a:latin typeface="宋体" panose="02010600030101010101" pitchFamily="2" charset="-122"/>
                <a:ea typeface="宋体" panose="02010600030101010101" pitchFamily="2" charset="-122"/>
                <a:cs typeface="宋体" panose="02010600030101010101" pitchFamily="2" charset="-122"/>
              </a:rPr>
              <a:t>次采样值顺序排列，再取中间值作为本次采样值。中值滤波对于去掉由于偶然因素引起的波动或采样器不稳定所引起的脉动干扰十分有效。对缓慢变化的过程变量采用此法有良好的效果，但不宜用于快速变化的过程参数</a:t>
            </a:r>
            <a:r>
              <a:rPr lang="en-US" altLang="zh-CN" sz="2000" dirty="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rgbClr val="FFFF00"/>
                </a:solidFill>
                <a:latin typeface="宋体" panose="02010600030101010101" pitchFamily="2" charset="-122"/>
                <a:ea typeface="宋体" panose="02010600030101010101" pitchFamily="2" charset="-122"/>
                <a:cs typeface="宋体" panose="02010600030101010101" pitchFamily="2" charset="-122"/>
              </a:rPr>
              <a:t>如流量</a:t>
            </a:r>
            <a:r>
              <a:rPr lang="en-US" altLang="zh-CN" sz="2000" dirty="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000" dirty="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49900" name="Text Box 12" descr="斜纹布"/>
          <p:cNvSpPr txBox="1">
            <a:spLocks noChangeArrowheads="1"/>
          </p:cNvSpPr>
          <p:nvPr/>
        </p:nvSpPr>
        <p:spPr bwMode="auto">
          <a:xfrm>
            <a:off x="113030" y="331470"/>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400">
                <a:solidFill>
                  <a:srgbClr val="FFFFFF"/>
                </a:solidFill>
                <a:latin typeface="Times New Roman" panose="02020603050405020304" pitchFamily="18" charset="0"/>
                <a:ea typeface="华文新魏" panose="02010800040101010101" pitchFamily="2" charset="-122"/>
                <a:cs typeface="Times New Roman" panose="02020603050405020304" pitchFamily="18" charset="0"/>
              </a:rPr>
              <a:t>3.3.1</a:t>
            </a:r>
            <a:r>
              <a:rPr lang="en-US" altLang="zh-CN" sz="2400">
                <a:solidFill>
                  <a:srgbClr val="FFFFFF"/>
                </a:solidFill>
                <a:ea typeface="华文新魏" panose="02010800040101010101" pitchFamily="2" charset="-122"/>
              </a:rPr>
              <a:t> </a:t>
            </a:r>
            <a:r>
              <a:rPr lang="zh-CN" altLang="en-US" sz="2400">
                <a:solidFill>
                  <a:srgbClr val="FFFFFF"/>
                </a:solidFill>
                <a:ea typeface="华文新魏" panose="02010800040101010101" pitchFamily="2" charset="-122"/>
              </a:rPr>
              <a:t>随机误差处理及数字滤波</a:t>
            </a:r>
            <a:r>
              <a:rPr lang="zh-CN" altLang="en-US" sz="2400"/>
              <a:t> </a:t>
            </a:r>
            <a:endParaRPr lang="zh-CN" altLang="en-US" sz="2400"/>
          </a:p>
        </p:txBody>
      </p:sp>
      <p:sp>
        <p:nvSpPr>
          <p:cNvPr id="2" name="Text Box 11" descr="斜纹布"/>
          <p:cNvSpPr txBox="1">
            <a:spLocks noChangeArrowheads="1"/>
          </p:cNvSpPr>
          <p:nvPr/>
        </p:nvSpPr>
        <p:spPr bwMode="auto">
          <a:xfrm>
            <a:off x="228600" y="723900"/>
            <a:ext cx="33591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中值</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滤波 </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49154" name="Text Box 3" descr="斜纹布"/>
          <p:cNvSpPr txBox="1">
            <a:spLocks noChangeArrowheads="1"/>
          </p:cNvSpPr>
          <p:nvPr/>
        </p:nvSpPr>
        <p:spPr bwMode="auto">
          <a:xfrm>
            <a:off x="3319145" y="563245"/>
            <a:ext cx="5467985" cy="624713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2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#include&lt;reg51.h&gt;</a:t>
            </a:r>
            <a:r>
              <a:rPr lang="en-US" altLang="zh-CN" sz="2000" dirty="0">
                <a:solidFill>
                  <a:srgbClr val="FFFFFF"/>
                </a:solidFill>
                <a:latin typeface="Times New Roman" panose="02020603050405020304" pitchFamily="18" charset="0"/>
                <a:cs typeface="Times New Roman" panose="02020603050405020304" pitchFamily="18" charset="0"/>
              </a:rPr>
              <a:t> </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a:solidFill>
                  <a:srgbClr val="FFFFFF"/>
                </a:solidFill>
                <a:latin typeface="Times New Roman" panose="02020603050405020304" pitchFamily="18" charset="0"/>
                <a:cs typeface="Times New Roman" panose="02020603050405020304" pitchFamily="18" charset="0"/>
              </a:rPr>
              <a:t>#define </a:t>
            </a:r>
            <a:r>
              <a:rPr lang="en-US" altLang="zh-CN" sz="2000" dirty="0" err="1">
                <a:solidFill>
                  <a:srgbClr val="FFFFFF"/>
                </a:solidFill>
                <a:latin typeface="Times New Roman" panose="02020603050405020304" pitchFamily="18" charset="0"/>
                <a:cs typeface="Times New Roman" panose="02020603050405020304" pitchFamily="18" charset="0"/>
              </a:rPr>
              <a:t>uchar</a:t>
            </a:r>
            <a:r>
              <a:rPr lang="en-US" altLang="zh-CN" sz="2000" dirty="0">
                <a:solidFill>
                  <a:srgbClr val="FFFFFF"/>
                </a:solidFill>
                <a:latin typeface="Times New Roman" panose="02020603050405020304" pitchFamily="18" charset="0"/>
                <a:cs typeface="Times New Roman" panose="02020603050405020304" pitchFamily="18" charset="0"/>
              </a:rPr>
              <a:t> unsigned char</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a:solidFill>
                  <a:srgbClr val="FFFFFF"/>
                </a:solidFill>
                <a:latin typeface="Times New Roman" panose="02020603050405020304" pitchFamily="18" charset="0"/>
                <a:cs typeface="Times New Roman" panose="02020603050405020304" pitchFamily="18" charset="0"/>
              </a:rPr>
              <a:t>#define COUNT 5</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err="1">
                <a:solidFill>
                  <a:srgbClr val="FFFFFF"/>
                </a:solidFill>
                <a:latin typeface="Times New Roman" panose="02020603050405020304" pitchFamily="18" charset="0"/>
                <a:cs typeface="Times New Roman" panose="02020603050405020304" pitchFamily="18" charset="0"/>
              </a:rPr>
              <a:t>uchar</a:t>
            </a:r>
            <a:r>
              <a:rPr lang="en-US" altLang="zh-CN" sz="2000" dirty="0">
                <a:solidFill>
                  <a:srgbClr val="FFFFFF"/>
                </a:solidFill>
                <a:latin typeface="Times New Roman" panose="02020603050405020304" pitchFamily="18" charset="0"/>
                <a:cs typeface="Times New Roman" panose="02020603050405020304" pitchFamily="18" charset="0"/>
              </a:rPr>
              <a:t> data median;</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err="1">
                <a:solidFill>
                  <a:srgbClr val="FFFFFF"/>
                </a:solidFill>
                <a:latin typeface="Times New Roman" panose="02020603050405020304" pitchFamily="18" charset="0"/>
                <a:cs typeface="Times New Roman" panose="02020603050405020304" pitchFamily="18" charset="0"/>
              </a:rPr>
              <a:t>uchar</a:t>
            </a:r>
            <a:r>
              <a:rPr lang="en-US" altLang="zh-CN" sz="2000" dirty="0">
                <a:solidFill>
                  <a:srgbClr val="FFFFFF"/>
                </a:solidFill>
                <a:latin typeface="Times New Roman" panose="02020603050405020304" pitchFamily="18" charset="0"/>
                <a:cs typeface="Times New Roman" panose="02020603050405020304" pitchFamily="18" charset="0"/>
              </a:rPr>
              <a:t> </a:t>
            </a:r>
            <a:r>
              <a:rPr lang="en-US" altLang="zh-CN" sz="2000" dirty="0" err="1">
                <a:solidFill>
                  <a:srgbClr val="FFFFFF"/>
                </a:solidFill>
                <a:latin typeface="Times New Roman" panose="02020603050405020304" pitchFamily="18" charset="0"/>
                <a:cs typeface="Times New Roman" panose="02020603050405020304" pitchFamily="18" charset="0"/>
              </a:rPr>
              <a:t>medianFiltering</a:t>
            </a:r>
            <a:r>
              <a:rPr lang="en-US" altLang="zh-CN" sz="2000" dirty="0">
                <a:solidFill>
                  <a:srgbClr val="FFFFFF"/>
                </a:solidFill>
                <a:latin typeface="Times New Roman" panose="02020603050405020304" pitchFamily="18" charset="0"/>
                <a:cs typeface="Times New Roman" panose="02020603050405020304" pitchFamily="18" charset="0"/>
              </a:rPr>
              <a:t>(void)</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a:solidFill>
                  <a:srgbClr val="FFFFFF"/>
                </a:solidFill>
                <a:latin typeface="Times New Roman" panose="02020603050405020304" pitchFamily="18" charset="0"/>
                <a:cs typeface="Times New Roman" panose="02020603050405020304" pitchFamily="18" charset="0"/>
              </a:rPr>
              <a:t>{</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a:solidFill>
                  <a:srgbClr val="FFFFFF"/>
                </a:solidFill>
                <a:latin typeface="Times New Roman" panose="02020603050405020304" pitchFamily="18" charset="0"/>
                <a:cs typeface="Times New Roman" panose="02020603050405020304" pitchFamily="18" charset="0"/>
              </a:rPr>
              <a:t>     </a:t>
            </a:r>
            <a:r>
              <a:rPr lang="en-US" altLang="zh-CN" sz="2000" dirty="0" err="1">
                <a:solidFill>
                  <a:srgbClr val="FFFFFF"/>
                </a:solidFill>
                <a:latin typeface="Times New Roman" panose="02020603050405020304" pitchFamily="18" charset="0"/>
                <a:cs typeface="Times New Roman" panose="02020603050405020304" pitchFamily="18" charset="0"/>
              </a:rPr>
              <a:t>uchar</a:t>
            </a:r>
            <a:r>
              <a:rPr lang="en-US" altLang="zh-CN" sz="2000" dirty="0">
                <a:solidFill>
                  <a:srgbClr val="FFFFFF"/>
                </a:solidFill>
                <a:latin typeface="Times New Roman" panose="02020603050405020304" pitchFamily="18" charset="0"/>
                <a:cs typeface="Times New Roman" panose="02020603050405020304" pitchFamily="18" charset="0"/>
              </a:rPr>
              <a:t> </a:t>
            </a:r>
            <a:r>
              <a:rPr lang="en-US" altLang="zh-CN" sz="2000" dirty="0" err="1">
                <a:solidFill>
                  <a:srgbClr val="FFFFFF"/>
                </a:solidFill>
                <a:latin typeface="Times New Roman" panose="02020603050405020304" pitchFamily="18" charset="0"/>
                <a:cs typeface="Times New Roman" panose="02020603050405020304" pitchFamily="18" charset="0"/>
              </a:rPr>
              <a:t>idata</a:t>
            </a:r>
            <a:r>
              <a:rPr lang="en-US" altLang="zh-CN" sz="2000" dirty="0">
                <a:solidFill>
                  <a:srgbClr val="FFFFFF"/>
                </a:solidFill>
                <a:latin typeface="Times New Roman" panose="02020603050405020304" pitchFamily="18" charset="0"/>
                <a:cs typeface="Times New Roman" panose="02020603050405020304" pitchFamily="18" charset="0"/>
              </a:rPr>
              <a:t> *</a:t>
            </a:r>
            <a:r>
              <a:rPr lang="en-US" altLang="zh-CN" sz="2000" dirty="0" err="1">
                <a:solidFill>
                  <a:srgbClr val="FFFFFF"/>
                </a:solidFill>
                <a:latin typeface="Times New Roman" panose="02020603050405020304" pitchFamily="18" charset="0"/>
                <a:cs typeface="Times New Roman" panose="02020603050405020304" pitchFamily="18" charset="0"/>
              </a:rPr>
              <a:t>addr</a:t>
            </a:r>
            <a:r>
              <a:rPr lang="en-US" altLang="zh-CN" sz="2000" dirty="0">
                <a:solidFill>
                  <a:srgbClr val="FFFFFF"/>
                </a:solidFill>
                <a:latin typeface="Times New Roman" panose="02020603050405020304" pitchFamily="18" charset="0"/>
                <a:cs typeface="Times New Roman" panose="02020603050405020304" pitchFamily="18" charset="0"/>
              </a:rPr>
              <a:t>;</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err="1">
                <a:solidFill>
                  <a:srgbClr val="FFFFFF"/>
                </a:solidFill>
                <a:latin typeface="Times New Roman" panose="02020603050405020304" pitchFamily="18" charset="0"/>
                <a:cs typeface="Times New Roman" panose="02020603050405020304" pitchFamily="18" charset="0"/>
              </a:rPr>
              <a:t>     int</a:t>
            </a:r>
            <a:r>
              <a:rPr lang="en-US" altLang="zh-CN" sz="2000" dirty="0">
                <a:solidFill>
                  <a:srgbClr val="FFFFFF"/>
                </a:solidFill>
                <a:latin typeface="Times New Roman" panose="02020603050405020304" pitchFamily="18" charset="0"/>
                <a:cs typeface="Times New Roman" panose="02020603050405020304" pitchFamily="18" charset="0"/>
              </a:rPr>
              <a:t> </a:t>
            </a:r>
            <a:r>
              <a:rPr lang="en-US" altLang="zh-CN" sz="2000" dirty="0" err="1">
                <a:solidFill>
                  <a:srgbClr val="FFFFFF"/>
                </a:solidFill>
                <a:latin typeface="Times New Roman" panose="02020603050405020304" pitchFamily="18" charset="0"/>
                <a:cs typeface="Times New Roman" panose="02020603050405020304" pitchFamily="18" charset="0"/>
              </a:rPr>
              <a:t>i,j</a:t>
            </a:r>
            <a:r>
              <a:rPr lang="en-US" altLang="zh-CN" sz="2000" dirty="0">
                <a:solidFill>
                  <a:srgbClr val="FFFFFF"/>
                </a:solidFill>
                <a:latin typeface="Times New Roman" panose="02020603050405020304" pitchFamily="18" charset="0"/>
                <a:cs typeface="Times New Roman" panose="02020603050405020304" pitchFamily="18" charset="0"/>
              </a:rPr>
              <a:t>;</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err="1">
                <a:solidFill>
                  <a:srgbClr val="FFFFFF"/>
                </a:solidFill>
                <a:latin typeface="Times New Roman" panose="02020603050405020304" pitchFamily="18" charset="0"/>
                <a:cs typeface="Times New Roman" panose="02020603050405020304" pitchFamily="18" charset="0"/>
              </a:rPr>
              <a:t>     uchar</a:t>
            </a:r>
            <a:r>
              <a:rPr lang="en-US" altLang="zh-CN" sz="2000" dirty="0">
                <a:solidFill>
                  <a:srgbClr val="FFFFFF"/>
                </a:solidFill>
                <a:latin typeface="Times New Roman" panose="02020603050405020304" pitchFamily="18" charset="0"/>
                <a:cs typeface="Times New Roman" panose="02020603050405020304" pitchFamily="18" charset="0"/>
              </a:rPr>
              <a:t> data buffer;</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err="1">
                <a:solidFill>
                  <a:srgbClr val="FFFFFF"/>
                </a:solidFill>
                <a:latin typeface="Times New Roman" panose="02020603050405020304" pitchFamily="18" charset="0"/>
                <a:cs typeface="Times New Roman" panose="02020603050405020304" pitchFamily="18" charset="0"/>
              </a:rPr>
              <a:t>     addr</a:t>
            </a:r>
            <a:r>
              <a:rPr lang="en-US" altLang="zh-CN" sz="2000" dirty="0">
                <a:solidFill>
                  <a:srgbClr val="FFFFFF"/>
                </a:solidFill>
                <a:latin typeface="Times New Roman" panose="02020603050405020304" pitchFamily="18" charset="0"/>
                <a:cs typeface="Times New Roman" panose="02020603050405020304" pitchFamily="18" charset="0"/>
              </a:rPr>
              <a:t> = 0x30;  //</a:t>
            </a:r>
            <a:r>
              <a:rPr lang="zh-CN" altLang="en-US" sz="2000" dirty="0">
                <a:solidFill>
                  <a:srgbClr val="FFFFFF"/>
                </a:solidFill>
                <a:latin typeface="Times New Roman" panose="02020603050405020304" pitchFamily="18" charset="0"/>
                <a:cs typeface="Times New Roman" panose="02020603050405020304" pitchFamily="18" charset="0"/>
              </a:rPr>
              <a:t>数据采样值存储单元首地址</a:t>
            </a:r>
            <a:endParaRPr lang="zh-CN" altLang="en-US"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a:solidFill>
                  <a:srgbClr val="FFFFFF"/>
                </a:solidFill>
                <a:latin typeface="Times New Roman" panose="02020603050405020304" pitchFamily="18" charset="0"/>
                <a:cs typeface="Times New Roman" panose="02020603050405020304" pitchFamily="18" charset="0"/>
              </a:rPr>
              <a:t>    for(j=0;j&lt;COUNT-1;j++)  //</a:t>
            </a:r>
            <a:r>
              <a:rPr lang="zh-CN" altLang="en-US" sz="2000" dirty="0">
                <a:solidFill>
                  <a:srgbClr val="FFFFFF"/>
                </a:solidFill>
                <a:latin typeface="Times New Roman" panose="02020603050405020304" pitchFamily="18" charset="0"/>
                <a:cs typeface="Times New Roman" panose="02020603050405020304" pitchFamily="18" charset="0"/>
              </a:rPr>
              <a:t>冒泡法排序</a:t>
            </a:r>
            <a:endParaRPr lang="zh-CN" altLang="en-US"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a:solidFill>
                  <a:srgbClr val="FFFFFF"/>
                </a:solidFill>
                <a:latin typeface="Times New Roman" panose="02020603050405020304" pitchFamily="18" charset="0"/>
                <a:cs typeface="Times New Roman" panose="02020603050405020304" pitchFamily="18" charset="0"/>
              </a:rPr>
              <a:t>      for(</a:t>
            </a:r>
            <a:r>
              <a:rPr lang="en-US" altLang="zh-CN" sz="2000" dirty="0" err="1">
                <a:solidFill>
                  <a:srgbClr val="FFFFFF"/>
                </a:solidFill>
                <a:latin typeface="Times New Roman" panose="02020603050405020304" pitchFamily="18" charset="0"/>
                <a:cs typeface="Times New Roman" panose="02020603050405020304" pitchFamily="18" charset="0"/>
              </a:rPr>
              <a:t>i</a:t>
            </a:r>
            <a:r>
              <a:rPr lang="en-US" altLang="zh-CN" sz="2000" dirty="0">
                <a:solidFill>
                  <a:srgbClr val="FFFFFF"/>
                </a:solidFill>
                <a:latin typeface="Times New Roman" panose="02020603050405020304" pitchFamily="18" charset="0"/>
                <a:cs typeface="Times New Roman" panose="02020603050405020304" pitchFamily="18" charset="0"/>
              </a:rPr>
              <a:t>=0;i&lt;</a:t>
            </a:r>
            <a:r>
              <a:rPr lang="en-US" altLang="zh-CN" sz="2000" dirty="0" err="1">
                <a:solidFill>
                  <a:srgbClr val="FFFFFF"/>
                </a:solidFill>
                <a:latin typeface="Times New Roman" panose="02020603050405020304" pitchFamily="18" charset="0"/>
                <a:cs typeface="Times New Roman" panose="02020603050405020304" pitchFamily="18" charset="0"/>
              </a:rPr>
              <a:t>COUNT-j;i</a:t>
            </a:r>
            <a:r>
              <a:rPr lang="en-US" altLang="zh-CN" sz="2000" dirty="0">
                <a:solidFill>
                  <a:srgbClr val="FFFFFF"/>
                </a:solidFill>
                <a:latin typeface="Times New Roman" panose="02020603050405020304" pitchFamily="18" charset="0"/>
                <a:cs typeface="Times New Roman" panose="02020603050405020304" pitchFamily="18" charset="0"/>
              </a:rPr>
              <a:t>++)</a:t>
            </a:r>
            <a:r>
              <a:rPr lang="en-US" altLang="zh-CN" sz="2000" dirty="0">
                <a:solidFill>
                  <a:srgbClr val="FFFFFF"/>
                </a:solidFill>
                <a:latin typeface="Times New Roman" panose="02020603050405020304" pitchFamily="18" charset="0"/>
                <a:cs typeface="Times New Roman" panose="02020603050405020304" pitchFamily="18" charset="0"/>
                <a:sym typeface="+mn-ea"/>
              </a:rPr>
              <a:t>{</a:t>
            </a:r>
            <a:r>
              <a:rPr lang="en-US" altLang="zh-CN" sz="2000" dirty="0">
                <a:solidFill>
                  <a:srgbClr val="FFFFFF"/>
                </a:solidFill>
                <a:latin typeface="Times New Roman" panose="02020603050405020304" pitchFamily="18" charset="0"/>
                <a:cs typeface="Times New Roman" panose="02020603050405020304" pitchFamily="18" charset="0"/>
              </a:rPr>
              <a:t>	</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a:solidFill>
                  <a:srgbClr val="FFFFFF"/>
                </a:solidFill>
                <a:latin typeface="Times New Roman" panose="02020603050405020304" pitchFamily="18" charset="0"/>
                <a:cs typeface="Times New Roman" panose="02020603050405020304" pitchFamily="18" charset="0"/>
              </a:rPr>
              <a:t>	if(*(</a:t>
            </a:r>
            <a:r>
              <a:rPr lang="en-US" altLang="zh-CN" sz="2000" dirty="0" err="1">
                <a:solidFill>
                  <a:srgbClr val="FFFFFF"/>
                </a:solidFill>
                <a:latin typeface="Times New Roman" panose="02020603050405020304" pitchFamily="18" charset="0"/>
                <a:cs typeface="Times New Roman" panose="02020603050405020304" pitchFamily="18" charset="0"/>
              </a:rPr>
              <a:t>addr+i</a:t>
            </a:r>
            <a:r>
              <a:rPr lang="en-US" altLang="zh-CN" sz="2000" dirty="0">
                <a:solidFill>
                  <a:srgbClr val="FFFFFF"/>
                </a:solidFill>
                <a:latin typeface="Times New Roman" panose="02020603050405020304" pitchFamily="18" charset="0"/>
                <a:cs typeface="Times New Roman" panose="02020603050405020304" pitchFamily="18" charset="0"/>
              </a:rPr>
              <a:t>)&gt;*(addr+i+1))</a:t>
            </a:r>
            <a:r>
              <a:rPr lang="en-US" altLang="zh-CN" sz="2000" dirty="0">
                <a:solidFill>
                  <a:srgbClr val="FFFFFF"/>
                </a:solidFill>
                <a:latin typeface="Times New Roman" panose="02020603050405020304" pitchFamily="18" charset="0"/>
                <a:cs typeface="Times New Roman" panose="02020603050405020304" pitchFamily="18" charset="0"/>
                <a:sym typeface="+mn-ea"/>
              </a:rPr>
              <a:t>{</a:t>
            </a:r>
            <a:r>
              <a:rPr lang="en-US" altLang="zh-CN" sz="2000" dirty="0">
                <a:solidFill>
                  <a:srgbClr val="FFFFFF"/>
                </a:solidFill>
                <a:latin typeface="Times New Roman" panose="02020603050405020304" pitchFamily="18" charset="0"/>
                <a:cs typeface="Times New Roman" panose="02020603050405020304" pitchFamily="18" charset="0"/>
              </a:rPr>
              <a:t>	</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a:solidFill>
                  <a:srgbClr val="FFFFFF"/>
                </a:solidFill>
                <a:latin typeface="Times New Roman" panose="02020603050405020304" pitchFamily="18" charset="0"/>
                <a:cs typeface="Times New Roman" panose="02020603050405020304" pitchFamily="18" charset="0"/>
              </a:rPr>
              <a:t>		buffer=*(</a:t>
            </a:r>
            <a:r>
              <a:rPr lang="en-US" altLang="zh-CN" sz="2000" dirty="0" err="1">
                <a:solidFill>
                  <a:srgbClr val="FFFFFF"/>
                </a:solidFill>
                <a:latin typeface="Times New Roman" panose="02020603050405020304" pitchFamily="18" charset="0"/>
                <a:cs typeface="Times New Roman" panose="02020603050405020304" pitchFamily="18" charset="0"/>
              </a:rPr>
              <a:t>addr+i</a:t>
            </a:r>
            <a:r>
              <a:rPr lang="en-US" altLang="zh-CN" sz="2000" dirty="0">
                <a:solidFill>
                  <a:srgbClr val="FFFFFF"/>
                </a:solidFill>
                <a:latin typeface="Times New Roman" panose="02020603050405020304" pitchFamily="18" charset="0"/>
                <a:cs typeface="Times New Roman" panose="02020603050405020304" pitchFamily="18" charset="0"/>
              </a:rPr>
              <a:t>);</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a:solidFill>
                  <a:srgbClr val="FFFFFF"/>
                </a:solidFill>
                <a:latin typeface="Times New Roman" panose="02020603050405020304" pitchFamily="18" charset="0"/>
                <a:cs typeface="Times New Roman" panose="02020603050405020304" pitchFamily="18" charset="0"/>
              </a:rPr>
              <a:t>		*(</a:t>
            </a:r>
            <a:r>
              <a:rPr lang="en-US" altLang="zh-CN" sz="2000" dirty="0" err="1">
                <a:solidFill>
                  <a:srgbClr val="FFFFFF"/>
                </a:solidFill>
                <a:latin typeface="Times New Roman" panose="02020603050405020304" pitchFamily="18" charset="0"/>
                <a:cs typeface="Times New Roman" panose="02020603050405020304" pitchFamily="18" charset="0"/>
              </a:rPr>
              <a:t>addr+i</a:t>
            </a:r>
            <a:r>
              <a:rPr lang="en-US" altLang="zh-CN" sz="2000" dirty="0">
                <a:solidFill>
                  <a:srgbClr val="FFFFFF"/>
                </a:solidFill>
                <a:latin typeface="Times New Roman" panose="02020603050405020304" pitchFamily="18" charset="0"/>
                <a:cs typeface="Times New Roman" panose="02020603050405020304" pitchFamily="18" charset="0"/>
              </a:rPr>
              <a:t>)=*(addr+i+1);</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a:solidFill>
                  <a:srgbClr val="FFFFFF"/>
                </a:solidFill>
                <a:latin typeface="Times New Roman" panose="02020603050405020304" pitchFamily="18" charset="0"/>
                <a:cs typeface="Times New Roman" panose="02020603050405020304" pitchFamily="18" charset="0"/>
              </a:rPr>
              <a:t>		*(addr+i+1)=buffer;</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a:solidFill>
                  <a:srgbClr val="FFFFFF"/>
                </a:solidFill>
                <a:latin typeface="Times New Roman" panose="02020603050405020304" pitchFamily="18" charset="0"/>
                <a:cs typeface="Times New Roman" panose="02020603050405020304" pitchFamily="18" charset="0"/>
              </a:rPr>
              <a:t>	}</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a:solidFill>
                  <a:srgbClr val="FFFFFF"/>
                </a:solidFill>
                <a:latin typeface="Times New Roman" panose="02020603050405020304" pitchFamily="18" charset="0"/>
                <a:cs typeface="Times New Roman" panose="02020603050405020304" pitchFamily="18" charset="0"/>
              </a:rPr>
              <a:t>    }</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a:solidFill>
                  <a:srgbClr val="FFFFFF"/>
                </a:solidFill>
                <a:latin typeface="Times New Roman" panose="02020603050405020304" pitchFamily="18" charset="0"/>
                <a:cs typeface="Times New Roman" panose="02020603050405020304" pitchFamily="18" charset="0"/>
              </a:rPr>
              <a:t>    median=*(</a:t>
            </a:r>
            <a:r>
              <a:rPr lang="en-US" altLang="zh-CN" sz="2000" dirty="0" err="1">
                <a:solidFill>
                  <a:srgbClr val="FFFFFF"/>
                </a:solidFill>
                <a:latin typeface="Times New Roman" panose="02020603050405020304" pitchFamily="18" charset="0"/>
                <a:cs typeface="Times New Roman" panose="02020603050405020304" pitchFamily="18" charset="0"/>
              </a:rPr>
              <a:t>addr</a:t>
            </a:r>
            <a:r>
              <a:rPr lang="en-US" altLang="zh-CN" sz="2000" dirty="0">
                <a:solidFill>
                  <a:srgbClr val="FFFFFF"/>
                </a:solidFill>
                <a:latin typeface="Times New Roman" panose="02020603050405020304" pitchFamily="18" charset="0"/>
                <a:cs typeface="Times New Roman" panose="02020603050405020304" pitchFamily="18" charset="0"/>
              </a:rPr>
              <a:t>+(COUNT-1)/2);</a:t>
            </a:r>
            <a:endParaRPr lang="en-US" altLang="zh-CN" sz="2000" dirty="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dirty="0">
                <a:solidFill>
                  <a:srgbClr val="FFFFFF"/>
                </a:solidFill>
                <a:latin typeface="Times New Roman" panose="02020603050405020304" pitchFamily="18" charset="0"/>
                <a:cs typeface="Times New Roman" panose="02020603050405020304" pitchFamily="18" charset="0"/>
              </a:rPr>
              <a:t>}</a:t>
            </a:r>
            <a:endParaRPr lang="en-US" altLang="zh-CN" sz="2000"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 calcmode="lin" valueType="num">
                                      <p:cBhvr additive="base">
                                        <p:cTn id="7" dur="500" fill="hold"/>
                                        <p:tgtEl>
                                          <p:spTgt spid="48131"/>
                                        </p:tgtEl>
                                        <p:attrNameLst>
                                          <p:attrName>ppt_x</p:attrName>
                                        </p:attrNameLst>
                                      </p:cBhvr>
                                      <p:tavLst>
                                        <p:tav tm="0">
                                          <p:val>
                                            <p:strVal val="#ppt_x"/>
                                          </p:val>
                                        </p:tav>
                                        <p:tav tm="100000">
                                          <p:val>
                                            <p:strVal val="#ppt_x"/>
                                          </p:val>
                                        </p:tav>
                                      </p:tavLst>
                                    </p:anim>
                                    <p:anim calcmode="lin" valueType="num">
                                      <p:cBhvr additive="base">
                                        <p:cTn id="8" dur="500" fill="hold"/>
                                        <p:tgtEl>
                                          <p:spTgt spid="481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4"/>
                                        </p:tgtEl>
                                        <p:attrNameLst>
                                          <p:attrName>style.visibility</p:attrName>
                                        </p:attrNameLst>
                                      </p:cBhvr>
                                      <p:to>
                                        <p:strVal val="visible"/>
                                      </p:to>
                                    </p:set>
                                    <p:anim calcmode="lin" valueType="num">
                                      <p:cBhvr additive="base">
                                        <p:cTn id="13" dur="500" fill="hold"/>
                                        <p:tgtEl>
                                          <p:spTgt spid="49154"/>
                                        </p:tgtEl>
                                        <p:attrNameLst>
                                          <p:attrName>ppt_x</p:attrName>
                                        </p:attrNameLst>
                                      </p:cBhvr>
                                      <p:tavLst>
                                        <p:tav tm="0">
                                          <p:val>
                                            <p:strVal val="#ppt_x"/>
                                          </p:val>
                                        </p:tav>
                                        <p:tav tm="100000">
                                          <p:val>
                                            <p:strVal val="#ppt_x"/>
                                          </p:val>
                                        </p:tav>
                                      </p:tavLst>
                                    </p:anim>
                                    <p:anim calcmode="lin" valueType="num">
                                      <p:cBhvr additive="base">
                                        <p:cTn id="14" dur="500" fill="hold"/>
                                        <p:tgtEl>
                                          <p:spTgt spid="491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ldLvl="0" animBg="1"/>
      <p:bldP spid="491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descr="斜纹布"/>
          <p:cNvSpPr txBox="1">
            <a:spLocks noChangeArrowheads="1"/>
          </p:cNvSpPr>
          <p:nvPr/>
        </p:nvSpPr>
        <p:spPr bwMode="auto">
          <a:xfrm>
            <a:off x="2901315" y="850265"/>
            <a:ext cx="6021070"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l" eaLnBrk="1" fontAlgn="base" hangingPunct="1">
              <a:spcBef>
                <a:spcPct val="50000"/>
              </a:spcBef>
              <a:spcAft>
                <a:spcPct val="0"/>
              </a:spcAft>
            </a:pPr>
            <a:r>
              <a:rPr lang="zh-CN" altLang="en-US" sz="2000" dirty="0">
                <a:latin typeface="宋体" panose="02010600030101010101" pitchFamily="2" charset="-122"/>
                <a:ea typeface="宋体" panose="02010600030101010101" pitchFamily="2" charset="-122"/>
              </a:rPr>
              <a:t>算术平均值滤波就是连续取</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宋体" panose="02010600030101010101" pitchFamily="2" charset="-122"/>
                <a:ea typeface="宋体" panose="02010600030101010101" pitchFamily="2" charset="-122"/>
              </a:rPr>
              <a:t>个采样值进行算术平均。其数学表达式为：</a:t>
            </a:r>
            <a:endParaRPr lang="en-US" altLang="zh-CN" sz="2000" dirty="0"/>
          </a:p>
        </p:txBody>
      </p:sp>
      <p:sp>
        <p:nvSpPr>
          <p:cNvPr id="3076" name="Rectangle 3" descr="斜纹布"/>
          <p:cNvSpPr>
            <a:spLocks noChangeArrowheads="1"/>
          </p:cNvSpPr>
          <p:nvPr/>
        </p:nvSpPr>
        <p:spPr bwMode="auto">
          <a:xfrm>
            <a:off x="347028" y="792004"/>
            <a:ext cx="255397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400" dirty="0">
                <a:solidFill>
                  <a:schemeClr val="tx1"/>
                </a:solidFill>
                <a:latin typeface="Times New Roman" panose="02020603050405020304" pitchFamily="18" charset="0"/>
              </a:rPr>
              <a:t>3.</a:t>
            </a:r>
            <a:r>
              <a:rPr lang="zh-CN" altLang="en-US" sz="2400" dirty="0">
                <a:solidFill>
                  <a:schemeClr val="tx1"/>
                </a:solidFill>
                <a:latin typeface="Times New Roman" panose="02020603050405020304" pitchFamily="18" charset="0"/>
              </a:rPr>
              <a:t>算术平均值滤波</a:t>
            </a:r>
            <a:endParaRPr lang="zh-CN" altLang="en-US" sz="2400" dirty="0">
              <a:solidFill>
                <a:schemeClr val="tx1"/>
              </a:solidFill>
              <a:latin typeface="Times New Roman" panose="02020603050405020304" pitchFamily="18" charset="0"/>
            </a:endParaRPr>
          </a:p>
        </p:txBody>
      </p:sp>
      <p:sp>
        <p:nvSpPr>
          <p:cNvPr id="3077" name="Text Box 4" descr="斜纹布"/>
          <p:cNvSpPr txBox="1">
            <a:spLocks noChangeArrowheads="1"/>
          </p:cNvSpPr>
          <p:nvPr/>
        </p:nvSpPr>
        <p:spPr bwMode="auto">
          <a:xfrm>
            <a:off x="347345" y="1899285"/>
            <a:ext cx="8575040" cy="132207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2000" dirty="0">
                <a:latin typeface="宋体" panose="02010600030101010101" pitchFamily="2" charset="-122"/>
                <a:ea typeface="宋体" panose="02010600030101010101" pitchFamily="2" charset="-122"/>
              </a:rPr>
              <a:t>式中，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宋体" panose="02010600030101010101" pitchFamily="2" charset="-122"/>
                <a:ea typeface="宋体" panose="02010600030101010101" pitchFamily="2" charset="-122"/>
              </a:rPr>
              <a:t>为采样次数，</a:t>
            </a:r>
            <a:r>
              <a:rPr lang="en-US" altLang="zh-CN" sz="2000" dirty="0" err="1">
                <a:latin typeface="Times New Roman" panose="02020603050405020304" pitchFamily="18" charset="0"/>
                <a:ea typeface="宋体" panose="02010600030101010101" pitchFamily="2" charset="-122"/>
              </a:rPr>
              <a:t>y</a:t>
            </a:r>
            <a:r>
              <a:rPr lang="en-US" altLang="zh-CN" sz="2000" baseline="-30000" dirty="0" err="1">
                <a:latin typeface="Times New Roman" panose="02020603050405020304" pitchFamily="18" charset="0"/>
                <a:ea typeface="宋体" panose="02010600030101010101" pitchFamily="2" charset="-122"/>
              </a:rPr>
              <a:t>i</a:t>
            </a:r>
            <a:r>
              <a:rPr lang="zh-CN" altLang="en-US" sz="2000" dirty="0">
                <a:latin typeface="宋体" panose="02010600030101010101" pitchFamily="2" charset="-122"/>
                <a:ea typeface="宋体" panose="02010600030101010101" pitchFamily="2" charset="-122"/>
              </a:rPr>
              <a:t>为第</a:t>
            </a:r>
            <a:r>
              <a:rPr lang="en-US" altLang="zh-CN" sz="2000" dirty="0" err="1">
                <a:latin typeface="Times New Roman" panose="02020603050405020304" pitchFamily="18" charset="0"/>
                <a:ea typeface="宋体" panose="02010600030101010101" pitchFamily="2" charset="-122"/>
              </a:rPr>
              <a:t>i</a:t>
            </a:r>
            <a:r>
              <a:rPr lang="zh-CN" altLang="en-US" sz="2000" dirty="0">
                <a:latin typeface="宋体" panose="02010600030101010101" pitchFamily="2" charset="-122"/>
                <a:ea typeface="宋体" panose="02010600030101010101" pitchFamily="2" charset="-122"/>
              </a:rPr>
              <a:t>次采样值。显然</a:t>
            </a:r>
            <a:r>
              <a:rPr lang="en-US" altLang="zh-CN" sz="2000" dirty="0">
                <a:latin typeface="Times New Roman" panose="02020603050405020304" pitchFamily="18" charset="0"/>
                <a:ea typeface="宋体" panose="02010600030101010101" pitchFamily="2" charset="-122"/>
              </a:rPr>
              <a:t>N</a:t>
            </a:r>
            <a:r>
              <a:rPr lang="zh-CN" altLang="en-US" sz="2000" dirty="0">
                <a:latin typeface="宋体" panose="02010600030101010101" pitchFamily="2" charset="-122"/>
                <a:ea typeface="宋体" panose="02010600030101010101" pitchFamily="2" charset="-122"/>
              </a:rPr>
              <a:t>越大，结果越准确，但计算时间也越长。这种滤波方法适用于对压力、流量等周期脉动的采样值进行平滑加工，但对脉冲性干扰的平滑作用不理想，不宜用于脉冲性干扰较严重的场合。</a:t>
            </a:r>
            <a:endParaRPr lang="zh-CN" altLang="en-US" sz="2000" dirty="0">
              <a:latin typeface="宋体" panose="02010600030101010101" pitchFamily="2" charset="-122"/>
              <a:ea typeface="宋体" panose="02010600030101010101" pitchFamily="2" charset="-122"/>
            </a:endParaRPr>
          </a:p>
        </p:txBody>
      </p:sp>
      <p:graphicFrame>
        <p:nvGraphicFramePr>
          <p:cNvPr id="3074" name="Object 5"/>
          <p:cNvGraphicFramePr>
            <a:graphicFrameLocks noChangeAspect="1"/>
          </p:cNvGraphicFramePr>
          <p:nvPr/>
        </p:nvGraphicFramePr>
        <p:xfrm>
          <a:off x="4944745" y="1182370"/>
          <a:ext cx="1297305" cy="716915"/>
        </p:xfrm>
        <a:graphic>
          <a:graphicData uri="http://schemas.openxmlformats.org/presentationml/2006/ole">
            <mc:AlternateContent xmlns:mc="http://schemas.openxmlformats.org/markup-compatibility/2006">
              <mc:Choice xmlns:v="urn:schemas-microsoft-com:vml" Requires="v">
                <p:oleObj spid="_x0000_s3120" name="Equation" r:id="rId1" imgW="660400" imgH="368300" progId="Equation.3">
                  <p:embed/>
                </p:oleObj>
              </mc:Choice>
              <mc:Fallback>
                <p:oleObj name="Equation" r:id="rId1" imgW="660400" imgH="368300" progId="Equation.3">
                  <p:embed/>
                  <p:pic>
                    <p:nvPicPr>
                      <p:cNvPr id="0" name="图片 3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4745" y="1182370"/>
                        <a:ext cx="1297305" cy="716915"/>
                      </a:xfrm>
                      <a:prstGeom prst="rect">
                        <a:avLst/>
                      </a:prstGeom>
                      <a:solidFill>
                        <a:schemeClr val="tx1"/>
                      </a:solidFill>
                    </p:spPr>
                  </p:pic>
                </p:oleObj>
              </mc:Fallback>
            </mc:AlternateContent>
          </a:graphicData>
        </a:graphic>
      </p:graphicFrame>
      <p:sp>
        <p:nvSpPr>
          <p:cNvPr id="549900" name="Text Box 12" descr="斜纹布"/>
          <p:cNvSpPr txBox="1">
            <a:spLocks noChangeArrowheads="1"/>
          </p:cNvSpPr>
          <p:nvPr/>
        </p:nvSpPr>
        <p:spPr bwMode="auto">
          <a:xfrm>
            <a:off x="113030" y="331470"/>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400">
                <a:solidFill>
                  <a:srgbClr val="FFFFFF"/>
                </a:solidFill>
                <a:latin typeface="Times New Roman" panose="02020603050405020304" pitchFamily="18" charset="0"/>
                <a:ea typeface="华文新魏" panose="02010800040101010101" pitchFamily="2" charset="-122"/>
                <a:cs typeface="Times New Roman" panose="02020603050405020304" pitchFamily="18" charset="0"/>
              </a:rPr>
              <a:t>3.3.1</a:t>
            </a:r>
            <a:r>
              <a:rPr lang="en-US" altLang="zh-CN" sz="2400">
                <a:solidFill>
                  <a:srgbClr val="FFFFFF"/>
                </a:solidFill>
                <a:ea typeface="华文新魏" panose="02010800040101010101" pitchFamily="2" charset="-122"/>
              </a:rPr>
              <a:t> </a:t>
            </a:r>
            <a:r>
              <a:rPr lang="zh-CN" altLang="en-US" sz="2400">
                <a:solidFill>
                  <a:srgbClr val="FFFFFF"/>
                </a:solidFill>
                <a:ea typeface="华文新魏" panose="02010800040101010101" pitchFamily="2" charset="-122"/>
              </a:rPr>
              <a:t>随机误差处理及数字滤波</a:t>
            </a:r>
            <a:r>
              <a:rPr lang="zh-CN" altLang="en-US" sz="2400"/>
              <a:t> </a:t>
            </a:r>
            <a:endParaRPr lang="zh-CN" altLang="en-US" sz="2400"/>
          </a:p>
        </p:txBody>
      </p:sp>
      <p:sp>
        <p:nvSpPr>
          <p:cNvPr id="558091" name="Text Box 11" descr="斜纹布"/>
          <p:cNvSpPr txBox="1">
            <a:spLocks noChangeArrowheads="1"/>
          </p:cNvSpPr>
          <p:nvPr/>
        </p:nvSpPr>
        <p:spPr bwMode="auto">
          <a:xfrm>
            <a:off x="205559" y="3167856"/>
            <a:ext cx="48006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递推平均值滤波</a:t>
            </a:r>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58092" name="Text Box 12" descr="斜纹布"/>
          <p:cNvSpPr txBox="1">
            <a:spLocks noChangeArrowheads="1"/>
          </p:cNvSpPr>
          <p:nvPr/>
        </p:nvSpPr>
        <p:spPr bwMode="auto">
          <a:xfrm>
            <a:off x="356235" y="3705860"/>
            <a:ext cx="8483600" cy="16300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dirty="0">
                <a:solidFill>
                  <a:srgbClr val="FFFF00"/>
                </a:solidFill>
                <a:latin typeface="宋体" panose="02010600030101010101" pitchFamily="2" charset="-122"/>
                <a:ea typeface="宋体" panose="02010600030101010101" pitchFamily="2" charset="-122"/>
              </a:rPr>
              <a:t>    </a:t>
            </a:r>
            <a:r>
              <a:rPr lang="zh-CN" altLang="en-US" sz="2000" dirty="0">
                <a:solidFill>
                  <a:srgbClr val="FFFF00"/>
                </a:solidFill>
                <a:latin typeface="宋体" panose="02010600030101010101" pitchFamily="2" charset="-122"/>
                <a:ea typeface="宋体" panose="02010600030101010101" pitchFamily="2" charset="-122"/>
              </a:rPr>
              <a:t>把</a:t>
            </a:r>
            <a:r>
              <a:rPr lang="en-US" altLang="zh-CN" sz="2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solidFill>
                  <a:srgbClr val="FFFF00"/>
                </a:solidFill>
                <a:latin typeface="宋体" panose="02010600030101010101" pitchFamily="2" charset="-122"/>
                <a:ea typeface="宋体" panose="02010600030101010101" pitchFamily="2" charset="-122"/>
              </a:rPr>
              <a:t>个测量数据</a:t>
            </a:r>
            <a:r>
              <a:rPr lang="en-US" altLang="zh-CN" sz="2000" dirty="0">
                <a:solidFill>
                  <a:srgbClr val="FFFF00"/>
                </a:solidFill>
                <a:latin typeface="Times New Roman" panose="02020603050405020304" pitchFamily="18" charset="0"/>
                <a:ea typeface="宋体" panose="02010600030101010101" pitchFamily="2" charset="-122"/>
              </a:rPr>
              <a:t>y</a:t>
            </a:r>
            <a:r>
              <a:rPr lang="en-US" altLang="zh-CN" sz="2000" baseline="-30000" dirty="0">
                <a:solidFill>
                  <a:srgbClr val="FFFF00"/>
                </a:solidFill>
                <a:latin typeface="Times New Roman" panose="02020603050405020304" pitchFamily="18" charset="0"/>
                <a:ea typeface="宋体" panose="02010600030101010101" pitchFamily="2" charset="-122"/>
              </a:rPr>
              <a:t>1</a:t>
            </a:r>
            <a:r>
              <a:rPr lang="zh-CN" altLang="en-US" sz="2000" dirty="0">
                <a:solidFill>
                  <a:srgbClr val="FFFF00"/>
                </a:solidFill>
                <a:latin typeface="宋体" panose="02010600030101010101" pitchFamily="2" charset="-122"/>
                <a:ea typeface="宋体" panose="02010600030101010101" pitchFamily="2" charset="-122"/>
              </a:rPr>
              <a:t>、</a:t>
            </a:r>
            <a:r>
              <a:rPr lang="en-US" altLang="zh-CN" sz="2000" dirty="0">
                <a:solidFill>
                  <a:srgbClr val="FFFF00"/>
                </a:solidFill>
                <a:latin typeface="Times New Roman" panose="02020603050405020304" pitchFamily="18" charset="0"/>
                <a:ea typeface="宋体" panose="02010600030101010101" pitchFamily="2" charset="-122"/>
              </a:rPr>
              <a:t>y</a:t>
            </a:r>
            <a:r>
              <a:rPr lang="en-US" altLang="zh-CN" sz="2000" baseline="-30000" dirty="0">
                <a:solidFill>
                  <a:srgbClr val="FFFF00"/>
                </a:solidFill>
                <a:latin typeface="Times New Roman" panose="02020603050405020304" pitchFamily="18" charset="0"/>
                <a:ea typeface="宋体" panose="02010600030101010101" pitchFamily="2" charset="-122"/>
              </a:rPr>
              <a:t>2</a:t>
            </a:r>
            <a:r>
              <a:rPr lang="zh-CN" altLang="en-US" sz="2000" dirty="0">
                <a:solidFill>
                  <a:srgbClr val="FFFF00"/>
                </a:solidFill>
                <a:latin typeface="宋体" panose="02010600030101010101" pitchFamily="2" charset="-122"/>
                <a:ea typeface="宋体" panose="02010600030101010101" pitchFamily="2" charset="-122"/>
              </a:rPr>
              <a:t>．．．、</a:t>
            </a:r>
            <a:r>
              <a:rPr lang="en-US" altLang="zh-CN" sz="2000" dirty="0" err="1">
                <a:solidFill>
                  <a:srgbClr val="FFFF00"/>
                </a:solidFill>
                <a:latin typeface="Times New Roman" panose="02020603050405020304" pitchFamily="18" charset="0"/>
                <a:ea typeface="宋体" panose="02010600030101010101" pitchFamily="2" charset="-122"/>
              </a:rPr>
              <a:t>y</a:t>
            </a:r>
            <a:r>
              <a:rPr lang="en-US" altLang="zh-CN" sz="2000" baseline="-30000" dirty="0" err="1">
                <a:solidFill>
                  <a:srgbClr val="FFFF00"/>
                </a:solidFill>
                <a:latin typeface="Times New Roman" panose="02020603050405020304" pitchFamily="18" charset="0"/>
                <a:ea typeface="宋体" panose="02010600030101010101" pitchFamily="2" charset="-122"/>
              </a:rPr>
              <a:t>N</a:t>
            </a:r>
            <a:r>
              <a:rPr lang="zh-CN" altLang="en-US" sz="2000" dirty="0">
                <a:solidFill>
                  <a:srgbClr val="FFFF00"/>
                </a:solidFill>
                <a:latin typeface="宋体" panose="02010600030101010101" pitchFamily="2" charset="-122"/>
                <a:ea typeface="宋体" panose="02010600030101010101" pitchFamily="2" charset="-122"/>
              </a:rPr>
              <a:t>看成一个队列，队列的长度固定为</a:t>
            </a:r>
            <a:r>
              <a:rPr lang="en-US" altLang="zh-CN" sz="2000" dirty="0">
                <a:solidFill>
                  <a:srgbClr val="FFFF00"/>
                </a:solidFill>
                <a:latin typeface="Times New Roman" panose="02020603050405020304" pitchFamily="18" charset="0"/>
                <a:ea typeface="宋体" panose="02010600030101010101" pitchFamily="2" charset="-122"/>
              </a:rPr>
              <a:t>N</a:t>
            </a:r>
            <a:r>
              <a:rPr lang="zh-CN" altLang="en-US" sz="2000" dirty="0">
                <a:solidFill>
                  <a:srgbClr val="FFFF00"/>
                </a:solidFill>
                <a:latin typeface="宋体" panose="02010600030101010101" pitchFamily="2" charset="-122"/>
                <a:ea typeface="宋体" panose="02010600030101010101" pitchFamily="2" charset="-122"/>
              </a:rPr>
              <a:t>，每进行一次新的测量，把测量结果作为队尾的</a:t>
            </a:r>
            <a:r>
              <a:rPr lang="en-US" altLang="zh-CN" sz="2000" dirty="0" err="1">
                <a:solidFill>
                  <a:srgbClr val="FFFF00"/>
                </a:solidFill>
                <a:latin typeface="Times New Roman" panose="02020603050405020304" pitchFamily="18" charset="0"/>
                <a:ea typeface="宋体" panose="02010600030101010101" pitchFamily="2" charset="-122"/>
              </a:rPr>
              <a:t>y</a:t>
            </a:r>
            <a:r>
              <a:rPr lang="en-US" altLang="zh-CN" sz="2000" baseline="-30000" dirty="0" err="1">
                <a:solidFill>
                  <a:srgbClr val="FFFF00"/>
                </a:solidFill>
                <a:latin typeface="Times New Roman" panose="02020603050405020304" pitchFamily="18" charset="0"/>
                <a:ea typeface="宋体" panose="02010600030101010101" pitchFamily="2" charset="-122"/>
              </a:rPr>
              <a:t>N</a:t>
            </a:r>
            <a:r>
              <a:rPr lang="zh-CN" altLang="en-US" sz="2000" dirty="0">
                <a:solidFill>
                  <a:srgbClr val="FFFF00"/>
                </a:solidFill>
                <a:latin typeface="宋体" panose="02010600030101010101" pitchFamily="2" charset="-122"/>
                <a:ea typeface="宋体" panose="02010600030101010101" pitchFamily="2" charset="-122"/>
              </a:rPr>
              <a:t>，而扔掉队首的</a:t>
            </a:r>
            <a:r>
              <a:rPr lang="en-US" altLang="zh-CN" sz="2000" dirty="0">
                <a:solidFill>
                  <a:srgbClr val="FFFF00"/>
                </a:solidFill>
                <a:latin typeface="Times New Roman" panose="02020603050405020304" pitchFamily="18" charset="0"/>
                <a:ea typeface="宋体" panose="02010600030101010101" pitchFamily="2" charset="-122"/>
              </a:rPr>
              <a:t>y</a:t>
            </a:r>
            <a:r>
              <a:rPr lang="en-US" altLang="zh-CN" sz="2000" baseline="-30000" dirty="0">
                <a:solidFill>
                  <a:srgbClr val="FFFF00"/>
                </a:solidFill>
                <a:latin typeface="Times New Roman" panose="02020603050405020304" pitchFamily="18" charset="0"/>
                <a:ea typeface="宋体" panose="02010600030101010101" pitchFamily="2" charset="-122"/>
              </a:rPr>
              <a:t>1</a:t>
            </a:r>
            <a:r>
              <a:rPr lang="zh-CN" altLang="en-US" sz="2000" dirty="0">
                <a:solidFill>
                  <a:srgbClr val="FFFF00"/>
                </a:solidFill>
                <a:latin typeface="宋体" panose="02010600030101010101" pitchFamily="2" charset="-122"/>
                <a:ea typeface="宋体" panose="02010600030101010101" pitchFamily="2" charset="-122"/>
              </a:rPr>
              <a:t>，这样在队列中始终有</a:t>
            </a:r>
            <a:r>
              <a:rPr lang="en-US" altLang="zh-CN" sz="2000" dirty="0">
                <a:solidFill>
                  <a:srgbClr val="FFFF00"/>
                </a:solidFill>
                <a:latin typeface="Times New Roman" panose="02020603050405020304" pitchFamily="18" charset="0"/>
                <a:ea typeface="宋体" panose="02010600030101010101" pitchFamily="2" charset="-122"/>
              </a:rPr>
              <a:t>N</a:t>
            </a:r>
            <a:r>
              <a:rPr lang="zh-CN" altLang="en-US" sz="2000" dirty="0">
                <a:solidFill>
                  <a:srgbClr val="FFFF00"/>
                </a:solidFill>
                <a:latin typeface="宋体" panose="02010600030101010101" pitchFamily="2" charset="-122"/>
                <a:ea typeface="宋体" panose="02010600030101010101" pitchFamily="2" charset="-122"/>
              </a:rPr>
              <a:t>个</a:t>
            </a:r>
            <a:r>
              <a:rPr lang="zh-CN" altLang="en-US" sz="2000" dirty="0">
                <a:solidFill>
                  <a:srgbClr val="FFFF00"/>
                </a:solidFill>
                <a:latin typeface="Times New Roman" panose="02020603050405020304" pitchFamily="18" charset="0"/>
                <a:ea typeface="宋体" panose="02010600030101010101" pitchFamily="2" charset="-122"/>
              </a:rPr>
              <a:t>“</a:t>
            </a:r>
            <a:r>
              <a:rPr lang="zh-CN" altLang="en-US" sz="2000" dirty="0">
                <a:solidFill>
                  <a:srgbClr val="FFFF00"/>
                </a:solidFill>
                <a:latin typeface="宋体" panose="02010600030101010101" pitchFamily="2" charset="-122"/>
                <a:ea typeface="宋体" panose="02010600030101010101" pitchFamily="2" charset="-122"/>
              </a:rPr>
              <a:t>最新</a:t>
            </a:r>
            <a:r>
              <a:rPr lang="zh-CN" altLang="en-US" sz="2000" dirty="0">
                <a:solidFill>
                  <a:srgbClr val="FFFF00"/>
                </a:solidFill>
                <a:latin typeface="Times New Roman" panose="02020603050405020304" pitchFamily="18" charset="0"/>
                <a:ea typeface="宋体" panose="02010600030101010101" pitchFamily="2" charset="-122"/>
              </a:rPr>
              <a:t>”</a:t>
            </a:r>
            <a:r>
              <a:rPr lang="zh-CN" altLang="en-US" sz="2000" dirty="0">
                <a:solidFill>
                  <a:srgbClr val="FFFF00"/>
                </a:solidFill>
                <a:latin typeface="宋体" panose="02010600030101010101" pitchFamily="2" charset="-122"/>
                <a:ea typeface="宋体" panose="02010600030101010101" pitchFamily="2" charset="-122"/>
              </a:rPr>
              <a:t>数据。计算滤波值时，只要把队列中的</a:t>
            </a:r>
            <a:r>
              <a:rPr lang="en-US" altLang="zh-CN" sz="2000" dirty="0">
                <a:solidFill>
                  <a:srgbClr val="FFFF00"/>
                </a:solidFill>
                <a:latin typeface="Times New Roman" panose="02020603050405020304" pitchFamily="18" charset="0"/>
                <a:ea typeface="宋体" panose="02010600030101010101" pitchFamily="2" charset="-122"/>
              </a:rPr>
              <a:t>N</a:t>
            </a:r>
            <a:r>
              <a:rPr lang="zh-CN" altLang="en-US" sz="2000" dirty="0">
                <a:solidFill>
                  <a:srgbClr val="FFFF00"/>
                </a:solidFill>
                <a:latin typeface="宋体" panose="02010600030101010101" pitchFamily="2" charset="-122"/>
                <a:ea typeface="宋体" panose="02010600030101010101" pitchFamily="2" charset="-122"/>
              </a:rPr>
              <a:t>个数据进行算术平均，就可以得到新的滤波值，这样，每进行一次测量，就可以计算得到一个新的平均滤波值，其数学表达式</a:t>
            </a:r>
            <a:r>
              <a:rPr lang="zh-CN" altLang="en-US" sz="2000" dirty="0">
                <a:solidFill>
                  <a:srgbClr val="FFFF00"/>
                </a:solidFill>
              </a:rPr>
              <a:t> </a:t>
            </a:r>
            <a:endParaRPr lang="zh-CN" altLang="en-US" sz="2000" dirty="0">
              <a:solidFill>
                <a:srgbClr val="FFFF00"/>
              </a:solidFill>
            </a:endParaRPr>
          </a:p>
        </p:txBody>
      </p:sp>
      <p:graphicFrame>
        <p:nvGraphicFramePr>
          <p:cNvPr id="558093" name="Object 13"/>
          <p:cNvGraphicFramePr>
            <a:graphicFrameLocks noChangeAspect="1"/>
          </p:cNvGraphicFramePr>
          <p:nvPr/>
        </p:nvGraphicFramePr>
        <p:xfrm>
          <a:off x="6279515" y="5049520"/>
          <a:ext cx="1518285" cy="685165"/>
        </p:xfrm>
        <a:graphic>
          <a:graphicData uri="http://schemas.openxmlformats.org/presentationml/2006/ole">
            <mc:AlternateContent xmlns:mc="http://schemas.openxmlformats.org/markup-compatibility/2006">
              <mc:Choice xmlns:v="urn:schemas-microsoft-com:vml" Requires="v">
                <p:oleObj spid="_x0000_s4236" name="Equation" r:id="rId3" imgW="812165" imgH="368300" progId="Equation.3">
                  <p:embed/>
                </p:oleObj>
              </mc:Choice>
              <mc:Fallback>
                <p:oleObj name="Equation" r:id="rId3" imgW="812165" imgH="368300" progId="Equation.3">
                  <p:embed/>
                  <p:pic>
                    <p:nvPicPr>
                      <p:cNvPr id="0" name="图片 42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9515" y="5049520"/>
                        <a:ext cx="1518285" cy="685165"/>
                      </a:xfrm>
                      <a:prstGeom prst="rect">
                        <a:avLst/>
                      </a:prstGeom>
                      <a:solidFill>
                        <a:schemeClr val="tx1"/>
                      </a:solidFill>
                    </p:spPr>
                  </p:pic>
                </p:oleObj>
              </mc:Fallback>
            </mc:AlternateContent>
          </a:graphicData>
        </a:graphic>
      </p:graphicFrame>
      <p:sp>
        <p:nvSpPr>
          <p:cNvPr id="558095" name="Text Box 15" descr="斜纹布"/>
          <p:cNvSpPr txBox="1">
            <a:spLocks noChangeArrowheads="1"/>
          </p:cNvSpPr>
          <p:nvPr/>
        </p:nvSpPr>
        <p:spPr bwMode="auto">
          <a:xfrm>
            <a:off x="1983740" y="6026785"/>
            <a:ext cx="3220085"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宋体" panose="02010600030101010101" pitchFamily="2" charset="-122"/>
                <a:ea typeface="宋体" panose="02010600030101010101" pitchFamily="2" charset="-122"/>
                <a:cs typeface="Times New Roman" panose="02020603050405020304" pitchFamily="18" charset="0"/>
              </a:rPr>
              <a:t>递推平均项数。</a:t>
            </a:r>
            <a:endParaRPr lang="zh-CN" altLang="en-US" sz="2000" dirty="0">
              <a:cs typeface="Times New Roman" panose="02020603050405020304" pitchFamily="18" charset="0"/>
            </a:endParaRPr>
          </a:p>
        </p:txBody>
      </p:sp>
      <p:graphicFrame>
        <p:nvGraphicFramePr>
          <p:cNvPr id="558096" name="Object 16"/>
          <p:cNvGraphicFramePr>
            <a:graphicFrameLocks noChangeAspect="1"/>
          </p:cNvGraphicFramePr>
          <p:nvPr/>
        </p:nvGraphicFramePr>
        <p:xfrm>
          <a:off x="1909445" y="5413375"/>
          <a:ext cx="248285" cy="319405"/>
        </p:xfrm>
        <a:graphic>
          <a:graphicData uri="http://schemas.openxmlformats.org/presentationml/2006/ole">
            <mc:AlternateContent xmlns:mc="http://schemas.openxmlformats.org/markup-compatibility/2006">
              <mc:Choice xmlns:v="urn:schemas-microsoft-com:vml" Requires="v">
                <p:oleObj spid="_x0000_s4237" name="" r:id="rId5" imgW="203200" imgH="254000" progId="Equation.3">
                  <p:embed/>
                </p:oleObj>
              </mc:Choice>
              <mc:Fallback>
                <p:oleObj name="" r:id="rId5" imgW="203200" imgH="254000" progId="Equation.3">
                  <p:embed/>
                  <p:pic>
                    <p:nvPicPr>
                      <p:cNvPr id="0" name="图片 42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9445" y="5413375"/>
                        <a:ext cx="248285" cy="319405"/>
                      </a:xfrm>
                      <a:prstGeom prst="rect">
                        <a:avLst/>
                      </a:prstGeom>
                      <a:solidFill>
                        <a:schemeClr val="tx1"/>
                      </a:solidFill>
                    </p:spPr>
                  </p:pic>
                </p:oleObj>
              </mc:Fallback>
            </mc:AlternateContent>
          </a:graphicData>
        </a:graphic>
      </p:graphicFrame>
      <p:graphicFrame>
        <p:nvGraphicFramePr>
          <p:cNvPr id="558100" name="Object 20"/>
          <p:cNvGraphicFramePr>
            <a:graphicFrameLocks noChangeAspect="1"/>
          </p:cNvGraphicFramePr>
          <p:nvPr/>
        </p:nvGraphicFramePr>
        <p:xfrm>
          <a:off x="1875790" y="5734685"/>
          <a:ext cx="353060" cy="302895"/>
        </p:xfrm>
        <a:graphic>
          <a:graphicData uri="http://schemas.openxmlformats.org/presentationml/2006/ole">
            <mc:AlternateContent xmlns:mc="http://schemas.openxmlformats.org/markup-compatibility/2006">
              <mc:Choice xmlns:v="urn:schemas-microsoft-com:vml" Requires="v">
                <p:oleObj spid="_x0000_s4238" name="" r:id="rId7" imgW="266700" imgH="228600" progId="Equation.3">
                  <p:embed/>
                </p:oleObj>
              </mc:Choice>
              <mc:Fallback>
                <p:oleObj name="" r:id="rId7" imgW="266700" imgH="228600" progId="Equation.3">
                  <p:embed/>
                  <p:pic>
                    <p:nvPicPr>
                      <p:cNvPr id="0" name="图片 42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5790" y="5734685"/>
                        <a:ext cx="353060" cy="302895"/>
                      </a:xfrm>
                      <a:prstGeom prst="rect">
                        <a:avLst/>
                      </a:prstGeom>
                      <a:solidFill>
                        <a:schemeClr val="tx1"/>
                      </a:solidFill>
                    </p:spPr>
                  </p:pic>
                </p:oleObj>
              </mc:Fallback>
            </mc:AlternateContent>
          </a:graphicData>
        </a:graphic>
      </p:graphicFrame>
      <p:sp>
        <p:nvSpPr>
          <p:cNvPr id="558102" name="Rectangle 22" descr="斜纹布"/>
          <p:cNvSpPr>
            <a:spLocks noChangeArrowheads="1"/>
          </p:cNvSpPr>
          <p:nvPr/>
        </p:nvSpPr>
        <p:spPr bwMode="auto">
          <a:xfrm>
            <a:off x="966152" y="5365670"/>
            <a:ext cx="69342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000" dirty="0">
                <a:latin typeface="宋体" panose="02010600030101010101" pitchFamily="2" charset="-122"/>
                <a:ea typeface="宋体" panose="02010600030101010101" pitchFamily="2" charset="-122"/>
              </a:rPr>
              <a:t>式中</a:t>
            </a:r>
            <a:endParaRPr lang="zh-CN" altLang="en-US" sz="2000" dirty="0">
              <a:latin typeface="宋体" panose="02010600030101010101" pitchFamily="2" charset="-122"/>
              <a:ea typeface="宋体" panose="02010600030101010101" pitchFamily="2" charset="-122"/>
            </a:endParaRPr>
          </a:p>
        </p:txBody>
      </p:sp>
      <p:sp>
        <p:nvSpPr>
          <p:cNvPr id="558103" name="Rectangle 23" descr="斜纹布"/>
          <p:cNvSpPr>
            <a:spLocks noChangeArrowheads="1"/>
          </p:cNvSpPr>
          <p:nvPr/>
        </p:nvSpPr>
        <p:spPr bwMode="auto">
          <a:xfrm>
            <a:off x="2228941" y="5335905"/>
            <a:ext cx="3979545"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a:latin typeface="Times New Roman" panose="02020603050405020304" pitchFamily="18" charset="0"/>
                <a:ea typeface="宋体" panose="02010600030101010101" pitchFamily="2" charset="-122"/>
              </a:rPr>
              <a:t>——</a:t>
            </a:r>
            <a:r>
              <a:rPr lang="zh-CN" altLang="en-US" sz="2000">
                <a:latin typeface="宋体" panose="02010600030101010101" pitchFamily="2" charset="-122"/>
                <a:ea typeface="宋体" panose="02010600030101010101" pitchFamily="2" charset="-122"/>
              </a:rPr>
              <a:t>第</a:t>
            </a:r>
            <a:r>
              <a:rPr lang="en-US" altLang="zh-CN" sz="2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宋体" panose="02010600030101010101" pitchFamily="2" charset="-122"/>
                <a:ea typeface="宋体" panose="02010600030101010101" pitchFamily="2" charset="-122"/>
              </a:rPr>
              <a:t>次采样值经滤波后的输出</a:t>
            </a: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p:txBody>
      </p:sp>
      <p:sp>
        <p:nvSpPr>
          <p:cNvPr id="558104" name="Rectangle 24" descr="斜纹布"/>
          <p:cNvSpPr>
            <a:spLocks noChangeArrowheads="1"/>
          </p:cNvSpPr>
          <p:nvPr/>
        </p:nvSpPr>
        <p:spPr bwMode="auto">
          <a:xfrm>
            <a:off x="2220050" y="5689033"/>
            <a:ext cx="379476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dirty="0">
                <a:latin typeface="Times New Roman" panose="02020603050405020304" pitchFamily="18" charset="0"/>
                <a:ea typeface="宋体" panose="02010600030101010101" pitchFamily="2" charset="-122"/>
              </a:rPr>
              <a:t>——</a:t>
            </a:r>
            <a:r>
              <a:rPr lang="zh-CN" altLang="en-US" sz="2000" dirty="0">
                <a:latin typeface="宋体" panose="02010600030101010101" pitchFamily="2" charset="-122"/>
                <a:ea typeface="宋体" panose="02010600030101010101" pitchFamily="2" charset="-122"/>
              </a:rPr>
              <a:t>未经滤波的第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宋体" panose="02010600030101010101" pitchFamily="2" charset="-122"/>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rPr>
              <a:t>i</a:t>
            </a:r>
            <a:r>
              <a:rPr lang="zh-CN" altLang="en-US" sz="2000" dirty="0">
                <a:latin typeface="宋体" panose="02010600030101010101" pitchFamily="2" charset="-122"/>
                <a:ea typeface="宋体" panose="02010600030101010101" pitchFamily="2" charset="-122"/>
              </a:rPr>
              <a:t>次采样值</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8091"/>
                                        </p:tgtEl>
                                        <p:attrNameLst>
                                          <p:attrName>style.visibility</p:attrName>
                                        </p:attrNameLst>
                                      </p:cBhvr>
                                      <p:to>
                                        <p:strVal val="visible"/>
                                      </p:to>
                                    </p:set>
                                    <p:anim calcmode="lin" valueType="num">
                                      <p:cBhvr additive="base">
                                        <p:cTn id="19" dur="500" fill="hold"/>
                                        <p:tgtEl>
                                          <p:spTgt spid="558091"/>
                                        </p:tgtEl>
                                        <p:attrNameLst>
                                          <p:attrName>ppt_x</p:attrName>
                                        </p:attrNameLst>
                                      </p:cBhvr>
                                      <p:tavLst>
                                        <p:tav tm="0">
                                          <p:val>
                                            <p:strVal val="#ppt_x"/>
                                          </p:val>
                                        </p:tav>
                                        <p:tav tm="100000">
                                          <p:val>
                                            <p:strVal val="#ppt_x"/>
                                          </p:val>
                                        </p:tav>
                                      </p:tavLst>
                                    </p:anim>
                                    <p:anim calcmode="lin" valueType="num">
                                      <p:cBhvr additive="base">
                                        <p:cTn id="20" dur="500" fill="hold"/>
                                        <p:tgtEl>
                                          <p:spTgt spid="5580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8092"/>
                                        </p:tgtEl>
                                        <p:attrNameLst>
                                          <p:attrName>style.visibility</p:attrName>
                                        </p:attrNameLst>
                                      </p:cBhvr>
                                      <p:to>
                                        <p:strVal val="visible"/>
                                      </p:to>
                                    </p:set>
                                    <p:anim calcmode="lin" valueType="num">
                                      <p:cBhvr additive="base">
                                        <p:cTn id="25" dur="500" fill="hold"/>
                                        <p:tgtEl>
                                          <p:spTgt spid="558092"/>
                                        </p:tgtEl>
                                        <p:attrNameLst>
                                          <p:attrName>ppt_x</p:attrName>
                                        </p:attrNameLst>
                                      </p:cBhvr>
                                      <p:tavLst>
                                        <p:tav tm="0">
                                          <p:val>
                                            <p:strVal val="#ppt_x"/>
                                          </p:val>
                                        </p:tav>
                                        <p:tav tm="100000">
                                          <p:val>
                                            <p:strVal val="#ppt_x"/>
                                          </p:val>
                                        </p:tav>
                                      </p:tavLst>
                                    </p:anim>
                                    <p:anim calcmode="lin" valueType="num">
                                      <p:cBhvr additive="base">
                                        <p:cTn id="26" dur="500" fill="hold"/>
                                        <p:tgtEl>
                                          <p:spTgt spid="55809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58093"/>
                                        </p:tgtEl>
                                        <p:attrNameLst>
                                          <p:attrName>style.visibility</p:attrName>
                                        </p:attrNameLst>
                                      </p:cBhvr>
                                      <p:to>
                                        <p:strVal val="visible"/>
                                      </p:to>
                                    </p:set>
                                    <p:anim calcmode="lin" valueType="num">
                                      <p:cBhvr additive="base">
                                        <p:cTn id="31" dur="500" fill="hold"/>
                                        <p:tgtEl>
                                          <p:spTgt spid="558093"/>
                                        </p:tgtEl>
                                        <p:attrNameLst>
                                          <p:attrName>ppt_x</p:attrName>
                                        </p:attrNameLst>
                                      </p:cBhvr>
                                      <p:tavLst>
                                        <p:tav tm="0">
                                          <p:val>
                                            <p:strVal val="#ppt_x"/>
                                          </p:val>
                                        </p:tav>
                                        <p:tav tm="100000">
                                          <p:val>
                                            <p:strVal val="#ppt_x"/>
                                          </p:val>
                                        </p:tav>
                                      </p:tavLst>
                                    </p:anim>
                                    <p:anim calcmode="lin" valueType="num">
                                      <p:cBhvr additive="base">
                                        <p:cTn id="32" dur="500" fill="hold"/>
                                        <p:tgtEl>
                                          <p:spTgt spid="55809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58102"/>
                                        </p:tgtEl>
                                        <p:attrNameLst>
                                          <p:attrName>style.visibility</p:attrName>
                                        </p:attrNameLst>
                                      </p:cBhvr>
                                      <p:to>
                                        <p:strVal val="visible"/>
                                      </p:to>
                                    </p:set>
                                    <p:anim calcmode="lin" valueType="num">
                                      <p:cBhvr additive="base">
                                        <p:cTn id="37" dur="500" fill="hold"/>
                                        <p:tgtEl>
                                          <p:spTgt spid="558102"/>
                                        </p:tgtEl>
                                        <p:attrNameLst>
                                          <p:attrName>ppt_x</p:attrName>
                                        </p:attrNameLst>
                                      </p:cBhvr>
                                      <p:tavLst>
                                        <p:tav tm="0">
                                          <p:val>
                                            <p:strVal val="#ppt_x"/>
                                          </p:val>
                                        </p:tav>
                                        <p:tav tm="100000">
                                          <p:val>
                                            <p:strVal val="#ppt_x"/>
                                          </p:val>
                                        </p:tav>
                                      </p:tavLst>
                                    </p:anim>
                                    <p:anim calcmode="lin" valueType="num">
                                      <p:cBhvr additive="base">
                                        <p:cTn id="38" dur="500" fill="hold"/>
                                        <p:tgtEl>
                                          <p:spTgt spid="55810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58096"/>
                                        </p:tgtEl>
                                        <p:attrNameLst>
                                          <p:attrName>style.visibility</p:attrName>
                                        </p:attrNameLst>
                                      </p:cBhvr>
                                      <p:to>
                                        <p:strVal val="visible"/>
                                      </p:to>
                                    </p:set>
                                    <p:anim calcmode="lin" valueType="num">
                                      <p:cBhvr additive="base">
                                        <p:cTn id="43" dur="500" fill="hold"/>
                                        <p:tgtEl>
                                          <p:spTgt spid="558096"/>
                                        </p:tgtEl>
                                        <p:attrNameLst>
                                          <p:attrName>ppt_x</p:attrName>
                                        </p:attrNameLst>
                                      </p:cBhvr>
                                      <p:tavLst>
                                        <p:tav tm="0">
                                          <p:val>
                                            <p:strVal val="#ppt_x"/>
                                          </p:val>
                                        </p:tav>
                                        <p:tav tm="100000">
                                          <p:val>
                                            <p:strVal val="#ppt_x"/>
                                          </p:val>
                                        </p:tav>
                                      </p:tavLst>
                                    </p:anim>
                                    <p:anim calcmode="lin" valueType="num">
                                      <p:cBhvr additive="base">
                                        <p:cTn id="44" dur="500" fill="hold"/>
                                        <p:tgtEl>
                                          <p:spTgt spid="55809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58103"/>
                                        </p:tgtEl>
                                        <p:attrNameLst>
                                          <p:attrName>style.visibility</p:attrName>
                                        </p:attrNameLst>
                                      </p:cBhvr>
                                      <p:to>
                                        <p:strVal val="visible"/>
                                      </p:to>
                                    </p:set>
                                    <p:anim calcmode="lin" valueType="num">
                                      <p:cBhvr additive="base">
                                        <p:cTn id="47" dur="500" fill="hold"/>
                                        <p:tgtEl>
                                          <p:spTgt spid="558103"/>
                                        </p:tgtEl>
                                        <p:attrNameLst>
                                          <p:attrName>ppt_x</p:attrName>
                                        </p:attrNameLst>
                                      </p:cBhvr>
                                      <p:tavLst>
                                        <p:tav tm="0">
                                          <p:val>
                                            <p:strVal val="#ppt_x"/>
                                          </p:val>
                                        </p:tav>
                                        <p:tav tm="100000">
                                          <p:val>
                                            <p:strVal val="#ppt_x"/>
                                          </p:val>
                                        </p:tav>
                                      </p:tavLst>
                                    </p:anim>
                                    <p:anim calcmode="lin" valueType="num">
                                      <p:cBhvr additive="base">
                                        <p:cTn id="48" dur="500" fill="hold"/>
                                        <p:tgtEl>
                                          <p:spTgt spid="55810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58100"/>
                                        </p:tgtEl>
                                        <p:attrNameLst>
                                          <p:attrName>style.visibility</p:attrName>
                                        </p:attrNameLst>
                                      </p:cBhvr>
                                      <p:to>
                                        <p:strVal val="visible"/>
                                      </p:to>
                                    </p:set>
                                    <p:anim calcmode="lin" valueType="num">
                                      <p:cBhvr additive="base">
                                        <p:cTn id="53" dur="500" fill="hold"/>
                                        <p:tgtEl>
                                          <p:spTgt spid="558100"/>
                                        </p:tgtEl>
                                        <p:attrNameLst>
                                          <p:attrName>ppt_x</p:attrName>
                                        </p:attrNameLst>
                                      </p:cBhvr>
                                      <p:tavLst>
                                        <p:tav tm="0">
                                          <p:val>
                                            <p:strVal val="#ppt_x"/>
                                          </p:val>
                                        </p:tav>
                                        <p:tav tm="100000">
                                          <p:val>
                                            <p:strVal val="#ppt_x"/>
                                          </p:val>
                                        </p:tav>
                                      </p:tavLst>
                                    </p:anim>
                                    <p:anim calcmode="lin" valueType="num">
                                      <p:cBhvr additive="base">
                                        <p:cTn id="54" dur="500" fill="hold"/>
                                        <p:tgtEl>
                                          <p:spTgt spid="55810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58104"/>
                                        </p:tgtEl>
                                        <p:attrNameLst>
                                          <p:attrName>style.visibility</p:attrName>
                                        </p:attrNameLst>
                                      </p:cBhvr>
                                      <p:to>
                                        <p:strVal val="visible"/>
                                      </p:to>
                                    </p:set>
                                    <p:anim calcmode="lin" valueType="num">
                                      <p:cBhvr additive="base">
                                        <p:cTn id="57" dur="500" fill="hold"/>
                                        <p:tgtEl>
                                          <p:spTgt spid="558104"/>
                                        </p:tgtEl>
                                        <p:attrNameLst>
                                          <p:attrName>ppt_x</p:attrName>
                                        </p:attrNameLst>
                                      </p:cBhvr>
                                      <p:tavLst>
                                        <p:tav tm="0">
                                          <p:val>
                                            <p:strVal val="#ppt_x"/>
                                          </p:val>
                                        </p:tav>
                                        <p:tav tm="100000">
                                          <p:val>
                                            <p:strVal val="#ppt_x"/>
                                          </p:val>
                                        </p:tav>
                                      </p:tavLst>
                                    </p:anim>
                                    <p:anim calcmode="lin" valueType="num">
                                      <p:cBhvr additive="base">
                                        <p:cTn id="58" dur="500" fill="hold"/>
                                        <p:tgtEl>
                                          <p:spTgt spid="55810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58095"/>
                                        </p:tgtEl>
                                        <p:attrNameLst>
                                          <p:attrName>style.visibility</p:attrName>
                                        </p:attrNameLst>
                                      </p:cBhvr>
                                      <p:to>
                                        <p:strVal val="visible"/>
                                      </p:to>
                                    </p:set>
                                    <p:anim calcmode="lin" valueType="num">
                                      <p:cBhvr additive="base">
                                        <p:cTn id="63" dur="500" fill="hold"/>
                                        <p:tgtEl>
                                          <p:spTgt spid="558095"/>
                                        </p:tgtEl>
                                        <p:attrNameLst>
                                          <p:attrName>ppt_x</p:attrName>
                                        </p:attrNameLst>
                                      </p:cBhvr>
                                      <p:tavLst>
                                        <p:tav tm="0">
                                          <p:val>
                                            <p:strVal val="#ppt_x"/>
                                          </p:val>
                                        </p:tav>
                                        <p:tav tm="100000">
                                          <p:val>
                                            <p:strVal val="#ppt_x"/>
                                          </p:val>
                                        </p:tav>
                                      </p:tavLst>
                                    </p:anim>
                                    <p:anim calcmode="lin" valueType="num">
                                      <p:cBhvr additive="base">
                                        <p:cTn id="64" dur="500" fill="hold"/>
                                        <p:tgtEl>
                                          <p:spTgt spid="5580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ldLvl="0" animBg="1"/>
      <p:bldP spid="558091" grpId="0" bldLvl="0" animBg="1"/>
      <p:bldP spid="558092" grpId="0" bldLvl="0" animBg="1"/>
      <p:bldP spid="558102" grpId="0" bldLvl="0" animBg="1"/>
      <p:bldP spid="558103" grpId="0" bldLvl="0" animBg="1"/>
      <p:bldP spid="558104" grpId="0" bldLvl="0" animBg="1"/>
      <p:bldP spid="55809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Text Box 2" descr="斜纹布"/>
          <p:cNvSpPr txBox="1">
            <a:spLocks noChangeArrowheads="1"/>
          </p:cNvSpPr>
          <p:nvPr/>
        </p:nvSpPr>
        <p:spPr bwMode="auto">
          <a:xfrm>
            <a:off x="282575" y="1252220"/>
            <a:ext cx="3154045" cy="286131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递推平均滤波法对周期性干扰有良好的抑制作用，平滑度高，灵敏度低</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宋体" panose="02010600030101010101" pitchFamily="2" charset="-122"/>
                <a:ea typeface="宋体" panose="02010600030101010101" pitchFamily="2" charset="-122"/>
              </a:rPr>
              <a:t>对偶然出现的脉冲干扰的抑制作用差，不易消除由于脉冲干扰引起的采样值偏差，因此它不适用于脉冲干扰比较严重的场合，而适用于高频震荡系统。</a:t>
            </a:r>
            <a:endParaRPr lang="zh-CN" altLang="en-US" sz="2000">
              <a:latin typeface="Times New Roman" panose="02020603050405020304" pitchFamily="18" charset="0"/>
              <a:ea typeface="宋体" panose="02010600030101010101" pitchFamily="2" charset="-122"/>
            </a:endParaRPr>
          </a:p>
        </p:txBody>
      </p:sp>
      <p:sp>
        <p:nvSpPr>
          <p:cNvPr id="559107" name="Rectangle 3" descr="斜纹布"/>
          <p:cNvSpPr>
            <a:spLocks noChangeArrowheads="1"/>
          </p:cNvSpPr>
          <p:nvPr/>
        </p:nvSpPr>
        <p:spPr bwMode="auto">
          <a:xfrm>
            <a:off x="353060" y="4039870"/>
            <a:ext cx="3137535" cy="132207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宋体" panose="02010600030101010101" pitchFamily="2" charset="-122"/>
                <a:ea typeface="宋体" panose="02010600030101010101" pitchFamily="2" charset="-122"/>
              </a:rPr>
              <a:t>值的选取既要考虑计算滤波值时少占用计算机的时间，又能达到较好的滤波效果。</a:t>
            </a:r>
            <a:endParaRPr lang="zh-CN" altLang="en-US" sz="2000">
              <a:latin typeface="宋体" panose="02010600030101010101" pitchFamily="2" charset="-122"/>
              <a:ea typeface="宋体" panose="02010600030101010101" pitchFamily="2" charset="-122"/>
            </a:endParaRPr>
          </a:p>
        </p:txBody>
      </p:sp>
      <p:grpSp>
        <p:nvGrpSpPr>
          <p:cNvPr id="2" name="Group 36"/>
          <p:cNvGrpSpPr/>
          <p:nvPr/>
        </p:nvGrpSpPr>
        <p:grpSpPr bwMode="auto">
          <a:xfrm>
            <a:off x="297180" y="5462270"/>
            <a:ext cx="3326130" cy="960755"/>
            <a:chOff x="-3" y="-3"/>
            <a:chExt cx="3271" cy="602"/>
          </a:xfrm>
        </p:grpSpPr>
        <p:grpSp>
          <p:nvGrpSpPr>
            <p:cNvPr id="50190" name="Group 34"/>
            <p:cNvGrpSpPr/>
            <p:nvPr/>
          </p:nvGrpSpPr>
          <p:grpSpPr bwMode="auto">
            <a:xfrm>
              <a:off x="0" y="0"/>
              <a:ext cx="3265" cy="596"/>
              <a:chOff x="0" y="0"/>
              <a:chExt cx="3265" cy="596"/>
            </a:xfrm>
          </p:grpSpPr>
          <p:grpSp>
            <p:nvGrpSpPr>
              <p:cNvPr id="50192" name="Group 15"/>
              <p:cNvGrpSpPr/>
              <p:nvPr/>
            </p:nvGrpSpPr>
            <p:grpSpPr bwMode="auto">
              <a:xfrm>
                <a:off x="0" y="0"/>
                <a:ext cx="653" cy="298"/>
                <a:chOff x="0" y="0"/>
                <a:chExt cx="653" cy="298"/>
              </a:xfrm>
            </p:grpSpPr>
            <p:sp>
              <p:nvSpPr>
                <p:cNvPr id="50220" name="Rectangle 4"/>
                <p:cNvSpPr>
                  <a:spLocks noChangeArrowheads="1"/>
                </p:cNvSpPr>
                <p:nvPr/>
              </p:nvSpPr>
              <p:spPr bwMode="auto">
                <a:xfrm>
                  <a:off x="43" y="0"/>
                  <a:ext cx="567" cy="298"/>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tabLst>
                      <a:tab pos="542925" algn="l"/>
                    </a:tabLst>
                    <a:defRPr sz="2800" b="1">
                      <a:solidFill>
                        <a:srgbClr val="FFFF00"/>
                      </a:solidFill>
                      <a:latin typeface="Arial" panose="020B0604020202020204" pitchFamily="34" charset="0"/>
                      <a:ea typeface="楷体_GB2312" pitchFamily="49" charset="-122"/>
                    </a:defRPr>
                  </a:lvl1pPr>
                  <a:lvl2pPr marL="742950" indent="-285750" eaLnBrk="0" hangingPunct="0">
                    <a:tabLst>
                      <a:tab pos="542925" algn="l"/>
                    </a:tabLst>
                    <a:defRPr sz="2800" b="1">
                      <a:solidFill>
                        <a:srgbClr val="FFFF00"/>
                      </a:solidFill>
                      <a:latin typeface="Arial" panose="020B0604020202020204" pitchFamily="34" charset="0"/>
                      <a:ea typeface="楷体_GB2312" pitchFamily="49" charset="-122"/>
                    </a:defRPr>
                  </a:lvl2pPr>
                  <a:lvl3pPr marL="1143000" indent="-228600" eaLnBrk="0" hangingPunct="0">
                    <a:tabLst>
                      <a:tab pos="542925" algn="l"/>
                    </a:tabLst>
                    <a:defRPr sz="2800" b="1">
                      <a:solidFill>
                        <a:srgbClr val="FFFF00"/>
                      </a:solidFill>
                      <a:latin typeface="Arial" panose="020B0604020202020204" pitchFamily="34" charset="0"/>
                      <a:ea typeface="楷体_GB2312" pitchFamily="49" charset="-122"/>
                    </a:defRPr>
                  </a:lvl3pPr>
                  <a:lvl4pPr marL="1600200" indent="-228600" eaLnBrk="0" hangingPunct="0">
                    <a:tabLst>
                      <a:tab pos="542925" algn="l"/>
                    </a:tabLst>
                    <a:defRPr sz="2800" b="1">
                      <a:solidFill>
                        <a:srgbClr val="FFFF00"/>
                      </a:solidFill>
                      <a:latin typeface="Arial" panose="020B0604020202020204" pitchFamily="34" charset="0"/>
                      <a:ea typeface="楷体_GB2312" pitchFamily="49" charset="-122"/>
                    </a:defRPr>
                  </a:lvl4pPr>
                  <a:lvl5pPr marL="2057400" indent="-228600" eaLnBrk="0" hangingPunct="0">
                    <a:tabLst>
                      <a:tab pos="542925" algn="l"/>
                    </a:tabLst>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tabLst>
                      <a:tab pos="542925" algn="l"/>
                    </a:tabLs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tabLst>
                      <a:tab pos="542925" algn="l"/>
                    </a:tabLs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tabLst>
                      <a:tab pos="542925" algn="l"/>
                    </a:tabLs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tabLst>
                      <a:tab pos="542925" algn="l"/>
                    </a:tabLst>
                    <a:defRPr sz="2800" b="1">
                      <a:solidFill>
                        <a:srgbClr val="FFFF00"/>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zh-CN" altLang="en-US" sz="1800">
                      <a:solidFill>
                        <a:srgbClr val="FFFFFF"/>
                      </a:solidFill>
                      <a:latin typeface="宋体" panose="02010600030101010101" pitchFamily="2" charset="-122"/>
                      <a:ea typeface="宋体" panose="02010600030101010101" pitchFamily="2" charset="-122"/>
                    </a:rPr>
                    <a:t>参数</a:t>
                  </a:r>
                  <a:endParaRPr lang="en-US" altLang="zh-CN" sz="1800">
                    <a:solidFill>
                      <a:srgbClr val="FFFFFF"/>
                    </a:solidFill>
                    <a:ea typeface="宋体" panose="02010600030101010101" pitchFamily="2" charset="-122"/>
                  </a:endParaRPr>
                </a:p>
              </p:txBody>
            </p:sp>
            <p:sp>
              <p:nvSpPr>
                <p:cNvPr id="50221" name="Rectangle 14"/>
                <p:cNvSpPr>
                  <a:spLocks noChangeArrowheads="1"/>
                </p:cNvSpPr>
                <p:nvPr/>
              </p:nvSpPr>
              <p:spPr bwMode="auto">
                <a:xfrm>
                  <a:off x="0" y="0"/>
                  <a:ext cx="653" cy="298"/>
                </a:xfrm>
                <a:prstGeom prst="rect">
                  <a:avLst/>
                </a:prstGeom>
                <a:noFill/>
                <a:ln w="7" cap="sq">
                  <a:solidFill>
                    <a:srgbClr val="A0A0A0"/>
                  </a:solidFill>
                  <a:miter lim="800000"/>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a:p>
              </p:txBody>
            </p:sp>
          </p:grpSp>
          <p:grpSp>
            <p:nvGrpSpPr>
              <p:cNvPr id="50193" name="Group 17"/>
              <p:cNvGrpSpPr/>
              <p:nvPr/>
            </p:nvGrpSpPr>
            <p:grpSpPr bwMode="auto">
              <a:xfrm>
                <a:off x="653" y="0"/>
                <a:ext cx="653" cy="298"/>
                <a:chOff x="653" y="0"/>
                <a:chExt cx="653" cy="298"/>
              </a:xfrm>
            </p:grpSpPr>
            <p:sp>
              <p:nvSpPr>
                <p:cNvPr id="50218" name="Rectangle 5"/>
                <p:cNvSpPr>
                  <a:spLocks noChangeArrowheads="1"/>
                </p:cNvSpPr>
                <p:nvPr/>
              </p:nvSpPr>
              <p:spPr bwMode="auto">
                <a:xfrm>
                  <a:off x="696" y="0"/>
                  <a:ext cx="567" cy="298"/>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zh-CN" altLang="en-US" sz="1800">
                      <a:solidFill>
                        <a:srgbClr val="FFFFFF"/>
                      </a:solidFill>
                      <a:latin typeface="宋体" panose="02010600030101010101" pitchFamily="2" charset="-122"/>
                      <a:ea typeface="宋体" panose="02010600030101010101" pitchFamily="2" charset="-122"/>
                    </a:rPr>
                    <a:t>流量</a:t>
                  </a:r>
                  <a:endParaRPr lang="en-US" altLang="zh-CN" sz="1800">
                    <a:solidFill>
                      <a:srgbClr val="FFFFFF"/>
                    </a:solidFill>
                    <a:ea typeface="宋体" panose="02010600030101010101" pitchFamily="2" charset="-122"/>
                  </a:endParaRPr>
                </a:p>
              </p:txBody>
            </p:sp>
            <p:sp>
              <p:nvSpPr>
                <p:cNvPr id="50219" name="Rectangle 16"/>
                <p:cNvSpPr>
                  <a:spLocks noChangeArrowheads="1"/>
                </p:cNvSpPr>
                <p:nvPr/>
              </p:nvSpPr>
              <p:spPr bwMode="auto">
                <a:xfrm>
                  <a:off x="653" y="0"/>
                  <a:ext cx="653" cy="298"/>
                </a:xfrm>
                <a:prstGeom prst="rect">
                  <a:avLst/>
                </a:prstGeom>
                <a:noFill/>
                <a:ln w="7" cap="sq">
                  <a:solidFill>
                    <a:srgbClr val="A0A0A0"/>
                  </a:solidFill>
                  <a:miter lim="800000"/>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a:p>
              </p:txBody>
            </p:sp>
          </p:grpSp>
          <p:grpSp>
            <p:nvGrpSpPr>
              <p:cNvPr id="50194" name="Group 19"/>
              <p:cNvGrpSpPr/>
              <p:nvPr/>
            </p:nvGrpSpPr>
            <p:grpSpPr bwMode="auto">
              <a:xfrm>
                <a:off x="1306" y="0"/>
                <a:ext cx="653" cy="298"/>
                <a:chOff x="1306" y="0"/>
                <a:chExt cx="653" cy="298"/>
              </a:xfrm>
            </p:grpSpPr>
            <p:sp>
              <p:nvSpPr>
                <p:cNvPr id="50216" name="Rectangle 6"/>
                <p:cNvSpPr>
                  <a:spLocks noChangeArrowheads="1"/>
                </p:cNvSpPr>
                <p:nvPr/>
              </p:nvSpPr>
              <p:spPr bwMode="auto">
                <a:xfrm>
                  <a:off x="1349" y="0"/>
                  <a:ext cx="567" cy="298"/>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zh-CN" altLang="en-US" sz="1800">
                      <a:solidFill>
                        <a:srgbClr val="FFFFFF"/>
                      </a:solidFill>
                      <a:latin typeface="宋体" panose="02010600030101010101" pitchFamily="2" charset="-122"/>
                      <a:ea typeface="宋体" panose="02010600030101010101" pitchFamily="2" charset="-122"/>
                    </a:rPr>
                    <a:t>压力</a:t>
                  </a:r>
                  <a:endParaRPr lang="en-US" altLang="zh-CN" sz="1800">
                    <a:solidFill>
                      <a:srgbClr val="FFFFFF"/>
                    </a:solidFill>
                    <a:ea typeface="宋体" panose="02010600030101010101" pitchFamily="2" charset="-122"/>
                  </a:endParaRPr>
                </a:p>
              </p:txBody>
            </p:sp>
            <p:sp>
              <p:nvSpPr>
                <p:cNvPr id="50217" name="Rectangle 18"/>
                <p:cNvSpPr>
                  <a:spLocks noChangeArrowheads="1"/>
                </p:cNvSpPr>
                <p:nvPr/>
              </p:nvSpPr>
              <p:spPr bwMode="auto">
                <a:xfrm>
                  <a:off x="1306" y="0"/>
                  <a:ext cx="653" cy="298"/>
                </a:xfrm>
                <a:prstGeom prst="rect">
                  <a:avLst/>
                </a:prstGeom>
                <a:noFill/>
                <a:ln w="7" cap="sq">
                  <a:solidFill>
                    <a:srgbClr val="A0A0A0"/>
                  </a:solidFill>
                  <a:miter lim="800000"/>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a:p>
              </p:txBody>
            </p:sp>
          </p:grpSp>
          <p:grpSp>
            <p:nvGrpSpPr>
              <p:cNvPr id="50195" name="Group 21"/>
              <p:cNvGrpSpPr/>
              <p:nvPr/>
            </p:nvGrpSpPr>
            <p:grpSpPr bwMode="auto">
              <a:xfrm>
                <a:off x="1959" y="0"/>
                <a:ext cx="653" cy="298"/>
                <a:chOff x="1959" y="0"/>
                <a:chExt cx="653" cy="298"/>
              </a:xfrm>
            </p:grpSpPr>
            <p:sp>
              <p:nvSpPr>
                <p:cNvPr id="50214" name="Rectangle 7"/>
                <p:cNvSpPr>
                  <a:spLocks noChangeArrowheads="1"/>
                </p:cNvSpPr>
                <p:nvPr/>
              </p:nvSpPr>
              <p:spPr bwMode="auto">
                <a:xfrm>
                  <a:off x="2002" y="0"/>
                  <a:ext cx="567" cy="298"/>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zh-CN" altLang="en-US" sz="1800">
                      <a:solidFill>
                        <a:srgbClr val="FFFFFF"/>
                      </a:solidFill>
                      <a:latin typeface="宋体" panose="02010600030101010101" pitchFamily="2" charset="-122"/>
                      <a:ea typeface="宋体" panose="02010600030101010101" pitchFamily="2" charset="-122"/>
                    </a:rPr>
                    <a:t>液位</a:t>
                  </a:r>
                  <a:endParaRPr lang="en-US" altLang="zh-CN" sz="1800">
                    <a:solidFill>
                      <a:srgbClr val="FFFFFF"/>
                    </a:solidFill>
                    <a:ea typeface="宋体" panose="02010600030101010101" pitchFamily="2" charset="-122"/>
                  </a:endParaRPr>
                </a:p>
              </p:txBody>
            </p:sp>
            <p:sp>
              <p:nvSpPr>
                <p:cNvPr id="50215" name="Rectangle 20"/>
                <p:cNvSpPr>
                  <a:spLocks noChangeArrowheads="1"/>
                </p:cNvSpPr>
                <p:nvPr/>
              </p:nvSpPr>
              <p:spPr bwMode="auto">
                <a:xfrm>
                  <a:off x="1959" y="0"/>
                  <a:ext cx="653" cy="298"/>
                </a:xfrm>
                <a:prstGeom prst="rect">
                  <a:avLst/>
                </a:prstGeom>
                <a:noFill/>
                <a:ln w="7" cap="sq">
                  <a:solidFill>
                    <a:srgbClr val="A0A0A0"/>
                  </a:solidFill>
                  <a:miter lim="800000"/>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a:p>
              </p:txBody>
            </p:sp>
          </p:grpSp>
          <p:grpSp>
            <p:nvGrpSpPr>
              <p:cNvPr id="50196" name="Group 23"/>
              <p:cNvGrpSpPr/>
              <p:nvPr/>
            </p:nvGrpSpPr>
            <p:grpSpPr bwMode="auto">
              <a:xfrm>
                <a:off x="2612" y="0"/>
                <a:ext cx="653" cy="298"/>
                <a:chOff x="2612" y="0"/>
                <a:chExt cx="653" cy="298"/>
              </a:xfrm>
            </p:grpSpPr>
            <p:sp>
              <p:nvSpPr>
                <p:cNvPr id="50212" name="Rectangle 8"/>
                <p:cNvSpPr>
                  <a:spLocks noChangeArrowheads="1"/>
                </p:cNvSpPr>
                <p:nvPr/>
              </p:nvSpPr>
              <p:spPr bwMode="auto">
                <a:xfrm>
                  <a:off x="2655" y="0"/>
                  <a:ext cx="567" cy="298"/>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zh-CN" altLang="en-US" sz="1800">
                      <a:solidFill>
                        <a:srgbClr val="FFFFFF"/>
                      </a:solidFill>
                      <a:latin typeface="宋体" panose="02010600030101010101" pitchFamily="2" charset="-122"/>
                      <a:ea typeface="宋体" panose="02010600030101010101" pitchFamily="2" charset="-122"/>
                    </a:rPr>
                    <a:t>温度</a:t>
                  </a:r>
                  <a:endParaRPr lang="en-US" altLang="zh-CN" sz="1800">
                    <a:solidFill>
                      <a:srgbClr val="FFFFFF"/>
                    </a:solidFill>
                    <a:ea typeface="宋体" panose="02010600030101010101" pitchFamily="2" charset="-122"/>
                  </a:endParaRPr>
                </a:p>
              </p:txBody>
            </p:sp>
            <p:sp>
              <p:nvSpPr>
                <p:cNvPr id="50213" name="Rectangle 22"/>
                <p:cNvSpPr>
                  <a:spLocks noChangeArrowheads="1"/>
                </p:cNvSpPr>
                <p:nvPr/>
              </p:nvSpPr>
              <p:spPr bwMode="auto">
                <a:xfrm>
                  <a:off x="2612" y="0"/>
                  <a:ext cx="653" cy="298"/>
                </a:xfrm>
                <a:prstGeom prst="rect">
                  <a:avLst/>
                </a:prstGeom>
                <a:noFill/>
                <a:ln w="7" cap="sq">
                  <a:solidFill>
                    <a:srgbClr val="A0A0A0"/>
                  </a:solidFill>
                  <a:miter lim="800000"/>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a:p>
              </p:txBody>
            </p:sp>
          </p:grpSp>
          <p:grpSp>
            <p:nvGrpSpPr>
              <p:cNvPr id="50197" name="Group 25"/>
              <p:cNvGrpSpPr/>
              <p:nvPr/>
            </p:nvGrpSpPr>
            <p:grpSpPr bwMode="auto">
              <a:xfrm>
                <a:off x="0" y="298"/>
                <a:ext cx="653" cy="298"/>
                <a:chOff x="0" y="298"/>
                <a:chExt cx="653" cy="298"/>
              </a:xfrm>
            </p:grpSpPr>
            <p:sp>
              <p:nvSpPr>
                <p:cNvPr id="50210" name="Rectangle 9"/>
                <p:cNvSpPr>
                  <a:spLocks noChangeArrowheads="1"/>
                </p:cNvSpPr>
                <p:nvPr/>
              </p:nvSpPr>
              <p:spPr bwMode="auto">
                <a:xfrm>
                  <a:off x="43" y="298"/>
                  <a:ext cx="567" cy="298"/>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en-US" altLang="zh-CN" sz="18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1800">
                      <a:solidFill>
                        <a:srgbClr val="FFFFFF"/>
                      </a:solidFill>
                      <a:latin typeface="宋体" panose="02010600030101010101" pitchFamily="2" charset="-122"/>
                      <a:ea typeface="宋体" panose="02010600030101010101" pitchFamily="2" charset="-122"/>
                    </a:rPr>
                    <a:t>值</a:t>
                  </a:r>
                  <a:endParaRPr lang="en-US" altLang="zh-CN" sz="1800">
                    <a:solidFill>
                      <a:srgbClr val="FFFFFF"/>
                    </a:solidFill>
                    <a:ea typeface="宋体" panose="02010600030101010101" pitchFamily="2" charset="-122"/>
                  </a:endParaRPr>
                </a:p>
              </p:txBody>
            </p:sp>
            <p:sp>
              <p:nvSpPr>
                <p:cNvPr id="50211" name="Rectangle 24"/>
                <p:cNvSpPr>
                  <a:spLocks noChangeArrowheads="1"/>
                </p:cNvSpPr>
                <p:nvPr/>
              </p:nvSpPr>
              <p:spPr bwMode="auto">
                <a:xfrm>
                  <a:off x="0" y="298"/>
                  <a:ext cx="653" cy="298"/>
                </a:xfrm>
                <a:prstGeom prst="rect">
                  <a:avLst/>
                </a:prstGeom>
                <a:noFill/>
                <a:ln w="7" cap="sq">
                  <a:solidFill>
                    <a:srgbClr val="A0A0A0"/>
                  </a:solidFill>
                  <a:miter lim="800000"/>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a:p>
              </p:txBody>
            </p:sp>
          </p:grpSp>
          <p:grpSp>
            <p:nvGrpSpPr>
              <p:cNvPr id="50198" name="Group 27"/>
              <p:cNvGrpSpPr/>
              <p:nvPr/>
            </p:nvGrpSpPr>
            <p:grpSpPr bwMode="auto">
              <a:xfrm>
                <a:off x="653" y="298"/>
                <a:ext cx="653" cy="298"/>
                <a:chOff x="653" y="298"/>
                <a:chExt cx="653" cy="298"/>
              </a:xfrm>
            </p:grpSpPr>
            <p:sp>
              <p:nvSpPr>
                <p:cNvPr id="50208" name="Rectangle 10"/>
                <p:cNvSpPr>
                  <a:spLocks noChangeArrowheads="1"/>
                </p:cNvSpPr>
                <p:nvPr/>
              </p:nvSpPr>
              <p:spPr bwMode="auto">
                <a:xfrm>
                  <a:off x="696" y="298"/>
                  <a:ext cx="567" cy="298"/>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en-US" altLang="zh-CN" sz="1800">
                      <a:solidFill>
                        <a:srgbClr val="FFFFFF"/>
                      </a:solidFill>
                      <a:latin typeface="宋体" panose="02010600030101010101" pitchFamily="2" charset="-122"/>
                      <a:ea typeface="宋体" panose="02010600030101010101" pitchFamily="2" charset="-122"/>
                    </a:rPr>
                    <a:t>12</a:t>
                  </a:r>
                  <a:endParaRPr lang="en-US" altLang="zh-CN" sz="1800">
                    <a:solidFill>
                      <a:srgbClr val="FFFFFF"/>
                    </a:solidFill>
                    <a:ea typeface="宋体" panose="02010600030101010101" pitchFamily="2" charset="-122"/>
                  </a:endParaRPr>
                </a:p>
              </p:txBody>
            </p:sp>
            <p:sp>
              <p:nvSpPr>
                <p:cNvPr id="50209" name="Rectangle 26"/>
                <p:cNvSpPr>
                  <a:spLocks noChangeArrowheads="1"/>
                </p:cNvSpPr>
                <p:nvPr/>
              </p:nvSpPr>
              <p:spPr bwMode="auto">
                <a:xfrm>
                  <a:off x="653" y="298"/>
                  <a:ext cx="653" cy="298"/>
                </a:xfrm>
                <a:prstGeom prst="rect">
                  <a:avLst/>
                </a:prstGeom>
                <a:noFill/>
                <a:ln w="7" cap="sq">
                  <a:solidFill>
                    <a:srgbClr val="A0A0A0"/>
                  </a:solidFill>
                  <a:miter lim="800000"/>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a:p>
              </p:txBody>
            </p:sp>
          </p:grpSp>
          <p:grpSp>
            <p:nvGrpSpPr>
              <p:cNvPr id="50199" name="Group 29"/>
              <p:cNvGrpSpPr/>
              <p:nvPr/>
            </p:nvGrpSpPr>
            <p:grpSpPr bwMode="auto">
              <a:xfrm>
                <a:off x="1306" y="298"/>
                <a:ext cx="653" cy="298"/>
                <a:chOff x="1306" y="298"/>
                <a:chExt cx="653" cy="298"/>
              </a:xfrm>
            </p:grpSpPr>
            <p:sp>
              <p:nvSpPr>
                <p:cNvPr id="50206" name="Rectangle 11"/>
                <p:cNvSpPr>
                  <a:spLocks noChangeArrowheads="1"/>
                </p:cNvSpPr>
                <p:nvPr/>
              </p:nvSpPr>
              <p:spPr bwMode="auto">
                <a:xfrm>
                  <a:off x="1349" y="298"/>
                  <a:ext cx="567" cy="298"/>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en-US" altLang="zh-CN" sz="1800">
                      <a:solidFill>
                        <a:srgbClr val="FFFFFF"/>
                      </a:solidFill>
                      <a:latin typeface="宋体" panose="02010600030101010101" pitchFamily="2" charset="-122"/>
                      <a:ea typeface="宋体" panose="02010600030101010101" pitchFamily="2" charset="-122"/>
                    </a:rPr>
                    <a:t>4</a:t>
                  </a:r>
                  <a:endParaRPr lang="en-US" altLang="zh-CN" sz="1800">
                    <a:solidFill>
                      <a:srgbClr val="FFFFFF"/>
                    </a:solidFill>
                    <a:ea typeface="宋体" panose="02010600030101010101" pitchFamily="2" charset="-122"/>
                  </a:endParaRPr>
                </a:p>
              </p:txBody>
            </p:sp>
            <p:sp>
              <p:nvSpPr>
                <p:cNvPr id="50207" name="Rectangle 28"/>
                <p:cNvSpPr>
                  <a:spLocks noChangeArrowheads="1"/>
                </p:cNvSpPr>
                <p:nvPr/>
              </p:nvSpPr>
              <p:spPr bwMode="auto">
                <a:xfrm>
                  <a:off x="1306" y="298"/>
                  <a:ext cx="653" cy="298"/>
                </a:xfrm>
                <a:prstGeom prst="rect">
                  <a:avLst/>
                </a:prstGeom>
                <a:noFill/>
                <a:ln w="7" cap="sq">
                  <a:solidFill>
                    <a:srgbClr val="A0A0A0"/>
                  </a:solidFill>
                  <a:miter lim="800000"/>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a:p>
              </p:txBody>
            </p:sp>
          </p:grpSp>
          <p:grpSp>
            <p:nvGrpSpPr>
              <p:cNvPr id="50200" name="Group 31"/>
              <p:cNvGrpSpPr/>
              <p:nvPr/>
            </p:nvGrpSpPr>
            <p:grpSpPr bwMode="auto">
              <a:xfrm>
                <a:off x="1959" y="298"/>
                <a:ext cx="653" cy="298"/>
                <a:chOff x="1959" y="298"/>
                <a:chExt cx="653" cy="298"/>
              </a:xfrm>
            </p:grpSpPr>
            <p:sp>
              <p:nvSpPr>
                <p:cNvPr id="50204" name="Rectangle 12"/>
                <p:cNvSpPr>
                  <a:spLocks noChangeArrowheads="1"/>
                </p:cNvSpPr>
                <p:nvPr/>
              </p:nvSpPr>
              <p:spPr bwMode="auto">
                <a:xfrm>
                  <a:off x="2002" y="298"/>
                  <a:ext cx="567" cy="298"/>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en-US" altLang="zh-CN" sz="1800">
                      <a:solidFill>
                        <a:srgbClr val="FFFFFF"/>
                      </a:solidFill>
                      <a:latin typeface="宋体" panose="02010600030101010101" pitchFamily="2" charset="-122"/>
                      <a:ea typeface="宋体" panose="02010600030101010101" pitchFamily="2" charset="-122"/>
                    </a:rPr>
                    <a:t>4</a:t>
                  </a:r>
                  <a:r>
                    <a:rPr lang="zh-CN" altLang="en-US" sz="1800">
                      <a:solidFill>
                        <a:srgbClr val="FFFFFF"/>
                      </a:solidFill>
                      <a:latin typeface="宋体" panose="02010600030101010101" pitchFamily="2" charset="-122"/>
                      <a:ea typeface="宋体" panose="02010600030101010101" pitchFamily="2" charset="-122"/>
                    </a:rPr>
                    <a:t>～</a:t>
                  </a:r>
                  <a:r>
                    <a:rPr lang="en-US" altLang="zh-CN" sz="1800">
                      <a:solidFill>
                        <a:srgbClr val="FFFFFF"/>
                      </a:solidFill>
                      <a:latin typeface="宋体" panose="02010600030101010101" pitchFamily="2" charset="-122"/>
                      <a:ea typeface="宋体" panose="02010600030101010101" pitchFamily="2" charset="-122"/>
                    </a:rPr>
                    <a:t>12</a:t>
                  </a:r>
                  <a:endParaRPr lang="en-US" altLang="zh-CN" sz="1800">
                    <a:solidFill>
                      <a:srgbClr val="FFFFFF"/>
                    </a:solidFill>
                    <a:ea typeface="宋体" panose="02010600030101010101" pitchFamily="2" charset="-122"/>
                  </a:endParaRPr>
                </a:p>
              </p:txBody>
            </p:sp>
            <p:sp>
              <p:nvSpPr>
                <p:cNvPr id="50205" name="Rectangle 30"/>
                <p:cNvSpPr>
                  <a:spLocks noChangeArrowheads="1"/>
                </p:cNvSpPr>
                <p:nvPr/>
              </p:nvSpPr>
              <p:spPr bwMode="auto">
                <a:xfrm>
                  <a:off x="1959" y="298"/>
                  <a:ext cx="653" cy="298"/>
                </a:xfrm>
                <a:prstGeom prst="rect">
                  <a:avLst/>
                </a:prstGeom>
                <a:noFill/>
                <a:ln w="7" cap="sq">
                  <a:solidFill>
                    <a:srgbClr val="A0A0A0"/>
                  </a:solidFill>
                  <a:miter lim="800000"/>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a:p>
              </p:txBody>
            </p:sp>
          </p:grpSp>
          <p:grpSp>
            <p:nvGrpSpPr>
              <p:cNvPr id="50201" name="Group 33"/>
              <p:cNvGrpSpPr/>
              <p:nvPr/>
            </p:nvGrpSpPr>
            <p:grpSpPr bwMode="auto">
              <a:xfrm>
                <a:off x="2612" y="298"/>
                <a:ext cx="653" cy="298"/>
                <a:chOff x="2612" y="298"/>
                <a:chExt cx="653" cy="298"/>
              </a:xfrm>
            </p:grpSpPr>
            <p:sp>
              <p:nvSpPr>
                <p:cNvPr id="50202" name="Rectangle 13"/>
                <p:cNvSpPr>
                  <a:spLocks noChangeArrowheads="1"/>
                </p:cNvSpPr>
                <p:nvPr/>
              </p:nvSpPr>
              <p:spPr bwMode="auto">
                <a:xfrm>
                  <a:off x="2655" y="298"/>
                  <a:ext cx="567" cy="298"/>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en-US" altLang="zh-CN" sz="1800">
                      <a:solidFill>
                        <a:srgbClr val="FFFFFF"/>
                      </a:solidFill>
                      <a:latin typeface="宋体" panose="02010600030101010101" pitchFamily="2" charset="-122"/>
                      <a:ea typeface="宋体" panose="02010600030101010101" pitchFamily="2" charset="-122"/>
                    </a:rPr>
                    <a:t>1</a:t>
                  </a:r>
                  <a:r>
                    <a:rPr lang="zh-CN" altLang="en-US" sz="1800">
                      <a:solidFill>
                        <a:srgbClr val="FFFFFF"/>
                      </a:solidFill>
                      <a:latin typeface="宋体" panose="02010600030101010101" pitchFamily="2" charset="-122"/>
                      <a:ea typeface="宋体" panose="02010600030101010101" pitchFamily="2" charset="-122"/>
                    </a:rPr>
                    <a:t>～</a:t>
                  </a:r>
                  <a:r>
                    <a:rPr lang="en-US" altLang="zh-CN" sz="1800">
                      <a:solidFill>
                        <a:srgbClr val="FFFFFF"/>
                      </a:solidFill>
                      <a:latin typeface="宋体" panose="02010600030101010101" pitchFamily="2" charset="-122"/>
                      <a:ea typeface="宋体" panose="02010600030101010101" pitchFamily="2" charset="-122"/>
                    </a:rPr>
                    <a:t>4</a:t>
                  </a:r>
                  <a:endParaRPr lang="en-US" altLang="zh-CN" sz="1800">
                    <a:solidFill>
                      <a:srgbClr val="FFFFFF"/>
                    </a:solidFill>
                    <a:ea typeface="宋体" panose="02010600030101010101" pitchFamily="2" charset="-122"/>
                  </a:endParaRPr>
                </a:p>
              </p:txBody>
            </p:sp>
            <p:sp>
              <p:nvSpPr>
                <p:cNvPr id="50203" name="Rectangle 32"/>
                <p:cNvSpPr>
                  <a:spLocks noChangeArrowheads="1"/>
                </p:cNvSpPr>
                <p:nvPr/>
              </p:nvSpPr>
              <p:spPr bwMode="auto">
                <a:xfrm>
                  <a:off x="2612" y="298"/>
                  <a:ext cx="653" cy="298"/>
                </a:xfrm>
                <a:prstGeom prst="rect">
                  <a:avLst/>
                </a:prstGeom>
                <a:noFill/>
                <a:ln w="7" cap="sq">
                  <a:solidFill>
                    <a:srgbClr val="A0A0A0"/>
                  </a:solidFill>
                  <a:miter lim="800000"/>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a:p>
              </p:txBody>
            </p:sp>
          </p:grpSp>
        </p:grpSp>
        <p:sp>
          <p:nvSpPr>
            <p:cNvPr id="50191" name="Rectangle 35"/>
            <p:cNvSpPr>
              <a:spLocks noChangeArrowheads="1"/>
            </p:cNvSpPr>
            <p:nvPr/>
          </p:nvSpPr>
          <p:spPr bwMode="auto">
            <a:xfrm>
              <a:off x="-3" y="-3"/>
              <a:ext cx="3271" cy="602"/>
            </a:xfrm>
            <a:prstGeom prst="rect">
              <a:avLst/>
            </a:prstGeom>
            <a:noFill/>
            <a:ln w="9525" cap="sq">
              <a:solidFill>
                <a:srgbClr val="A0A0A0"/>
              </a:solidFill>
              <a:miter lim="800000"/>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a:p>
          </p:txBody>
        </p:sp>
      </p:grpSp>
      <p:sp>
        <p:nvSpPr>
          <p:cNvPr id="549900" name="Text Box 12" descr="斜纹布"/>
          <p:cNvSpPr txBox="1">
            <a:spLocks noChangeArrowheads="1"/>
          </p:cNvSpPr>
          <p:nvPr/>
        </p:nvSpPr>
        <p:spPr bwMode="auto">
          <a:xfrm>
            <a:off x="113030" y="331470"/>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400">
                <a:solidFill>
                  <a:srgbClr val="FFFFFF"/>
                </a:solidFill>
                <a:latin typeface="Times New Roman" panose="02020603050405020304" pitchFamily="18" charset="0"/>
                <a:ea typeface="华文新魏" panose="02010800040101010101" pitchFamily="2" charset="-122"/>
                <a:cs typeface="Times New Roman" panose="02020603050405020304" pitchFamily="18" charset="0"/>
              </a:rPr>
              <a:t>3.3.1</a:t>
            </a:r>
            <a:r>
              <a:rPr lang="en-US" altLang="zh-CN" sz="2400">
                <a:solidFill>
                  <a:srgbClr val="FFFFFF"/>
                </a:solidFill>
                <a:ea typeface="华文新魏" panose="02010800040101010101" pitchFamily="2" charset="-122"/>
              </a:rPr>
              <a:t> </a:t>
            </a:r>
            <a:r>
              <a:rPr lang="zh-CN" altLang="en-US" sz="2400">
                <a:solidFill>
                  <a:srgbClr val="FFFFFF"/>
                </a:solidFill>
                <a:ea typeface="华文新魏" panose="02010800040101010101" pitchFamily="2" charset="-122"/>
              </a:rPr>
              <a:t>随机误差处理及数字滤波</a:t>
            </a:r>
            <a:r>
              <a:rPr lang="zh-CN" altLang="en-US" sz="2400"/>
              <a:t> </a:t>
            </a:r>
            <a:endParaRPr lang="zh-CN" altLang="en-US" sz="2400"/>
          </a:p>
        </p:txBody>
      </p:sp>
      <p:sp>
        <p:nvSpPr>
          <p:cNvPr id="558091" name="Text Box 11" descr="斜纹布"/>
          <p:cNvSpPr txBox="1">
            <a:spLocks noChangeArrowheads="1"/>
          </p:cNvSpPr>
          <p:nvPr/>
        </p:nvSpPr>
        <p:spPr bwMode="auto">
          <a:xfrm>
            <a:off x="341449" y="791686"/>
            <a:ext cx="48006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递推平均值滤波</a:t>
            </a:r>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604162" name="Text Box 2" descr="斜纹布"/>
          <p:cNvSpPr txBox="1">
            <a:spLocks noChangeArrowheads="1"/>
          </p:cNvSpPr>
          <p:nvPr/>
        </p:nvSpPr>
        <p:spPr bwMode="auto">
          <a:xfrm>
            <a:off x="3616960" y="952500"/>
            <a:ext cx="5365115" cy="5631180"/>
          </a:xfrm>
          <a:prstGeom prst="rect">
            <a:avLst/>
          </a:prstGeom>
          <a:noFill/>
          <a:ln w="28575" cap="sq">
            <a:noFill/>
            <a:miter lim="800000"/>
          </a:ln>
          <a:effectLst>
            <a:prstShdw prst="shdw17" dist="17961" dir="2700000">
              <a:schemeClr val="bg2"/>
            </a:prstShdw>
          </a:effectLst>
        </p:spPr>
        <p:txBody>
          <a:bodyPr wrap="square">
            <a:spAutoFit/>
          </a:bodyPr>
          <a:p>
            <a:pPr fontAlgn="base">
              <a:spcBef>
                <a:spcPct val="0"/>
              </a:spcBef>
              <a:spcAft>
                <a:spcPct val="0"/>
              </a:spcAft>
              <a:defRPr/>
            </a:pPr>
            <a:r>
              <a:rPr lang="en-US" altLang="zh-CN" sz="2000" b="1" dirty="0">
                <a:solidFill>
                  <a:srgbClr val="FFFFFF"/>
                </a:solidFill>
                <a:effectLst>
                  <a:outerShdw blurRad="38100" dist="38100" dir="2700000" algn="tl">
                    <a:srgbClr val="000000"/>
                  </a:outerShdw>
                </a:effectLst>
                <a:latin typeface="Times New Roman" panose="02020603050405020304" pitchFamily="18" charset="0"/>
                <a:ea typeface="Arial Unicode MS" pitchFamily="34" charset="-122"/>
                <a:cs typeface="Times New Roman" panose="02020603050405020304" pitchFamily="18" charset="0"/>
              </a:rPr>
              <a:t>#include&lt;reg51.h&gt; </a:t>
            </a:r>
            <a:endParaRPr lang="en-US" altLang="zh-CN" sz="2000" b="1" dirty="0">
              <a:solidFill>
                <a:srgbClr val="FFFFFF"/>
              </a:solidFill>
              <a:effectLst>
                <a:outerShdw blurRad="38100" dist="38100" dir="2700000" algn="tl">
                  <a:srgbClr val="000000"/>
                </a:outerShdw>
              </a:effectLst>
              <a:latin typeface="Times New Roman" panose="02020603050405020304" pitchFamily="18" charset="0"/>
              <a:ea typeface="Arial Unicode MS" pitchFamily="34" charset="-122"/>
              <a:cs typeface="Times New Roman" panose="02020603050405020304" pitchFamily="18" charset="0"/>
            </a:endParaRPr>
          </a:p>
          <a:p>
            <a:pPr fontAlgn="base">
              <a:spcBef>
                <a:spcPct val="0"/>
              </a:spcBef>
              <a:spcAft>
                <a:spcPct val="0"/>
              </a:spcAft>
              <a:defRPr/>
            </a:pP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#define </a:t>
            </a: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uchar</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unsigned char</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uchar</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data sample;</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uchar</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data aver=0;</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uchar</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a:t>
            </a: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meanFiltering</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(void)</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      uchar</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a:t>
            </a: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idata</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a:t>
            </a: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addr_x</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=0x30;  //</a:t>
            </a:r>
            <a:r>
              <a:rPr lang="zh-CN" altLang="en-US" sz="2000" b="1" dirty="0">
                <a:solidFill>
                  <a:srgbClr val="FFFFFF"/>
                </a:solidFill>
                <a:latin typeface="Times New Roman" panose="02020603050405020304" pitchFamily="18" charset="0"/>
                <a:ea typeface="楷体_GB2312" pitchFamily="49" charset="-122"/>
                <a:cs typeface="Times New Roman" panose="02020603050405020304" pitchFamily="18" charset="0"/>
              </a:rPr>
              <a:t>样本点首地址</a:t>
            </a:r>
            <a:endParaRPr lang="zh-CN" altLang="en-US"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      int</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a:t>
            </a: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i</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      uchar</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data count=0x0C;  //</a:t>
            </a:r>
            <a:r>
              <a:rPr lang="zh-CN" altLang="en-US" sz="2000" b="1" dirty="0">
                <a:solidFill>
                  <a:srgbClr val="FFFFFF"/>
                </a:solidFill>
                <a:latin typeface="Times New Roman" panose="02020603050405020304" pitchFamily="18" charset="0"/>
                <a:ea typeface="楷体_GB2312" pitchFamily="49" charset="-122"/>
                <a:cs typeface="Times New Roman" panose="02020603050405020304" pitchFamily="18" charset="0"/>
              </a:rPr>
              <a:t>样本点个数</a:t>
            </a:r>
            <a:endParaRPr lang="zh-CN" altLang="en-US"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      uchar</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data sum=0;</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for(</a:t>
            </a: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i</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=1;i&lt;count-1;i++)</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*(addr_x+i-1)=*(</a:t>
            </a: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addr_x+i</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sum=sum+(*(addr_x+i-1));</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*(addr_x+count-1)=sample;</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     aver=(</a:t>
            </a:r>
            <a:r>
              <a:rPr lang="en-US" altLang="zh-CN" sz="2000" b="1" dirty="0" err="1">
                <a:solidFill>
                  <a:srgbClr val="FFFFFF"/>
                </a:solidFill>
                <a:latin typeface="Times New Roman" panose="02020603050405020304" pitchFamily="18" charset="0"/>
                <a:ea typeface="楷体_GB2312" pitchFamily="49" charset="-122"/>
                <a:cs typeface="Times New Roman" panose="02020603050405020304" pitchFamily="18" charset="0"/>
              </a:rPr>
              <a:t>sum+sample</a:t>
            </a: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)/count;</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defRPr/>
            </a:pPr>
            <a:r>
              <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rPr>
              <a:t>}</a:t>
            </a:r>
            <a:endParaRPr lang="en-US" altLang="zh-CN" sz="2000" b="1" dirty="0">
              <a:solidFill>
                <a:srgbClr val="FFFFFF"/>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9106"/>
                                        </p:tgtEl>
                                        <p:attrNameLst>
                                          <p:attrName>style.visibility</p:attrName>
                                        </p:attrNameLst>
                                      </p:cBhvr>
                                      <p:to>
                                        <p:strVal val="visible"/>
                                      </p:to>
                                    </p:set>
                                    <p:anim calcmode="lin" valueType="num">
                                      <p:cBhvr additive="base">
                                        <p:cTn id="7" dur="500" fill="hold"/>
                                        <p:tgtEl>
                                          <p:spTgt spid="559106"/>
                                        </p:tgtEl>
                                        <p:attrNameLst>
                                          <p:attrName>ppt_x</p:attrName>
                                        </p:attrNameLst>
                                      </p:cBhvr>
                                      <p:tavLst>
                                        <p:tav tm="0">
                                          <p:val>
                                            <p:strVal val="#ppt_x"/>
                                          </p:val>
                                        </p:tav>
                                        <p:tav tm="100000">
                                          <p:val>
                                            <p:strVal val="#ppt_x"/>
                                          </p:val>
                                        </p:tav>
                                      </p:tavLst>
                                    </p:anim>
                                    <p:anim calcmode="lin" valueType="num">
                                      <p:cBhvr additive="base">
                                        <p:cTn id="8" dur="500" fill="hold"/>
                                        <p:tgtEl>
                                          <p:spTgt spid="5591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9107"/>
                                        </p:tgtEl>
                                        <p:attrNameLst>
                                          <p:attrName>style.visibility</p:attrName>
                                        </p:attrNameLst>
                                      </p:cBhvr>
                                      <p:to>
                                        <p:strVal val="visible"/>
                                      </p:to>
                                    </p:set>
                                    <p:anim calcmode="lin" valueType="num">
                                      <p:cBhvr additive="base">
                                        <p:cTn id="13" dur="500" fill="hold"/>
                                        <p:tgtEl>
                                          <p:spTgt spid="559107"/>
                                        </p:tgtEl>
                                        <p:attrNameLst>
                                          <p:attrName>ppt_x</p:attrName>
                                        </p:attrNameLst>
                                      </p:cBhvr>
                                      <p:tavLst>
                                        <p:tav tm="0">
                                          <p:val>
                                            <p:strVal val="#ppt_x"/>
                                          </p:val>
                                        </p:tav>
                                        <p:tav tm="100000">
                                          <p:val>
                                            <p:strVal val="#ppt_x"/>
                                          </p:val>
                                        </p:tav>
                                      </p:tavLst>
                                    </p:anim>
                                    <p:anim calcmode="lin" valueType="num">
                                      <p:cBhvr additive="base">
                                        <p:cTn id="14" dur="500" fill="hold"/>
                                        <p:tgtEl>
                                          <p:spTgt spid="55910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6" grpId="0" bldLvl="0" animBg="1"/>
      <p:bldP spid="55910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2" descr="斜纹布"/>
          <p:cNvSpPr txBox="1">
            <a:spLocks noChangeArrowheads="1"/>
          </p:cNvSpPr>
          <p:nvPr/>
        </p:nvSpPr>
        <p:spPr bwMode="auto">
          <a:xfrm>
            <a:off x="228600" y="758825"/>
            <a:ext cx="379984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400">
                <a:solidFill>
                  <a:schemeClr val="tx1"/>
                </a:solidFill>
                <a:latin typeface="Times New Roman" panose="02020603050405020304" pitchFamily="18" charset="0"/>
                <a:cs typeface="Times New Roman" panose="02020603050405020304" pitchFamily="18" charset="0"/>
              </a:rPr>
              <a:t>5. </a:t>
            </a:r>
            <a:r>
              <a:rPr lang="en-US" altLang="zh-CN" sz="2400">
                <a:solidFill>
                  <a:schemeClr val="tx1"/>
                </a:solidFill>
              </a:rPr>
              <a:t> </a:t>
            </a:r>
            <a:r>
              <a:rPr lang="zh-CN" altLang="en-US" sz="2400">
                <a:solidFill>
                  <a:schemeClr val="tx1"/>
                </a:solidFill>
              </a:rPr>
              <a:t>加权递推平均值滤波 </a:t>
            </a:r>
            <a:endParaRPr lang="zh-CN" altLang="en-US" sz="2400">
              <a:solidFill>
                <a:schemeClr val="tx1"/>
              </a:solidFill>
            </a:endParaRPr>
          </a:p>
        </p:txBody>
      </p:sp>
      <p:sp>
        <p:nvSpPr>
          <p:cNvPr id="5125" name="Text Box 3" descr="斜纹布"/>
          <p:cNvSpPr txBox="1">
            <a:spLocks noChangeArrowheads="1"/>
          </p:cNvSpPr>
          <p:nvPr/>
        </p:nvSpPr>
        <p:spPr bwMode="auto">
          <a:xfrm>
            <a:off x="228600" y="1219200"/>
            <a:ext cx="8458200" cy="132207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在算术平均值滤波和递推平均值滤波法中，将</a:t>
            </a:r>
            <a:r>
              <a:rPr lang="en-US" altLang="zh-CN" sz="2000">
                <a:latin typeface="宋体" panose="02010600030101010101" pitchFamily="2" charset="-122"/>
                <a:ea typeface="宋体" panose="02010600030101010101" pitchFamily="2" charset="-122"/>
              </a:rPr>
              <a:t>N</a:t>
            </a:r>
            <a:r>
              <a:rPr lang="zh-CN" altLang="en-US" sz="2000">
                <a:latin typeface="宋体" panose="02010600030101010101" pitchFamily="2" charset="-122"/>
                <a:ea typeface="宋体" panose="02010600030101010101" pitchFamily="2" charset="-122"/>
              </a:rPr>
              <a:t>次采样值同等对待，削弱了当前采样值在程序中的比重，实时性较差，为了提高滤波效果，可将各次采样值取不同的比例系数后再相加，这种方法被称为加权平均滤波法。其运算关系式为</a:t>
            </a:r>
            <a:endParaRPr lang="zh-CN" altLang="en-US" sz="2000"/>
          </a:p>
        </p:txBody>
      </p:sp>
      <p:graphicFrame>
        <p:nvGraphicFramePr>
          <p:cNvPr id="5122" name="Object 4"/>
          <p:cNvGraphicFramePr>
            <a:graphicFrameLocks noChangeAspect="1"/>
          </p:cNvGraphicFramePr>
          <p:nvPr/>
        </p:nvGraphicFramePr>
        <p:xfrm>
          <a:off x="2209165" y="2168525"/>
          <a:ext cx="1692275" cy="825500"/>
        </p:xfrm>
        <a:graphic>
          <a:graphicData uri="http://schemas.openxmlformats.org/presentationml/2006/ole">
            <mc:AlternateContent xmlns:mc="http://schemas.openxmlformats.org/markup-compatibility/2006">
              <mc:Choice xmlns:v="urn:schemas-microsoft-com:vml" Requires="v">
                <p:oleObj spid="_x0000_s5214" name="Equation" r:id="rId1" imgW="749300" imgH="368300" progId="Equation.3">
                  <p:embed/>
                </p:oleObj>
              </mc:Choice>
              <mc:Fallback>
                <p:oleObj name="Equation" r:id="rId1" imgW="749300" imgH="368300" progId="Equation.3">
                  <p:embed/>
                  <p:pic>
                    <p:nvPicPr>
                      <p:cNvPr id="0" name="图片 5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165" y="2168525"/>
                        <a:ext cx="1692275" cy="825500"/>
                      </a:xfrm>
                      <a:prstGeom prst="rect">
                        <a:avLst/>
                      </a:prstGeom>
                      <a:solidFill>
                        <a:schemeClr val="tx1"/>
                      </a:solidFill>
                    </p:spPr>
                  </p:pic>
                </p:oleObj>
              </mc:Fallback>
            </mc:AlternateContent>
          </a:graphicData>
        </a:graphic>
      </p:graphicFrame>
      <p:sp>
        <p:nvSpPr>
          <p:cNvPr id="5126" name="Text Box 6" descr="斜纹布"/>
          <p:cNvSpPr txBox="1">
            <a:spLocks noChangeArrowheads="1"/>
          </p:cNvSpPr>
          <p:nvPr/>
        </p:nvSpPr>
        <p:spPr bwMode="auto">
          <a:xfrm>
            <a:off x="4004945" y="2227580"/>
            <a:ext cx="2512695"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a:latin typeface="宋体" panose="02010600030101010101" pitchFamily="2" charset="-122"/>
                <a:ea typeface="宋体" panose="02010600030101010101" pitchFamily="2" charset="-122"/>
                <a:cs typeface="Times New Roman" panose="02020603050405020304" pitchFamily="18" charset="0"/>
              </a:rPr>
              <a:t>为加权系数，对它的选取应满足：</a:t>
            </a:r>
            <a:r>
              <a:rPr lang="zh-CN" altLang="en-US" sz="2000">
                <a:cs typeface="Times New Roman" panose="02020603050405020304" pitchFamily="18" charset="0"/>
              </a:rPr>
              <a:t> </a:t>
            </a:r>
            <a:endParaRPr lang="zh-CN" altLang="en-US" sz="2000">
              <a:cs typeface="Times New Roman" panose="02020603050405020304" pitchFamily="18" charset="0"/>
            </a:endParaRPr>
          </a:p>
        </p:txBody>
      </p:sp>
      <p:graphicFrame>
        <p:nvGraphicFramePr>
          <p:cNvPr id="5123" name="Object 7"/>
          <p:cNvGraphicFramePr>
            <a:graphicFrameLocks noChangeAspect="1"/>
          </p:cNvGraphicFramePr>
          <p:nvPr/>
        </p:nvGraphicFramePr>
        <p:xfrm>
          <a:off x="6290945" y="2227580"/>
          <a:ext cx="1583690" cy="892810"/>
        </p:xfrm>
        <a:graphic>
          <a:graphicData uri="http://schemas.openxmlformats.org/presentationml/2006/ole">
            <mc:AlternateContent xmlns:mc="http://schemas.openxmlformats.org/markup-compatibility/2006">
              <mc:Choice xmlns:v="urn:schemas-microsoft-com:vml" Requires="v">
                <p:oleObj spid="_x0000_s5215" name="Equation" r:id="rId3" imgW="977900" imgH="558800" progId="Equation.3">
                  <p:embed/>
                </p:oleObj>
              </mc:Choice>
              <mc:Fallback>
                <p:oleObj name="Equation" r:id="rId3" imgW="977900" imgH="558800" progId="Equation.3">
                  <p:embed/>
                  <p:pic>
                    <p:nvPicPr>
                      <p:cNvPr id="0" name="图片 52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0945" y="2227580"/>
                        <a:ext cx="1583690" cy="892810"/>
                      </a:xfrm>
                      <a:prstGeom prst="rect">
                        <a:avLst/>
                      </a:prstGeom>
                      <a:solidFill>
                        <a:schemeClr val="tx1"/>
                      </a:solidFill>
                    </p:spPr>
                  </p:pic>
                </p:oleObj>
              </mc:Fallback>
            </mc:AlternateContent>
          </a:graphicData>
        </a:graphic>
      </p:graphicFrame>
      <p:sp>
        <p:nvSpPr>
          <p:cNvPr id="549900" name="Text Box 12" descr="斜纹布"/>
          <p:cNvSpPr txBox="1">
            <a:spLocks noChangeArrowheads="1"/>
          </p:cNvSpPr>
          <p:nvPr/>
        </p:nvSpPr>
        <p:spPr bwMode="auto">
          <a:xfrm>
            <a:off x="113030" y="331470"/>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400">
                <a:solidFill>
                  <a:srgbClr val="FFFFFF"/>
                </a:solidFill>
                <a:latin typeface="Times New Roman" panose="02020603050405020304" pitchFamily="18" charset="0"/>
                <a:ea typeface="华文新魏" panose="02010800040101010101" pitchFamily="2" charset="-122"/>
                <a:cs typeface="Times New Roman" panose="02020603050405020304" pitchFamily="18" charset="0"/>
              </a:rPr>
              <a:t>3.3.1</a:t>
            </a:r>
            <a:r>
              <a:rPr lang="en-US" altLang="zh-CN" sz="2400">
                <a:solidFill>
                  <a:srgbClr val="FFFFFF"/>
                </a:solidFill>
                <a:ea typeface="华文新魏" panose="02010800040101010101" pitchFamily="2" charset="-122"/>
              </a:rPr>
              <a:t> </a:t>
            </a:r>
            <a:r>
              <a:rPr lang="zh-CN" altLang="en-US" sz="2400">
                <a:solidFill>
                  <a:srgbClr val="FFFFFF"/>
                </a:solidFill>
                <a:ea typeface="华文新魏" panose="02010800040101010101" pitchFamily="2" charset="-122"/>
              </a:rPr>
              <a:t>随机误差处理及数字滤波</a:t>
            </a:r>
            <a:r>
              <a:rPr lang="zh-CN" altLang="en-US" sz="2400"/>
              <a:t> </a:t>
            </a:r>
            <a:endParaRPr lang="zh-CN" altLang="en-US" sz="2400"/>
          </a:p>
        </p:txBody>
      </p:sp>
      <p:sp>
        <p:nvSpPr>
          <p:cNvPr id="561154" name="Text Box 2" descr="斜纹布"/>
          <p:cNvSpPr txBox="1">
            <a:spLocks noChangeArrowheads="1"/>
          </p:cNvSpPr>
          <p:nvPr/>
        </p:nvSpPr>
        <p:spPr bwMode="auto">
          <a:xfrm>
            <a:off x="180340" y="3008630"/>
            <a:ext cx="59436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400">
                <a:solidFill>
                  <a:schemeClr val="tx1"/>
                </a:solidFill>
                <a:latin typeface="Times New Roman" panose="02020603050405020304" pitchFamily="18" charset="0"/>
                <a:cs typeface="Times New Roman" panose="02020603050405020304" pitchFamily="18" charset="0"/>
              </a:rPr>
              <a:t>6. </a:t>
            </a:r>
            <a:r>
              <a:rPr lang="en-US" altLang="zh-CN" sz="2400">
                <a:solidFill>
                  <a:schemeClr val="tx1"/>
                </a:solidFill>
              </a:rPr>
              <a:t> </a:t>
            </a:r>
            <a:r>
              <a:rPr lang="zh-CN" altLang="en-US" sz="2400">
                <a:solidFill>
                  <a:schemeClr val="tx1"/>
                </a:solidFill>
              </a:rPr>
              <a:t>一阶惯性滤波（低通数字滤波） </a:t>
            </a:r>
            <a:endParaRPr lang="zh-CN" altLang="en-US" sz="2400">
              <a:solidFill>
                <a:schemeClr val="tx1"/>
              </a:solidFill>
            </a:endParaRPr>
          </a:p>
        </p:txBody>
      </p:sp>
      <p:graphicFrame>
        <p:nvGraphicFramePr>
          <p:cNvPr id="561155" name="Object 3"/>
          <p:cNvGraphicFramePr>
            <a:graphicFrameLocks noChangeAspect="1"/>
          </p:cNvGraphicFramePr>
          <p:nvPr/>
        </p:nvGraphicFramePr>
        <p:xfrm>
          <a:off x="5938520" y="4591685"/>
          <a:ext cx="3030220" cy="1042035"/>
        </p:xfrm>
        <a:graphic>
          <a:graphicData uri="http://schemas.openxmlformats.org/presentationml/2006/ole">
            <mc:AlternateContent xmlns:mc="http://schemas.openxmlformats.org/markup-compatibility/2006">
              <mc:Choice xmlns:v="urn:schemas-microsoft-com:vml" Requires="v">
                <p:oleObj spid="_x0000_s6238" name="Equation" r:id="rId5" imgW="1473200" imgH="596900" progId="Equation.3">
                  <p:embed/>
                </p:oleObj>
              </mc:Choice>
              <mc:Fallback>
                <p:oleObj name="Equation" r:id="rId5" imgW="1473200" imgH="596900" progId="Equation.3">
                  <p:embed/>
                  <p:pic>
                    <p:nvPicPr>
                      <p:cNvPr id="0" name="图片 62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8520" y="4591685"/>
                        <a:ext cx="3030220" cy="1042035"/>
                      </a:xfrm>
                      <a:prstGeom prst="rect">
                        <a:avLst/>
                      </a:prstGeom>
                      <a:solidFill>
                        <a:schemeClr val="tx1"/>
                      </a:solidFill>
                    </p:spPr>
                  </p:pic>
                </p:oleObj>
              </mc:Fallback>
            </mc:AlternateContent>
          </a:graphicData>
        </a:graphic>
      </p:graphicFrame>
      <p:sp>
        <p:nvSpPr>
          <p:cNvPr id="561159" name="Text Box 7" descr="斜纹布"/>
          <p:cNvSpPr txBox="1">
            <a:spLocks noChangeArrowheads="1"/>
          </p:cNvSpPr>
          <p:nvPr/>
        </p:nvSpPr>
        <p:spPr bwMode="auto">
          <a:xfrm>
            <a:off x="389255" y="5323840"/>
            <a:ext cx="5417185"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zh-CN" altLang="en-US" sz="2000">
                <a:latin typeface="宋体" panose="02010600030101010101" pitchFamily="2" charset="-122"/>
                <a:ea typeface="宋体" panose="02010600030101010101" pitchFamily="2" charset="-122"/>
              </a:rPr>
              <a:t>式中：</a:t>
            </a:r>
            <a:r>
              <a:rPr lang="en-US" altLang="zh-CN" sz="200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宋体" panose="02010600030101010101" pitchFamily="2" charset="-122"/>
                <a:ea typeface="宋体" panose="02010600030101010101" pitchFamily="2" charset="-122"/>
              </a:rPr>
              <a:t>是第</a:t>
            </a:r>
            <a:r>
              <a:rPr lang="en-US" altLang="zh-CN" sz="2000">
                <a:latin typeface="Times New Roman" panose="02020603050405020304" pitchFamily="18" charset="0"/>
                <a:ea typeface="宋体" panose="02010600030101010101" pitchFamily="2" charset="-122"/>
              </a:rPr>
              <a:t>n</a:t>
            </a:r>
            <a:r>
              <a:rPr lang="zh-CN" altLang="en-US" sz="2000">
                <a:latin typeface="宋体" panose="02010600030101010101" pitchFamily="2" charset="-122"/>
                <a:ea typeface="宋体" panose="02010600030101010101" pitchFamily="2" charset="-122"/>
              </a:rPr>
              <a:t>次采样值，</a:t>
            </a:r>
            <a:r>
              <a:rPr lang="en-US" altLang="zh-CN" sz="2000">
                <a:latin typeface="Times New Roman" panose="02020603050405020304" pitchFamily="18" charset="0"/>
                <a:ea typeface="宋体" panose="02010600030101010101" pitchFamily="2" charset="-122"/>
              </a:rPr>
              <a:t>y</a:t>
            </a:r>
            <a:r>
              <a:rPr lang="en-US" altLang="zh-CN" sz="2000" baseline="-30000">
                <a:latin typeface="Times New Roman" panose="02020603050405020304" pitchFamily="18" charset="0"/>
                <a:ea typeface="宋体" panose="02010600030101010101" pitchFamily="2" charset="-122"/>
              </a:rPr>
              <a:t>n</a:t>
            </a:r>
            <a:r>
              <a:rPr lang="zh-CN" altLang="en-US" sz="2000">
                <a:latin typeface="宋体" panose="02010600030101010101" pitchFamily="2" charset="-122"/>
                <a:ea typeface="宋体" panose="02010600030101010101" pitchFamily="2" charset="-122"/>
              </a:rPr>
              <a:t>是第</a:t>
            </a:r>
            <a:r>
              <a:rPr lang="en-US" altLang="zh-CN" sz="2000">
                <a:latin typeface="Times New Roman" panose="02020603050405020304" pitchFamily="18" charset="0"/>
                <a:ea typeface="宋体" panose="02010600030101010101" pitchFamily="2" charset="-122"/>
              </a:rPr>
              <a:t>n</a:t>
            </a:r>
            <a:r>
              <a:rPr lang="zh-CN" altLang="en-US" sz="2000">
                <a:latin typeface="宋体" panose="02010600030101010101" pitchFamily="2" charset="-122"/>
                <a:ea typeface="宋体" panose="02010600030101010101" pitchFamily="2" charset="-122"/>
              </a:rPr>
              <a:t>次滤波输出值，</a:t>
            </a:r>
            <a:r>
              <a:rPr lang="en-US" altLang="zh-CN" sz="2000">
                <a:latin typeface="Times New Roman" panose="02020603050405020304" pitchFamily="18" charset="0"/>
                <a:ea typeface="宋体" panose="02010600030101010101" pitchFamily="2" charset="-122"/>
              </a:rPr>
              <a:t>y</a:t>
            </a:r>
            <a:r>
              <a:rPr lang="en-US" altLang="zh-CN" sz="2000" baseline="-30000">
                <a:latin typeface="Times New Roman" panose="02020603050405020304" pitchFamily="18" charset="0"/>
                <a:ea typeface="宋体" panose="02010600030101010101" pitchFamily="2" charset="-122"/>
              </a:rPr>
              <a:t>n-1</a:t>
            </a:r>
            <a:r>
              <a:rPr lang="zh-CN" altLang="en-US" sz="2000">
                <a:latin typeface="宋体" panose="02010600030101010101" pitchFamily="2" charset="-122"/>
                <a:ea typeface="宋体" panose="02010600030101010101" pitchFamily="2" charset="-122"/>
              </a:rPr>
              <a:t>是第</a:t>
            </a:r>
            <a:r>
              <a:rPr lang="en-US" altLang="zh-CN" sz="2000">
                <a:latin typeface="Times New Roman" panose="02020603050405020304" pitchFamily="18" charset="0"/>
                <a:ea typeface="宋体" panose="02010600030101010101" pitchFamily="2" charset="-122"/>
              </a:rPr>
              <a:t>n</a:t>
            </a:r>
            <a:r>
              <a:rPr lang="zh-CN" altLang="en-US" sz="2000">
                <a:latin typeface="宋体" panose="02010600030101010101" pitchFamily="2" charset="-122"/>
                <a:ea typeface="宋体" panose="02010600030101010101" pitchFamily="2" charset="-122"/>
              </a:rPr>
              <a:t>－</a:t>
            </a:r>
            <a:r>
              <a:rPr lang="en-US" altLang="zh-CN" sz="2000">
                <a:latin typeface="Times New Roman" panose="02020603050405020304" pitchFamily="18" charset="0"/>
                <a:ea typeface="宋体" panose="02010600030101010101" pitchFamily="2" charset="-122"/>
              </a:rPr>
              <a:t>1</a:t>
            </a:r>
            <a:r>
              <a:rPr lang="zh-CN" altLang="en-US" sz="2000">
                <a:latin typeface="宋体" panose="02010600030101010101" pitchFamily="2" charset="-122"/>
                <a:ea typeface="宋体" panose="02010600030101010101" pitchFamily="2" charset="-122"/>
              </a:rPr>
              <a:t>次滤波输出值</a:t>
            </a:r>
            <a:r>
              <a:rPr lang="zh-CN" altLang="en-US" sz="2000">
                <a:latin typeface="Times New Roman" panose="02020603050405020304" pitchFamily="18" charset="0"/>
                <a:ea typeface="宋体" panose="02010600030101010101" pitchFamily="2" charset="-122"/>
              </a:rPr>
              <a:t>。</a:t>
            </a:r>
            <a:endParaRPr lang="zh-CN" altLang="en-US" sz="2000"/>
          </a:p>
        </p:txBody>
      </p:sp>
      <p:sp>
        <p:nvSpPr>
          <p:cNvPr id="561160" name="Text Box 8" descr="斜纹布"/>
          <p:cNvSpPr txBox="1">
            <a:spLocks noChangeArrowheads="1"/>
          </p:cNvSpPr>
          <p:nvPr/>
        </p:nvSpPr>
        <p:spPr bwMode="auto">
          <a:xfrm>
            <a:off x="457200" y="6074410"/>
            <a:ext cx="8001000"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为滤波系数，</a:t>
            </a:r>
            <a:r>
              <a:rPr lang="en-US" altLang="zh-CN" sz="2000">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a:latin typeface="宋体" panose="02010600030101010101" pitchFamily="2" charset="-122"/>
                <a:ea typeface="宋体" panose="02010600030101010101" pitchFamily="2" charset="-122"/>
              </a:rPr>
              <a:t>和</a:t>
            </a:r>
            <a:r>
              <a:rPr lang="en-US" altLang="zh-CN" sz="2000">
                <a:latin typeface="Times New Roman" panose="02020603050405020304" pitchFamily="18" charset="0"/>
                <a:ea typeface="宋体" panose="02010600030101010101" pitchFamily="2" charset="-122"/>
              </a:rPr>
              <a:t>T</a:t>
            </a:r>
            <a:r>
              <a:rPr lang="zh-CN" altLang="en-US" sz="2000">
                <a:latin typeface="宋体" panose="02010600030101010101" pitchFamily="2" charset="-122"/>
                <a:ea typeface="宋体" panose="02010600030101010101" pitchFamily="2" charset="-122"/>
              </a:rPr>
              <a:t>分别为滤波时间常数和采样周期，</a:t>
            </a:r>
            <a:r>
              <a:rPr lang="en-US" altLang="zh-CN" sz="2000">
                <a:latin typeface="宋体" panose="02010600030101010101" pitchFamily="2" charset="-122"/>
                <a:ea typeface="宋体" panose="02010600030101010101" pitchFamily="2" charset="-122"/>
              </a:rPr>
              <a:t>α</a:t>
            </a:r>
            <a:r>
              <a:rPr lang="zh-CN" altLang="en-US" sz="2000">
                <a:latin typeface="宋体" panose="02010600030101010101" pitchFamily="2" charset="-122"/>
                <a:ea typeface="宋体" panose="02010600030101010101" pitchFamily="2" charset="-122"/>
              </a:rPr>
              <a:t>可以由实验确定，只要使被测信号不产生明显的纹波即可。</a:t>
            </a:r>
            <a:endParaRPr lang="zh-CN" altLang="en-US" sz="2000">
              <a:latin typeface="宋体" panose="02010600030101010101" pitchFamily="2" charset="-122"/>
              <a:ea typeface="宋体" panose="02010600030101010101" pitchFamily="2" charset="-122"/>
            </a:endParaRPr>
          </a:p>
        </p:txBody>
      </p:sp>
      <p:graphicFrame>
        <p:nvGraphicFramePr>
          <p:cNvPr id="561161" name="Object 9"/>
          <p:cNvGraphicFramePr>
            <a:graphicFrameLocks noChangeAspect="1"/>
          </p:cNvGraphicFramePr>
          <p:nvPr/>
        </p:nvGraphicFramePr>
        <p:xfrm>
          <a:off x="277495" y="6029325"/>
          <a:ext cx="1823720" cy="433705"/>
        </p:xfrm>
        <a:graphic>
          <a:graphicData uri="http://schemas.openxmlformats.org/presentationml/2006/ole">
            <mc:AlternateContent xmlns:mc="http://schemas.openxmlformats.org/markup-compatibility/2006">
              <mc:Choice xmlns:v="urn:schemas-microsoft-com:vml" Requires="v">
                <p:oleObj spid="_x0000_s6239" name="" r:id="rId7" imgW="1002665" imgH="241300" progId="Equation.3">
                  <p:embed/>
                </p:oleObj>
              </mc:Choice>
              <mc:Fallback>
                <p:oleObj name="" r:id="rId7" imgW="1002665" imgH="241300" progId="Equation.3">
                  <p:embed/>
                  <p:pic>
                    <p:nvPicPr>
                      <p:cNvPr id="0" name="图片 62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495" y="6029325"/>
                        <a:ext cx="1823720" cy="433705"/>
                      </a:xfrm>
                      <a:prstGeom prst="rect">
                        <a:avLst/>
                      </a:prstGeom>
                      <a:solidFill>
                        <a:schemeClr val="tx1"/>
                      </a:solidFill>
                    </p:spPr>
                  </p:pic>
                </p:oleObj>
              </mc:Fallback>
            </mc:AlternateContent>
          </a:graphicData>
        </a:graphic>
      </p:graphicFrame>
      <p:sp>
        <p:nvSpPr>
          <p:cNvPr id="561172" name="Text Box 20" descr="斜纹布"/>
          <p:cNvSpPr txBox="1">
            <a:spLocks noChangeArrowheads="1"/>
          </p:cNvSpPr>
          <p:nvPr/>
        </p:nvSpPr>
        <p:spPr bwMode="auto">
          <a:xfrm>
            <a:off x="210185" y="3469005"/>
            <a:ext cx="622681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a:latin typeface="Times New Roman" panose="02020603050405020304" pitchFamily="18" charset="0"/>
                <a:cs typeface="Times New Roman" panose="02020603050405020304" pitchFamily="18" charset="0"/>
              </a:rPr>
              <a:t>RC</a:t>
            </a:r>
            <a:r>
              <a:rPr lang="zh-CN" altLang="en-US" sz="2000"/>
              <a:t>电路是模拟通道中常用的滤波方法，其传递函数为： </a:t>
            </a:r>
            <a:endParaRPr lang="zh-CN" altLang="en-US" sz="2000"/>
          </a:p>
        </p:txBody>
      </p:sp>
      <p:sp>
        <p:nvSpPr>
          <p:cNvPr id="2" name="Text Box 20" descr="斜纹布"/>
          <p:cNvSpPr txBox="1">
            <a:spLocks noChangeArrowheads="1"/>
          </p:cNvSpPr>
          <p:nvPr/>
        </p:nvSpPr>
        <p:spPr bwMode="auto">
          <a:xfrm>
            <a:off x="4197350" y="4614545"/>
            <a:ext cx="160909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2000"/>
              <a:t>整理得到： </a:t>
            </a:r>
            <a:endParaRPr lang="zh-CN" altLang="en-US" sz="2000"/>
          </a:p>
        </p:txBody>
      </p:sp>
      <p:graphicFrame>
        <p:nvGraphicFramePr>
          <p:cNvPr id="3" name="Object 3"/>
          <p:cNvGraphicFramePr>
            <a:graphicFrameLocks noChangeAspect="1"/>
          </p:cNvGraphicFramePr>
          <p:nvPr/>
        </p:nvGraphicFramePr>
        <p:xfrm>
          <a:off x="6436995" y="3331845"/>
          <a:ext cx="1463040" cy="572135"/>
        </p:xfrm>
        <a:graphic>
          <a:graphicData uri="http://schemas.openxmlformats.org/presentationml/2006/ole">
            <mc:AlternateContent xmlns:mc="http://schemas.openxmlformats.org/markup-compatibility/2006">
              <mc:Choice xmlns:v="urn:schemas-microsoft-com:vml" Requires="v">
                <p:oleObj spid="_x0000_s4" name="Equation" r:id="rId9" imgW="965200" imgH="444500" progId="Equation.3">
                  <p:embed/>
                </p:oleObj>
              </mc:Choice>
              <mc:Fallback>
                <p:oleObj name="Equation" r:id="rId9" imgW="965200" imgH="444500" progId="Equation.3">
                  <p:embed/>
                  <p:pic>
                    <p:nvPicPr>
                      <p:cNvPr id="0" name="图片 6237"/>
                      <p:cNvPicPr>
                        <a:picLocks noChangeAspect="1" noChangeArrowheads="1"/>
                      </p:cNvPicPr>
                      <p:nvPr/>
                    </p:nvPicPr>
                    <p:blipFill>
                      <a:blip r:embed="rId10"/>
                      <a:srcRect/>
                      <a:stretch>
                        <a:fillRect/>
                      </a:stretch>
                    </p:blipFill>
                    <p:spPr bwMode="auto">
                      <a:xfrm>
                        <a:off x="6436995" y="3331845"/>
                        <a:ext cx="1463040" cy="572135"/>
                      </a:xfrm>
                      <a:prstGeom prst="rect">
                        <a:avLst/>
                      </a:prstGeom>
                      <a:solidFill>
                        <a:schemeClr val="tx1"/>
                      </a:solidFill>
                    </p:spPr>
                  </p:pic>
                </p:oleObj>
              </mc:Fallback>
            </mc:AlternateContent>
          </a:graphicData>
        </a:graphic>
      </p:graphicFrame>
      <p:sp>
        <p:nvSpPr>
          <p:cNvPr id="7" name="Text Box 20" descr="斜纹布"/>
          <p:cNvSpPr txBox="1">
            <a:spLocks noChangeArrowheads="1"/>
          </p:cNvSpPr>
          <p:nvPr/>
        </p:nvSpPr>
        <p:spPr bwMode="auto">
          <a:xfrm>
            <a:off x="7899400" y="3279140"/>
            <a:ext cx="1160780"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1600">
                <a:latin typeface="Times New Roman" panose="02020603050405020304" pitchFamily="18" charset="0"/>
                <a:cs typeface="Times New Roman" panose="02020603050405020304" pitchFamily="18" charset="0"/>
              </a:rPr>
              <a:t>T</a:t>
            </a:r>
            <a:r>
              <a:rPr lang="en-US" altLang="zh-CN" sz="1600" baseline="-25000">
                <a:latin typeface="Times New Roman" panose="02020603050405020304" pitchFamily="18" charset="0"/>
                <a:cs typeface="Times New Roman" panose="02020603050405020304" pitchFamily="18" charset="0"/>
              </a:rPr>
              <a:t>f</a:t>
            </a:r>
            <a:r>
              <a:rPr lang="zh-CN" altLang="en-US" sz="1600"/>
              <a:t>为</a:t>
            </a:r>
            <a:r>
              <a:rPr lang="en-US" altLang="zh-CN" sz="1600">
                <a:latin typeface="Times New Roman" panose="02020603050405020304" pitchFamily="18" charset="0"/>
                <a:cs typeface="Times New Roman" panose="02020603050405020304" pitchFamily="18" charset="0"/>
              </a:rPr>
              <a:t>RC</a:t>
            </a:r>
            <a:r>
              <a:rPr lang="zh-CN" altLang="en-US" sz="1600"/>
              <a:t>滤波器的时间常数 </a:t>
            </a:r>
            <a:endParaRPr lang="zh-CN" altLang="en-US" sz="1600"/>
          </a:p>
        </p:txBody>
      </p:sp>
      <p:sp>
        <p:nvSpPr>
          <p:cNvPr id="8" name="Text Box 20" descr="斜纹布"/>
          <p:cNvSpPr txBox="1">
            <a:spLocks noChangeArrowheads="1"/>
          </p:cNvSpPr>
          <p:nvPr/>
        </p:nvSpPr>
        <p:spPr bwMode="auto">
          <a:xfrm>
            <a:off x="277495" y="3867150"/>
            <a:ext cx="7826375"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2000"/>
              <a:t>模拟低通滤波器不能对极低频率信号滤波，模仿其特性参数，用软件做成低通数字滤波器来实现一阶惯性滤波。将上式写成差分方程，表示为： </a:t>
            </a:r>
            <a:endParaRPr lang="zh-CN" altLang="en-US" sz="2000"/>
          </a:p>
        </p:txBody>
      </p:sp>
      <p:graphicFrame>
        <p:nvGraphicFramePr>
          <p:cNvPr id="9" name="Object 3"/>
          <p:cNvGraphicFramePr>
            <a:graphicFrameLocks noChangeAspect="1"/>
          </p:cNvGraphicFramePr>
          <p:nvPr/>
        </p:nvGraphicFramePr>
        <p:xfrm>
          <a:off x="1313498" y="4591368"/>
          <a:ext cx="2691765" cy="688340"/>
        </p:xfrm>
        <a:graphic>
          <a:graphicData uri="http://schemas.openxmlformats.org/presentationml/2006/ole">
            <mc:AlternateContent xmlns:mc="http://schemas.openxmlformats.org/markup-compatibility/2006">
              <mc:Choice xmlns:v="urn:schemas-microsoft-com:vml" Requires="v">
                <p:oleObj spid="_x0000_s10" name="Equation" r:id="rId11" imgW="1308100" imgH="393700" progId="Equation.3">
                  <p:embed/>
                </p:oleObj>
              </mc:Choice>
              <mc:Fallback>
                <p:oleObj name="Equation" r:id="rId11" imgW="1308100" imgH="393700" progId="Equation.3">
                  <p:embed/>
                  <p:pic>
                    <p:nvPicPr>
                      <p:cNvPr id="0" name="图片 6237"/>
                      <p:cNvPicPr>
                        <a:picLocks noChangeAspect="1" noChangeArrowheads="1"/>
                      </p:cNvPicPr>
                      <p:nvPr/>
                    </p:nvPicPr>
                    <p:blipFill>
                      <a:blip r:embed="rId12"/>
                      <a:srcRect/>
                      <a:stretch>
                        <a:fillRect/>
                      </a:stretch>
                    </p:blipFill>
                    <p:spPr bwMode="auto">
                      <a:xfrm>
                        <a:off x="1313498" y="4591368"/>
                        <a:ext cx="2691765" cy="688340"/>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additive="base">
                                        <p:cTn id="7" dur="500" fill="hold"/>
                                        <p:tgtEl>
                                          <p:spTgt spid="5125"/>
                                        </p:tgtEl>
                                        <p:attrNameLst>
                                          <p:attrName>ppt_x</p:attrName>
                                        </p:attrNameLst>
                                      </p:cBhvr>
                                      <p:tavLst>
                                        <p:tav tm="0">
                                          <p:val>
                                            <p:strVal val="#ppt_x"/>
                                          </p:val>
                                        </p:tav>
                                        <p:tav tm="100000">
                                          <p:val>
                                            <p:strVal val="#ppt_x"/>
                                          </p:val>
                                        </p:tav>
                                      </p:tavLst>
                                    </p:anim>
                                    <p:anim calcmode="lin" valueType="num">
                                      <p:cBhvr additive="base">
                                        <p:cTn id="8"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6"/>
                                        </p:tgtEl>
                                        <p:attrNameLst>
                                          <p:attrName>style.visibility</p:attrName>
                                        </p:attrNameLst>
                                      </p:cBhvr>
                                      <p:to>
                                        <p:strVal val="visible"/>
                                      </p:to>
                                    </p:set>
                                    <p:anim calcmode="lin" valueType="num">
                                      <p:cBhvr additive="base">
                                        <p:cTn id="19" dur="500" fill="hold"/>
                                        <p:tgtEl>
                                          <p:spTgt spid="5126"/>
                                        </p:tgtEl>
                                        <p:attrNameLst>
                                          <p:attrName>ppt_x</p:attrName>
                                        </p:attrNameLst>
                                      </p:cBhvr>
                                      <p:tavLst>
                                        <p:tav tm="0">
                                          <p:val>
                                            <p:strVal val="#ppt_x"/>
                                          </p:val>
                                        </p:tav>
                                        <p:tav tm="100000">
                                          <p:val>
                                            <p:strVal val="#ppt_x"/>
                                          </p:val>
                                        </p:tav>
                                      </p:tavLst>
                                    </p:anim>
                                    <p:anim calcmode="lin" valueType="num">
                                      <p:cBhvr additive="base">
                                        <p:cTn id="20"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3"/>
                                        </p:tgtEl>
                                        <p:attrNameLst>
                                          <p:attrName>style.visibility</p:attrName>
                                        </p:attrNameLst>
                                      </p:cBhvr>
                                      <p:to>
                                        <p:strVal val="visible"/>
                                      </p:to>
                                    </p:set>
                                    <p:anim calcmode="lin" valueType="num">
                                      <p:cBhvr additive="base">
                                        <p:cTn id="25" dur="500" fill="hold"/>
                                        <p:tgtEl>
                                          <p:spTgt spid="5123"/>
                                        </p:tgtEl>
                                        <p:attrNameLst>
                                          <p:attrName>ppt_x</p:attrName>
                                        </p:attrNameLst>
                                      </p:cBhvr>
                                      <p:tavLst>
                                        <p:tav tm="0">
                                          <p:val>
                                            <p:strVal val="#ppt_x"/>
                                          </p:val>
                                        </p:tav>
                                        <p:tav tm="100000">
                                          <p:val>
                                            <p:strVal val="#ppt_x"/>
                                          </p:val>
                                        </p:tav>
                                      </p:tavLst>
                                    </p:anim>
                                    <p:anim calcmode="lin" valueType="num">
                                      <p:cBhvr additive="base">
                                        <p:cTn id="26"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1154"/>
                                        </p:tgtEl>
                                        <p:attrNameLst>
                                          <p:attrName>style.visibility</p:attrName>
                                        </p:attrNameLst>
                                      </p:cBhvr>
                                      <p:to>
                                        <p:strVal val="visible"/>
                                      </p:to>
                                    </p:set>
                                    <p:anim calcmode="lin" valueType="num">
                                      <p:cBhvr additive="base">
                                        <p:cTn id="31" dur="500" fill="hold"/>
                                        <p:tgtEl>
                                          <p:spTgt spid="561154"/>
                                        </p:tgtEl>
                                        <p:attrNameLst>
                                          <p:attrName>ppt_x</p:attrName>
                                        </p:attrNameLst>
                                      </p:cBhvr>
                                      <p:tavLst>
                                        <p:tav tm="0">
                                          <p:val>
                                            <p:strVal val="#ppt_x"/>
                                          </p:val>
                                        </p:tav>
                                        <p:tav tm="100000">
                                          <p:val>
                                            <p:strVal val="#ppt_x"/>
                                          </p:val>
                                        </p:tav>
                                      </p:tavLst>
                                    </p:anim>
                                    <p:anim calcmode="lin" valueType="num">
                                      <p:cBhvr additive="base">
                                        <p:cTn id="32" dur="500" fill="hold"/>
                                        <p:tgtEl>
                                          <p:spTgt spid="56115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61172"/>
                                        </p:tgtEl>
                                        <p:attrNameLst>
                                          <p:attrName>style.visibility</p:attrName>
                                        </p:attrNameLst>
                                      </p:cBhvr>
                                      <p:to>
                                        <p:strVal val="visible"/>
                                      </p:to>
                                    </p:set>
                                    <p:anim calcmode="lin" valueType="num">
                                      <p:cBhvr additive="base">
                                        <p:cTn id="37" dur="500" fill="hold"/>
                                        <p:tgtEl>
                                          <p:spTgt spid="561172"/>
                                        </p:tgtEl>
                                        <p:attrNameLst>
                                          <p:attrName>ppt_x</p:attrName>
                                        </p:attrNameLst>
                                      </p:cBhvr>
                                      <p:tavLst>
                                        <p:tav tm="0">
                                          <p:val>
                                            <p:strVal val="#ppt_x"/>
                                          </p:val>
                                        </p:tav>
                                        <p:tav tm="100000">
                                          <p:val>
                                            <p:strVal val="#ppt_x"/>
                                          </p:val>
                                        </p:tav>
                                      </p:tavLst>
                                    </p:anim>
                                    <p:anim calcmode="lin" valueType="num">
                                      <p:cBhvr additive="base">
                                        <p:cTn id="38" dur="500" fill="hold"/>
                                        <p:tgtEl>
                                          <p:spTgt spid="56117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61155"/>
                                        </p:tgtEl>
                                        <p:attrNameLst>
                                          <p:attrName>style.visibility</p:attrName>
                                        </p:attrNameLst>
                                      </p:cBhvr>
                                      <p:to>
                                        <p:strVal val="visible"/>
                                      </p:to>
                                    </p:set>
                                    <p:anim calcmode="lin" valueType="num">
                                      <p:cBhvr additive="base">
                                        <p:cTn id="73" dur="500" fill="hold"/>
                                        <p:tgtEl>
                                          <p:spTgt spid="561155"/>
                                        </p:tgtEl>
                                        <p:attrNameLst>
                                          <p:attrName>ppt_x</p:attrName>
                                        </p:attrNameLst>
                                      </p:cBhvr>
                                      <p:tavLst>
                                        <p:tav tm="0">
                                          <p:val>
                                            <p:strVal val="#ppt_x"/>
                                          </p:val>
                                        </p:tav>
                                        <p:tav tm="100000">
                                          <p:val>
                                            <p:strVal val="#ppt_x"/>
                                          </p:val>
                                        </p:tav>
                                      </p:tavLst>
                                    </p:anim>
                                    <p:anim calcmode="lin" valueType="num">
                                      <p:cBhvr additive="base">
                                        <p:cTn id="74" dur="500" fill="hold"/>
                                        <p:tgtEl>
                                          <p:spTgt spid="56115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61159"/>
                                        </p:tgtEl>
                                        <p:attrNameLst>
                                          <p:attrName>style.visibility</p:attrName>
                                        </p:attrNameLst>
                                      </p:cBhvr>
                                      <p:to>
                                        <p:strVal val="visible"/>
                                      </p:to>
                                    </p:set>
                                    <p:anim calcmode="lin" valueType="num">
                                      <p:cBhvr additive="base">
                                        <p:cTn id="79" dur="500" fill="hold"/>
                                        <p:tgtEl>
                                          <p:spTgt spid="561159"/>
                                        </p:tgtEl>
                                        <p:attrNameLst>
                                          <p:attrName>ppt_x</p:attrName>
                                        </p:attrNameLst>
                                      </p:cBhvr>
                                      <p:tavLst>
                                        <p:tav tm="0">
                                          <p:val>
                                            <p:strVal val="#ppt_x"/>
                                          </p:val>
                                        </p:tav>
                                        <p:tav tm="100000">
                                          <p:val>
                                            <p:strVal val="#ppt_x"/>
                                          </p:val>
                                        </p:tav>
                                      </p:tavLst>
                                    </p:anim>
                                    <p:anim calcmode="lin" valueType="num">
                                      <p:cBhvr additive="base">
                                        <p:cTn id="80" dur="500" fill="hold"/>
                                        <p:tgtEl>
                                          <p:spTgt spid="56115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61161"/>
                                        </p:tgtEl>
                                        <p:attrNameLst>
                                          <p:attrName>style.visibility</p:attrName>
                                        </p:attrNameLst>
                                      </p:cBhvr>
                                      <p:to>
                                        <p:strVal val="visible"/>
                                      </p:to>
                                    </p:set>
                                    <p:anim calcmode="lin" valueType="num">
                                      <p:cBhvr additive="base">
                                        <p:cTn id="85" dur="500" fill="hold"/>
                                        <p:tgtEl>
                                          <p:spTgt spid="561161"/>
                                        </p:tgtEl>
                                        <p:attrNameLst>
                                          <p:attrName>ppt_x</p:attrName>
                                        </p:attrNameLst>
                                      </p:cBhvr>
                                      <p:tavLst>
                                        <p:tav tm="0">
                                          <p:val>
                                            <p:strVal val="#ppt_x"/>
                                          </p:val>
                                        </p:tav>
                                        <p:tav tm="100000">
                                          <p:val>
                                            <p:strVal val="#ppt_x"/>
                                          </p:val>
                                        </p:tav>
                                      </p:tavLst>
                                    </p:anim>
                                    <p:anim calcmode="lin" valueType="num">
                                      <p:cBhvr additive="base">
                                        <p:cTn id="86" dur="500" fill="hold"/>
                                        <p:tgtEl>
                                          <p:spTgt spid="56116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61160"/>
                                        </p:tgtEl>
                                        <p:attrNameLst>
                                          <p:attrName>style.visibility</p:attrName>
                                        </p:attrNameLst>
                                      </p:cBhvr>
                                      <p:to>
                                        <p:strVal val="visible"/>
                                      </p:to>
                                    </p:set>
                                    <p:anim calcmode="lin" valueType="num">
                                      <p:cBhvr additive="base">
                                        <p:cTn id="91" dur="500" fill="hold"/>
                                        <p:tgtEl>
                                          <p:spTgt spid="561160"/>
                                        </p:tgtEl>
                                        <p:attrNameLst>
                                          <p:attrName>ppt_x</p:attrName>
                                        </p:attrNameLst>
                                      </p:cBhvr>
                                      <p:tavLst>
                                        <p:tav tm="0">
                                          <p:val>
                                            <p:strVal val="#ppt_x"/>
                                          </p:val>
                                        </p:tav>
                                        <p:tav tm="100000">
                                          <p:val>
                                            <p:strVal val="#ppt_x"/>
                                          </p:val>
                                        </p:tav>
                                      </p:tavLst>
                                    </p:anim>
                                    <p:anim calcmode="lin" valueType="num">
                                      <p:cBhvr additive="base">
                                        <p:cTn id="92" dur="500" fill="hold"/>
                                        <p:tgtEl>
                                          <p:spTgt spid="561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ldLvl="0" animBg="1"/>
      <p:bldP spid="5126" grpId="0" bldLvl="0" animBg="1"/>
      <p:bldP spid="561172" grpId="0" bldLvl="0" animBg="1"/>
      <p:bldP spid="7" grpId="0" bldLvl="0" animBg="1"/>
      <p:bldP spid="8" grpId="0" bldLvl="0" animBg="1"/>
      <p:bldP spid="2" grpId="0" bldLvl="0" animBg="1"/>
      <p:bldP spid="561159" grpId="0" bldLvl="0" animBg="1"/>
      <p:bldP spid="561160" grpId="0" bldLvl="0" animBg="1"/>
      <p:bldP spid="56115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800600" y="263525"/>
            <a:ext cx="4260215" cy="2918460"/>
          </a:xfrm>
          <a:prstGeom prst="rect">
            <a:avLst/>
          </a:prstGeom>
        </p:spPr>
      </p:pic>
      <p:sp>
        <p:nvSpPr>
          <p:cNvPr id="549900" name="Text Box 12" descr="斜纹布"/>
          <p:cNvSpPr txBox="1">
            <a:spLocks noChangeArrowheads="1"/>
          </p:cNvSpPr>
          <p:nvPr/>
        </p:nvSpPr>
        <p:spPr bwMode="auto">
          <a:xfrm>
            <a:off x="113030" y="331470"/>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400">
                <a:solidFill>
                  <a:srgbClr val="FFFFFF"/>
                </a:solidFill>
                <a:latin typeface="Times New Roman" panose="02020603050405020304" pitchFamily="18" charset="0"/>
                <a:ea typeface="华文新魏" panose="02010800040101010101" pitchFamily="2" charset="-122"/>
                <a:cs typeface="Times New Roman" panose="02020603050405020304" pitchFamily="18" charset="0"/>
              </a:rPr>
              <a:t>3.3.1</a:t>
            </a:r>
            <a:r>
              <a:rPr lang="en-US" altLang="zh-CN" sz="2400">
                <a:solidFill>
                  <a:srgbClr val="FFFFFF"/>
                </a:solidFill>
                <a:ea typeface="华文新魏" panose="02010800040101010101" pitchFamily="2" charset="-122"/>
              </a:rPr>
              <a:t> </a:t>
            </a:r>
            <a:r>
              <a:rPr lang="zh-CN" altLang="en-US" sz="2400">
                <a:solidFill>
                  <a:srgbClr val="FFFFFF"/>
                </a:solidFill>
                <a:ea typeface="华文新魏" panose="02010800040101010101" pitchFamily="2" charset="-122"/>
              </a:rPr>
              <a:t>随机误差处理及数字滤波</a:t>
            </a:r>
            <a:r>
              <a:rPr lang="zh-CN" altLang="en-US" sz="2400"/>
              <a:t> </a:t>
            </a:r>
            <a:endParaRPr lang="zh-CN" altLang="en-US" sz="2400"/>
          </a:p>
        </p:txBody>
      </p:sp>
      <p:sp>
        <p:nvSpPr>
          <p:cNvPr id="562178" name="Text Box 2" descr="斜纹布"/>
          <p:cNvSpPr txBox="1">
            <a:spLocks noChangeArrowheads="1"/>
          </p:cNvSpPr>
          <p:nvPr/>
        </p:nvSpPr>
        <p:spPr bwMode="auto">
          <a:xfrm>
            <a:off x="327660" y="716280"/>
            <a:ext cx="260159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400">
                <a:solidFill>
                  <a:schemeClr val="tx1"/>
                </a:solidFill>
                <a:latin typeface="Times New Roman" panose="02020603050405020304" pitchFamily="18" charset="0"/>
              </a:rPr>
              <a:t>7.</a:t>
            </a:r>
            <a:r>
              <a:rPr lang="zh-CN" altLang="en-US" sz="2400">
                <a:solidFill>
                  <a:schemeClr val="tx1"/>
                </a:solidFill>
                <a:latin typeface="Times New Roman" panose="02020603050405020304" pitchFamily="18" charset="0"/>
              </a:rPr>
              <a:t>高通数字滤波</a:t>
            </a:r>
            <a:endParaRPr lang="zh-CN" altLang="en-US" sz="2400">
              <a:solidFill>
                <a:schemeClr val="tx1"/>
              </a:solidFill>
              <a:latin typeface="Times New Roman" panose="02020603050405020304" pitchFamily="18" charset="0"/>
            </a:endParaRPr>
          </a:p>
        </p:txBody>
      </p:sp>
      <p:graphicFrame>
        <p:nvGraphicFramePr>
          <p:cNvPr id="562180" name="Object 4"/>
          <p:cNvGraphicFramePr>
            <a:graphicFrameLocks noChangeAspect="1"/>
          </p:cNvGraphicFramePr>
          <p:nvPr/>
        </p:nvGraphicFramePr>
        <p:xfrm>
          <a:off x="841375" y="2428875"/>
          <a:ext cx="3323590" cy="559435"/>
        </p:xfrm>
        <a:graphic>
          <a:graphicData uri="http://schemas.openxmlformats.org/presentationml/2006/ole">
            <mc:AlternateContent xmlns:mc="http://schemas.openxmlformats.org/markup-compatibility/2006">
              <mc:Choice xmlns:v="urn:schemas-microsoft-com:vml" Requires="v">
                <p:oleObj spid="_x0000_s7216" name="Equation" r:id="rId2" imgW="1129665" imgH="190500" progId="Equation.3">
                  <p:embed/>
                </p:oleObj>
              </mc:Choice>
              <mc:Fallback>
                <p:oleObj name="Equation" r:id="rId2" imgW="1129665" imgH="190500" progId="Equation.3">
                  <p:embed/>
                  <p:pic>
                    <p:nvPicPr>
                      <p:cNvPr id="0" name="图片 72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375" y="2428875"/>
                        <a:ext cx="3323590" cy="559435"/>
                      </a:xfrm>
                      <a:prstGeom prst="rect">
                        <a:avLst/>
                      </a:prstGeom>
                      <a:solidFill>
                        <a:schemeClr val="tx1"/>
                      </a:solidFill>
                    </p:spPr>
                  </p:pic>
                </p:oleObj>
              </mc:Fallback>
            </mc:AlternateContent>
          </a:graphicData>
        </a:graphic>
      </p:graphicFrame>
      <p:sp>
        <p:nvSpPr>
          <p:cNvPr id="24578" name="Text Box 2" descr="斜纹布"/>
          <p:cNvSpPr txBox="1">
            <a:spLocks noChangeArrowheads="1"/>
          </p:cNvSpPr>
          <p:nvPr/>
        </p:nvSpPr>
        <p:spPr bwMode="auto">
          <a:xfrm>
            <a:off x="177800" y="1095375"/>
            <a:ext cx="4500880" cy="1322070"/>
          </a:xfrm>
          <a:prstGeom prst="rect">
            <a:avLst/>
          </a:prstGeom>
          <a:noFill/>
          <a:ln w="9525">
            <a:noFill/>
            <a:miter lim="800000"/>
          </a:ln>
          <a:effectLst>
            <a:prstShdw prst="shdw17" dist="17961" dir="2700000">
              <a:schemeClr val="bg2"/>
            </a:prstShdw>
          </a:effectLst>
        </p:spPr>
        <p:txBody>
          <a:bodyPr wrap="square">
            <a:spAutoFit/>
          </a:bodyPr>
          <a:p>
            <a:pPr algn="just">
              <a:spcBef>
                <a:spcPct val="50000"/>
              </a:spcBef>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高通滤波器是从输入信号中去掉或丢弃慢变的信号，留下快速变化的信号，实现高通数字滤波器的功能，其数学表达式为</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62182" name="Text Box 6" descr="斜纹布"/>
          <p:cNvSpPr txBox="1">
            <a:spLocks noChangeArrowheads="1"/>
          </p:cNvSpPr>
          <p:nvPr/>
        </p:nvSpPr>
        <p:spPr bwMode="auto">
          <a:xfrm>
            <a:off x="327660" y="3396615"/>
            <a:ext cx="8153400" cy="122999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400">
                <a:solidFill>
                  <a:schemeClr val="tx1"/>
                </a:solidFill>
                <a:latin typeface="Times New Roman" panose="02020603050405020304" pitchFamily="18" charset="0"/>
              </a:rPr>
              <a:t>8.</a:t>
            </a:r>
            <a:r>
              <a:rPr lang="zh-CN" altLang="en-US" sz="2400">
                <a:solidFill>
                  <a:schemeClr val="tx1"/>
                </a:solidFill>
                <a:latin typeface="Times New Roman" panose="02020603050405020304" pitchFamily="18" charset="0"/>
              </a:rPr>
              <a:t>复合数字滤波</a:t>
            </a:r>
            <a:endParaRPr lang="zh-CN" alt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spcBef>
                <a:spcPct val="50000"/>
              </a:spcBef>
              <a:spcAft>
                <a:spcPct val="0"/>
              </a:spcAft>
            </a:pPr>
            <a:r>
              <a:rPr lang="en-US" altLang="zh-CN" sz="2000">
                <a:ea typeface="宋体" panose="02010600030101010101" pitchFamily="2" charset="-122"/>
              </a:rPr>
              <a:t>       </a:t>
            </a:r>
            <a:r>
              <a:rPr lang="zh-CN" altLang="en-US" sz="2000">
                <a:ea typeface="宋体" panose="02010600030101010101" pitchFamily="2" charset="-122"/>
              </a:rPr>
              <a:t>为了进一步提高滤波效果，有时可以把两种和两种以上不同滤波功能的数字滤波器组合起来，构成复合数字滤波器，或称多级数字滤波器。</a:t>
            </a:r>
            <a:r>
              <a:rPr lang="zh-CN" altLang="en-US" sz="2000"/>
              <a:t> </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2178"/>
                                        </p:tgtEl>
                                        <p:attrNameLst>
                                          <p:attrName>style.visibility</p:attrName>
                                        </p:attrNameLst>
                                      </p:cBhvr>
                                      <p:to>
                                        <p:strVal val="visible"/>
                                      </p:to>
                                    </p:set>
                                    <p:anim calcmode="lin" valueType="num">
                                      <p:cBhvr additive="base">
                                        <p:cTn id="7" dur="500" fill="hold"/>
                                        <p:tgtEl>
                                          <p:spTgt spid="562178"/>
                                        </p:tgtEl>
                                        <p:attrNameLst>
                                          <p:attrName>ppt_x</p:attrName>
                                        </p:attrNameLst>
                                      </p:cBhvr>
                                      <p:tavLst>
                                        <p:tav tm="0">
                                          <p:val>
                                            <p:strVal val="#ppt_x"/>
                                          </p:val>
                                        </p:tav>
                                        <p:tav tm="100000">
                                          <p:val>
                                            <p:strVal val="#ppt_x"/>
                                          </p:val>
                                        </p:tav>
                                      </p:tavLst>
                                    </p:anim>
                                    <p:anim calcmode="lin" valueType="num">
                                      <p:cBhvr additive="base">
                                        <p:cTn id="8" dur="500" fill="hold"/>
                                        <p:tgtEl>
                                          <p:spTgt spid="5621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8"/>
                                        </p:tgtEl>
                                        <p:attrNameLst>
                                          <p:attrName>style.visibility</p:attrName>
                                        </p:attrNameLst>
                                      </p:cBhvr>
                                      <p:to>
                                        <p:strVal val="visible"/>
                                      </p:to>
                                    </p:set>
                                    <p:anim calcmode="lin" valueType="num">
                                      <p:cBhvr additive="base">
                                        <p:cTn id="13" dur="500" fill="hold"/>
                                        <p:tgtEl>
                                          <p:spTgt spid="24578"/>
                                        </p:tgtEl>
                                        <p:attrNameLst>
                                          <p:attrName>ppt_x</p:attrName>
                                        </p:attrNameLst>
                                      </p:cBhvr>
                                      <p:tavLst>
                                        <p:tav tm="0">
                                          <p:val>
                                            <p:strVal val="#ppt_x"/>
                                          </p:val>
                                        </p:tav>
                                        <p:tav tm="100000">
                                          <p:val>
                                            <p:strVal val="#ppt_x"/>
                                          </p:val>
                                        </p:tav>
                                      </p:tavLst>
                                    </p:anim>
                                    <p:anim calcmode="lin" valueType="num">
                                      <p:cBhvr additive="base">
                                        <p:cTn id="14"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2180"/>
                                        </p:tgtEl>
                                        <p:attrNameLst>
                                          <p:attrName>style.visibility</p:attrName>
                                        </p:attrNameLst>
                                      </p:cBhvr>
                                      <p:to>
                                        <p:strVal val="visible"/>
                                      </p:to>
                                    </p:set>
                                    <p:anim calcmode="lin" valueType="num">
                                      <p:cBhvr additive="base">
                                        <p:cTn id="19" dur="500" fill="hold"/>
                                        <p:tgtEl>
                                          <p:spTgt spid="562180"/>
                                        </p:tgtEl>
                                        <p:attrNameLst>
                                          <p:attrName>ppt_x</p:attrName>
                                        </p:attrNameLst>
                                      </p:cBhvr>
                                      <p:tavLst>
                                        <p:tav tm="0">
                                          <p:val>
                                            <p:strVal val="#ppt_x"/>
                                          </p:val>
                                        </p:tav>
                                        <p:tav tm="100000">
                                          <p:val>
                                            <p:strVal val="#ppt_x"/>
                                          </p:val>
                                        </p:tav>
                                      </p:tavLst>
                                    </p:anim>
                                    <p:anim calcmode="lin" valueType="num">
                                      <p:cBhvr additive="base">
                                        <p:cTn id="20" dur="500" fill="hold"/>
                                        <p:tgtEl>
                                          <p:spTgt spid="5621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2182"/>
                                        </p:tgtEl>
                                        <p:attrNameLst>
                                          <p:attrName>style.visibility</p:attrName>
                                        </p:attrNameLst>
                                      </p:cBhvr>
                                      <p:to>
                                        <p:strVal val="visible"/>
                                      </p:to>
                                    </p:set>
                                    <p:anim calcmode="lin" valueType="num">
                                      <p:cBhvr additive="base">
                                        <p:cTn id="25" dur="500" fill="hold"/>
                                        <p:tgtEl>
                                          <p:spTgt spid="562182"/>
                                        </p:tgtEl>
                                        <p:attrNameLst>
                                          <p:attrName>ppt_x</p:attrName>
                                        </p:attrNameLst>
                                      </p:cBhvr>
                                      <p:tavLst>
                                        <p:tav tm="0">
                                          <p:val>
                                            <p:strVal val="#ppt_x"/>
                                          </p:val>
                                        </p:tav>
                                        <p:tav tm="100000">
                                          <p:val>
                                            <p:strVal val="#ppt_x"/>
                                          </p:val>
                                        </p:tav>
                                      </p:tavLst>
                                    </p:anim>
                                    <p:anim calcmode="lin" valueType="num">
                                      <p:cBhvr additive="base">
                                        <p:cTn id="26" dur="500" fill="hold"/>
                                        <p:tgtEl>
                                          <p:spTgt spid="5621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bldLvl="0" animBg="1"/>
      <p:bldP spid="24578" grpId="0" bldLvl="0" animBg="1"/>
      <p:bldP spid="56218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8" name="Rectangle 4"/>
          <p:cNvSpPr>
            <a:spLocks noChangeArrowheads="1"/>
          </p:cNvSpPr>
          <p:nvPr/>
        </p:nvSpPr>
        <p:spPr bwMode="auto">
          <a:xfrm>
            <a:off x="694645" y="787944"/>
            <a:ext cx="2125662" cy="641350"/>
          </a:xfrm>
          <a:prstGeom prst="rect">
            <a:avLst/>
          </a:prstGeom>
          <a:solidFill>
            <a:srgbClr val="FF3300"/>
          </a:solidFill>
          <a:ln w="12700" cap="sq">
            <a:noFill/>
            <a:miter lim="800000"/>
            <a:headEnd type="none" w="sm" len="sm"/>
            <a:tailEnd type="none" w="sm" len="sm"/>
          </a:ln>
          <a:effectLst>
            <a:outerShdw dist="107763" dir="18900000" algn="ctr" rotWithShape="0">
              <a:schemeClr val="bg2">
                <a:alpha val="50000"/>
              </a:schemeClr>
            </a:outerShdw>
          </a:effectLst>
        </p:spPr>
        <p:txBody>
          <a:bodyPr wrap="none">
            <a:spAutoFit/>
          </a:bodyPr>
          <a:lstStyle/>
          <a:p>
            <a:pPr eaLnBrk="0" fontAlgn="base" hangingPunct="0">
              <a:spcBef>
                <a:spcPct val="0"/>
              </a:spcBef>
              <a:spcAft>
                <a:spcPct val="0"/>
              </a:spcAft>
              <a:buClr>
                <a:srgbClr val="FFFFFF"/>
              </a:buClr>
              <a:buFont typeface="Wingdings" panose="05000000000000000000" pitchFamily="2" charset="2"/>
              <a:buChar char="l"/>
              <a:defRPr/>
            </a:pPr>
            <a:r>
              <a:rPr kumimoji="1" lang="en-US" altLang="zh-CN" sz="3600" b="1" dirty="0">
                <a:solidFill>
                  <a:srgbClr val="FFFF00"/>
                </a:solidFill>
                <a:latin typeface="楷体_GB2312" pitchFamily="49" charset="-122"/>
                <a:ea typeface="楷体_GB2312" pitchFamily="49" charset="-122"/>
                <a:sym typeface="Monotype Sorts" pitchFamily="2" charset="2"/>
              </a:rPr>
              <a:t> </a:t>
            </a:r>
            <a:r>
              <a:rPr kumimoji="1" lang="zh-CN" altLang="en-US" sz="3600" b="1" dirty="0">
                <a:solidFill>
                  <a:srgbClr val="FFFFFF"/>
                </a:solidFill>
                <a:latin typeface="楷体_GB2312" pitchFamily="49" charset="-122"/>
                <a:ea typeface="楷体_GB2312" pitchFamily="49" charset="-122"/>
              </a:rPr>
              <a:t>重点：</a:t>
            </a:r>
            <a:endParaRPr kumimoji="1" lang="zh-CN" altLang="en-US" sz="3200" b="1" dirty="0">
              <a:solidFill>
                <a:srgbClr val="FFFFFF"/>
              </a:solidFill>
              <a:latin typeface="楷体_GB2312" pitchFamily="49" charset="-122"/>
              <a:ea typeface="楷体_GB2312" pitchFamily="49" charset="-122"/>
            </a:endParaRPr>
          </a:p>
        </p:txBody>
      </p:sp>
      <p:sp>
        <p:nvSpPr>
          <p:cNvPr id="507917" name="Text Box 13"/>
          <p:cNvSpPr txBox="1">
            <a:spLocks noChangeArrowheads="1"/>
          </p:cNvSpPr>
          <p:nvPr/>
        </p:nvSpPr>
        <p:spPr bwMode="auto">
          <a:xfrm>
            <a:off x="809625" y="1798320"/>
            <a:ext cx="75438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fontAlgn="base">
              <a:spcBef>
                <a:spcPct val="0"/>
              </a:spcBef>
              <a:spcAft>
                <a:spcPct val="0"/>
              </a:spcAft>
            </a:pPr>
            <a:r>
              <a:rPr kumimoji="1" lang="en-US" altLang="zh-CN" sz="3600">
                <a:latin typeface="宋体" panose="02010600030101010101" pitchFamily="2" charset="-122"/>
                <a:ea typeface="宋体" panose="02010600030101010101" pitchFamily="2" charset="-122"/>
                <a:cs typeface="宋体" panose="02010600030101010101" pitchFamily="2" charset="-122"/>
              </a:rPr>
              <a:t>1. </a:t>
            </a:r>
            <a:r>
              <a:rPr kumimoji="1" lang="zh-CN" altLang="en-US" sz="3600">
                <a:latin typeface="宋体" panose="02010600030101010101" pitchFamily="2" charset="-122"/>
                <a:ea typeface="宋体" panose="02010600030101010101" pitchFamily="2" charset="-122"/>
                <a:cs typeface="宋体" panose="02010600030101010101" pitchFamily="2" charset="-122"/>
              </a:rPr>
              <a:t>随机误差的处理和数字滤波方法</a:t>
            </a:r>
            <a:endParaRPr kumimoji="1"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507919" name="Text Box 15"/>
          <p:cNvSpPr txBox="1">
            <a:spLocks noChangeArrowheads="1"/>
          </p:cNvSpPr>
          <p:nvPr/>
        </p:nvSpPr>
        <p:spPr bwMode="auto">
          <a:xfrm>
            <a:off x="809625" y="2528570"/>
            <a:ext cx="73152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fontAlgn="base">
              <a:spcBef>
                <a:spcPct val="0"/>
              </a:spcBef>
              <a:spcAft>
                <a:spcPct val="0"/>
              </a:spcAft>
            </a:pPr>
            <a:r>
              <a:rPr kumimoji="1" lang="en-US" altLang="zh-CN" sz="3600" dirty="0">
                <a:latin typeface="宋体" panose="02010600030101010101" pitchFamily="2" charset="-122"/>
                <a:ea typeface="宋体" panose="02010600030101010101" pitchFamily="2" charset="-122"/>
                <a:cs typeface="宋体" panose="02010600030101010101" pitchFamily="2" charset="-122"/>
              </a:rPr>
              <a:t>2. </a:t>
            </a:r>
            <a:r>
              <a:rPr kumimoji="1" lang="zh-CN" altLang="en-US" sz="3600" dirty="0">
                <a:latin typeface="宋体" panose="02010600030101010101" pitchFamily="2" charset="-122"/>
                <a:ea typeface="宋体" panose="02010600030101010101" pitchFamily="2" charset="-122"/>
                <a:cs typeface="宋体" panose="02010600030101010101" pitchFamily="2" charset="-122"/>
              </a:rPr>
              <a:t>系统误差的处理和传感器的非线</a:t>
            </a:r>
            <a:endParaRPr kumimoji="1" lang="zh-CN" altLang="en-US" sz="3600" dirty="0">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kumimoji="1" lang="zh-CN" altLang="en-US" sz="3600" dirty="0">
                <a:latin typeface="宋体" panose="02010600030101010101" pitchFamily="2" charset="-122"/>
                <a:ea typeface="宋体" panose="02010600030101010101" pitchFamily="2" charset="-122"/>
                <a:cs typeface="宋体" panose="02010600030101010101" pitchFamily="2" charset="-122"/>
              </a:rPr>
              <a:t> </a:t>
            </a:r>
            <a:r>
              <a:rPr kumimoji="1" lang="en-US" altLang="zh-CN" sz="3600" dirty="0">
                <a:latin typeface="宋体" panose="02010600030101010101" pitchFamily="2" charset="-122"/>
                <a:ea typeface="宋体" panose="02010600030101010101" pitchFamily="2" charset="-122"/>
                <a:cs typeface="宋体" panose="02010600030101010101" pitchFamily="2" charset="-122"/>
              </a:rPr>
              <a:t>  </a:t>
            </a:r>
            <a:r>
              <a:rPr kumimoji="1" lang="zh-CN" altLang="en-US" sz="3600" dirty="0">
                <a:latin typeface="宋体" panose="02010600030101010101" pitchFamily="2" charset="-122"/>
                <a:ea typeface="宋体" panose="02010600030101010101" pitchFamily="2" charset="-122"/>
                <a:cs typeface="宋体" panose="02010600030101010101" pitchFamily="2" charset="-122"/>
              </a:rPr>
              <a:t>性校正</a:t>
            </a:r>
            <a:endParaRPr kumimoji="1" lang="zh-CN" altLang="en-US"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ext Box 2" descr="斜纹布"/>
          <p:cNvSpPr txBox="1">
            <a:spLocks noChangeArrowheads="1"/>
          </p:cNvSpPr>
          <p:nvPr/>
        </p:nvSpPr>
        <p:spPr bwMode="auto">
          <a:xfrm>
            <a:off x="352425" y="350520"/>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5603" name="Rectangle 3"/>
          <p:cNvSpPr>
            <a:spLocks noGrp="1" noChangeArrowheads="1"/>
          </p:cNvSpPr>
          <p:nvPr/>
        </p:nvSpPr>
        <p:spPr>
          <a:xfrm>
            <a:off x="457200" y="810895"/>
            <a:ext cx="8229600" cy="166624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100000"/>
              </a:lnSpc>
              <a:spcBef>
                <a:spcPts val="0"/>
              </a:spcBef>
              <a:defRPr/>
            </a:pPr>
            <a:r>
              <a:rPr lang="zh-CN" altLang="en-US" sz="2000" b="1" dirty="0" smtClean="0">
                <a:latin typeface="宋体" panose="02010600030101010101" pitchFamily="2" charset="-122"/>
                <a:ea typeface="宋体" panose="02010600030101010101" pitchFamily="2" charset="-122"/>
              </a:rPr>
              <a:t>系统误差：</a:t>
            </a:r>
            <a:r>
              <a:rPr lang="zh-CN" altLang="en-US" sz="2000" b="1" dirty="0" smtClean="0">
                <a:solidFill>
                  <a:srgbClr val="FFFF00"/>
                </a:solidFill>
                <a:latin typeface="宋体" panose="02010600030101010101" pitchFamily="2" charset="-122"/>
                <a:ea typeface="宋体" panose="02010600030101010101" pitchFamily="2" charset="-122"/>
              </a:rPr>
              <a:t>指在相同条件下多次测量同一物理量，误差的大小和符号保持不变或按一定规律变化。</a:t>
            </a:r>
            <a:endParaRPr lang="zh-CN" altLang="en-US" sz="2000" b="1" dirty="0" smtClean="0">
              <a:solidFill>
                <a:srgbClr val="FFFF00"/>
              </a:solidFill>
              <a:latin typeface="宋体" panose="02010600030101010101" pitchFamily="2" charset="-122"/>
              <a:ea typeface="宋体" panose="02010600030101010101" pitchFamily="2" charset="-122"/>
            </a:endParaRPr>
          </a:p>
          <a:p>
            <a:pPr eaLnBrk="1" hangingPunct="1">
              <a:lnSpc>
                <a:spcPct val="100000"/>
              </a:lnSpc>
              <a:spcBef>
                <a:spcPts val="0"/>
              </a:spcBef>
              <a:defRPr/>
            </a:pPr>
            <a:r>
              <a:rPr lang="zh-CN" altLang="en-US" sz="2000" b="1" dirty="0" smtClean="0">
                <a:latin typeface="宋体" panose="02010600030101010101" pitchFamily="2" charset="-122"/>
                <a:ea typeface="宋体" panose="02010600030101010101" pitchFamily="2" charset="-122"/>
              </a:rPr>
              <a:t>恒定系统误差：</a:t>
            </a:r>
            <a:r>
              <a:rPr lang="zh-CN" altLang="en-US" sz="2000" b="1" dirty="0" smtClean="0">
                <a:solidFill>
                  <a:srgbClr val="FFFF00"/>
                </a:solidFill>
                <a:latin typeface="宋体" panose="02010600030101010101" pitchFamily="2" charset="-122"/>
                <a:ea typeface="宋体" panose="02010600030101010101" pitchFamily="2" charset="-122"/>
              </a:rPr>
              <a:t>恒定不变的误差</a:t>
            </a:r>
            <a:endParaRPr lang="en-US" altLang="zh-CN" sz="2000" b="1" dirty="0" smtClean="0">
              <a:solidFill>
                <a:srgbClr val="FFFF00"/>
              </a:solidFill>
              <a:latin typeface="宋体" panose="02010600030101010101" pitchFamily="2" charset="-122"/>
              <a:ea typeface="宋体" panose="02010600030101010101" pitchFamily="2" charset="-122"/>
            </a:endParaRPr>
          </a:p>
          <a:p>
            <a:pPr eaLnBrk="1" hangingPunct="1">
              <a:lnSpc>
                <a:spcPct val="100000"/>
              </a:lnSpc>
              <a:spcBef>
                <a:spcPts val="0"/>
              </a:spcBef>
              <a:defRPr/>
            </a:pPr>
            <a:r>
              <a:rPr lang="zh-CN" altLang="en-US" sz="2000" b="1" dirty="0" smtClean="0">
                <a:latin typeface="宋体" panose="02010600030101010101" pitchFamily="2" charset="-122"/>
                <a:ea typeface="宋体" panose="02010600030101010101" pitchFamily="2" charset="-122"/>
              </a:rPr>
              <a:t>变化系统误差：</a:t>
            </a:r>
            <a:r>
              <a:rPr lang="zh-CN" altLang="en-US" sz="2000" b="1" dirty="0" smtClean="0">
                <a:solidFill>
                  <a:srgbClr val="FFFF00"/>
                </a:solidFill>
                <a:latin typeface="宋体" panose="02010600030101010101" pitchFamily="2" charset="-122"/>
                <a:ea typeface="宋体" panose="02010600030101010101" pitchFamily="2" charset="-122"/>
              </a:rPr>
              <a:t>按一定规律变化的误差。由固定不变的或按确定规律变化的因素所造成的。</a:t>
            </a:r>
            <a:endParaRPr lang="zh-CN" altLang="en-US" sz="2000" b="1" dirty="0" smtClean="0">
              <a:solidFill>
                <a:srgbClr val="FFFF00"/>
              </a:solidFill>
              <a:latin typeface="宋体" panose="02010600030101010101" pitchFamily="2" charset="-122"/>
              <a:ea typeface="宋体" panose="02010600030101010101" pitchFamily="2" charset="-122"/>
            </a:endParaRPr>
          </a:p>
        </p:txBody>
      </p:sp>
      <p:sp>
        <p:nvSpPr>
          <p:cNvPr id="2" name="Rectangle 2"/>
          <p:cNvSpPr>
            <a:spLocks noGrp="1" noChangeArrowheads="1"/>
          </p:cNvSpPr>
          <p:nvPr/>
        </p:nvSpPr>
        <p:spPr>
          <a:xfrm>
            <a:off x="172720" y="2468880"/>
            <a:ext cx="3205480" cy="558800"/>
          </a:xfrm>
          <a:prstGeom prst="rect">
            <a:avLst/>
          </a:prstGeom>
          <a:solidFill>
            <a:schemeClr val="hlink"/>
          </a:solidFill>
          <a:ln w="9525">
            <a:solidFill>
              <a:schemeClr val="hlink"/>
            </a:solid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r>
              <a:rPr lang="zh-CN" altLang="en-US" sz="2000" b="1" dirty="0" smtClean="0">
                <a:solidFill>
                  <a:schemeClr val="bg1"/>
                </a:solidFill>
                <a:effectLst/>
                <a:latin typeface="宋体" panose="02010600030101010101" pitchFamily="2" charset="-122"/>
                <a:ea typeface="宋体" panose="02010600030101010101" pitchFamily="2" charset="-122"/>
              </a:rPr>
              <a:t>产生系统误差的主要因素：</a:t>
            </a:r>
            <a:endParaRPr lang="zh-CN" altLang="en-US" sz="2000" b="1" dirty="0" smtClean="0">
              <a:solidFill>
                <a:schemeClr val="bg1"/>
              </a:solidFill>
              <a:effectLst/>
              <a:latin typeface="宋体" panose="02010600030101010101" pitchFamily="2" charset="-122"/>
              <a:ea typeface="宋体" panose="02010600030101010101" pitchFamily="2" charset="-122"/>
            </a:endParaRPr>
          </a:p>
        </p:txBody>
      </p:sp>
      <p:sp>
        <p:nvSpPr>
          <p:cNvPr id="26627" name="Rectangle 3"/>
          <p:cNvSpPr>
            <a:spLocks noGrp="1" noChangeArrowheads="1"/>
          </p:cNvSpPr>
          <p:nvPr/>
        </p:nvSpPr>
        <p:spPr>
          <a:xfrm>
            <a:off x="388620" y="3075305"/>
            <a:ext cx="8229600" cy="325183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9pPr>
          </a:lstStyle>
          <a:p>
            <a:pPr eaLnBrk="1" hangingPunct="1">
              <a:buSzPct val="100000"/>
              <a:buFont typeface="Wingdings" panose="05000000000000000000" pitchFamily="2" charset="2"/>
              <a:buAutoNum type="circleNumDbPlain"/>
            </a:pPr>
            <a:r>
              <a:rPr lang="zh-CN" altLang="en-US" sz="2000" b="1" smtClean="0">
                <a:solidFill>
                  <a:srgbClr val="FFFF00"/>
                </a:solidFill>
                <a:effectLst/>
                <a:latin typeface="宋体" panose="02010600030101010101" pitchFamily="2" charset="-122"/>
                <a:ea typeface="宋体" panose="02010600030101010101" pitchFamily="2" charset="-122"/>
              </a:rPr>
              <a:t>测量装置方面：如标尺的刻度偏差，天平的臂长不等，仪器内部基准、放大器的零点漂移、增益漂移等。</a:t>
            </a:r>
            <a:endParaRPr lang="zh-CN" altLang="en-US" sz="2000" b="1" smtClean="0">
              <a:solidFill>
                <a:srgbClr val="FFFF00"/>
              </a:solidFill>
              <a:effectLst/>
              <a:latin typeface="宋体" panose="02010600030101010101" pitchFamily="2" charset="-122"/>
              <a:ea typeface="宋体" panose="02010600030101010101" pitchFamily="2" charset="-122"/>
            </a:endParaRPr>
          </a:p>
          <a:p>
            <a:pPr eaLnBrk="1" hangingPunct="1">
              <a:buSzPct val="100000"/>
              <a:buFont typeface="Wingdings" panose="05000000000000000000" pitchFamily="2" charset="2"/>
              <a:buAutoNum type="circleNumDbPlain"/>
            </a:pPr>
            <a:r>
              <a:rPr lang="zh-CN" altLang="en-US" sz="2000" b="1" smtClean="0">
                <a:solidFill>
                  <a:srgbClr val="FFFF00"/>
                </a:solidFill>
                <a:effectLst/>
                <a:latin typeface="宋体" panose="02010600030101010101" pitchFamily="2" charset="-122"/>
                <a:ea typeface="宋体" panose="02010600030101010101" pitchFamily="2" charset="-122"/>
              </a:rPr>
              <a:t>环境方面：测量时的实际温度对标准温度的偏差，以及测量过程中的温度、湿度等按一定规律变化的误差。</a:t>
            </a:r>
            <a:endParaRPr lang="zh-CN" altLang="en-US" sz="2000" b="1" smtClean="0">
              <a:solidFill>
                <a:srgbClr val="FFFF00"/>
              </a:solidFill>
              <a:effectLst/>
              <a:latin typeface="宋体" panose="02010600030101010101" pitchFamily="2" charset="-122"/>
              <a:ea typeface="宋体" panose="02010600030101010101" pitchFamily="2" charset="-122"/>
            </a:endParaRPr>
          </a:p>
          <a:p>
            <a:pPr eaLnBrk="1" hangingPunct="1">
              <a:buSzPct val="100000"/>
              <a:buFont typeface="Wingdings" panose="05000000000000000000" pitchFamily="2" charset="2"/>
              <a:buAutoNum type="circleNumDbPlain"/>
            </a:pPr>
            <a:r>
              <a:rPr lang="zh-CN" altLang="en-US" sz="2000" b="1" smtClean="0">
                <a:solidFill>
                  <a:srgbClr val="FFFF00"/>
                </a:solidFill>
                <a:effectLst/>
                <a:latin typeface="宋体" panose="02010600030101010101" pitchFamily="2" charset="-122"/>
                <a:ea typeface="宋体" panose="02010600030101010101" pitchFamily="2" charset="-122"/>
              </a:rPr>
              <a:t>测量方法方面：采用近似的测量方法或近似的计算公式等引起的误差。</a:t>
            </a:r>
            <a:endParaRPr lang="zh-CN" altLang="en-US" sz="2000" b="1" smtClean="0">
              <a:solidFill>
                <a:srgbClr val="FFFF00"/>
              </a:solidFill>
              <a:effectLst/>
              <a:latin typeface="宋体" panose="02010600030101010101" pitchFamily="2" charset="-122"/>
              <a:ea typeface="宋体" panose="02010600030101010101" pitchFamily="2" charset="-122"/>
            </a:endParaRPr>
          </a:p>
          <a:p>
            <a:pPr eaLnBrk="1" hangingPunct="1">
              <a:buSzPct val="100000"/>
              <a:buFont typeface="Wingdings" panose="05000000000000000000" pitchFamily="2" charset="2"/>
              <a:buAutoNum type="circleNumDbPlain"/>
            </a:pPr>
            <a:r>
              <a:rPr lang="zh-CN" altLang="en-US" sz="2000" b="1" smtClean="0">
                <a:solidFill>
                  <a:srgbClr val="FFFF00"/>
                </a:solidFill>
                <a:effectLst/>
                <a:latin typeface="宋体" panose="02010600030101010101" pitchFamily="2" charset="-122"/>
                <a:ea typeface="宋体" panose="02010600030101010101" pitchFamily="2" charset="-122"/>
              </a:rPr>
              <a:t>测量人员方面：由于测量者个人的特点，在刻度上估计读书时，习惯偏于某一方面；动态测量时，记录某一信号有滞后的倾向等。</a:t>
            </a:r>
            <a:endParaRPr lang="zh-CN" altLang="en-US" sz="2000" b="1" smtClean="0">
              <a:solidFill>
                <a:srgbClr val="FFFF00"/>
              </a:solidFill>
              <a:effectLst/>
              <a:latin typeface="宋体" panose="02010600030101010101" pitchFamily="2" charset="-122"/>
              <a:ea typeface="宋体" panose="02010600030101010101" pitchFamily="2" charset="-122"/>
            </a:endParaRPr>
          </a:p>
        </p:txBody>
      </p:sp>
      <p:sp>
        <p:nvSpPr>
          <p:cNvPr id="3" name="Text Box 4" descr="斜纹布"/>
          <p:cNvSpPr txBox="1">
            <a:spLocks noChangeArrowheads="1"/>
          </p:cNvSpPr>
          <p:nvPr/>
        </p:nvSpPr>
        <p:spPr bwMode="auto">
          <a:xfrm>
            <a:off x="568643" y="5522913"/>
            <a:ext cx="7869237" cy="706755"/>
          </a:xfrm>
          <a:prstGeom prst="rect">
            <a:avLst/>
          </a:prstGeom>
          <a:noFill/>
          <a:ln w="9525">
            <a:noFill/>
            <a:miter lim="800000"/>
          </a:ln>
          <a:effectLst>
            <a:outerShdw dist="17961" dir="2700000" algn="ctr" rotWithShape="0">
              <a:schemeClr val="bg2"/>
            </a:outerShdw>
          </a:effectLst>
        </p:spPr>
        <p:txBody>
          <a:bodyPr anchor="ctr">
            <a:spAutoFit/>
          </a:bodyPr>
          <a:lstStyle/>
          <a:p>
            <a:pPr>
              <a:defRPr/>
            </a:pPr>
            <a:r>
              <a:rPr lang="zh-CN" altLang="en-US" sz="2000" b="1" dirty="0">
                <a:latin typeface="宋体" panose="02010600030101010101" pitchFamily="2" charset="-122"/>
                <a:ea typeface="宋体" panose="02010600030101010101" pitchFamily="2" charset="-122"/>
                <a:cs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  在测量中要针对具体情况采取相应的措施来消除或削弱系统误差。本节介绍常用的系统误差的校正方法。</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 calcmode="lin" valueType="num">
                                      <p:cBhvr additive="base">
                                        <p:cTn id="19" dur="500" fill="hold"/>
                                        <p:tgtEl>
                                          <p:spTgt spid="256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6627">
                                            <p:txEl>
                                              <p:pRg st="0" end="0"/>
                                            </p:txEl>
                                          </p:spTgt>
                                        </p:tgtEl>
                                        <p:attrNameLst>
                                          <p:attrName>style.visibility</p:attrName>
                                        </p:attrNameLst>
                                      </p:cBhvr>
                                      <p:to>
                                        <p:strVal val="visible"/>
                                      </p:to>
                                    </p:set>
                                    <p:anim calcmode="lin" valueType="num">
                                      <p:cBhvr additive="base">
                                        <p:cTn id="31" dur="500" fill="hold"/>
                                        <p:tgtEl>
                                          <p:spTgt spid="26627">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6627">
                                            <p:txEl>
                                              <p:pRg st="1" end="1"/>
                                            </p:txEl>
                                          </p:spTgt>
                                        </p:tgtEl>
                                        <p:attrNameLst>
                                          <p:attrName>style.visibility</p:attrName>
                                        </p:attrNameLst>
                                      </p:cBhvr>
                                      <p:to>
                                        <p:strVal val="visible"/>
                                      </p:to>
                                    </p:set>
                                    <p:anim calcmode="lin" valueType="num">
                                      <p:cBhvr additive="base">
                                        <p:cTn id="37" dur="500" fill="hold"/>
                                        <p:tgtEl>
                                          <p:spTgt spid="26627">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6627">
                                            <p:txEl>
                                              <p:pRg st="2" end="2"/>
                                            </p:txEl>
                                          </p:spTgt>
                                        </p:tgtEl>
                                        <p:attrNameLst>
                                          <p:attrName>style.visibility</p:attrName>
                                        </p:attrNameLst>
                                      </p:cBhvr>
                                      <p:to>
                                        <p:strVal val="visible"/>
                                      </p:to>
                                    </p:set>
                                    <p:anim calcmode="lin" valueType="num">
                                      <p:cBhvr additive="base">
                                        <p:cTn id="43" dur="500" fill="hold"/>
                                        <p:tgtEl>
                                          <p:spTgt spid="26627">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6627">
                                            <p:txEl>
                                              <p:pRg st="3" end="3"/>
                                            </p:txEl>
                                          </p:spTgt>
                                        </p:tgtEl>
                                        <p:attrNameLst>
                                          <p:attrName>style.visibility</p:attrName>
                                        </p:attrNameLst>
                                      </p:cBhvr>
                                      <p:to>
                                        <p:strVal val="visible"/>
                                      </p:to>
                                    </p:set>
                                    <p:anim calcmode="lin" valueType="num">
                                      <p:cBhvr additive="base">
                                        <p:cTn id="49" dur="500" fill="hold"/>
                                        <p:tgtEl>
                                          <p:spTgt spid="26627">
                                            <p:txEl>
                                              <p:pRg st="3" end="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6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 calcmode="lin" valueType="num">
                                      <p:cBhvr additive="base">
                                        <p:cTn id="55"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Text Box 2" descr="斜纹布"/>
          <p:cNvSpPr txBox="1">
            <a:spLocks noChangeArrowheads="1"/>
          </p:cNvSpPr>
          <p:nvPr/>
        </p:nvSpPr>
        <p:spPr bwMode="auto">
          <a:xfrm>
            <a:off x="304800" y="746760"/>
            <a:ext cx="449580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000">
                <a:latin typeface="Times New Roman" panose="02020603050405020304" pitchFamily="18" charset="0"/>
              </a:rPr>
              <a:t>1.  </a:t>
            </a:r>
            <a:r>
              <a:rPr lang="zh-CN" altLang="en-US" sz="2000">
                <a:latin typeface="Times New Roman" panose="02020603050405020304" pitchFamily="18" charset="0"/>
              </a:rPr>
              <a:t>系统误差的模型校正法</a:t>
            </a:r>
            <a:endParaRPr lang="en-US" altLang="zh-CN" sz="2000"/>
          </a:p>
        </p:txBody>
      </p:sp>
      <p:pic>
        <p:nvPicPr>
          <p:cNvPr id="564229" name="Picture 5" descr="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7400" y="2531745"/>
            <a:ext cx="2884170" cy="2014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230" name="Text Box 6" descr="斜纹布"/>
          <p:cNvSpPr txBox="1">
            <a:spLocks noChangeArrowheads="1"/>
          </p:cNvSpPr>
          <p:nvPr/>
        </p:nvSpPr>
        <p:spPr bwMode="auto">
          <a:xfrm>
            <a:off x="304800" y="2459990"/>
            <a:ext cx="5562600"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a:solidFill>
                  <a:srgbClr val="FFFF00"/>
                </a:solidFill>
                <a:latin typeface="宋体" panose="02010600030101010101" pitchFamily="2" charset="-122"/>
                <a:ea typeface="宋体" panose="02010600030101010101" pitchFamily="2" charset="-122"/>
              </a:rPr>
              <a:t>    </a:t>
            </a:r>
            <a:r>
              <a:rPr lang="zh-CN" altLang="en-US" sz="2000">
                <a:solidFill>
                  <a:srgbClr val="FFFF00"/>
                </a:solidFill>
                <a:latin typeface="宋体" panose="02010600030101010101" pitchFamily="2" charset="-122"/>
                <a:ea typeface="宋体" panose="02010600030101010101" pitchFamily="2" charset="-122"/>
              </a:rPr>
              <a:t>在仪表中用运算放大器电路测量电压，常会引入零位误差和增益误差。设</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a:solidFill>
                  <a:srgbClr val="FFFF00"/>
                </a:solidFill>
                <a:latin typeface="宋体" panose="02010600030101010101" pitchFamily="2" charset="-122"/>
                <a:ea typeface="宋体" panose="02010600030101010101" pitchFamily="2" charset="-122"/>
              </a:rPr>
              <a:t>是实际值，</a:t>
            </a:r>
            <a:r>
              <a:rPr lang="en-US" altLang="zh-CN" sz="2000">
                <a:solidFill>
                  <a:srgbClr val="FFFF00"/>
                </a:solidFill>
                <a:latin typeface="Times New Roman" panose="02020603050405020304" pitchFamily="18" charset="0"/>
                <a:ea typeface="宋体" panose="02010600030101010101" pitchFamily="2" charset="-122"/>
              </a:rPr>
              <a:t>y</a:t>
            </a:r>
            <a:r>
              <a:rPr lang="zh-CN" altLang="en-US" sz="2000">
                <a:solidFill>
                  <a:srgbClr val="FFFF00"/>
                </a:solidFill>
                <a:latin typeface="宋体" panose="02010600030101010101" pitchFamily="2" charset="-122"/>
                <a:ea typeface="宋体" panose="02010600030101010101" pitchFamily="2" charset="-122"/>
              </a:rPr>
              <a:t>是带有误差（零漂和误差增益）的测量值，</a:t>
            </a:r>
            <a:r>
              <a:rPr lang="en-US" altLang="zh-CN" sz="2000">
                <a:solidFill>
                  <a:srgbClr val="FFFF00"/>
                </a:solidFill>
                <a:latin typeface="宋体" panose="02010600030101010101" pitchFamily="2" charset="-122"/>
                <a:ea typeface="宋体" panose="02010600030101010101" pitchFamily="2" charset="-122"/>
              </a:rPr>
              <a:t>ε</a:t>
            </a:r>
            <a:r>
              <a:rPr lang="zh-CN" altLang="en-US" sz="2000">
                <a:solidFill>
                  <a:srgbClr val="FFFF00"/>
                </a:solidFill>
                <a:latin typeface="宋体" panose="02010600030101010101" pitchFamily="2" charset="-122"/>
                <a:ea typeface="宋体" panose="02010600030101010101" pitchFamily="2" charset="-122"/>
              </a:rPr>
              <a:t>是干扰或零漂，</a:t>
            </a:r>
            <a:r>
              <a:rPr lang="en-US" altLang="zh-CN" sz="2000">
                <a:solidFill>
                  <a:srgbClr val="FFFF00"/>
                </a:solidFill>
                <a:latin typeface="Times New Roman" panose="02020603050405020304" pitchFamily="18" charset="0"/>
                <a:ea typeface="宋体" panose="02010600030101010101" pitchFamily="2" charset="-122"/>
              </a:rPr>
              <a:t>i</a:t>
            </a:r>
            <a:r>
              <a:rPr lang="zh-CN" altLang="en-US" sz="2000">
                <a:solidFill>
                  <a:srgbClr val="FFFF00"/>
                </a:solidFill>
                <a:latin typeface="宋体" panose="02010600030101010101" pitchFamily="2" charset="-122"/>
                <a:ea typeface="宋体" panose="02010600030101010101" pitchFamily="2" charset="-122"/>
              </a:rPr>
              <a:t>是放大器偏置电流，</a:t>
            </a:r>
            <a:r>
              <a:rPr lang="en-US" altLang="zh-CN" sz="2000">
                <a:solidFill>
                  <a:srgbClr val="FFFF00"/>
                </a:solidFill>
                <a:latin typeface="Times New Roman" panose="02020603050405020304" pitchFamily="18" charset="0"/>
                <a:ea typeface="宋体" panose="02010600030101010101" pitchFamily="2" charset="-122"/>
              </a:rPr>
              <a:t>k</a:t>
            </a:r>
            <a:r>
              <a:rPr lang="zh-CN" altLang="en-US" sz="2000">
                <a:solidFill>
                  <a:srgbClr val="FFFF00"/>
                </a:solidFill>
                <a:latin typeface="宋体" panose="02010600030101010101" pitchFamily="2" charset="-122"/>
                <a:ea typeface="宋体" panose="02010600030101010101" pitchFamily="2" charset="-122"/>
              </a:rPr>
              <a:t>是放大器增益，从输出端</a:t>
            </a:r>
            <a:r>
              <a:rPr lang="en-US" altLang="zh-CN" sz="2000">
                <a:solidFill>
                  <a:srgbClr val="FFFF00"/>
                </a:solidFill>
                <a:latin typeface="Times New Roman" panose="02020603050405020304" pitchFamily="18" charset="0"/>
                <a:ea typeface="宋体" panose="02010600030101010101" pitchFamily="2" charset="-122"/>
              </a:rPr>
              <a:t>y</a:t>
            </a:r>
            <a:r>
              <a:rPr lang="zh-CN" altLang="en-US" sz="2000">
                <a:solidFill>
                  <a:srgbClr val="FFFF00"/>
                </a:solidFill>
                <a:latin typeface="宋体" panose="02010600030101010101" pitchFamily="2" charset="-122"/>
                <a:ea typeface="宋体" panose="02010600030101010101" pitchFamily="2" charset="-122"/>
              </a:rPr>
              <a:t>引一反馈量</a:t>
            </a:r>
            <a:r>
              <a:rPr lang="en-US" altLang="zh-CN" sz="2000">
                <a:solidFill>
                  <a:srgbClr val="FFFF00"/>
                </a:solidFill>
                <a:latin typeface="Times New Roman" panose="02020603050405020304" pitchFamily="18" charset="0"/>
                <a:ea typeface="宋体" panose="02010600030101010101" pitchFamily="2" charset="-122"/>
              </a:rPr>
              <a:t>y</a:t>
            </a:r>
            <a:r>
              <a:rPr lang="en-US" altLang="zh-CN" sz="2000">
                <a:solidFill>
                  <a:srgbClr val="FFFF00"/>
                </a:solidFill>
                <a:latin typeface="宋体" panose="02010600030101010101" pitchFamily="2" charset="-122"/>
                <a:ea typeface="宋体" panose="02010600030101010101" pitchFamily="2" charset="-122"/>
              </a:rPr>
              <a:t>′</a:t>
            </a:r>
            <a:r>
              <a:rPr lang="zh-CN" altLang="en-US" sz="2000">
                <a:solidFill>
                  <a:srgbClr val="FFFF00"/>
                </a:solidFill>
                <a:latin typeface="宋体" panose="02010600030101010101" pitchFamily="2" charset="-122"/>
                <a:ea typeface="宋体" panose="02010600030101010101" pitchFamily="2" charset="-122"/>
              </a:rPr>
              <a:t>到输入端以改善系统的稳定性。</a:t>
            </a:r>
            <a:r>
              <a:rPr lang="zh-CN" altLang="en-US" sz="2000">
                <a:solidFill>
                  <a:srgbClr val="FFFF00"/>
                </a:solidFill>
              </a:rPr>
              <a:t> </a:t>
            </a:r>
            <a:endParaRPr lang="zh-CN" altLang="en-US" sz="2000">
              <a:solidFill>
                <a:srgbClr val="FFFF00"/>
              </a:solidFill>
            </a:endParaRPr>
          </a:p>
        </p:txBody>
      </p:sp>
      <p:sp>
        <p:nvSpPr>
          <p:cNvPr id="563202" name="Text Box 2" descr="斜纹布"/>
          <p:cNvSpPr txBox="1">
            <a:spLocks noChangeArrowheads="1"/>
          </p:cNvSpPr>
          <p:nvPr/>
        </p:nvSpPr>
        <p:spPr bwMode="auto">
          <a:xfrm>
            <a:off x="352425" y="350520"/>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7651" name="Rectangle 3"/>
          <p:cNvSpPr>
            <a:spLocks noGrp="1" noChangeArrowheads="1"/>
          </p:cNvSpPr>
          <p:nvPr/>
        </p:nvSpPr>
        <p:spPr>
          <a:xfrm>
            <a:off x="417830" y="1145540"/>
            <a:ext cx="8085455" cy="138620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9pPr>
          </a:lstStyle>
          <a:p>
            <a:pPr marL="0" indent="0" eaLnBrk="1" latinLnBrk="0" hangingPunct="1">
              <a:spcBef>
                <a:spcPts val="0"/>
              </a:spcBef>
              <a:buNone/>
              <a:defRPr/>
            </a:pPr>
            <a:r>
              <a:rPr lang="zh-CN" altLang="zh-CN" sz="2000" b="1" dirty="0" smtClean="0">
                <a:solidFill>
                  <a:srgbClr val="FFFF00"/>
                </a:solidFill>
                <a:latin typeface="宋体" panose="02010600030101010101" pitchFamily="2" charset="-122"/>
                <a:ea typeface="宋体" panose="02010600030101010101" pitchFamily="2" charset="-122"/>
              </a:rPr>
              <a:t>如果通过理论分析和数学处理能建立系统误差的数学模型，就可以确定系统误差的校正算法和表达式，准确地进行系统误差的校正。</a:t>
            </a:r>
            <a:endParaRPr lang="en-US" altLang="zh-CN" sz="2000" b="1" dirty="0" smtClean="0">
              <a:solidFill>
                <a:srgbClr val="FFFF00"/>
              </a:solidFill>
              <a:latin typeface="宋体" panose="02010600030101010101" pitchFamily="2" charset="-122"/>
              <a:ea typeface="宋体" panose="02010600030101010101" pitchFamily="2" charset="-122"/>
            </a:endParaRPr>
          </a:p>
          <a:p>
            <a:pPr marL="0" indent="0" eaLnBrk="1" latinLnBrk="0" hangingPunct="1">
              <a:spcBef>
                <a:spcPts val="0"/>
              </a:spcBef>
              <a:buNone/>
              <a:defRPr/>
            </a:pPr>
            <a:r>
              <a:rPr lang="zh-CN" altLang="zh-CN" sz="2000" b="1" dirty="0" smtClean="0">
                <a:solidFill>
                  <a:srgbClr val="FFFF00"/>
                </a:solidFill>
                <a:latin typeface="宋体" panose="02010600030101010101" pitchFamily="2" charset="-122"/>
                <a:ea typeface="宋体" panose="02010600030101010101" pitchFamily="2" charset="-122"/>
              </a:rPr>
              <a:t>由于不同仪器的系统误差模型不同，没有统一的方法。</a:t>
            </a:r>
            <a:endParaRPr lang="en-US" altLang="zh-CN" sz="2000" b="1" dirty="0" smtClean="0">
              <a:solidFill>
                <a:srgbClr val="FFFF00"/>
              </a:solidFill>
              <a:latin typeface="宋体" panose="02010600030101010101" pitchFamily="2" charset="-122"/>
              <a:ea typeface="宋体" panose="02010600030101010101" pitchFamily="2" charset="-122"/>
            </a:endParaRPr>
          </a:p>
          <a:p>
            <a:pPr marL="0" indent="0" eaLnBrk="1" latinLnBrk="0" hangingPunct="1">
              <a:spcBef>
                <a:spcPts val="0"/>
              </a:spcBef>
              <a:buNone/>
              <a:defRPr/>
            </a:pPr>
            <a:r>
              <a:rPr lang="zh-CN" altLang="zh-CN" sz="2000" b="1" dirty="0" smtClean="0">
                <a:solidFill>
                  <a:srgbClr val="FFFF00"/>
                </a:solidFill>
                <a:latin typeface="宋体" panose="02010600030101010101" pitchFamily="2" charset="-122"/>
                <a:ea typeface="宋体" panose="02010600030101010101" pitchFamily="2" charset="-122"/>
              </a:rPr>
              <a:t>以仪器仪表中常用的含有运算放大器的测量误差模型为例讨论。</a:t>
            </a:r>
            <a:endParaRPr lang="zh-CN" altLang="zh-CN" sz="2000" b="1" dirty="0" smtClean="0">
              <a:solidFill>
                <a:srgbClr val="FFFF00"/>
              </a:solidFill>
              <a:latin typeface="宋体" panose="02010600030101010101" pitchFamily="2" charset="-122"/>
              <a:ea typeface="宋体" panose="02010600030101010101" pitchFamily="2" charset="-122"/>
            </a:endParaRPr>
          </a:p>
          <a:p>
            <a:pPr indent="342900" eaLnBrk="1" hangingPunct="1">
              <a:buFont typeface="Wingdings" panose="05000000000000000000" pitchFamily="2" charset="2"/>
              <a:buNone/>
              <a:defRPr/>
            </a:pPr>
            <a:endParaRPr lang="zh-CN" altLang="zh-CN" sz="2000" b="1" dirty="0" smtClean="0">
              <a:solidFill>
                <a:srgbClr val="FFFF00"/>
              </a:solidFill>
              <a:effectLst/>
              <a:latin typeface="宋体" panose="02010600030101010101" pitchFamily="2" charset="-122"/>
              <a:ea typeface="宋体" panose="02010600030101010101" pitchFamily="2" charset="-122"/>
            </a:endParaRPr>
          </a:p>
        </p:txBody>
      </p:sp>
      <p:sp>
        <p:nvSpPr>
          <p:cNvPr id="565251" name="Text Box 3" descr="斜纹布"/>
          <p:cNvSpPr txBox="1">
            <a:spLocks noChangeArrowheads="1"/>
          </p:cNvSpPr>
          <p:nvPr/>
        </p:nvSpPr>
        <p:spPr bwMode="auto">
          <a:xfrm>
            <a:off x="304800" y="4359910"/>
            <a:ext cx="4911090"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l" eaLnBrk="1" fontAlgn="base" hangingPunct="1">
              <a:spcBef>
                <a:spcPts val="0"/>
              </a:spcBef>
              <a:spcAft>
                <a:spcPct val="0"/>
              </a:spcAft>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假设实际值</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a:latin typeface="宋体" panose="02010600030101010101" pitchFamily="2" charset="-122"/>
                <a:ea typeface="宋体" panose="02010600030101010101" pitchFamily="2" charset="-122"/>
                <a:cs typeface="宋体" panose="02010600030101010101" pitchFamily="2" charset="-122"/>
              </a:rPr>
              <a:t>与测量值</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dirty="0">
                <a:latin typeface="宋体" panose="02010600030101010101" pitchFamily="2" charset="-122"/>
                <a:ea typeface="宋体" panose="02010600030101010101" pitchFamily="2" charset="-122"/>
                <a:cs typeface="宋体" panose="02010600030101010101" pitchFamily="2" charset="-122"/>
              </a:rPr>
              <a:t>是线性关系， 即建立系统误差模型为 </a:t>
            </a:r>
            <a:endParaRPr lang="zh-CN" altLang="en-US" sz="2000" dirty="0">
              <a:latin typeface="宋体" panose="02010600030101010101" pitchFamily="2" charset="-122"/>
              <a:cs typeface="宋体" panose="02010600030101010101" pitchFamily="2" charset="-122"/>
            </a:endParaRPr>
          </a:p>
        </p:txBody>
      </p:sp>
      <p:graphicFrame>
        <p:nvGraphicFramePr>
          <p:cNvPr id="565252" name="Object 4"/>
          <p:cNvGraphicFramePr>
            <a:graphicFrameLocks noChangeAspect="1"/>
          </p:cNvGraphicFramePr>
          <p:nvPr/>
        </p:nvGraphicFramePr>
        <p:xfrm>
          <a:off x="3068955" y="4708525"/>
          <a:ext cx="1586230" cy="456565"/>
        </p:xfrm>
        <a:graphic>
          <a:graphicData uri="http://schemas.openxmlformats.org/presentationml/2006/ole">
            <mc:AlternateContent xmlns:mc="http://schemas.openxmlformats.org/markup-compatibility/2006">
              <mc:Choice xmlns:v="urn:schemas-microsoft-com:vml" Requires="v">
                <p:oleObj spid="_x0000_s8240" name="Equation" r:id="rId5" imgW="622300" imgH="190500" progId="Equation.3">
                  <p:embed/>
                </p:oleObj>
              </mc:Choice>
              <mc:Fallback>
                <p:oleObj name="Equation" r:id="rId5" imgW="622300" imgH="190500" progId="Equation.3">
                  <p:embed/>
                  <p:pic>
                    <p:nvPicPr>
                      <p:cNvPr id="0" name="图片 82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8955" y="4708525"/>
                        <a:ext cx="1586230" cy="4565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5253" name="Text Box 5" descr="斜纹布"/>
          <p:cNvSpPr txBox="1">
            <a:spLocks noChangeArrowheads="1"/>
          </p:cNvSpPr>
          <p:nvPr/>
        </p:nvSpPr>
        <p:spPr bwMode="auto">
          <a:xfrm>
            <a:off x="228555" y="5066937"/>
            <a:ext cx="8686800"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zh-CN" altLang="en-US" sz="2000" dirty="0">
                <a:latin typeface="宋体" panose="02010600030101010101" pitchFamily="2" charset="-122"/>
                <a:ea typeface="宋体" panose="02010600030101010101" pitchFamily="2" charset="-122"/>
                <a:cs typeface="宋体" panose="02010600030101010101" pitchFamily="2" charset="-122"/>
              </a:rPr>
              <a:t>为了消除系统误差的影响求出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a:latin typeface="宋体" panose="02010600030101010101" pitchFamily="2" charset="-122"/>
                <a:ea typeface="宋体" panose="02010600030101010101" pitchFamily="2" charset="-122"/>
                <a:cs typeface="宋体" panose="02010600030101010101" pitchFamily="2" charset="-122"/>
              </a:rPr>
              <a:t>，需要先求出式中的系数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baseline="-30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baseline="-300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dirty="0">
                <a:latin typeface="宋体" panose="02010600030101010101" pitchFamily="2" charset="-122"/>
                <a:ea typeface="宋体" panose="02010600030101010101" pitchFamily="2" charset="-122"/>
                <a:cs typeface="宋体" panose="02010600030101010101" pitchFamily="2" charset="-122"/>
              </a:rPr>
              <a:t>。现在分别测量标准电源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000" dirty="0">
                <a:latin typeface="宋体" panose="02010600030101010101" pitchFamily="2" charset="-122"/>
                <a:ea typeface="宋体" panose="02010600030101010101" pitchFamily="2" charset="-122"/>
                <a:cs typeface="宋体" panose="02010600030101010101" pitchFamily="2" charset="-122"/>
              </a:rPr>
              <a:t>和短路电压信号，由此得到两个方程：（可用模拟开关切换）</a:t>
            </a:r>
            <a:endParaRPr lang="en-US" altLang="zh-CN" sz="2000" dirty="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pRg st="4294967295" end="4294967295"/>
                                            </p:txEl>
                                          </p:spTgt>
                                        </p:tgtEl>
                                        <p:attrNameLst>
                                          <p:attrName>style.visibility</p:attrName>
                                        </p:attrNameLst>
                                      </p:cBhvr>
                                      <p:to>
                                        <p:strVal val="visible"/>
                                      </p:to>
                                    </p:set>
                                    <p:anim calcmode="lin" valueType="num">
                                      <p:cBhvr additive="base">
                                        <p:cTn id="7" dur="500" fill="hold"/>
                                        <p:tgtEl>
                                          <p:spTgt spid="27651">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pRg st="4294967295" end="4294967295"/>
                                            </p:txEl>
                                          </p:spTgt>
                                        </p:tgtEl>
                                        <p:attrNameLst>
                                          <p:attrName>style.visibility</p:attrName>
                                        </p:attrNameLst>
                                      </p:cBhvr>
                                      <p:to>
                                        <p:strVal val="visible"/>
                                      </p:to>
                                    </p:set>
                                    <p:anim calcmode="lin" valueType="num">
                                      <p:cBhvr additive="base">
                                        <p:cTn id="13" dur="500" fill="hold"/>
                                        <p:tgtEl>
                                          <p:spTgt spid="27651">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1">
                                            <p:txEl>
                                              <p:p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51">
                                            <p:txEl>
                                              <p:pRg st="0" end="0"/>
                                            </p:txEl>
                                          </p:spTgt>
                                        </p:tgtEl>
                                        <p:attrNameLst>
                                          <p:attrName>style.visibility</p:attrName>
                                        </p:attrNameLst>
                                      </p:cBhvr>
                                      <p:to>
                                        <p:strVal val="visible"/>
                                      </p:to>
                                    </p:set>
                                    <p:anim calcmode="lin" valueType="num">
                                      <p:cBhvr additive="base">
                                        <p:cTn id="19"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651">
                                            <p:txEl>
                                              <p:pRg st="1" end="1"/>
                                            </p:txEl>
                                          </p:spTgt>
                                        </p:tgtEl>
                                        <p:attrNameLst>
                                          <p:attrName>style.visibility</p:attrName>
                                        </p:attrNameLst>
                                      </p:cBhvr>
                                      <p:to>
                                        <p:strVal val="visible"/>
                                      </p:to>
                                    </p:set>
                                    <p:anim calcmode="lin" valueType="num">
                                      <p:cBhvr additive="base">
                                        <p:cTn id="25"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651">
                                            <p:txEl>
                                              <p:pRg st="2" end="2"/>
                                            </p:txEl>
                                          </p:spTgt>
                                        </p:tgtEl>
                                        <p:attrNameLst>
                                          <p:attrName>style.visibility</p:attrName>
                                        </p:attrNameLst>
                                      </p:cBhvr>
                                      <p:to>
                                        <p:strVal val="visible"/>
                                      </p:to>
                                    </p:set>
                                    <p:anim calcmode="lin" valueType="num">
                                      <p:cBhvr additive="base">
                                        <p:cTn id="31"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64230"/>
                                        </p:tgtEl>
                                        <p:attrNameLst>
                                          <p:attrName>style.visibility</p:attrName>
                                        </p:attrNameLst>
                                      </p:cBhvr>
                                      <p:to>
                                        <p:strVal val="visible"/>
                                      </p:to>
                                    </p:set>
                                    <p:anim calcmode="lin" valueType="num">
                                      <p:cBhvr additive="base">
                                        <p:cTn id="37" dur="500" fill="hold"/>
                                        <p:tgtEl>
                                          <p:spTgt spid="564230"/>
                                        </p:tgtEl>
                                        <p:attrNameLst>
                                          <p:attrName>ppt_x</p:attrName>
                                        </p:attrNameLst>
                                      </p:cBhvr>
                                      <p:tavLst>
                                        <p:tav tm="0">
                                          <p:val>
                                            <p:strVal val="#ppt_x"/>
                                          </p:val>
                                        </p:tav>
                                        <p:tav tm="100000">
                                          <p:val>
                                            <p:strVal val="#ppt_x"/>
                                          </p:val>
                                        </p:tav>
                                      </p:tavLst>
                                    </p:anim>
                                    <p:anim calcmode="lin" valueType="num">
                                      <p:cBhvr additive="base">
                                        <p:cTn id="38" dur="500" fill="hold"/>
                                        <p:tgtEl>
                                          <p:spTgt spid="5642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64229"/>
                                        </p:tgtEl>
                                        <p:attrNameLst>
                                          <p:attrName>style.visibility</p:attrName>
                                        </p:attrNameLst>
                                      </p:cBhvr>
                                      <p:to>
                                        <p:strVal val="visible"/>
                                      </p:to>
                                    </p:set>
                                    <p:anim calcmode="lin" valueType="num">
                                      <p:cBhvr additive="base">
                                        <p:cTn id="43" dur="500" fill="hold"/>
                                        <p:tgtEl>
                                          <p:spTgt spid="564229"/>
                                        </p:tgtEl>
                                        <p:attrNameLst>
                                          <p:attrName>ppt_x</p:attrName>
                                        </p:attrNameLst>
                                      </p:cBhvr>
                                      <p:tavLst>
                                        <p:tav tm="0">
                                          <p:val>
                                            <p:strVal val="#ppt_x"/>
                                          </p:val>
                                        </p:tav>
                                        <p:tav tm="100000">
                                          <p:val>
                                            <p:strVal val="#ppt_x"/>
                                          </p:val>
                                        </p:tav>
                                      </p:tavLst>
                                    </p:anim>
                                    <p:anim calcmode="lin" valueType="num">
                                      <p:cBhvr additive="base">
                                        <p:cTn id="44" dur="500" fill="hold"/>
                                        <p:tgtEl>
                                          <p:spTgt spid="56422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65251"/>
                                        </p:tgtEl>
                                        <p:attrNameLst>
                                          <p:attrName>style.visibility</p:attrName>
                                        </p:attrNameLst>
                                      </p:cBhvr>
                                      <p:to>
                                        <p:strVal val="visible"/>
                                      </p:to>
                                    </p:set>
                                    <p:anim calcmode="lin" valueType="num">
                                      <p:cBhvr additive="base">
                                        <p:cTn id="49" dur="500" fill="hold"/>
                                        <p:tgtEl>
                                          <p:spTgt spid="565251"/>
                                        </p:tgtEl>
                                        <p:attrNameLst>
                                          <p:attrName>ppt_x</p:attrName>
                                        </p:attrNameLst>
                                      </p:cBhvr>
                                      <p:tavLst>
                                        <p:tav tm="0">
                                          <p:val>
                                            <p:strVal val="#ppt_x"/>
                                          </p:val>
                                        </p:tav>
                                        <p:tav tm="100000">
                                          <p:val>
                                            <p:strVal val="#ppt_x"/>
                                          </p:val>
                                        </p:tav>
                                      </p:tavLst>
                                    </p:anim>
                                    <p:anim calcmode="lin" valueType="num">
                                      <p:cBhvr additive="base">
                                        <p:cTn id="50" dur="500" fill="hold"/>
                                        <p:tgtEl>
                                          <p:spTgt spid="56525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65252"/>
                                        </p:tgtEl>
                                        <p:attrNameLst>
                                          <p:attrName>style.visibility</p:attrName>
                                        </p:attrNameLst>
                                      </p:cBhvr>
                                      <p:to>
                                        <p:strVal val="visible"/>
                                      </p:to>
                                    </p:set>
                                    <p:anim calcmode="lin" valueType="num">
                                      <p:cBhvr additive="base">
                                        <p:cTn id="55" dur="500" fill="hold"/>
                                        <p:tgtEl>
                                          <p:spTgt spid="565252"/>
                                        </p:tgtEl>
                                        <p:attrNameLst>
                                          <p:attrName>ppt_x</p:attrName>
                                        </p:attrNameLst>
                                      </p:cBhvr>
                                      <p:tavLst>
                                        <p:tav tm="0">
                                          <p:val>
                                            <p:strVal val="#ppt_x"/>
                                          </p:val>
                                        </p:tav>
                                        <p:tav tm="100000">
                                          <p:val>
                                            <p:strVal val="#ppt_x"/>
                                          </p:val>
                                        </p:tav>
                                      </p:tavLst>
                                    </p:anim>
                                    <p:anim calcmode="lin" valueType="num">
                                      <p:cBhvr additive="base">
                                        <p:cTn id="56" dur="500" fill="hold"/>
                                        <p:tgtEl>
                                          <p:spTgt spid="56525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65253"/>
                                        </p:tgtEl>
                                        <p:attrNameLst>
                                          <p:attrName>style.visibility</p:attrName>
                                        </p:attrNameLst>
                                      </p:cBhvr>
                                      <p:to>
                                        <p:strVal val="visible"/>
                                      </p:to>
                                    </p:set>
                                    <p:anim calcmode="lin" valueType="num">
                                      <p:cBhvr additive="base">
                                        <p:cTn id="61" dur="500" fill="hold"/>
                                        <p:tgtEl>
                                          <p:spTgt spid="565253"/>
                                        </p:tgtEl>
                                        <p:attrNameLst>
                                          <p:attrName>ppt_x</p:attrName>
                                        </p:attrNameLst>
                                      </p:cBhvr>
                                      <p:tavLst>
                                        <p:tav tm="0">
                                          <p:val>
                                            <p:strVal val="#ppt_x"/>
                                          </p:val>
                                        </p:tav>
                                        <p:tav tm="100000">
                                          <p:val>
                                            <p:strVal val="#ppt_x"/>
                                          </p:val>
                                        </p:tav>
                                      </p:tavLst>
                                    </p:anim>
                                    <p:anim calcmode="lin" valueType="num">
                                      <p:cBhvr additive="base">
                                        <p:cTn id="62" dur="500" fill="hold"/>
                                        <p:tgtEl>
                                          <p:spTgt spid="565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uiExpand="1" build="p"/>
      <p:bldP spid="564230" grpId="0" animBg="1"/>
      <p:bldP spid="565251" grpId="0" bldLvl="0" animBg="1"/>
      <p:bldP spid="56525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3" name="Group 9"/>
          <p:cNvGrpSpPr/>
          <p:nvPr/>
        </p:nvGrpSpPr>
        <p:grpSpPr bwMode="auto">
          <a:xfrm>
            <a:off x="2973705" y="3390900"/>
            <a:ext cx="1481455" cy="789940"/>
            <a:chOff x="1920" y="432"/>
            <a:chExt cx="2016" cy="1013"/>
          </a:xfrm>
        </p:grpSpPr>
        <p:graphicFrame>
          <p:nvGraphicFramePr>
            <p:cNvPr id="9221" name="Object 2"/>
            <p:cNvGraphicFramePr>
              <a:graphicFrameLocks noChangeAspect="1"/>
            </p:cNvGraphicFramePr>
            <p:nvPr/>
          </p:nvGraphicFramePr>
          <p:xfrm>
            <a:off x="1920" y="432"/>
            <a:ext cx="2016" cy="540"/>
          </p:xfrm>
          <a:graphic>
            <a:graphicData uri="http://schemas.openxmlformats.org/presentationml/2006/ole">
              <mc:AlternateContent xmlns:mc="http://schemas.openxmlformats.org/markup-compatibility/2006">
                <mc:Choice xmlns:v="urn:schemas-microsoft-com:vml" Requires="v">
                  <p:oleObj spid="_x0000_s9448" name="Equation" r:id="rId1" imgW="673100" imgH="190500" progId="Equation.3">
                    <p:embed/>
                  </p:oleObj>
                </mc:Choice>
                <mc:Fallback>
                  <p:oleObj name="Equation" r:id="rId1" imgW="673100" imgH="190500" progId="Equation.3">
                    <p:embed/>
                    <p:pic>
                      <p:nvPicPr>
                        <p:cNvPr id="0" name="图片 94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 y="432"/>
                          <a:ext cx="2016" cy="54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3"/>
            <p:cNvGraphicFramePr>
              <a:graphicFrameLocks noChangeAspect="1"/>
            </p:cNvGraphicFramePr>
            <p:nvPr/>
          </p:nvGraphicFramePr>
          <p:xfrm>
            <a:off x="1920" y="912"/>
            <a:ext cx="2016" cy="533"/>
          </p:xfrm>
          <a:graphic>
            <a:graphicData uri="http://schemas.openxmlformats.org/presentationml/2006/ole">
              <mc:AlternateContent xmlns:mc="http://schemas.openxmlformats.org/markup-compatibility/2006">
                <mc:Choice xmlns:v="urn:schemas-microsoft-com:vml" Requires="v">
                  <p:oleObj spid="_x0000_s9449" name="Equation" r:id="rId3" imgW="685800" imgH="190500" progId="Equation.3">
                    <p:embed/>
                  </p:oleObj>
                </mc:Choice>
                <mc:Fallback>
                  <p:oleObj name="Equation" r:id="rId3" imgW="685800" imgH="190500" progId="Equation.3">
                    <p:embed/>
                    <p:pic>
                      <p:nvPicPr>
                        <p:cNvPr id="0" name="图片 94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912"/>
                          <a:ext cx="2016" cy="53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66276" name="Text Box 4" descr="斜纹布"/>
          <p:cNvSpPr txBox="1">
            <a:spLocks noChangeArrowheads="1"/>
          </p:cNvSpPr>
          <p:nvPr/>
        </p:nvSpPr>
        <p:spPr bwMode="auto">
          <a:xfrm>
            <a:off x="475615" y="4278630"/>
            <a:ext cx="207264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2000">
                <a:latin typeface="宋体" panose="02010600030101010101" pitchFamily="2" charset="-122"/>
                <a:ea typeface="宋体" panose="02010600030101010101" pitchFamily="2" charset="-122"/>
              </a:rPr>
              <a:t>联立求解，可得</a:t>
            </a:r>
            <a:r>
              <a:rPr lang="zh-CN" altLang="en-US" sz="2000"/>
              <a:t> </a:t>
            </a:r>
            <a:endParaRPr lang="zh-CN" altLang="en-US" sz="2000"/>
          </a:p>
        </p:txBody>
      </p:sp>
      <p:graphicFrame>
        <p:nvGraphicFramePr>
          <p:cNvPr id="566277" name="Object 5"/>
          <p:cNvGraphicFramePr>
            <a:graphicFrameLocks noChangeAspect="1"/>
          </p:cNvGraphicFramePr>
          <p:nvPr/>
        </p:nvGraphicFramePr>
        <p:xfrm>
          <a:off x="3963035" y="4393565"/>
          <a:ext cx="1440815" cy="681355"/>
        </p:xfrm>
        <a:graphic>
          <a:graphicData uri="http://schemas.openxmlformats.org/presentationml/2006/ole">
            <mc:AlternateContent xmlns:mc="http://schemas.openxmlformats.org/markup-compatibility/2006">
              <mc:Choice xmlns:v="urn:schemas-microsoft-com:vml" Requires="v">
                <p:oleObj spid="_x0000_s9450" name="Equation" r:id="rId5" imgW="660400" imgH="381000" progId="Equation.3">
                  <p:embed/>
                </p:oleObj>
              </mc:Choice>
              <mc:Fallback>
                <p:oleObj name="Equation" r:id="rId5" imgW="660400" imgH="381000" progId="Equation.3">
                  <p:embed/>
                  <p:pic>
                    <p:nvPicPr>
                      <p:cNvPr id="0" name="图片 94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3035" y="4393565"/>
                        <a:ext cx="1440815" cy="68135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6278" name="Object 6"/>
          <p:cNvGraphicFramePr>
            <a:graphicFrameLocks noChangeAspect="1"/>
          </p:cNvGraphicFramePr>
          <p:nvPr/>
        </p:nvGraphicFramePr>
        <p:xfrm>
          <a:off x="3560445" y="5391150"/>
          <a:ext cx="2654300" cy="731520"/>
        </p:xfrm>
        <a:graphic>
          <a:graphicData uri="http://schemas.openxmlformats.org/presentationml/2006/ole">
            <mc:AlternateContent xmlns:mc="http://schemas.openxmlformats.org/markup-compatibility/2006">
              <mc:Choice xmlns:v="urn:schemas-microsoft-com:vml" Requires="v">
                <p:oleObj spid="_x0000_s9451" name="Equation" r:id="rId7" imgW="1282700" imgH="381000" progId="Equation.3">
                  <p:embed/>
                </p:oleObj>
              </mc:Choice>
              <mc:Fallback>
                <p:oleObj name="Equation" r:id="rId7" imgW="1282700" imgH="381000" progId="Equation.3">
                  <p:embed/>
                  <p:pic>
                    <p:nvPicPr>
                      <p:cNvPr id="0" name="图片 94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0445" y="5391150"/>
                        <a:ext cx="2654300" cy="73152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6279" name="Object 7"/>
          <p:cNvGraphicFramePr>
            <a:graphicFrameLocks noChangeAspect="1"/>
          </p:cNvGraphicFramePr>
          <p:nvPr/>
        </p:nvGraphicFramePr>
        <p:xfrm>
          <a:off x="2548890" y="4333875"/>
          <a:ext cx="1236345" cy="904240"/>
        </p:xfrm>
        <a:graphic>
          <a:graphicData uri="http://schemas.openxmlformats.org/presentationml/2006/ole">
            <mc:AlternateContent xmlns:mc="http://schemas.openxmlformats.org/markup-compatibility/2006">
              <mc:Choice xmlns:v="urn:schemas-microsoft-com:vml" Requires="v">
                <p:oleObj spid="_x0000_s9452" name="Equation" r:id="rId9" imgW="622300" imgH="546100" progId="Equation.3">
                  <p:embed/>
                </p:oleObj>
              </mc:Choice>
              <mc:Fallback>
                <p:oleObj name="Equation" r:id="rId9" imgW="622300" imgH="546100" progId="Equation.3">
                  <p:embed/>
                  <p:pic>
                    <p:nvPicPr>
                      <p:cNvPr id="0" name="图片 94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8890" y="4333875"/>
                        <a:ext cx="1236345" cy="90424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6280" name="Text Box 8" descr="斜纹布"/>
          <p:cNvSpPr txBox="1">
            <a:spLocks noChangeArrowheads="1"/>
          </p:cNvSpPr>
          <p:nvPr/>
        </p:nvSpPr>
        <p:spPr bwMode="auto">
          <a:xfrm>
            <a:off x="475615" y="5391150"/>
            <a:ext cx="322326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zh-CN" altLang="en-US" sz="2000" dirty="0">
                <a:latin typeface="宋体" panose="02010600030101010101" pitchFamily="2" charset="-122"/>
                <a:ea typeface="宋体" panose="02010600030101010101" pitchFamily="2" charset="-122"/>
                <a:cs typeface="Times New Roman" panose="02020603050405020304" pitchFamily="18" charset="0"/>
              </a:rPr>
              <a:t>于是经过修正的被测量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a:latin typeface="宋体" panose="02010600030101010101" pitchFamily="2" charset="-122"/>
                <a:ea typeface="宋体" panose="02010600030101010101" pitchFamily="2" charset="-122"/>
              </a:rPr>
              <a:t>为</a:t>
            </a:r>
            <a:endParaRPr lang="en-US" altLang="zh-CN" sz="2000" dirty="0"/>
          </a:p>
        </p:txBody>
      </p:sp>
      <p:sp>
        <p:nvSpPr>
          <p:cNvPr id="564226" name="Text Box 2" descr="斜纹布"/>
          <p:cNvSpPr txBox="1">
            <a:spLocks noChangeArrowheads="1"/>
          </p:cNvSpPr>
          <p:nvPr/>
        </p:nvSpPr>
        <p:spPr bwMode="auto">
          <a:xfrm>
            <a:off x="304800" y="746760"/>
            <a:ext cx="449580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000">
                <a:latin typeface="Times New Roman" panose="02020603050405020304" pitchFamily="18" charset="0"/>
              </a:rPr>
              <a:t>1.  </a:t>
            </a:r>
            <a:r>
              <a:rPr lang="zh-CN" altLang="en-US" sz="2000">
                <a:latin typeface="Times New Roman" panose="02020603050405020304" pitchFamily="18" charset="0"/>
              </a:rPr>
              <a:t>系统误差的模型校正法</a:t>
            </a:r>
            <a:endParaRPr lang="en-US" altLang="zh-CN" sz="2000"/>
          </a:p>
        </p:txBody>
      </p:sp>
      <p:sp>
        <p:nvSpPr>
          <p:cNvPr id="563202" name="Text Box 2" descr="斜纹布"/>
          <p:cNvSpPr txBox="1">
            <a:spLocks noChangeArrowheads="1"/>
          </p:cNvSpPr>
          <p:nvPr/>
        </p:nvSpPr>
        <p:spPr bwMode="auto">
          <a:xfrm>
            <a:off x="352425" y="350520"/>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 name="Text Box 4" descr="斜纹布"/>
          <p:cNvSpPr txBox="1">
            <a:spLocks noChangeArrowheads="1"/>
          </p:cNvSpPr>
          <p:nvPr/>
        </p:nvSpPr>
        <p:spPr bwMode="auto">
          <a:xfrm>
            <a:off x="368935" y="1130300"/>
            <a:ext cx="5178425" cy="2553335"/>
          </a:xfrm>
          <a:prstGeom prst="rect">
            <a:avLst/>
          </a:prstGeom>
          <a:noFill/>
          <a:ln w="9525">
            <a:noFill/>
            <a:miter lim="800000"/>
          </a:ln>
          <a:effectLst>
            <a:outerShdw dist="17961" dir="2700000" algn="ctr" rotWithShape="0">
              <a:schemeClr val="bg2"/>
            </a:outerShdw>
          </a:effectLst>
        </p:spPr>
        <p:txBody>
          <a:bodyPr wrap="square" anchor="ctr">
            <a:spAutoFit/>
          </a:bodyPr>
          <a:p>
            <a:pPr>
              <a:defRPr/>
            </a:pP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建立误差校正</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电路模型</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以便求出修正参数</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和</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en-US"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endParaRPr>
          </a:p>
          <a:p>
            <a:pPr lvl="1">
              <a:buFont typeface="Wingdings" panose="05000000000000000000" pitchFamily="2" charset="2"/>
              <a:buChar char="Ø"/>
              <a:defRPr/>
            </a:pP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baseline="-25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控制实际</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测量</a:t>
            </a:r>
            <a:endPar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lvl="1">
              <a:buFont typeface="Wingdings" panose="05000000000000000000" pitchFamily="2" charset="2"/>
              <a:buChar char="Ø"/>
              <a:defRPr/>
            </a:pP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baseline="-25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控制</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将零</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信号</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接入模型</a:t>
            </a:r>
            <a:endPar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lvl="1">
              <a:buFont typeface="Wingdings" panose="05000000000000000000" pitchFamily="2" charset="2"/>
              <a:buChar char="Ø"/>
              <a:defRPr/>
            </a:pP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baseline="-25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标准</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电源</a:t>
            </a:r>
            <a:r>
              <a:rPr lang="en-US"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E</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接入</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模型</a:t>
            </a:r>
            <a:endPar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a:defRPr/>
            </a:pP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校正</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时，首先</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闭合，使输入端短路，即</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x=0</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，然后</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闭合，使输入端接入标准电源</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E</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，测得输出</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y</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分别为</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和</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105474" name="Picture 2" descr="斜纹布"/>
          <p:cNvPicPr>
            <a:picLocks noChangeAspect="1" noChangeArrowheads="1"/>
          </p:cNvPicPr>
          <p:nvPr/>
        </p:nvPicPr>
        <p:blipFill>
          <a:blip r:embed="rId11" cstate="print"/>
          <a:srcRect l="49542"/>
          <a:stretch>
            <a:fillRect/>
          </a:stretch>
        </p:blipFill>
        <p:spPr bwMode="auto">
          <a:xfrm>
            <a:off x="5678805" y="1181735"/>
            <a:ext cx="3288665" cy="2209165"/>
          </a:xfrm>
          <a:prstGeom prst="rect">
            <a:avLst/>
          </a:prstGeom>
          <a:noFill/>
          <a:ln w="28575" cap="sq" cmpd="sng">
            <a:noFill/>
            <a:miter lim="800000"/>
            <a:headEnd/>
            <a:tailEnd/>
          </a:ln>
        </p:spPr>
      </p:pic>
      <p:sp>
        <p:nvSpPr>
          <p:cNvPr id="29702" name="Text Box 6" descr="斜纹布"/>
          <p:cNvSpPr txBox="1">
            <a:spLocks noChangeArrowheads="1"/>
          </p:cNvSpPr>
          <p:nvPr/>
        </p:nvSpPr>
        <p:spPr bwMode="auto">
          <a:xfrm>
            <a:off x="6042660" y="3683635"/>
            <a:ext cx="2746375" cy="1630045"/>
          </a:xfrm>
          <a:prstGeom prst="rect">
            <a:avLst/>
          </a:prstGeom>
          <a:noFill/>
          <a:ln w="9525">
            <a:noFill/>
            <a:miter lim="800000"/>
          </a:ln>
          <a:effectLst>
            <a:outerShdw dist="17961" dir="2700000" algn="ctr" rotWithShape="0">
              <a:schemeClr val="bg2"/>
            </a:outerShdw>
          </a:effectLst>
        </p:spPr>
        <p:txBody>
          <a:bodyPr wrap="square" anchor="ctr">
            <a:spAutoFit/>
          </a:bodyPr>
          <a:p>
            <a:pPr>
              <a:defRPr/>
            </a:pP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仪表在实际测量时，可在每次测量之初先求出</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b0、b1</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，然后再采样</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，校正</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，从而可以实时消除系统误差。</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474"/>
                                        </p:tgtEl>
                                        <p:attrNameLst>
                                          <p:attrName>style.visibility</p:attrName>
                                        </p:attrNameLst>
                                      </p:cBhvr>
                                      <p:to>
                                        <p:strVal val="visible"/>
                                      </p:to>
                                    </p:set>
                                    <p:anim calcmode="lin" valueType="num">
                                      <p:cBhvr additive="base">
                                        <p:cTn id="13" dur="500" fill="hold"/>
                                        <p:tgtEl>
                                          <p:spTgt spid="105474"/>
                                        </p:tgtEl>
                                        <p:attrNameLst>
                                          <p:attrName>ppt_x</p:attrName>
                                        </p:attrNameLst>
                                      </p:cBhvr>
                                      <p:tavLst>
                                        <p:tav tm="0">
                                          <p:val>
                                            <p:strVal val="#ppt_x"/>
                                          </p:val>
                                        </p:tav>
                                        <p:tav tm="100000">
                                          <p:val>
                                            <p:strVal val="#ppt_x"/>
                                          </p:val>
                                        </p:tav>
                                      </p:tavLst>
                                    </p:anim>
                                    <p:anim calcmode="lin" valueType="num">
                                      <p:cBhvr additive="base">
                                        <p:cTn id="14" dur="500" fill="hold"/>
                                        <p:tgtEl>
                                          <p:spTgt spid="1054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223"/>
                                        </p:tgtEl>
                                        <p:attrNameLst>
                                          <p:attrName>style.visibility</p:attrName>
                                        </p:attrNameLst>
                                      </p:cBhvr>
                                      <p:to>
                                        <p:strVal val="visible"/>
                                      </p:to>
                                    </p:set>
                                    <p:anim calcmode="lin" valueType="num">
                                      <p:cBhvr additive="base">
                                        <p:cTn id="43" dur="500" fill="hold"/>
                                        <p:tgtEl>
                                          <p:spTgt spid="9223"/>
                                        </p:tgtEl>
                                        <p:attrNameLst>
                                          <p:attrName>ppt_x</p:attrName>
                                        </p:attrNameLst>
                                      </p:cBhvr>
                                      <p:tavLst>
                                        <p:tav tm="0">
                                          <p:val>
                                            <p:strVal val="#ppt_x"/>
                                          </p:val>
                                        </p:tav>
                                        <p:tav tm="100000">
                                          <p:val>
                                            <p:strVal val="#ppt_x"/>
                                          </p:val>
                                        </p:tav>
                                      </p:tavLst>
                                    </p:anim>
                                    <p:anim calcmode="lin" valueType="num">
                                      <p:cBhvr additive="base">
                                        <p:cTn id="44"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66276"/>
                                        </p:tgtEl>
                                        <p:attrNameLst>
                                          <p:attrName>style.visibility</p:attrName>
                                        </p:attrNameLst>
                                      </p:cBhvr>
                                      <p:to>
                                        <p:strVal val="visible"/>
                                      </p:to>
                                    </p:set>
                                    <p:anim calcmode="lin" valueType="num">
                                      <p:cBhvr additive="base">
                                        <p:cTn id="49" dur="500" fill="hold"/>
                                        <p:tgtEl>
                                          <p:spTgt spid="566276"/>
                                        </p:tgtEl>
                                        <p:attrNameLst>
                                          <p:attrName>ppt_x</p:attrName>
                                        </p:attrNameLst>
                                      </p:cBhvr>
                                      <p:tavLst>
                                        <p:tav tm="0">
                                          <p:val>
                                            <p:strVal val="#ppt_x"/>
                                          </p:val>
                                        </p:tav>
                                        <p:tav tm="100000">
                                          <p:val>
                                            <p:strVal val="#ppt_x"/>
                                          </p:val>
                                        </p:tav>
                                      </p:tavLst>
                                    </p:anim>
                                    <p:anim calcmode="lin" valueType="num">
                                      <p:cBhvr additive="base">
                                        <p:cTn id="50" dur="500" fill="hold"/>
                                        <p:tgtEl>
                                          <p:spTgt spid="56627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66280"/>
                                        </p:tgtEl>
                                        <p:attrNameLst>
                                          <p:attrName>style.visibility</p:attrName>
                                        </p:attrNameLst>
                                      </p:cBhvr>
                                      <p:to>
                                        <p:strVal val="visible"/>
                                      </p:to>
                                    </p:set>
                                    <p:anim calcmode="lin" valueType="num">
                                      <p:cBhvr additive="base">
                                        <p:cTn id="55" dur="500" fill="hold"/>
                                        <p:tgtEl>
                                          <p:spTgt spid="566280"/>
                                        </p:tgtEl>
                                        <p:attrNameLst>
                                          <p:attrName>ppt_x</p:attrName>
                                        </p:attrNameLst>
                                      </p:cBhvr>
                                      <p:tavLst>
                                        <p:tav tm="0">
                                          <p:val>
                                            <p:strVal val="#ppt_x"/>
                                          </p:val>
                                        </p:tav>
                                        <p:tav tm="100000">
                                          <p:val>
                                            <p:strVal val="#ppt_x"/>
                                          </p:val>
                                        </p:tav>
                                      </p:tavLst>
                                    </p:anim>
                                    <p:anim calcmode="lin" valueType="num">
                                      <p:cBhvr additive="base">
                                        <p:cTn id="56" dur="500" fill="hold"/>
                                        <p:tgtEl>
                                          <p:spTgt spid="56628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66278"/>
                                        </p:tgtEl>
                                        <p:attrNameLst>
                                          <p:attrName>style.visibility</p:attrName>
                                        </p:attrNameLst>
                                      </p:cBhvr>
                                      <p:to>
                                        <p:strVal val="visible"/>
                                      </p:to>
                                    </p:set>
                                    <p:anim calcmode="lin" valueType="num">
                                      <p:cBhvr additive="base">
                                        <p:cTn id="61" dur="500" fill="hold"/>
                                        <p:tgtEl>
                                          <p:spTgt spid="566278"/>
                                        </p:tgtEl>
                                        <p:attrNameLst>
                                          <p:attrName>ppt_x</p:attrName>
                                        </p:attrNameLst>
                                      </p:cBhvr>
                                      <p:tavLst>
                                        <p:tav tm="0">
                                          <p:val>
                                            <p:strVal val="#ppt_x"/>
                                          </p:val>
                                        </p:tav>
                                        <p:tav tm="100000">
                                          <p:val>
                                            <p:strVal val="#ppt_x"/>
                                          </p:val>
                                        </p:tav>
                                      </p:tavLst>
                                    </p:anim>
                                    <p:anim calcmode="lin" valueType="num">
                                      <p:cBhvr additive="base">
                                        <p:cTn id="62" dur="500" fill="hold"/>
                                        <p:tgtEl>
                                          <p:spTgt spid="56627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9702"/>
                                        </p:tgtEl>
                                        <p:attrNameLst>
                                          <p:attrName>style.visibility</p:attrName>
                                        </p:attrNameLst>
                                      </p:cBhvr>
                                      <p:to>
                                        <p:strVal val="visible"/>
                                      </p:to>
                                    </p:set>
                                    <p:anim calcmode="lin" valueType="num">
                                      <p:cBhvr additive="base">
                                        <p:cTn id="67" dur="500" fill="hold"/>
                                        <p:tgtEl>
                                          <p:spTgt spid="29702"/>
                                        </p:tgtEl>
                                        <p:attrNameLst>
                                          <p:attrName>ppt_x</p:attrName>
                                        </p:attrNameLst>
                                      </p:cBhvr>
                                      <p:tavLst>
                                        <p:tav tm="0">
                                          <p:val>
                                            <p:strVal val="0-#ppt_w/2"/>
                                          </p:val>
                                        </p:tav>
                                        <p:tav tm="100000">
                                          <p:val>
                                            <p:strVal val="#ppt_x"/>
                                          </p:val>
                                        </p:tav>
                                      </p:tavLst>
                                    </p:anim>
                                    <p:anim calcmode="lin" valueType="num">
                                      <p:cBhvr additive="base">
                                        <p:cTn id="68"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80" grpId="0" animBg="1"/>
      <p:bldP spid="29702"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Text Box 3"/>
          <p:cNvSpPr txBox="1">
            <a:spLocks noChangeArrowheads="1"/>
          </p:cNvSpPr>
          <p:nvPr/>
        </p:nvSpPr>
        <p:spPr bwMode="auto">
          <a:xfrm>
            <a:off x="467678" y="1124585"/>
            <a:ext cx="8208962" cy="3169285"/>
          </a:xfrm>
          <a:prstGeom prst="rect">
            <a:avLst/>
          </a:prstGeom>
          <a:noFill/>
          <a:ln w="9525">
            <a:noFill/>
            <a:miter lim="800000"/>
          </a:ln>
        </p:spPr>
        <p:txBody>
          <a:bodyPr>
            <a:spAutoFit/>
          </a:bodyPr>
          <a:p>
            <a:pPr indent="276225" algn="just"/>
            <a:r>
              <a:rPr lang="en-US"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校正系统误差的关键是建立误差模型，有时数学模型计算太复杂、太</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费时，</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常常要从系统的实际精度要求出发，降低一个已知非线性特性函数的次数，以简化数学模型，便于计算和处理</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。在</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很多情况下，系统误差不能建立出数学模型</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，可以</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通过测量获得一组反映被测量的</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离散数据</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indent="276225" algn="just"/>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利用离散数据</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建立反映被测量变化的近似数学模型（即校正模型</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常</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采用曲线拟合（逼近）</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法</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即</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从</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对测定数据（</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1" baseline="-250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）中求得一个函数</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f(x)</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作为实际函数的近似表达式，其实质是找出一个简单的、便于计算机处理的近似表达式代替实际的非线性关系。其中，常用的有代数插值法和最小二乘法。</a:t>
            </a:r>
            <a:endPar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63491" name="TextBox 5"/>
          <p:cNvSpPr txBox="1">
            <a:spLocks noChangeArrowheads="1"/>
          </p:cNvSpPr>
          <p:nvPr/>
        </p:nvSpPr>
        <p:spPr bwMode="auto">
          <a:xfrm>
            <a:off x="494030" y="737870"/>
            <a:ext cx="4606290" cy="398780"/>
          </a:xfrm>
          <a:prstGeom prst="rect">
            <a:avLst/>
          </a:prstGeom>
          <a:noFill/>
          <a:ln w="9525">
            <a:noFill/>
            <a:miter lim="800000"/>
          </a:ln>
        </p:spPr>
        <p:txBody>
          <a:bodyPr wrap="square">
            <a:spAutoFit/>
          </a:bodyPr>
          <a:p>
            <a:r>
              <a:rPr lang="en-US" sz="2000" b="1" dirty="0">
                <a:solidFill>
                  <a:srgbClr val="FFFF00"/>
                </a:solidFill>
                <a:latin typeface="Times New Roman" panose="02020603050405020304" pitchFamily="18" charset="0"/>
                <a:ea typeface="楷体_GB2312" pitchFamily="49" charset="-122"/>
                <a:cs typeface="Times New Roman" panose="02020603050405020304" pitchFamily="18" charset="0"/>
              </a:rPr>
              <a:t>2</a:t>
            </a:r>
            <a:r>
              <a:rPr lang="zh-CN" altLang="en-US" sz="2000" b="1" dirty="0">
                <a:solidFill>
                  <a:srgbClr val="FFFF00"/>
                </a:solidFill>
                <a:ea typeface="楷体_GB2312" pitchFamily="49" charset="-122"/>
              </a:rPr>
              <a:t>利用离散数据建立模型校正系统</a:t>
            </a:r>
            <a:r>
              <a:rPr lang="zh-CN" altLang="en-US" sz="2000" b="1" dirty="0" smtClean="0">
                <a:solidFill>
                  <a:srgbClr val="FFFF00"/>
                </a:solidFill>
                <a:ea typeface="楷体_GB2312" pitchFamily="49" charset="-122"/>
              </a:rPr>
              <a:t>误差</a:t>
            </a:r>
            <a:endParaRPr lang="zh-CN" altLang="en-US" sz="2000" b="1" dirty="0" smtClean="0">
              <a:solidFill>
                <a:srgbClr val="FFFF00"/>
              </a:solidFill>
              <a:ea typeface="楷体_GB2312" pitchFamily="49" charset="-122"/>
            </a:endParaRPr>
          </a:p>
        </p:txBody>
      </p:sp>
      <p:sp>
        <p:nvSpPr>
          <p:cNvPr id="563202" name="Text Box 2" descr="斜纹布"/>
          <p:cNvSpPr txBox="1">
            <a:spLocks noChangeArrowheads="1"/>
          </p:cNvSpPr>
          <p:nvPr/>
        </p:nvSpPr>
        <p:spPr bwMode="auto">
          <a:xfrm>
            <a:off x="352425" y="350520"/>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1746" name="Rectangle 2" descr="kingsoft"/>
          <p:cNvSpPr>
            <a:spLocks noGrp="1" noChangeArrowheads="1"/>
          </p:cNvSpPr>
          <p:nvPr/>
        </p:nvSpPr>
        <p:spPr>
          <a:xfrm>
            <a:off x="573405" y="4267200"/>
            <a:ext cx="1741805" cy="363855"/>
          </a:xfrm>
          <a:prstGeom prst="rect">
            <a:avLst/>
          </a:prstGeom>
          <a:blipFill dpi="0" rotWithShape="0">
            <a:blip r:embed="rId1" cstate="print"/>
            <a:srcRect/>
            <a:tile tx="0" ty="0" sx="100000" sy="100000" flip="none" algn="tl"/>
          </a:blip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9pPr>
          </a:lstStyle>
          <a:p>
            <a:pPr eaLnBrk="1" hangingPunct="1">
              <a:buSzPct val="100000"/>
              <a:buFont typeface="Wingdings" panose="05000000000000000000" pitchFamily="2" charset="2"/>
              <a:buNone/>
              <a:defRPr/>
            </a:pPr>
            <a:r>
              <a:rPr lang="zh-CN" altLang="en-US" sz="2000" b="1" smtClean="0">
                <a:solidFill>
                  <a:schemeClr val="bg2"/>
                </a:solidFill>
              </a:rPr>
              <a:t> </a:t>
            </a:r>
            <a:r>
              <a:rPr lang="en-US" altLang="zh-CN" sz="2000" b="1" smtClean="0">
                <a:solidFill>
                  <a:schemeClr val="bg2"/>
                </a:solidFill>
                <a:latin typeface="Times New Roman" panose="02020603050405020304" pitchFamily="18" charset="0"/>
                <a:cs typeface="Times New Roman" panose="02020603050405020304" pitchFamily="18" charset="0"/>
              </a:rPr>
              <a:t>1)</a:t>
            </a:r>
            <a:r>
              <a:rPr lang="zh-CN" altLang="en-US" sz="2000" b="1" smtClean="0">
                <a:solidFill>
                  <a:schemeClr val="bg2"/>
                </a:solidFill>
              </a:rPr>
              <a:t>代数插值法</a:t>
            </a:r>
            <a:endParaRPr lang="zh-CN" altLang="en-US" sz="2000" b="1" smtClean="0">
              <a:solidFill>
                <a:schemeClr val="bg2"/>
              </a:solidFill>
            </a:endParaRPr>
          </a:p>
        </p:txBody>
      </p:sp>
      <p:sp>
        <p:nvSpPr>
          <p:cNvPr id="31747" name="Text Box 3"/>
          <p:cNvSpPr txBox="1">
            <a:spLocks noChangeArrowheads="1"/>
          </p:cNvSpPr>
          <p:nvPr/>
        </p:nvSpPr>
        <p:spPr bwMode="auto">
          <a:xfrm>
            <a:off x="352425" y="4699000"/>
            <a:ext cx="7921625" cy="706755"/>
          </a:xfrm>
          <a:prstGeom prst="rect">
            <a:avLst/>
          </a:prstGeom>
          <a:noFill/>
          <a:ln w="9525">
            <a:noFill/>
            <a:miter lim="800000"/>
          </a:ln>
        </p:spPr>
        <p:txBody>
          <a:bodyPr>
            <a:spAutoFit/>
          </a:bodyPr>
          <a:lstStyle/>
          <a:p>
            <a:pPr indent="266700"/>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设有</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组离散点：</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(x</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0</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y</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0</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(x</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1</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y</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1</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(x</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n</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y</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n</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 </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x∈</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b]</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未知函数</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f (x)</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，并有</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f(x</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0</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)=y</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0，</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f(x</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1</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)=y</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1</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f(x</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n</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)=y</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Batang" panose="02030600000101010101" pitchFamily="18" charset="-127"/>
              </a:rPr>
              <a:t>n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1748" name="Text Box 4"/>
          <p:cNvSpPr txBox="1">
            <a:spLocks noChangeArrowheads="1"/>
          </p:cNvSpPr>
          <p:nvPr/>
        </p:nvSpPr>
        <p:spPr bwMode="auto">
          <a:xfrm>
            <a:off x="292100" y="5405755"/>
            <a:ext cx="8559800" cy="1322070"/>
          </a:xfrm>
          <a:prstGeom prst="rect">
            <a:avLst/>
          </a:prstGeom>
          <a:noFill/>
          <a:ln w="9525">
            <a:noFill/>
            <a:miter lim="800000"/>
          </a:ln>
        </p:spPr>
        <p:txBody>
          <a:bodyPr wrap="square">
            <a:spAutoFit/>
          </a:bodyPr>
          <a:p>
            <a:pPr indent="266700"/>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现在要设法找到一个函数</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g(x)</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，使</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g(x</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在</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(i=0，</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处与</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f(x</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相等。这就是插值问题。满足这个条件的函数</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g(x)</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就称为</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f(x)</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的插值函数，</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称为插值节点。若找到</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g(x)</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，在以后的计算中就可以用</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g(x)</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在区间</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b]</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上近似代替</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f(x)</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插值法的函数</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g(x)</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通过所有的插值节点。</a:t>
            </a:r>
            <a:endPar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0-#ppt_w/2"/>
                                          </p:val>
                                        </p:tav>
                                        <p:tav tm="100000">
                                          <p:val>
                                            <p:strVal val="#ppt_x"/>
                                          </p:val>
                                        </p:tav>
                                      </p:tavLst>
                                    </p:anim>
                                    <p:anim calcmode="lin" valueType="num">
                                      <p:cBhvr additive="base">
                                        <p:cTn id="8" dur="500" fill="hold"/>
                                        <p:tgtEl>
                                          <p:spTgt spid="307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6"/>
                                        </p:tgtEl>
                                        <p:attrNameLst>
                                          <p:attrName>style.visibility</p:attrName>
                                        </p:attrNameLst>
                                      </p:cBhvr>
                                      <p:to>
                                        <p:strVal val="visible"/>
                                      </p:to>
                                    </p:set>
                                    <p:anim calcmode="lin" valueType="num">
                                      <p:cBhvr additive="base">
                                        <p:cTn id="13" dur="500" fill="hold"/>
                                        <p:tgtEl>
                                          <p:spTgt spid="31746"/>
                                        </p:tgtEl>
                                        <p:attrNameLst>
                                          <p:attrName>ppt_x</p:attrName>
                                        </p:attrNameLst>
                                      </p:cBhvr>
                                      <p:tavLst>
                                        <p:tav tm="0">
                                          <p:val>
                                            <p:strVal val="#ppt_x"/>
                                          </p:val>
                                        </p:tav>
                                        <p:tav tm="100000">
                                          <p:val>
                                            <p:strVal val="#ppt_x"/>
                                          </p:val>
                                        </p:tav>
                                      </p:tavLst>
                                    </p:anim>
                                    <p:anim calcmode="lin" valueType="num">
                                      <p:cBhvr additive="base">
                                        <p:cTn id="14" dur="500" fill="hold"/>
                                        <p:tgtEl>
                                          <p:spTgt spid="317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7"/>
                                        </p:tgtEl>
                                        <p:attrNameLst>
                                          <p:attrName>style.visibility</p:attrName>
                                        </p:attrNameLst>
                                      </p:cBhvr>
                                      <p:to>
                                        <p:strVal val="visible"/>
                                      </p:to>
                                    </p:set>
                                    <p:anim calcmode="lin" valueType="num">
                                      <p:cBhvr additive="base">
                                        <p:cTn id="19" dur="500" fill="hold"/>
                                        <p:tgtEl>
                                          <p:spTgt spid="31747"/>
                                        </p:tgtEl>
                                        <p:attrNameLst>
                                          <p:attrName>ppt_x</p:attrName>
                                        </p:attrNameLst>
                                      </p:cBhvr>
                                      <p:tavLst>
                                        <p:tav tm="0">
                                          <p:val>
                                            <p:strVal val="0-#ppt_w/2"/>
                                          </p:val>
                                        </p:tav>
                                        <p:tav tm="100000">
                                          <p:val>
                                            <p:strVal val="#ppt_x"/>
                                          </p:val>
                                        </p:tav>
                                      </p:tavLst>
                                    </p:anim>
                                    <p:anim calcmode="lin" valueType="num">
                                      <p:cBhvr additive="base">
                                        <p:cTn id="20" dur="500" fill="hold"/>
                                        <p:tgtEl>
                                          <p:spTgt spid="3174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8"/>
                                        </p:tgtEl>
                                        <p:attrNameLst>
                                          <p:attrName>style.visibility</p:attrName>
                                        </p:attrNameLst>
                                      </p:cBhvr>
                                      <p:to>
                                        <p:strVal val="visible"/>
                                      </p:to>
                                    </p:set>
                                    <p:anim calcmode="lin" valueType="num">
                                      <p:cBhvr additive="base">
                                        <p:cTn id="25" dur="500" fill="hold"/>
                                        <p:tgtEl>
                                          <p:spTgt spid="31748"/>
                                        </p:tgtEl>
                                        <p:attrNameLst>
                                          <p:attrName>ppt_x</p:attrName>
                                        </p:attrNameLst>
                                      </p:cBhvr>
                                      <p:tavLst>
                                        <p:tav tm="0">
                                          <p:val>
                                            <p:strVal val="0-#ppt_w/2"/>
                                          </p:val>
                                        </p:tav>
                                        <p:tav tm="100000">
                                          <p:val>
                                            <p:strVal val="#ppt_x"/>
                                          </p:val>
                                        </p:tav>
                                      </p:tavLst>
                                    </p:anim>
                                    <p:anim calcmode="lin" valueType="num">
                                      <p:cBhvr additive="base">
                                        <p:cTn id="26" dur="500" fill="hold"/>
                                        <p:tgtEl>
                                          <p:spTgt spid="31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ldLvl="0" autoUpdateAnimBg="0"/>
      <p:bldP spid="31747" grpId="0" bldLvl="0" autoUpdateAnimBg="0"/>
      <p:bldP spid="31746" grpId="0" animBg="1"/>
      <p:bldP spid="31748"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rgbClr val="FFFF00"/>
                </a:solidFill>
                <a:latin typeface="Times New Roman" panose="02020603050405020304" pitchFamily="18" charset="0"/>
                <a:ea typeface="楷体_GB2312" pitchFamily="49" charset="-122"/>
                <a:cs typeface="Times New Roman" panose="02020603050405020304" pitchFamily="18" charset="0"/>
              </a:rPr>
              <a:t>2  </a:t>
            </a:r>
            <a:r>
              <a:rPr lang="zh-CN" altLang="en-US" sz="2000" b="1" dirty="0">
                <a:solidFill>
                  <a:srgbClr val="FFFF00"/>
                </a:solidFill>
                <a:ea typeface="楷体_GB2312" pitchFamily="49" charset="-122"/>
              </a:rPr>
              <a:t>利用离散数据建立模型校正系统</a:t>
            </a:r>
            <a:r>
              <a:rPr lang="zh-CN" altLang="en-US" sz="2000" b="1" dirty="0" smtClean="0">
                <a:solidFill>
                  <a:srgbClr val="FFFF00"/>
                </a:solidFill>
                <a:ea typeface="楷体_GB2312" pitchFamily="49" charset="-122"/>
              </a:rPr>
              <a:t>误差</a:t>
            </a:r>
            <a:endParaRPr lang="zh-CN" altLang="en-US" sz="2000" b="1" dirty="0" smtClean="0">
              <a:solidFill>
                <a:srgbClr val="FFFF00"/>
              </a:solidFill>
              <a:ea typeface="楷体_GB2312" pitchFamily="49" charset="-122"/>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1746" name="Rectangle 2" descr="kingsoft"/>
          <p:cNvSpPr>
            <a:spLocks noGrp="1" noChangeArrowheads="1"/>
          </p:cNvSpPr>
          <p:nvPr/>
        </p:nvSpPr>
        <p:spPr>
          <a:xfrm>
            <a:off x="494030" y="1063625"/>
            <a:ext cx="1741805" cy="363855"/>
          </a:xfrm>
          <a:prstGeom prst="rect">
            <a:avLst/>
          </a:prstGeom>
          <a:blipFill dpi="0" rotWithShape="0">
            <a:blip r:embed="rId1" cstate="print"/>
            <a:srcRect/>
            <a:tile tx="0" ty="0" sx="100000" sy="100000" flip="none" algn="tl"/>
          </a:blip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9pPr>
          </a:lstStyle>
          <a:p>
            <a:pPr eaLnBrk="1" hangingPunct="1">
              <a:buSzPct val="100000"/>
              <a:buFont typeface="Wingdings" panose="05000000000000000000" pitchFamily="2" charset="2"/>
              <a:buNone/>
              <a:defRPr/>
            </a:pPr>
            <a:r>
              <a:rPr lang="zh-CN" altLang="en-US" sz="2000" b="1" smtClean="0">
                <a:solidFill>
                  <a:schemeClr val="bg2"/>
                </a:solidFill>
              </a:rPr>
              <a:t> </a:t>
            </a:r>
            <a:r>
              <a:rPr lang="en-US" altLang="zh-CN" sz="2000" b="1" smtClean="0">
                <a:solidFill>
                  <a:schemeClr val="bg2"/>
                </a:solidFill>
                <a:latin typeface="Times New Roman" panose="02020603050405020304" pitchFamily="18" charset="0"/>
                <a:cs typeface="Times New Roman" panose="02020603050405020304" pitchFamily="18" charset="0"/>
              </a:rPr>
              <a:t>1)</a:t>
            </a:r>
            <a:r>
              <a:rPr lang="zh-CN" altLang="en-US" sz="2000" b="1" smtClean="0">
                <a:solidFill>
                  <a:schemeClr val="bg2"/>
                </a:solidFill>
              </a:rPr>
              <a:t>代数插值法</a:t>
            </a:r>
            <a:endParaRPr lang="zh-CN" altLang="en-US" sz="2000" b="1" smtClean="0">
              <a:solidFill>
                <a:schemeClr val="bg2"/>
              </a:solidFill>
            </a:endParaRPr>
          </a:p>
        </p:txBody>
      </p:sp>
      <p:sp>
        <p:nvSpPr>
          <p:cNvPr id="31749" name="Text Box 5"/>
          <p:cNvSpPr txBox="1">
            <a:spLocks noChangeArrowheads="1"/>
          </p:cNvSpPr>
          <p:nvPr/>
        </p:nvSpPr>
        <p:spPr bwMode="auto">
          <a:xfrm>
            <a:off x="338455" y="1477010"/>
            <a:ext cx="8599170" cy="1014730"/>
          </a:xfrm>
          <a:prstGeom prst="rect">
            <a:avLst/>
          </a:prstGeom>
          <a:noFill/>
          <a:ln w="9525">
            <a:noFill/>
            <a:miter lim="800000"/>
          </a:ln>
        </p:spPr>
        <p:txBody>
          <a:bodyPr wrap="square">
            <a:spAutoFit/>
          </a:bodyPr>
          <a:p>
            <a:pPr eaLnBrk="1" latinLnBrk="0" hangingPunct="1"/>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在插值法中，</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g(x)</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有各种选择方法。由于多项式是最容易计算的一类函数，一般常选择</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g(x)</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为</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次多项式，并记</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次多项式为</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n</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(x)</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，这种插值方法就叫做</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代数插值</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，也称为</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多项式插值</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2770" name="Rectangle 2"/>
          <p:cNvSpPr>
            <a:spLocks noGrp="1" noChangeArrowheads="1"/>
          </p:cNvSpPr>
          <p:nvPr/>
        </p:nvSpPr>
        <p:spPr>
          <a:xfrm>
            <a:off x="251460" y="2450465"/>
            <a:ext cx="7343775" cy="44132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9pPr>
          </a:lstStyle>
          <a:p>
            <a:pPr eaLnBrk="1" hangingPunct="1">
              <a:buSzPct val="100000"/>
              <a:buFont typeface="Wingdings" panose="05000000000000000000" pitchFamily="2" charset="2"/>
              <a:buChar char="v"/>
              <a:defRPr/>
            </a:pPr>
            <a:r>
              <a:rPr lang="zh-CN" sz="2000" b="1" dirty="0" smtClean="0">
                <a:solidFill>
                  <a:srgbClr val="FFCC00"/>
                </a:solidFill>
                <a:latin typeface="宋体" panose="02010600030101010101" pitchFamily="2" charset="-122"/>
                <a:ea typeface="宋体" panose="02010600030101010101" pitchFamily="2" charset="-122"/>
                <a:cs typeface="宋体" panose="02010600030101010101" pitchFamily="2" charset="-122"/>
              </a:rPr>
              <a:t>现要用一个次数不超过</a:t>
            </a:r>
            <a:r>
              <a:rPr lang="zh-CN" altLang="zh-CN" sz="2000" b="1" dirty="0" smtClean="0">
                <a:solidFill>
                  <a:srgbClr val="FFCC00"/>
                </a:solidFill>
                <a:latin typeface="Times New Roman" panose="02020603050405020304" pitchFamily="18" charset="0"/>
                <a:ea typeface="宋体" panose="02010600030101010101" pitchFamily="2" charset="-122"/>
                <a:cs typeface="Times New Roman" panose="02020603050405020304" pitchFamily="18" charset="0"/>
              </a:rPr>
              <a:t>n</a:t>
            </a:r>
            <a:r>
              <a:rPr lang="zh-CN" sz="2000" b="1" dirty="0" smtClean="0">
                <a:solidFill>
                  <a:srgbClr val="FFCC00"/>
                </a:solidFill>
                <a:latin typeface="宋体" panose="02010600030101010101" pitchFamily="2" charset="-122"/>
                <a:ea typeface="宋体" panose="02010600030101010101" pitchFamily="2" charset="-122"/>
                <a:cs typeface="宋体" panose="02010600030101010101" pitchFamily="2" charset="-122"/>
              </a:rPr>
              <a:t>的代数多项式</a:t>
            </a:r>
            <a:endParaRPr lang="zh-CN" sz="2000" b="1" dirty="0" smtClean="0">
              <a:solidFill>
                <a:srgbClr val="FFCC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2771" name="Object 3"/>
          <p:cNvGraphicFramePr>
            <a:graphicFrameLocks noChangeAspect="1"/>
          </p:cNvGraphicFramePr>
          <p:nvPr/>
        </p:nvGraphicFramePr>
        <p:xfrm>
          <a:off x="826135" y="2809875"/>
          <a:ext cx="5139690" cy="654050"/>
        </p:xfrm>
        <a:graphic>
          <a:graphicData uri="http://schemas.openxmlformats.org/presentationml/2006/ole">
            <mc:AlternateContent xmlns:mc="http://schemas.openxmlformats.org/markup-compatibility/2006">
              <mc:Choice xmlns:v="urn:schemas-microsoft-com:vml" Requires="v">
                <p:oleObj spid="_x0000_s8193" name="" r:id="rId5" imgW="95402400" imgH="10363200" progId="Equation.3">
                  <p:embed/>
                </p:oleObj>
              </mc:Choice>
              <mc:Fallback>
                <p:oleObj name="" r:id="rId5" imgW="95402400" imgH="10363200" progId="Equation.3">
                  <p:embed/>
                  <p:pic>
                    <p:nvPicPr>
                      <p:cNvPr id="0" name="Object 3"/>
                      <p:cNvPicPr>
                        <a:picLocks noChangeAspect="1"/>
                      </p:cNvPicPr>
                      <p:nvPr/>
                    </p:nvPicPr>
                    <p:blipFill>
                      <a:blip r:embed="rId6"/>
                      <a:srcRect r="10208"/>
                      <a:stretch>
                        <a:fillRect/>
                      </a:stretch>
                    </p:blipFill>
                    <p:spPr>
                      <a:xfrm>
                        <a:off x="826135" y="2809875"/>
                        <a:ext cx="5139690" cy="654050"/>
                      </a:xfrm>
                      <a:prstGeom prst="rect">
                        <a:avLst/>
                      </a:prstGeom>
                      <a:solidFill>
                        <a:srgbClr val="FFFFFF"/>
                      </a:solidFill>
                      <a:ln w="9525">
                        <a:noFill/>
                      </a:ln>
                    </p:spPr>
                  </p:pic>
                </p:oleObj>
              </mc:Fallback>
            </mc:AlternateContent>
          </a:graphicData>
        </a:graphic>
      </p:graphicFrame>
      <p:sp>
        <p:nvSpPr>
          <p:cNvPr id="32772" name="Text Box 4"/>
          <p:cNvSpPr txBox="1">
            <a:spLocks noChangeArrowheads="1"/>
          </p:cNvSpPr>
          <p:nvPr/>
        </p:nvSpPr>
        <p:spPr bwMode="auto">
          <a:xfrm>
            <a:off x="610235" y="3463925"/>
            <a:ext cx="4124960" cy="398780"/>
          </a:xfrm>
          <a:prstGeom prst="rect">
            <a:avLst/>
          </a:prstGeom>
          <a:noFill/>
          <a:ln w="9525">
            <a:noFill/>
            <a:miter lim="800000"/>
          </a:ln>
        </p:spPr>
        <p:txBody>
          <a:bodyPr wrap="square">
            <a:spAutoFit/>
          </a:bodyPr>
          <a:lstStyle/>
          <a:p>
            <a:r>
              <a:rPr lang="zh-CN" altLang="en-US" sz="20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去逼近</a:t>
            </a:r>
            <a:r>
              <a:rPr lang="zh-CN" altLang="zh-CN" sz="20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f(x)</a:t>
            </a:r>
            <a:r>
              <a:rPr lang="zh-CN" altLang="en-US" sz="20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，使</a:t>
            </a:r>
            <a:r>
              <a:rPr lang="zh-CN" altLang="zh-CN" sz="20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a:t>
            </a:r>
            <a:r>
              <a:rPr lang="zh-CN" altLang="zh-CN" sz="2000" b="1" baseline="-2500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n</a:t>
            </a:r>
            <a:r>
              <a:rPr lang="zh-CN" altLang="zh-CN" sz="2000" b="1">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(x)</a:t>
            </a:r>
            <a:r>
              <a:rPr lang="zh-CN" altLang="en-US" sz="20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在节点</a:t>
            </a:r>
            <a:r>
              <a:rPr lang="zh-CN" altLang="zh-CN" sz="20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a:t>
            </a:r>
            <a:r>
              <a:rPr lang="zh-CN" altLang="zh-CN" sz="2000" b="1" baseline="-2500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处满足</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32773" name="Text Box 5"/>
          <p:cNvSpPr txBox="1">
            <a:spLocks noChangeArrowheads="1"/>
          </p:cNvSpPr>
          <p:nvPr/>
        </p:nvSpPr>
        <p:spPr bwMode="auto">
          <a:xfrm>
            <a:off x="4643120" y="3463925"/>
            <a:ext cx="4002405" cy="398780"/>
          </a:xfrm>
          <a:prstGeom prst="rect">
            <a:avLst/>
          </a:prstGeom>
          <a:solidFill>
            <a:schemeClr val="accent1"/>
          </a:solidFill>
          <a:ln w="9525">
            <a:noFill/>
            <a:miter lim="800000"/>
          </a:ln>
        </p:spPr>
        <p:txBody>
          <a:bodyPr wrap="square">
            <a:spAutoFit/>
          </a:bodyPr>
          <a:lstStyle/>
          <a:p>
            <a:r>
              <a:rPr lang="zh-CN" altLang="zh-CN" sz="2000" b="1">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P</a:t>
            </a:r>
            <a:r>
              <a:rPr lang="zh-CN" altLang="zh-CN" sz="2000" b="1" baseline="-2500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n </a:t>
            </a:r>
            <a:r>
              <a:rPr lang="zh-CN" altLang="zh-CN" sz="2000" b="1">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(x</a:t>
            </a:r>
            <a:r>
              <a:rPr lang="zh-CN" altLang="zh-CN" sz="2000" b="1" baseline="-2500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zh-CN" sz="2000" b="1">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 = f (x</a:t>
            </a:r>
            <a:r>
              <a:rPr lang="zh-CN" altLang="zh-CN" sz="2000" b="1" baseline="-2500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zh-CN" sz="2000" b="1">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 = y</a:t>
            </a:r>
            <a:r>
              <a:rPr lang="zh-CN" altLang="zh-CN" sz="2000" b="1" baseline="-2500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   </a:t>
            </a:r>
            <a:r>
              <a:rPr lang="zh-CN" altLang="zh-CN" sz="2000" b="1">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 i=0</a:t>
            </a:r>
            <a:r>
              <a:rPr lang="zh-CN" altLang="en-US" sz="2000" b="1">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zh-CN" sz="20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a:t>
            </a:r>
            <a:r>
              <a:rPr lang="zh-CN" altLang="en-US" sz="2000" b="1">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zh-CN" sz="2000" b="1">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en-US" sz="2000" b="1">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zh-CN" sz="20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a:t>
            </a:r>
            <a:endParaRPr lang="zh-CN" altLang="zh-CN" sz="2000" b="1">
              <a:latin typeface="Times New Roman" panose="02020603050405020304" pitchFamily="18" charset="0"/>
              <a:ea typeface="楷体_GB2312" pitchFamily="49" charset="-122"/>
              <a:cs typeface="Times New Roman" panose="02020603050405020304" pitchFamily="18" charset="0"/>
            </a:endParaRPr>
          </a:p>
        </p:txBody>
      </p:sp>
      <p:sp>
        <p:nvSpPr>
          <p:cNvPr id="32774" name="Text Box 6"/>
          <p:cNvSpPr txBox="1">
            <a:spLocks noChangeArrowheads="1"/>
          </p:cNvSpPr>
          <p:nvPr/>
        </p:nvSpPr>
        <p:spPr bwMode="auto">
          <a:xfrm>
            <a:off x="538163" y="3889693"/>
            <a:ext cx="7704137" cy="398780"/>
          </a:xfrm>
          <a:prstGeom prst="rect">
            <a:avLst/>
          </a:prstGeom>
          <a:noFill/>
          <a:ln w="9525">
            <a:noFill/>
            <a:miter lim="800000"/>
          </a:ln>
        </p:spPr>
        <p:txBody>
          <a:bodyPr>
            <a:spAutoFit/>
          </a:bodyPr>
          <a:lstStyle/>
          <a:p>
            <a:pPr indent="276225"/>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对于前述</a:t>
            </a:r>
            <a:r>
              <a:rPr lang="zh-CN" altLang="zh-CN" sz="2000" b="1" dirty="0">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n+1</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组离散点，系数</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α</a:t>
            </a:r>
            <a:r>
              <a:rPr lang="zh-CN" altLang="zh-CN"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0</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α</a:t>
            </a:r>
            <a:r>
              <a:rPr lang="zh-CN" altLang="zh-CN"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1</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zh-CN"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α</a:t>
            </a:r>
            <a:r>
              <a:rPr lang="zh-CN" altLang="zh-CN"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n</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应满足的方程组为</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2775" name="Object 7"/>
          <p:cNvGraphicFramePr>
            <a:graphicFrameLocks noChangeAspect="1"/>
          </p:cNvGraphicFramePr>
          <p:nvPr/>
        </p:nvGraphicFramePr>
        <p:xfrm>
          <a:off x="826036" y="4249797"/>
          <a:ext cx="4322762" cy="1873250"/>
        </p:xfrm>
        <a:graphic>
          <a:graphicData uri="http://schemas.openxmlformats.org/presentationml/2006/ole">
            <mc:AlternateContent xmlns:mc="http://schemas.openxmlformats.org/markup-compatibility/2006">
              <mc:Choice xmlns:v="urn:schemas-microsoft-com:vml" Requires="v">
                <p:oleObj spid="_x0000_s8195" name="Equation" r:id="rId7" imgW="54864000" imgH="23774400" progId="Equation.DSMT4">
                  <p:embed/>
                </p:oleObj>
              </mc:Choice>
              <mc:Fallback>
                <p:oleObj name="Equation" r:id="rId7" imgW="54864000" imgH="23774400" progId="Equation.DSMT4">
                  <p:embed/>
                  <p:pic>
                    <p:nvPicPr>
                      <p:cNvPr id="0" name="Object 7"/>
                      <p:cNvPicPr>
                        <a:picLocks noChangeAspect="1"/>
                      </p:cNvPicPr>
                      <p:nvPr/>
                    </p:nvPicPr>
                    <p:blipFill>
                      <a:blip r:embed="rId8"/>
                      <a:stretch>
                        <a:fillRect/>
                      </a:stretch>
                    </p:blipFill>
                    <p:spPr>
                      <a:xfrm>
                        <a:off x="826036" y="4249797"/>
                        <a:ext cx="4322762" cy="1873250"/>
                      </a:xfrm>
                      <a:prstGeom prst="rect">
                        <a:avLst/>
                      </a:prstGeom>
                      <a:solidFill>
                        <a:srgbClr val="FFFFFF"/>
                      </a:solidFill>
                      <a:ln w="9525">
                        <a:noFill/>
                      </a:ln>
                    </p:spPr>
                  </p:pic>
                </p:oleObj>
              </mc:Fallback>
            </mc:AlternateContent>
          </a:graphicData>
        </a:graphic>
      </p:graphicFrame>
      <p:sp>
        <p:nvSpPr>
          <p:cNvPr id="32776" name="Text Box 8"/>
          <p:cNvSpPr txBox="1">
            <a:spLocks noChangeArrowheads="1"/>
          </p:cNvSpPr>
          <p:nvPr/>
        </p:nvSpPr>
        <p:spPr bwMode="auto">
          <a:xfrm>
            <a:off x="5148580" y="4394200"/>
            <a:ext cx="3923665" cy="1322070"/>
          </a:xfrm>
          <a:prstGeom prst="rect">
            <a:avLst/>
          </a:prstGeom>
          <a:noFill/>
          <a:ln w="9525">
            <a:noFill/>
            <a:miter lim="800000"/>
          </a:ln>
        </p:spPr>
        <p:txBody>
          <a:bodyPr wrap="square">
            <a:spAutoFit/>
          </a:bodyPr>
          <a:lstStyle/>
          <a:p>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这是一个含</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n+1</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个未知数</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0</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1</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n</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的线性方程组。当</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x</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0</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，x</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1</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…，x</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n</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互异时，</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方程组有</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唯一的一组解。</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additive="base">
                                        <p:cTn id="7" dur="500" fill="hold"/>
                                        <p:tgtEl>
                                          <p:spTgt spid="31749"/>
                                        </p:tgtEl>
                                        <p:attrNameLst>
                                          <p:attrName>ppt_x</p:attrName>
                                        </p:attrNameLst>
                                      </p:cBhvr>
                                      <p:tavLst>
                                        <p:tav tm="0">
                                          <p:val>
                                            <p:strVal val="0-#ppt_w/2"/>
                                          </p:val>
                                        </p:tav>
                                        <p:tav tm="100000">
                                          <p:val>
                                            <p:strVal val="#ppt_x"/>
                                          </p:val>
                                        </p:tav>
                                      </p:tavLst>
                                    </p:anim>
                                    <p:anim calcmode="lin" valueType="num">
                                      <p:cBhvr additive="base">
                                        <p:cTn id="8" dur="500" fill="hold"/>
                                        <p:tgtEl>
                                          <p:spTgt spid="317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0">
                                            <p:bg/>
                                          </p:spTgt>
                                        </p:tgtEl>
                                        <p:attrNameLst>
                                          <p:attrName>style.visibility</p:attrName>
                                        </p:attrNameLst>
                                      </p:cBhvr>
                                      <p:to>
                                        <p:strVal val="visible"/>
                                      </p:to>
                                    </p:set>
                                    <p:anim calcmode="lin" valueType="num">
                                      <p:cBhvr additive="base">
                                        <p:cTn id="13" dur="500" fill="hold"/>
                                        <p:tgtEl>
                                          <p:spTgt spid="32770">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0">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770">
                                            <p:txEl>
                                              <p:pRg st="0" end="0"/>
                                            </p:txEl>
                                          </p:spTgt>
                                        </p:tgtEl>
                                        <p:attrNameLst>
                                          <p:attrName>style.visibility</p:attrName>
                                        </p:attrNameLst>
                                      </p:cBhvr>
                                      <p:to>
                                        <p:strVal val="visible"/>
                                      </p:to>
                                    </p:set>
                                    <p:anim calcmode="lin" valueType="num">
                                      <p:cBhvr additive="base">
                                        <p:cTn id="19" dur="500" fill="hold"/>
                                        <p:tgtEl>
                                          <p:spTgt spid="3277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2771"/>
                                        </p:tgtEl>
                                        <p:attrNameLst>
                                          <p:attrName>style.visibility</p:attrName>
                                        </p:attrNameLst>
                                      </p:cBhvr>
                                      <p:to>
                                        <p:strVal val="visible"/>
                                      </p:to>
                                    </p:set>
                                    <p:anim calcmode="lin" valueType="num">
                                      <p:cBhvr additive="base">
                                        <p:cTn id="25" dur="500" fill="hold"/>
                                        <p:tgtEl>
                                          <p:spTgt spid="32771"/>
                                        </p:tgtEl>
                                        <p:attrNameLst>
                                          <p:attrName>ppt_x</p:attrName>
                                        </p:attrNameLst>
                                      </p:cBhvr>
                                      <p:tavLst>
                                        <p:tav tm="0">
                                          <p:val>
                                            <p:strVal val="0-#ppt_w/2"/>
                                          </p:val>
                                        </p:tav>
                                        <p:tav tm="100000">
                                          <p:val>
                                            <p:strVal val="#ppt_x"/>
                                          </p:val>
                                        </p:tav>
                                      </p:tavLst>
                                    </p:anim>
                                    <p:anim calcmode="lin" valueType="num">
                                      <p:cBhvr additive="base">
                                        <p:cTn id="26"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72"/>
                                        </p:tgtEl>
                                        <p:attrNameLst>
                                          <p:attrName>style.visibility</p:attrName>
                                        </p:attrNameLst>
                                      </p:cBhvr>
                                      <p:to>
                                        <p:strVal val="visible"/>
                                      </p:to>
                                    </p:set>
                                    <p:anim calcmode="lin" valueType="num">
                                      <p:cBhvr additive="base">
                                        <p:cTn id="31" dur="500" fill="hold"/>
                                        <p:tgtEl>
                                          <p:spTgt spid="32772"/>
                                        </p:tgtEl>
                                        <p:attrNameLst>
                                          <p:attrName>ppt_x</p:attrName>
                                        </p:attrNameLst>
                                      </p:cBhvr>
                                      <p:tavLst>
                                        <p:tav tm="0">
                                          <p:val>
                                            <p:strVal val="0-#ppt_w/2"/>
                                          </p:val>
                                        </p:tav>
                                        <p:tav tm="100000">
                                          <p:val>
                                            <p:strVal val="#ppt_x"/>
                                          </p:val>
                                        </p:tav>
                                      </p:tavLst>
                                    </p:anim>
                                    <p:anim calcmode="lin" valueType="num">
                                      <p:cBhvr additive="base">
                                        <p:cTn id="32" dur="500" fill="hold"/>
                                        <p:tgtEl>
                                          <p:spTgt spid="3277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773"/>
                                        </p:tgtEl>
                                        <p:attrNameLst>
                                          <p:attrName>style.visibility</p:attrName>
                                        </p:attrNameLst>
                                      </p:cBhvr>
                                      <p:to>
                                        <p:strVal val="visible"/>
                                      </p:to>
                                    </p:set>
                                    <p:anim calcmode="lin" valueType="num">
                                      <p:cBhvr additive="base">
                                        <p:cTn id="37" dur="500" fill="hold"/>
                                        <p:tgtEl>
                                          <p:spTgt spid="32773"/>
                                        </p:tgtEl>
                                        <p:attrNameLst>
                                          <p:attrName>ppt_x</p:attrName>
                                        </p:attrNameLst>
                                      </p:cBhvr>
                                      <p:tavLst>
                                        <p:tav tm="0">
                                          <p:val>
                                            <p:strVal val="0-#ppt_w/2"/>
                                          </p:val>
                                        </p:tav>
                                        <p:tav tm="100000">
                                          <p:val>
                                            <p:strVal val="#ppt_x"/>
                                          </p:val>
                                        </p:tav>
                                      </p:tavLst>
                                    </p:anim>
                                    <p:anim calcmode="lin" valueType="num">
                                      <p:cBhvr additive="base">
                                        <p:cTn id="38"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2774"/>
                                        </p:tgtEl>
                                        <p:attrNameLst>
                                          <p:attrName>style.visibility</p:attrName>
                                        </p:attrNameLst>
                                      </p:cBhvr>
                                      <p:to>
                                        <p:strVal val="visible"/>
                                      </p:to>
                                    </p:set>
                                    <p:anim calcmode="lin" valueType="num">
                                      <p:cBhvr additive="base">
                                        <p:cTn id="43" dur="500" fill="hold"/>
                                        <p:tgtEl>
                                          <p:spTgt spid="32774"/>
                                        </p:tgtEl>
                                        <p:attrNameLst>
                                          <p:attrName>ppt_x</p:attrName>
                                        </p:attrNameLst>
                                      </p:cBhvr>
                                      <p:tavLst>
                                        <p:tav tm="0">
                                          <p:val>
                                            <p:strVal val="0-#ppt_w/2"/>
                                          </p:val>
                                        </p:tav>
                                        <p:tav tm="100000">
                                          <p:val>
                                            <p:strVal val="#ppt_x"/>
                                          </p:val>
                                        </p:tav>
                                      </p:tavLst>
                                    </p:anim>
                                    <p:anim calcmode="lin" valueType="num">
                                      <p:cBhvr additive="base">
                                        <p:cTn id="44"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2775"/>
                                        </p:tgtEl>
                                        <p:attrNameLst>
                                          <p:attrName>style.visibility</p:attrName>
                                        </p:attrNameLst>
                                      </p:cBhvr>
                                      <p:to>
                                        <p:strVal val="visible"/>
                                      </p:to>
                                    </p:set>
                                    <p:anim calcmode="lin" valueType="num">
                                      <p:cBhvr additive="base">
                                        <p:cTn id="49" dur="500" fill="hold"/>
                                        <p:tgtEl>
                                          <p:spTgt spid="32775"/>
                                        </p:tgtEl>
                                        <p:attrNameLst>
                                          <p:attrName>ppt_x</p:attrName>
                                        </p:attrNameLst>
                                      </p:cBhvr>
                                      <p:tavLst>
                                        <p:tav tm="0">
                                          <p:val>
                                            <p:strVal val="0-#ppt_w/2"/>
                                          </p:val>
                                        </p:tav>
                                        <p:tav tm="100000">
                                          <p:val>
                                            <p:strVal val="#ppt_x"/>
                                          </p:val>
                                        </p:tav>
                                      </p:tavLst>
                                    </p:anim>
                                    <p:anim calcmode="lin" valueType="num">
                                      <p:cBhvr additive="base">
                                        <p:cTn id="50"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2776"/>
                                        </p:tgtEl>
                                        <p:attrNameLst>
                                          <p:attrName>style.visibility</p:attrName>
                                        </p:attrNameLst>
                                      </p:cBhvr>
                                      <p:to>
                                        <p:strVal val="visible"/>
                                      </p:to>
                                    </p:set>
                                    <p:anim calcmode="lin" valueType="num">
                                      <p:cBhvr additive="base">
                                        <p:cTn id="55" dur="500" fill="hold"/>
                                        <p:tgtEl>
                                          <p:spTgt spid="32776"/>
                                        </p:tgtEl>
                                        <p:attrNameLst>
                                          <p:attrName>ppt_x</p:attrName>
                                        </p:attrNameLst>
                                      </p:cBhvr>
                                      <p:tavLst>
                                        <p:tav tm="0">
                                          <p:val>
                                            <p:strVal val="0-#ppt_w/2"/>
                                          </p:val>
                                        </p:tav>
                                        <p:tav tm="100000">
                                          <p:val>
                                            <p:strVal val="#ppt_x"/>
                                          </p:val>
                                        </p:tav>
                                      </p:tavLst>
                                    </p:anim>
                                    <p:anim calcmode="lin" valueType="num">
                                      <p:cBhvr additive="base">
                                        <p:cTn id="56" dur="500" fill="hold"/>
                                        <p:tgtEl>
                                          <p:spTgt spid="327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ldLvl="0" autoUpdateAnimBg="0"/>
      <p:bldP spid="32772" grpId="0" bldLvl="0" autoUpdateAnimBg="0"/>
      <p:bldP spid="32773" grpId="0" bldLvl="0" animBg="1" autoUpdateAnimBg="0"/>
      <p:bldP spid="32774" grpId="0" bldLvl="0" autoUpdateAnimBg="0"/>
      <p:bldP spid="32776" grpId="0" bldLvl="0" autoUpdateAnimBg="0"/>
      <p:bldP spid="32770" grpId="0" animBg="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rgbClr val="FFFF00"/>
                </a:solidFill>
                <a:latin typeface="Times New Roman" panose="02020603050405020304" pitchFamily="18" charset="0"/>
                <a:ea typeface="楷体_GB2312" pitchFamily="49" charset="-122"/>
                <a:cs typeface="Times New Roman" panose="02020603050405020304" pitchFamily="18" charset="0"/>
              </a:rPr>
              <a:t>2  </a:t>
            </a:r>
            <a:r>
              <a:rPr lang="zh-CN" altLang="en-US" sz="2000" b="1" dirty="0">
                <a:solidFill>
                  <a:srgbClr val="FFFF00"/>
                </a:solidFill>
                <a:ea typeface="楷体_GB2312" pitchFamily="49" charset="-122"/>
              </a:rPr>
              <a:t>利用离散数据建立模型校正系统</a:t>
            </a:r>
            <a:r>
              <a:rPr lang="zh-CN" altLang="en-US" sz="2000" b="1" dirty="0" smtClean="0">
                <a:solidFill>
                  <a:srgbClr val="FFFF00"/>
                </a:solidFill>
                <a:ea typeface="楷体_GB2312" pitchFamily="49" charset="-122"/>
              </a:rPr>
              <a:t>误差</a:t>
            </a:r>
            <a:endParaRPr lang="zh-CN" altLang="en-US" sz="2000" b="1" dirty="0" smtClean="0">
              <a:solidFill>
                <a:srgbClr val="FFFF00"/>
              </a:solidFill>
              <a:ea typeface="楷体_GB2312" pitchFamily="49" charset="-122"/>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1746" name="Rectangle 2" descr="kingsoft"/>
          <p:cNvSpPr>
            <a:spLocks noGrp="1" noChangeArrowheads="1"/>
          </p:cNvSpPr>
          <p:nvPr/>
        </p:nvSpPr>
        <p:spPr>
          <a:xfrm>
            <a:off x="494030" y="1063625"/>
            <a:ext cx="1741805" cy="363855"/>
          </a:xfrm>
          <a:prstGeom prst="rect">
            <a:avLst/>
          </a:prstGeom>
          <a:blipFill dpi="0" rotWithShape="0">
            <a:blip r:embed="rId1" cstate="print"/>
            <a:srcRect/>
            <a:tile tx="0" ty="0" sx="100000" sy="100000" flip="none" algn="tl"/>
          </a:blip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9pPr>
          </a:lstStyle>
          <a:p>
            <a:pPr eaLnBrk="1" hangingPunct="1">
              <a:buSzPct val="100000"/>
              <a:buFont typeface="Wingdings" panose="05000000000000000000" pitchFamily="2" charset="2"/>
              <a:buNone/>
              <a:defRPr/>
            </a:pPr>
            <a:r>
              <a:rPr lang="zh-CN" altLang="en-US" sz="2000" b="1" smtClean="0">
                <a:solidFill>
                  <a:schemeClr val="bg2"/>
                </a:solidFill>
              </a:rPr>
              <a:t> </a:t>
            </a:r>
            <a:r>
              <a:rPr lang="en-US" altLang="zh-CN" sz="2000" b="1" smtClean="0">
                <a:solidFill>
                  <a:schemeClr val="bg2"/>
                </a:solidFill>
                <a:latin typeface="Times New Roman" panose="02020603050405020304" pitchFamily="18" charset="0"/>
                <a:cs typeface="Times New Roman" panose="02020603050405020304" pitchFamily="18" charset="0"/>
              </a:rPr>
              <a:t>1)</a:t>
            </a:r>
            <a:r>
              <a:rPr lang="zh-CN" altLang="en-US" sz="2000" b="1" smtClean="0">
                <a:solidFill>
                  <a:schemeClr val="bg2"/>
                </a:solidFill>
              </a:rPr>
              <a:t>代数插值法</a:t>
            </a:r>
            <a:endParaRPr lang="zh-CN" altLang="en-US" sz="2000" b="1" smtClean="0">
              <a:solidFill>
                <a:schemeClr val="bg2"/>
              </a:solidFill>
            </a:endParaRPr>
          </a:p>
        </p:txBody>
      </p:sp>
      <p:sp>
        <p:nvSpPr>
          <p:cNvPr id="65538" name="Text Box 2"/>
          <p:cNvSpPr txBox="1">
            <a:spLocks noChangeArrowheads="1"/>
          </p:cNvSpPr>
          <p:nvPr/>
        </p:nvSpPr>
        <p:spPr bwMode="auto">
          <a:xfrm>
            <a:off x="278765" y="1362710"/>
            <a:ext cx="8206740" cy="1014730"/>
          </a:xfrm>
          <a:prstGeom prst="rect">
            <a:avLst/>
          </a:prstGeom>
          <a:noFill/>
          <a:ln w="9525">
            <a:noFill/>
            <a:miter lim="800000"/>
          </a:ln>
        </p:spPr>
        <p:txBody>
          <a:bodyPr wrap="square">
            <a:spAutoFit/>
          </a:bodyPr>
          <a:p>
            <a:pPr algn="just">
              <a:buFont typeface="Wingdings" panose="05000000000000000000" pitchFamily="2" charset="2"/>
              <a:buChar char="Ø"/>
            </a:pPr>
            <a:r>
              <a:rPr lang="zh-CN" altLang="en-US" sz="2000" b="1" dirty="0" smtClean="0">
                <a:latin typeface="楷体_GB2312" pitchFamily="49" charset="-122"/>
                <a:ea typeface="楷体_GB2312" pitchFamily="49" charset="-122"/>
                <a:sym typeface="宋体" panose="02010600030101010101" pitchFamily="2" charset="-122"/>
              </a:rPr>
              <a:t>一定</a:t>
            </a:r>
            <a:r>
              <a:rPr lang="zh-CN" altLang="en-US" sz="2000" b="1" dirty="0">
                <a:latin typeface="楷体_GB2312" pitchFamily="49" charset="-122"/>
                <a:ea typeface="楷体_GB2312" pitchFamily="49" charset="-122"/>
                <a:sym typeface="宋体" panose="02010600030101010101" pitchFamily="2" charset="-122"/>
              </a:rPr>
              <a:t>存在一个唯一的</a:t>
            </a:r>
            <a:r>
              <a:rPr lang="zh-CN" altLang="en-US" sz="2000" b="1" dirty="0">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P</a:t>
            </a:r>
            <a:r>
              <a:rPr lang="zh-CN" altLang="en-US" sz="2000" b="1" baseline="-25000" dirty="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n</a:t>
            </a:r>
            <a:r>
              <a:rPr lang="zh-CN" altLang="en-US" sz="2000" b="1" dirty="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(x)</a:t>
            </a:r>
            <a:r>
              <a:rPr lang="zh-CN" altLang="en-US" sz="2000" b="1" dirty="0">
                <a:latin typeface="楷体_GB2312" pitchFamily="49" charset="-122"/>
                <a:ea typeface="楷体_GB2312" pitchFamily="49" charset="-122"/>
                <a:sym typeface="宋体" panose="02010600030101010101" pitchFamily="2" charset="-122"/>
              </a:rPr>
              <a:t>满足所要求的插值条件</a:t>
            </a:r>
            <a:r>
              <a:rPr lang="zh-CN" altLang="en-US" sz="2000" b="1" dirty="0" smtClean="0">
                <a:latin typeface="楷体_GB2312" pitchFamily="49" charset="-122"/>
                <a:ea typeface="楷体_GB2312" pitchFamily="49" charset="-122"/>
                <a:sym typeface="宋体" panose="02010600030101010101" pitchFamily="2" charset="-122"/>
              </a:rPr>
              <a:t>。</a:t>
            </a:r>
            <a:endParaRPr lang="en-US" altLang="zh-CN" sz="2000" b="1" dirty="0" smtClean="0">
              <a:latin typeface="楷体_GB2312" pitchFamily="49" charset="-122"/>
              <a:ea typeface="楷体_GB2312" pitchFamily="49" charset="-122"/>
              <a:sym typeface="宋体" panose="02010600030101010101" pitchFamily="2" charset="-122"/>
            </a:endParaRPr>
          </a:p>
          <a:p>
            <a:pPr algn="just"/>
            <a:r>
              <a:rPr lang="zh-CN" altLang="en-US" sz="2000" b="1" dirty="0" smtClean="0">
                <a:latin typeface="楷体_GB2312" pitchFamily="49" charset="-122"/>
                <a:ea typeface="楷体_GB2312" pitchFamily="49" charset="-122"/>
                <a:sym typeface="宋体" panose="02010600030101010101" pitchFamily="2" charset="-122"/>
              </a:rPr>
              <a:t>求解插值多项式最基本的方法：对</a:t>
            </a:r>
            <a:r>
              <a:rPr lang="zh-CN" altLang="en-US" sz="2000" b="1" dirty="0">
                <a:latin typeface="楷体_GB2312" pitchFamily="49" charset="-122"/>
                <a:ea typeface="楷体_GB2312" pitchFamily="49" charset="-122"/>
                <a:sym typeface="宋体" panose="02010600030101010101" pitchFamily="2" charset="-122"/>
              </a:rPr>
              <a:t>已知的</a:t>
            </a:r>
            <a:r>
              <a:rPr lang="zh-CN" altLang="en-US" sz="2000" b="1" dirty="0">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x</a:t>
            </a:r>
            <a:r>
              <a:rPr lang="zh-CN" altLang="en-US" sz="2000" b="1" baseline="-25000" dirty="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i</a:t>
            </a:r>
            <a:r>
              <a:rPr lang="zh-CN" altLang="en-US" sz="2000" b="1" dirty="0">
                <a:latin typeface="楷体_GB2312" pitchFamily="49" charset="-122"/>
                <a:ea typeface="楷体_GB2312" pitchFamily="49" charset="-122"/>
                <a:sym typeface="宋体" panose="02010600030101010101" pitchFamily="2" charset="-122"/>
              </a:rPr>
              <a:t>和</a:t>
            </a:r>
            <a:r>
              <a:rPr lang="zh-CN" altLang="en-US" sz="2000" b="1" dirty="0">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y</a:t>
            </a:r>
            <a:r>
              <a:rPr lang="zh-CN" altLang="en-US" sz="2000" b="1" baseline="-25000" dirty="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i</a:t>
            </a:r>
            <a:r>
              <a:rPr lang="zh-CN" altLang="en-US" sz="2000" b="1" dirty="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dirty="0">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i=0</a:t>
            </a:r>
            <a:r>
              <a:rPr lang="zh-CN" altLang="en-US" sz="2000" b="1" dirty="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dirty="0">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1</a:t>
            </a:r>
            <a:r>
              <a:rPr lang="zh-CN" altLang="en-US" sz="2000" b="1" dirty="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dirty="0">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n</a:t>
            </a:r>
            <a:r>
              <a:rPr lang="zh-CN" altLang="en-US" sz="2000" b="1" dirty="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dirty="0">
                <a:latin typeface="楷体_GB2312" pitchFamily="49" charset="-122"/>
                <a:ea typeface="楷体_GB2312" pitchFamily="49" charset="-122"/>
                <a:sym typeface="宋体" panose="02010600030101010101" pitchFamily="2" charset="-122"/>
              </a:rPr>
              <a:t>去求解</a:t>
            </a:r>
            <a:r>
              <a:rPr lang="zh-CN" altLang="en-US" sz="2000" b="1" dirty="0" smtClean="0">
                <a:latin typeface="楷体_GB2312" pitchFamily="49" charset="-122"/>
                <a:ea typeface="楷体_GB2312" pitchFamily="49" charset="-122"/>
                <a:sym typeface="宋体" panose="02010600030101010101" pitchFamily="2" charset="-122"/>
              </a:rPr>
              <a:t>方程组，</a:t>
            </a:r>
            <a:r>
              <a:rPr lang="zh-CN" altLang="en-US" sz="2000" b="1" dirty="0">
                <a:latin typeface="楷体_GB2312" pitchFamily="49" charset="-122"/>
                <a:ea typeface="楷体_GB2312" pitchFamily="49" charset="-122"/>
                <a:sym typeface="宋体" panose="02010600030101010101" pitchFamily="2" charset="-122"/>
              </a:rPr>
              <a:t>就可以求得</a:t>
            </a:r>
            <a:r>
              <a:rPr lang="zh-CN" altLang="en-US" sz="2000" b="1" dirty="0">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a</a:t>
            </a:r>
            <a:r>
              <a:rPr lang="zh-CN" altLang="en-US" sz="2000" b="1" baseline="-25000" dirty="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i</a:t>
            </a:r>
            <a:r>
              <a:rPr lang="zh-CN" altLang="en-US" sz="2000" b="1" dirty="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 (i=0，</a:t>
            </a:r>
            <a:r>
              <a:rPr lang="zh-CN" altLang="en-US" sz="2000" b="1" dirty="0">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1</a:t>
            </a:r>
            <a:r>
              <a:rPr lang="zh-CN" altLang="en-US" sz="2000" b="1" dirty="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dirty="0">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n)</a:t>
            </a:r>
            <a:r>
              <a:rPr lang="zh-CN" altLang="en-US" sz="2000" b="1" dirty="0">
                <a:latin typeface="楷体_GB2312" pitchFamily="49" charset="-122"/>
                <a:ea typeface="楷体_GB2312" pitchFamily="49" charset="-122"/>
                <a:sym typeface="宋体" panose="02010600030101010101" pitchFamily="2" charset="-122"/>
              </a:rPr>
              <a:t>，从而可以得到</a:t>
            </a:r>
            <a:r>
              <a:rPr lang="zh-CN" altLang="en-US" sz="2000" b="1" dirty="0">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P</a:t>
            </a:r>
            <a:r>
              <a:rPr lang="zh-CN" altLang="en-US" sz="2000" b="1" baseline="-25000" dirty="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n</a:t>
            </a:r>
            <a:r>
              <a:rPr lang="zh-CN" altLang="en-US" sz="2000" b="1" dirty="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(x</a:t>
            </a:r>
            <a:r>
              <a:rPr lang="zh-CN" altLang="en-US" sz="2000" b="1" dirty="0" smtClean="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dirty="0" smtClean="0">
                <a:latin typeface="楷体_GB2312" pitchFamily="49" charset="-122"/>
                <a:ea typeface="楷体_GB2312" pitchFamily="49" charset="-122"/>
                <a:sym typeface="宋体" panose="02010600030101010101" pitchFamily="2" charset="-122"/>
              </a:rPr>
              <a:t>。</a:t>
            </a:r>
            <a:endParaRPr lang="zh-CN" altLang="en-US" sz="2000" b="1" dirty="0">
              <a:latin typeface="楷体_GB2312" pitchFamily="49" charset="-122"/>
              <a:ea typeface="楷体_GB2312" pitchFamily="49" charset="-122"/>
            </a:endParaRPr>
          </a:p>
        </p:txBody>
      </p:sp>
      <p:sp>
        <p:nvSpPr>
          <p:cNvPr id="33795" name="Text Box 3"/>
          <p:cNvSpPr txBox="1">
            <a:spLocks noChangeArrowheads="1"/>
          </p:cNvSpPr>
          <p:nvPr/>
        </p:nvSpPr>
        <p:spPr bwMode="auto">
          <a:xfrm>
            <a:off x="347980" y="2299335"/>
            <a:ext cx="8479790" cy="706755"/>
          </a:xfrm>
          <a:prstGeom prst="rect">
            <a:avLst/>
          </a:prstGeom>
          <a:noFill/>
          <a:ln w="9525">
            <a:noFill/>
            <a:miter lim="800000"/>
          </a:ln>
        </p:spPr>
        <p:txBody>
          <a:bodyPr wrap="square">
            <a:spAutoFit/>
          </a:bodyPr>
          <a:p>
            <a:pPr algn="just">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实际</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应用中，</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 </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和</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y</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可以预先知道</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，先</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离线求出</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，然后按所得到的</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编出一个计算</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n</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(x)</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的程序，就可以对各输入值</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近似地实时计算</a:t>
            </a:r>
            <a:r>
              <a:rPr lang="en-US" altLang="zh-CN"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f(x)</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 </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a:t>
            </a:r>
            <a:r>
              <a:rPr lang="en-US" altLang="zh-CN" sz="2000" b="1" baseline="-25000" dirty="0" err="1">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n</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(x)</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sp>
        <p:nvSpPr>
          <p:cNvPr id="33796" name="Text Box 4"/>
          <p:cNvSpPr txBox="1">
            <a:spLocks noChangeArrowheads="1"/>
          </p:cNvSpPr>
          <p:nvPr/>
        </p:nvSpPr>
        <p:spPr bwMode="auto">
          <a:xfrm>
            <a:off x="347980" y="2896235"/>
            <a:ext cx="8479155" cy="1014730"/>
          </a:xfrm>
          <a:prstGeom prst="rect">
            <a:avLst/>
          </a:prstGeom>
          <a:noFill/>
          <a:ln w="9525">
            <a:noFill/>
            <a:miter lim="800000"/>
          </a:ln>
        </p:spPr>
        <p:txBody>
          <a:bodyPr wrap="square">
            <a:spAutoFit/>
          </a:bodyPr>
          <a:p>
            <a:r>
              <a:rPr lang="zh-CN" altLang="en-US" sz="2000" b="1" dirty="0" smtClean="0">
                <a:solidFill>
                  <a:srgbClr val="FFFF00"/>
                </a:solidFill>
                <a:latin typeface="宋体" panose="02010600030101010101" pitchFamily="2" charset="-122"/>
                <a:ea typeface="宋体" panose="02010600030101010101" pitchFamily="2" charset="-122"/>
                <a:sym typeface="宋体" panose="02010600030101010101" pitchFamily="2" charset="-122"/>
              </a:rPr>
              <a:t>通常</a:t>
            </a:r>
            <a:r>
              <a:rPr lang="zh-CN" altLang="en-US" sz="2000" b="1" dirty="0">
                <a:solidFill>
                  <a:srgbClr val="FFFF00"/>
                </a:solidFill>
                <a:latin typeface="宋体" panose="02010600030101010101" pitchFamily="2" charset="-122"/>
                <a:ea typeface="宋体" panose="02010600030101010101" pitchFamily="2" charset="-122"/>
                <a:sym typeface="宋体" panose="02010600030101010101" pitchFamily="2" charset="-122"/>
              </a:rPr>
              <a:t>，给出的离散点总是多于求解插值方程组所需要的离散点数，因此，在用多项式插值方法求解离散点的插值函数时，首先必须根据所需要的逼近精度来决定多项式的次数。</a:t>
            </a:r>
            <a:endParaRPr lang="zh-CN" altLang="en-US" sz="2000" b="1" dirty="0">
              <a:solidFill>
                <a:srgbClr val="FFFF00"/>
              </a:solidFill>
              <a:latin typeface="宋体" panose="02010600030101010101" pitchFamily="2" charset="-122"/>
              <a:ea typeface="宋体" panose="02010600030101010101" pitchFamily="2" charset="-122"/>
              <a:sym typeface="宋体" panose="02010600030101010101" pitchFamily="2" charset="-122"/>
            </a:endParaRPr>
          </a:p>
        </p:txBody>
      </p:sp>
      <p:sp>
        <p:nvSpPr>
          <p:cNvPr id="5" name="Text Box 3"/>
          <p:cNvSpPr txBox="1">
            <a:spLocks noChangeArrowheads="1"/>
          </p:cNvSpPr>
          <p:nvPr/>
        </p:nvSpPr>
        <p:spPr bwMode="auto">
          <a:xfrm>
            <a:off x="293370" y="6320790"/>
            <a:ext cx="8018780" cy="398780"/>
          </a:xfrm>
          <a:prstGeom prst="rect">
            <a:avLst/>
          </a:prstGeom>
          <a:noFill/>
          <a:ln w="9525">
            <a:noFill/>
            <a:miter lim="800000"/>
          </a:ln>
        </p:spPr>
        <p:txBody>
          <a:bodyPr wrap="square">
            <a:spAutoFit/>
          </a:bodyPr>
          <a:p>
            <a:pPr>
              <a:buFont typeface="Wingdings" panose="05000000000000000000" pitchFamily="2" charset="2"/>
              <a:buChar char="Ø"/>
            </a:pP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一般</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最常用的多项式插值是线性插值和抛物线</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二次</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型插值。</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sp>
        <p:nvSpPr>
          <p:cNvPr id="66562" name="Text Box 2"/>
          <p:cNvSpPr txBox="1">
            <a:spLocks noChangeArrowheads="1"/>
          </p:cNvSpPr>
          <p:nvPr/>
        </p:nvSpPr>
        <p:spPr bwMode="auto">
          <a:xfrm>
            <a:off x="226060" y="3832225"/>
            <a:ext cx="8691245" cy="2553335"/>
          </a:xfrm>
          <a:prstGeom prst="rect">
            <a:avLst/>
          </a:prstGeom>
          <a:noFill/>
          <a:ln w="9525">
            <a:noFill/>
            <a:miter lim="800000"/>
          </a:ln>
        </p:spPr>
        <p:txBody>
          <a:bodyPr wrap="square">
            <a:spAutoFit/>
          </a:bodyPr>
          <a:p>
            <a:pPr algn="just"/>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具体次数与所要逼近的函数有关，例如函数关系接近线性的，可从中选取两点，用一次多项式来逼近</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1)</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。接近抛物线的可从中选取三点，用二次多项式来逼近</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2)</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，……。同时，多项式次数还与自变量的范围有关，一般来说，自变量的允许范围越大</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即插值区间越大</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，达到同样精度时的多项式次数也较高。对于无法预先决定多项式次数的情况，可采用试探法，即先选取一个较小的</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值，看看逼近误差是否接近所要求的精度，如果误差太大，则把</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加</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1</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，再试一次，直到误差接近精度要求为止。在满足精度要求的前提下，</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不应取得太大，以免增加计算时间。</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796">
                                            <p:txEl>
                                              <p:pRg st="0" end="0"/>
                                            </p:txEl>
                                          </p:spTgt>
                                        </p:tgtEl>
                                        <p:attrNameLst>
                                          <p:attrName>style.visibility</p:attrName>
                                        </p:attrNameLst>
                                      </p:cBhvr>
                                      <p:to>
                                        <p:strVal val="visible"/>
                                      </p:to>
                                    </p:set>
                                    <p:anim calcmode="lin" valueType="num">
                                      <p:cBhvr additive="base">
                                        <p:cTn id="13" dur="500" fill="hold"/>
                                        <p:tgtEl>
                                          <p:spTgt spid="3379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2"/>
                                        </p:tgtEl>
                                        <p:attrNameLst>
                                          <p:attrName>style.visibility</p:attrName>
                                        </p:attrNameLst>
                                      </p:cBhvr>
                                      <p:to>
                                        <p:strVal val="visible"/>
                                      </p:to>
                                    </p:set>
                                    <p:anim calcmode="lin" valueType="num">
                                      <p:cBhvr additive="base">
                                        <p:cTn id="19" dur="500" fill="hold"/>
                                        <p:tgtEl>
                                          <p:spTgt spid="66562"/>
                                        </p:tgtEl>
                                        <p:attrNameLst>
                                          <p:attrName>ppt_x</p:attrName>
                                        </p:attrNameLst>
                                      </p:cBhvr>
                                      <p:tavLst>
                                        <p:tav tm="0">
                                          <p:val>
                                            <p:strVal val="#ppt_x"/>
                                          </p:val>
                                        </p:tav>
                                        <p:tav tm="100000">
                                          <p:val>
                                            <p:strVal val="#ppt_x"/>
                                          </p:val>
                                        </p:tav>
                                      </p:tavLst>
                                    </p:anim>
                                    <p:anim calcmode="lin" valueType="num">
                                      <p:cBhvr additive="base">
                                        <p:cTn id="20" dur="500" fill="hold"/>
                                        <p:tgtEl>
                                          <p:spTgt spid="6656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utoUpdateAnimBg="0"/>
      <p:bldP spid="665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rgbClr val="FFFF00"/>
                </a:solidFill>
                <a:latin typeface="Times New Roman" panose="02020603050405020304" pitchFamily="18" charset="0"/>
                <a:ea typeface="楷体_GB2312" pitchFamily="49" charset="-122"/>
                <a:cs typeface="Times New Roman" panose="02020603050405020304" pitchFamily="18" charset="0"/>
              </a:rPr>
              <a:t>2  </a:t>
            </a:r>
            <a:r>
              <a:rPr lang="zh-CN" altLang="en-US" sz="2000" b="1" dirty="0">
                <a:solidFill>
                  <a:srgbClr val="FFFF00"/>
                </a:solidFill>
                <a:ea typeface="楷体_GB2312" pitchFamily="49" charset="-122"/>
              </a:rPr>
              <a:t>利用离散数据建立模型校正系统</a:t>
            </a:r>
            <a:r>
              <a:rPr lang="zh-CN" altLang="en-US" sz="2000" b="1" dirty="0" smtClean="0">
                <a:solidFill>
                  <a:srgbClr val="FFFF00"/>
                </a:solidFill>
                <a:ea typeface="楷体_GB2312" pitchFamily="49" charset="-122"/>
              </a:rPr>
              <a:t>误差</a:t>
            </a:r>
            <a:endParaRPr lang="zh-CN" altLang="en-US" sz="2000" b="1" dirty="0" smtClean="0">
              <a:solidFill>
                <a:srgbClr val="FFFF00"/>
              </a:solidFill>
              <a:ea typeface="楷体_GB2312" pitchFamily="49" charset="-122"/>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1746" name="Rectangle 2" descr="kingsoft"/>
          <p:cNvSpPr>
            <a:spLocks noGrp="1" noChangeArrowheads="1"/>
          </p:cNvSpPr>
          <p:nvPr/>
        </p:nvSpPr>
        <p:spPr>
          <a:xfrm>
            <a:off x="494030" y="1063625"/>
            <a:ext cx="1741805" cy="363855"/>
          </a:xfrm>
          <a:prstGeom prst="rect">
            <a:avLst/>
          </a:prstGeom>
          <a:blipFill dpi="0" rotWithShape="0">
            <a:blip r:embed="rId1" cstate="print"/>
            <a:srcRect/>
            <a:tile tx="0" ty="0" sx="100000" sy="100000" flip="none" algn="tl"/>
          </a:blip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9pPr>
          </a:lstStyle>
          <a:p>
            <a:pPr eaLnBrk="1" hangingPunct="1">
              <a:buSzPct val="100000"/>
              <a:buFont typeface="Wingdings" panose="05000000000000000000" pitchFamily="2" charset="2"/>
              <a:buNone/>
              <a:defRPr/>
            </a:pPr>
            <a:r>
              <a:rPr lang="zh-CN" altLang="en-US" sz="2000" b="1" smtClean="0">
                <a:solidFill>
                  <a:schemeClr val="bg2"/>
                </a:solidFill>
              </a:rPr>
              <a:t> </a:t>
            </a:r>
            <a:r>
              <a:rPr lang="en-US" altLang="zh-CN" sz="2000" b="1" smtClean="0">
                <a:solidFill>
                  <a:schemeClr val="bg2"/>
                </a:solidFill>
                <a:latin typeface="Times New Roman" panose="02020603050405020304" pitchFamily="18" charset="0"/>
                <a:cs typeface="Times New Roman" panose="02020603050405020304" pitchFamily="18" charset="0"/>
              </a:rPr>
              <a:t>1)</a:t>
            </a:r>
            <a:r>
              <a:rPr lang="zh-CN" altLang="en-US" sz="2000" b="1" smtClean="0">
                <a:solidFill>
                  <a:schemeClr val="bg2"/>
                </a:solidFill>
              </a:rPr>
              <a:t>代数插值法</a:t>
            </a:r>
            <a:endParaRPr lang="zh-CN" altLang="en-US" sz="2000" b="1" smtClean="0">
              <a:solidFill>
                <a:schemeClr val="bg2"/>
              </a:solidFill>
            </a:endParaRPr>
          </a:p>
        </p:txBody>
      </p:sp>
      <p:sp>
        <p:nvSpPr>
          <p:cNvPr id="35842" name="Rectangle 2"/>
          <p:cNvSpPr>
            <a:spLocks noGrp="1" noChangeArrowheads="1"/>
          </p:cNvSpPr>
          <p:nvPr/>
        </p:nvSpPr>
        <p:spPr>
          <a:xfrm>
            <a:off x="396240" y="1464945"/>
            <a:ext cx="2028825" cy="410210"/>
          </a:xfrm>
          <a:prstGeom prst="rect">
            <a:avLst/>
          </a:prstGeom>
          <a:solidFill>
            <a:srgbClr val="FF3300"/>
          </a:solid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线性插值</a:t>
            </a:r>
            <a:endParaRPr 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35843" name="Rectangle 3"/>
          <p:cNvSpPr>
            <a:spLocks noGrp="1" noChangeArrowheads="1"/>
          </p:cNvSpPr>
          <p:nvPr/>
        </p:nvSpPr>
        <p:spPr>
          <a:xfrm>
            <a:off x="324485" y="1916430"/>
            <a:ext cx="6758940" cy="74041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9pPr>
          </a:lstStyle>
          <a:p>
            <a:pPr marL="0" indent="0" eaLnBrk="1" latinLnBrk="0" hangingPunct="1">
              <a:spcBef>
                <a:spcPts val="0"/>
              </a:spcBef>
              <a:buFont typeface="Wingdings" panose="05000000000000000000" pitchFamily="2" charset="2"/>
              <a:buNone/>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　　</a:t>
            </a:r>
            <a:r>
              <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线性插值是在一组数据</a:t>
            </a:r>
            <a:r>
              <a:rPr lang="zh-CN" altLang="en-US"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baseline="-25000"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b="1" baseline="-25000"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中选取两个有代表性的点</a:t>
            </a:r>
            <a:r>
              <a:rPr lang="zh-CN" altLang="en-US"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baseline="-25000"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b="1" baseline="-25000"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 、(x</a:t>
            </a:r>
            <a:r>
              <a:rPr lang="zh-CN" altLang="en-US" sz="2000" b="1" baseline="-25000"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b="1" baseline="-25000"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，然后根据插值原理，求出插值方程</a:t>
            </a:r>
            <a:endPar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5845" name="Text Box 5"/>
          <p:cNvSpPr txBox="1">
            <a:spLocks noChangeArrowheads="1"/>
          </p:cNvSpPr>
          <p:nvPr/>
        </p:nvSpPr>
        <p:spPr bwMode="auto">
          <a:xfrm>
            <a:off x="612140" y="3481070"/>
            <a:ext cx="3353435" cy="398780"/>
          </a:xfrm>
          <a:prstGeom prst="rect">
            <a:avLst/>
          </a:prstGeom>
          <a:noFill/>
          <a:ln w="9525">
            <a:noFill/>
            <a:miter lim="800000"/>
          </a:ln>
        </p:spPr>
        <p:txBody>
          <a:bodyPr wrap="square">
            <a:spAutoFit/>
          </a:bodyPr>
          <a:lstStyle/>
          <a:p>
            <a:r>
              <a:rPr lang="zh-CN" altLang="en-US" sz="20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式中的待定系数</a:t>
            </a:r>
            <a:r>
              <a:rPr lang="zh-CN" altLang="en-US" sz="2000" b="1">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a:t>
            </a:r>
            <a:r>
              <a:rPr lang="zh-CN" altLang="en-US" sz="2000" b="1" baseline="-2500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1</a:t>
            </a:r>
            <a:r>
              <a:rPr lang="zh-CN" altLang="en-US" sz="20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和</a:t>
            </a:r>
            <a:r>
              <a:rPr lang="zh-CN" altLang="en-US" sz="2000" b="1">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a:t>
            </a:r>
            <a:r>
              <a:rPr lang="zh-CN" altLang="en-US" sz="2000" b="1" baseline="-200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0</a:t>
            </a:r>
            <a:r>
              <a:rPr lang="zh-CN" altLang="en-US" sz="20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为</a:t>
            </a:r>
            <a:endParaRPr lang="zh-CN" altLang="en-US" sz="20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aphicFrame>
        <p:nvGraphicFramePr>
          <p:cNvPr id="35846" name="Object 6"/>
          <p:cNvGraphicFramePr>
            <a:graphicFrameLocks noChangeAspect="1"/>
          </p:cNvGraphicFramePr>
          <p:nvPr/>
        </p:nvGraphicFramePr>
        <p:xfrm>
          <a:off x="3492500" y="3481070"/>
          <a:ext cx="1392555" cy="1122045"/>
        </p:xfrm>
        <a:graphic>
          <a:graphicData uri="http://schemas.openxmlformats.org/presentationml/2006/ole">
            <mc:AlternateContent xmlns:mc="http://schemas.openxmlformats.org/markup-compatibility/2006">
              <mc:Choice xmlns:v="urn:schemas-microsoft-com:vml" Requires="v">
                <p:oleObj spid="_x0000_s9219" name="Equation" r:id="rId5" imgW="20421600" imgH="16459200" progId="Equation.DSMT4">
                  <p:embed/>
                </p:oleObj>
              </mc:Choice>
              <mc:Fallback>
                <p:oleObj name="Equation" r:id="rId5" imgW="20421600" imgH="16459200" progId="Equation.DSMT4">
                  <p:embed/>
                  <p:pic>
                    <p:nvPicPr>
                      <p:cNvPr id="0" name="Object 6"/>
                      <p:cNvPicPr>
                        <a:picLocks noChangeAspect="1"/>
                      </p:cNvPicPr>
                      <p:nvPr/>
                    </p:nvPicPr>
                    <p:blipFill>
                      <a:blip r:embed="rId6"/>
                      <a:stretch>
                        <a:fillRect/>
                      </a:stretch>
                    </p:blipFill>
                    <p:spPr>
                      <a:xfrm>
                        <a:off x="3492500" y="3481070"/>
                        <a:ext cx="1392555" cy="1122045"/>
                      </a:xfrm>
                      <a:prstGeom prst="rect">
                        <a:avLst/>
                      </a:prstGeom>
                      <a:solidFill>
                        <a:srgbClr val="FFFFFF"/>
                      </a:solidFill>
                      <a:ln w="9525">
                        <a:noFill/>
                      </a:ln>
                    </p:spPr>
                  </p:pic>
                </p:oleObj>
              </mc:Fallback>
            </mc:AlternateContent>
          </a:graphicData>
        </a:graphic>
      </p:graphicFrame>
      <p:sp>
        <p:nvSpPr>
          <p:cNvPr id="35847" name="Text Box 7"/>
          <p:cNvSpPr txBox="1">
            <a:spLocks noChangeArrowheads="1"/>
          </p:cNvSpPr>
          <p:nvPr/>
        </p:nvSpPr>
        <p:spPr bwMode="auto">
          <a:xfrm>
            <a:off x="396240" y="4632960"/>
            <a:ext cx="5579745" cy="1014730"/>
          </a:xfrm>
          <a:prstGeom prst="rect">
            <a:avLst/>
          </a:prstGeom>
          <a:noFill/>
          <a:ln w="9525">
            <a:noFill/>
            <a:miter lim="800000"/>
          </a:ln>
        </p:spPr>
        <p:txBody>
          <a:bodyPr wrap="square">
            <a:spAutoFit/>
          </a:bodyPr>
          <a:lstStyle/>
          <a:p>
            <a:pPr indent="266700"/>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当</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0</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y</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 0</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 、</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1</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y</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1</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取在非线性特性曲线</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f(x)</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或数组的两端点</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B</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，线性插值</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就是最常用的直线方程校正法。</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70373" name="Object 5"/>
          <p:cNvGraphicFramePr>
            <a:graphicFrameLocks noChangeAspect="1"/>
          </p:cNvGraphicFramePr>
          <p:nvPr/>
        </p:nvGraphicFramePr>
        <p:xfrm>
          <a:off x="1043940" y="2616835"/>
          <a:ext cx="4420235" cy="762635"/>
        </p:xfrm>
        <a:graphic>
          <a:graphicData uri="http://schemas.openxmlformats.org/presentationml/2006/ole">
            <mc:AlternateContent xmlns:mc="http://schemas.openxmlformats.org/markup-compatibility/2006">
              <mc:Choice xmlns:v="urn:schemas-microsoft-com:vml" Requires="v">
                <p:oleObj spid="_x0000_s3102" name="" r:id="rId7" imgW="2489200" imgH="431800" progId="Equation.3">
                  <p:embed/>
                </p:oleObj>
              </mc:Choice>
              <mc:Fallback>
                <p:oleObj name="" r:id="rId7" imgW="2489200" imgH="431800" progId="Equation.3">
                  <p:embed/>
                  <p:pic>
                    <p:nvPicPr>
                      <p:cNvPr id="0" name="图片 31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940" y="2616835"/>
                        <a:ext cx="4420235" cy="762635"/>
                      </a:xfrm>
                      <a:prstGeom prst="rect">
                        <a:avLst/>
                      </a:prstGeom>
                      <a:solidFill>
                        <a:srgbClr val="FFFFCC"/>
                      </a:solidFill>
                    </p:spPr>
                  </p:pic>
                </p:oleObj>
              </mc:Fallback>
            </mc:AlternateContent>
          </a:graphicData>
        </a:graphic>
      </p:graphicFrame>
      <p:pic>
        <p:nvPicPr>
          <p:cNvPr id="570387" name="Picture 19" descr="非线性特性的直线方程校正"/>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3000" y="2656840"/>
            <a:ext cx="2438400"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0385" name="Text Box 17"/>
          <p:cNvSpPr txBox="1">
            <a:spLocks noChangeArrowheads="1"/>
          </p:cNvSpPr>
          <p:nvPr/>
        </p:nvSpPr>
        <p:spPr bwMode="auto">
          <a:xfrm>
            <a:off x="286385" y="5601335"/>
            <a:ext cx="837501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fontAlgn="base">
              <a:spcBef>
                <a:spcPct val="50000"/>
              </a:spcBef>
              <a:spcAft>
                <a:spcPct val="0"/>
              </a:spcAft>
            </a:pP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 | P</a:t>
            </a:r>
            <a:r>
              <a:rPr lang="en-US" altLang="zh-CN" sz="2000"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(X</a:t>
            </a:r>
            <a:r>
              <a:rPr lang="en-US" altLang="zh-CN" sz="2000"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 (X</a:t>
            </a:r>
            <a:r>
              <a:rPr lang="en-US" altLang="zh-CN" sz="2000"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 i = 1, 2, …, n – 1</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若在</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的全部取值区间</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 b]</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上始终有</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ε</a:t>
            </a:r>
            <a:r>
              <a:rPr lang="en-US" altLang="zh-CN" sz="200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ε</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为允许的校正误差</a:t>
            </a:r>
            <a:r>
              <a:rPr lang="en-US" altLang="zh-CN" sz="200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，则直线方程</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(x) = a</a:t>
            </a:r>
            <a:r>
              <a:rPr lang="en-US" altLang="zh-CN" sz="2000"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a:t>
            </a:r>
            <a:r>
              <a:rPr lang="en-US" altLang="zh-CN" sz="2000"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就是理想的校正方程。</a:t>
            </a:r>
            <a:endPar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0373"/>
                                        </p:tgtEl>
                                        <p:attrNameLst>
                                          <p:attrName>style.visibility</p:attrName>
                                        </p:attrNameLst>
                                      </p:cBhvr>
                                      <p:to>
                                        <p:strVal val="visible"/>
                                      </p:to>
                                    </p:set>
                                    <p:anim calcmode="lin" valueType="num">
                                      <p:cBhvr additive="base">
                                        <p:cTn id="7" dur="500" fill="hold"/>
                                        <p:tgtEl>
                                          <p:spTgt spid="570373"/>
                                        </p:tgtEl>
                                        <p:attrNameLst>
                                          <p:attrName>ppt_x</p:attrName>
                                        </p:attrNameLst>
                                      </p:cBhvr>
                                      <p:tavLst>
                                        <p:tav tm="0">
                                          <p:val>
                                            <p:strVal val="#ppt_x"/>
                                          </p:val>
                                        </p:tav>
                                        <p:tav tm="100000">
                                          <p:val>
                                            <p:strVal val="#ppt_x"/>
                                          </p:val>
                                        </p:tav>
                                      </p:tavLst>
                                    </p:anim>
                                    <p:anim calcmode="lin" valueType="num">
                                      <p:cBhvr additive="base">
                                        <p:cTn id="8" dur="500" fill="hold"/>
                                        <p:tgtEl>
                                          <p:spTgt spid="5703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5"/>
                                        </p:tgtEl>
                                        <p:attrNameLst>
                                          <p:attrName>style.visibility</p:attrName>
                                        </p:attrNameLst>
                                      </p:cBhvr>
                                      <p:to>
                                        <p:strVal val="visible"/>
                                      </p:to>
                                    </p:set>
                                    <p:anim calcmode="lin" valueType="num">
                                      <p:cBhvr additive="base">
                                        <p:cTn id="13" dur="500" fill="hold"/>
                                        <p:tgtEl>
                                          <p:spTgt spid="35845"/>
                                        </p:tgtEl>
                                        <p:attrNameLst>
                                          <p:attrName>ppt_x</p:attrName>
                                        </p:attrNameLst>
                                      </p:cBhvr>
                                      <p:tavLst>
                                        <p:tav tm="0">
                                          <p:val>
                                            <p:strVal val="0-#ppt_w/2"/>
                                          </p:val>
                                        </p:tav>
                                        <p:tav tm="100000">
                                          <p:val>
                                            <p:strVal val="#ppt_x"/>
                                          </p:val>
                                        </p:tav>
                                      </p:tavLst>
                                    </p:anim>
                                    <p:anim calcmode="lin" valueType="num">
                                      <p:cBhvr additive="base">
                                        <p:cTn id="14" dur="500" fill="hold"/>
                                        <p:tgtEl>
                                          <p:spTgt spid="358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5846"/>
                                        </p:tgtEl>
                                        <p:attrNameLst>
                                          <p:attrName>style.visibility</p:attrName>
                                        </p:attrNameLst>
                                      </p:cBhvr>
                                      <p:to>
                                        <p:strVal val="visible"/>
                                      </p:to>
                                    </p:set>
                                    <p:anim calcmode="lin" valueType="num">
                                      <p:cBhvr additive="base">
                                        <p:cTn id="19" dur="500" fill="hold"/>
                                        <p:tgtEl>
                                          <p:spTgt spid="35846"/>
                                        </p:tgtEl>
                                        <p:attrNameLst>
                                          <p:attrName>ppt_x</p:attrName>
                                        </p:attrNameLst>
                                      </p:cBhvr>
                                      <p:tavLst>
                                        <p:tav tm="0">
                                          <p:val>
                                            <p:strVal val="0-#ppt_w/2"/>
                                          </p:val>
                                        </p:tav>
                                        <p:tav tm="100000">
                                          <p:val>
                                            <p:strVal val="#ppt_x"/>
                                          </p:val>
                                        </p:tav>
                                      </p:tavLst>
                                    </p:anim>
                                    <p:anim calcmode="lin" valueType="num">
                                      <p:cBhvr additive="base">
                                        <p:cTn id="20" dur="500" fill="hold"/>
                                        <p:tgtEl>
                                          <p:spTgt spid="358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5847">
                                            <p:txEl>
                                              <p:pRg st="0" end="0"/>
                                            </p:txEl>
                                          </p:spTgt>
                                        </p:tgtEl>
                                        <p:attrNameLst>
                                          <p:attrName>style.visibility</p:attrName>
                                        </p:attrNameLst>
                                      </p:cBhvr>
                                      <p:to>
                                        <p:strVal val="visible"/>
                                      </p:to>
                                    </p:set>
                                    <p:anim calcmode="lin" valueType="num">
                                      <p:cBhvr additive="base">
                                        <p:cTn id="25" dur="500" fill="hold"/>
                                        <p:tgtEl>
                                          <p:spTgt spid="3584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8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0385"/>
                                        </p:tgtEl>
                                        <p:attrNameLst>
                                          <p:attrName>style.visibility</p:attrName>
                                        </p:attrNameLst>
                                      </p:cBhvr>
                                      <p:to>
                                        <p:strVal val="visible"/>
                                      </p:to>
                                    </p:set>
                                    <p:anim calcmode="lin" valueType="num">
                                      <p:cBhvr additive="base">
                                        <p:cTn id="31" dur="500" fill="hold"/>
                                        <p:tgtEl>
                                          <p:spTgt spid="570385"/>
                                        </p:tgtEl>
                                        <p:attrNameLst>
                                          <p:attrName>ppt_x</p:attrName>
                                        </p:attrNameLst>
                                      </p:cBhvr>
                                      <p:tavLst>
                                        <p:tav tm="0">
                                          <p:val>
                                            <p:strVal val="#ppt_x"/>
                                          </p:val>
                                        </p:tav>
                                        <p:tav tm="100000">
                                          <p:val>
                                            <p:strVal val="#ppt_x"/>
                                          </p:val>
                                        </p:tav>
                                      </p:tavLst>
                                    </p:anim>
                                    <p:anim calcmode="lin" valueType="num">
                                      <p:cBhvr additive="base">
                                        <p:cTn id="32" dur="500" fill="hold"/>
                                        <p:tgtEl>
                                          <p:spTgt spid="570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ldLvl="0" autoUpdateAnimBg="0"/>
      <p:bldP spid="5703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nvSpPr>
        <p:spPr>
          <a:xfrm>
            <a:off x="468630" y="1441450"/>
            <a:ext cx="2179955" cy="363220"/>
          </a:xfrm>
          <a:prstGeom prst="rect">
            <a:avLst/>
          </a:prstGeom>
          <a:solidFill>
            <a:srgbClr val="FF3300"/>
          </a:solid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抛物线插值</a:t>
            </a:r>
            <a:endParaRPr 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37891" name="Text Box 3"/>
          <p:cNvSpPr txBox="1">
            <a:spLocks noChangeArrowheads="1"/>
          </p:cNvSpPr>
          <p:nvPr/>
        </p:nvSpPr>
        <p:spPr bwMode="auto">
          <a:xfrm>
            <a:off x="397510" y="1801495"/>
            <a:ext cx="8063865" cy="706755"/>
          </a:xfrm>
          <a:prstGeom prst="rect">
            <a:avLst/>
          </a:prstGeom>
          <a:noFill/>
          <a:ln w="9525">
            <a:noFill/>
            <a:miter lim="800000"/>
          </a:ln>
        </p:spPr>
        <p:txBody>
          <a:bodyPr wrap="square">
            <a:spAutoFit/>
          </a:bodyPr>
          <a:lstStyle/>
          <a:p>
            <a:pPr indent="266700"/>
            <a:r>
              <a:rPr lang="zh-CN" altLang="en-US" sz="2000" b="1">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抛物线插值是在一组数据中选取三点</a:t>
            </a:r>
            <a:r>
              <a:rPr lang="zh-CN" altLang="zh-CN" sz="2000" b="1">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(x</a:t>
            </a:r>
            <a:r>
              <a:rPr lang="zh-CN" altLang="zh-CN" sz="2000" b="1" baseline="-2500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0</a:t>
            </a:r>
            <a:r>
              <a:rPr lang="zh-CN" altLang="en-US" sz="2000" b="1">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zh-CN" sz="2000" b="1">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y</a:t>
            </a:r>
            <a:r>
              <a:rPr lang="zh-CN" altLang="zh-CN" sz="2000" b="1" baseline="-2500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0</a:t>
            </a:r>
            <a:r>
              <a:rPr lang="zh-CN" altLang="zh-CN" sz="2000" b="1">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zh-CN" sz="2000" b="1">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(x</a:t>
            </a:r>
            <a:r>
              <a:rPr lang="zh-CN" altLang="zh-CN" sz="2000" b="1" baseline="-2500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1</a:t>
            </a:r>
            <a:r>
              <a:rPr lang="zh-CN" altLang="en-US" sz="2000" b="1">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zh-CN" sz="2000" b="1">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y</a:t>
            </a:r>
            <a:r>
              <a:rPr lang="zh-CN" altLang="zh-CN" sz="2000" b="1" baseline="-2500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1</a:t>
            </a:r>
            <a:r>
              <a:rPr lang="zh-CN" altLang="zh-CN" sz="2000" b="1">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zh-CN" sz="2000" b="1">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(x</a:t>
            </a:r>
            <a:r>
              <a:rPr lang="zh-CN" altLang="zh-CN" sz="2000" b="1" baseline="-2500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2</a:t>
            </a:r>
            <a:r>
              <a:rPr lang="zh-CN" altLang="en-US" sz="2000" b="1">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zh-CN" sz="2000" b="1">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y</a:t>
            </a:r>
            <a:r>
              <a:rPr lang="zh-CN" altLang="zh-CN" sz="2000" b="1" baseline="-25000">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2</a:t>
            </a:r>
            <a:r>
              <a:rPr lang="zh-CN" altLang="zh-CN" sz="2000" b="1">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，相应的插值方程为</a:t>
            </a:r>
            <a:endParaRPr lang="zh-CN" altLang="en-US" sz="2000" b="1">
              <a:latin typeface="Times New Roman" panose="02020603050405020304" pitchFamily="18" charset="0"/>
              <a:ea typeface="楷体_GB2312" pitchFamily="49" charset="-122"/>
              <a:cs typeface="Times New Roman" panose="02020603050405020304" pitchFamily="18" charset="0"/>
            </a:endParaRPr>
          </a:p>
        </p:txBody>
      </p:sp>
      <p:graphicFrame>
        <p:nvGraphicFramePr>
          <p:cNvPr id="37892" name="Object 4"/>
          <p:cNvGraphicFramePr>
            <a:graphicFrameLocks noChangeAspect="1"/>
          </p:cNvGraphicFramePr>
          <p:nvPr/>
        </p:nvGraphicFramePr>
        <p:xfrm>
          <a:off x="755650" y="2448560"/>
          <a:ext cx="7678420" cy="630555"/>
        </p:xfrm>
        <a:graphic>
          <a:graphicData uri="http://schemas.openxmlformats.org/presentationml/2006/ole">
            <mc:AlternateContent xmlns:mc="http://schemas.openxmlformats.org/markup-compatibility/2006">
              <mc:Choice xmlns:v="urn:schemas-microsoft-com:vml" Requires="v">
                <p:oleObj spid="_x0000_s10241" name="Equation" r:id="rId1" imgW="127406400" imgH="10363200" progId="Equation.DSMT4">
                  <p:embed/>
                </p:oleObj>
              </mc:Choice>
              <mc:Fallback>
                <p:oleObj name="Equation" r:id="rId1" imgW="127406400" imgH="10363200" progId="Equation.DSMT4">
                  <p:embed/>
                  <p:pic>
                    <p:nvPicPr>
                      <p:cNvPr id="0" name="Object 4"/>
                      <p:cNvPicPr>
                        <a:picLocks noChangeAspect="1"/>
                      </p:cNvPicPr>
                      <p:nvPr/>
                    </p:nvPicPr>
                    <p:blipFill>
                      <a:blip r:embed="rId2"/>
                      <a:srcRect r="17836"/>
                      <a:stretch>
                        <a:fillRect/>
                      </a:stretch>
                    </p:blipFill>
                    <p:spPr>
                      <a:xfrm>
                        <a:off x="755650" y="2448560"/>
                        <a:ext cx="7678420" cy="630555"/>
                      </a:xfrm>
                      <a:prstGeom prst="rect">
                        <a:avLst/>
                      </a:prstGeom>
                      <a:solidFill>
                        <a:srgbClr val="FFFFFF"/>
                      </a:solidFill>
                      <a:ln w="9525">
                        <a:noFill/>
                      </a:ln>
                    </p:spPr>
                  </p:pic>
                </p:oleObj>
              </mc:Fallback>
            </mc:AlternateContent>
          </a:graphicData>
        </a:graphic>
      </p:graphicFrame>
      <p:sp>
        <p:nvSpPr>
          <p:cNvPr id="37893" name="Text Box 5" descr="斜纹布"/>
          <p:cNvSpPr txBox="1">
            <a:spLocks noChangeArrowheads="1"/>
          </p:cNvSpPr>
          <p:nvPr/>
        </p:nvSpPr>
        <p:spPr bwMode="auto">
          <a:xfrm>
            <a:off x="5283200" y="3462020"/>
            <a:ext cx="3790950" cy="1014730"/>
          </a:xfrm>
          <a:prstGeom prst="rect">
            <a:avLst/>
          </a:prstGeom>
          <a:noFill/>
          <a:ln w="9525">
            <a:noFill/>
            <a:miter lim="800000"/>
          </a:ln>
          <a:effectLst>
            <a:outerShdw dist="17961" dir="2700000" algn="ctr" rotWithShape="0">
              <a:schemeClr val="bg2"/>
            </a:outerShdw>
          </a:effectLst>
        </p:spPr>
        <p:txBody>
          <a:bodyPr wrap="square" anchor="ctr">
            <a:spAutoFit/>
          </a:bodyPr>
          <a:lstStyle/>
          <a:p>
            <a:pPr>
              <a:defRPr/>
            </a:pPr>
            <a:r>
              <a:rPr lang="zh-CN" altLang="en-US" sz="2000" b="1" dirty="0">
                <a:latin typeface="Times New Roman" panose="02020603050405020304" pitchFamily="18" charset="0"/>
                <a:ea typeface="楷体_GB2312" pitchFamily="49" charset="-122"/>
                <a:cs typeface="Times New Roman" panose="02020603050405020304" pitchFamily="18" charset="0"/>
              </a:rPr>
              <a:t>    </a:t>
            </a:r>
            <a:r>
              <a:rPr lang="en-US" altLang="zh-CN" sz="2000" b="1" dirty="0">
                <a:latin typeface="Times New Roman" panose="02020603050405020304" pitchFamily="18" charset="0"/>
                <a:ea typeface="楷体_GB2312" pitchFamily="49" charset="-122"/>
                <a:cs typeface="Times New Roman" panose="02020603050405020304" pitchFamily="18" charset="0"/>
              </a:rPr>
              <a:t>   </a:t>
            </a:r>
            <a:r>
              <a:rPr lang="zh-CN" altLang="en-US" sz="2000" b="1" dirty="0">
                <a:latin typeface="Times New Roman" panose="02020603050405020304" pitchFamily="18" charset="0"/>
                <a:ea typeface="楷体_GB2312" pitchFamily="49" charset="-122"/>
                <a:cs typeface="Times New Roman" panose="02020603050405020304" pitchFamily="18" charset="0"/>
              </a:rPr>
              <a:t>提高插值多项式的次数可提高校正精度，考虑到实际的计算，多项式的次数一般不宜选得过高。</a:t>
            </a:r>
            <a:endParaRPr lang="zh-CN" altLang="en-US" sz="2000" b="1" dirty="0">
              <a:latin typeface="Times New Roman" panose="02020603050405020304" pitchFamily="18" charset="0"/>
              <a:ea typeface="楷体_GB2312" pitchFamily="49" charset="-122"/>
              <a:cs typeface="Times New Roman" panose="02020603050405020304" pitchFamily="18" charset="0"/>
            </a:endParaRPr>
          </a:p>
        </p:txBody>
      </p:sp>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rgbClr val="FFFF00"/>
                </a:solidFill>
                <a:latin typeface="Times New Roman" panose="02020603050405020304" pitchFamily="18" charset="0"/>
                <a:ea typeface="楷体_GB2312" pitchFamily="49" charset="-122"/>
                <a:cs typeface="Times New Roman" panose="02020603050405020304" pitchFamily="18" charset="0"/>
              </a:rPr>
              <a:t>2  </a:t>
            </a:r>
            <a:r>
              <a:rPr lang="zh-CN" altLang="en-US" sz="2000" b="1" dirty="0">
                <a:solidFill>
                  <a:srgbClr val="FFFF00"/>
                </a:solidFill>
                <a:ea typeface="楷体_GB2312" pitchFamily="49" charset="-122"/>
              </a:rPr>
              <a:t>利用离散数据建立模型校正系统</a:t>
            </a:r>
            <a:r>
              <a:rPr lang="zh-CN" altLang="en-US" sz="2000" b="1" dirty="0" smtClean="0">
                <a:solidFill>
                  <a:srgbClr val="FFFF00"/>
                </a:solidFill>
                <a:ea typeface="楷体_GB2312" pitchFamily="49" charset="-122"/>
              </a:rPr>
              <a:t>误差</a:t>
            </a:r>
            <a:endParaRPr lang="zh-CN" altLang="en-US" sz="2000" b="1" dirty="0" smtClean="0">
              <a:solidFill>
                <a:srgbClr val="FFFF00"/>
              </a:solidFill>
              <a:ea typeface="楷体_GB2312" pitchFamily="49" charset="-122"/>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1746" name="Rectangle 2" descr="kingsoft"/>
          <p:cNvSpPr>
            <a:spLocks noGrp="1" noChangeArrowheads="1"/>
          </p:cNvSpPr>
          <p:nvPr/>
        </p:nvSpPr>
        <p:spPr>
          <a:xfrm>
            <a:off x="494030" y="1063625"/>
            <a:ext cx="1741805" cy="363855"/>
          </a:xfrm>
          <a:prstGeom prst="rect">
            <a:avLst/>
          </a:prstGeom>
          <a:blipFill dpi="0" rotWithShape="0">
            <a:blip r:embed="rId3" cstate="print"/>
            <a:srcRect/>
            <a:tile tx="0" ty="0" sx="100000" sy="100000" flip="none" algn="tl"/>
          </a:blip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5"/>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effectLst>
                  <a:outerShdw blurRad="38100" dist="38100" dir="2700000" algn="tl">
                    <a:srgbClr val="000000"/>
                  </a:outerShdw>
                </a:effectLst>
                <a:latin typeface="+mn-lt"/>
                <a:ea typeface="+mn-ea"/>
              </a:defRPr>
            </a:lvl9pPr>
          </a:lstStyle>
          <a:p>
            <a:pPr eaLnBrk="1" hangingPunct="1">
              <a:buSzPct val="100000"/>
              <a:buFont typeface="Wingdings" panose="05000000000000000000" pitchFamily="2" charset="2"/>
              <a:buNone/>
              <a:defRPr/>
            </a:pPr>
            <a:r>
              <a:rPr lang="zh-CN" altLang="en-US" sz="2000" b="1" smtClean="0">
                <a:solidFill>
                  <a:schemeClr val="bg2"/>
                </a:solidFill>
              </a:rPr>
              <a:t> </a:t>
            </a:r>
            <a:r>
              <a:rPr lang="en-US" altLang="zh-CN" sz="2000" b="1" smtClean="0">
                <a:solidFill>
                  <a:schemeClr val="bg2"/>
                </a:solidFill>
                <a:latin typeface="Times New Roman" panose="02020603050405020304" pitchFamily="18" charset="0"/>
                <a:cs typeface="Times New Roman" panose="02020603050405020304" pitchFamily="18" charset="0"/>
              </a:rPr>
              <a:t>1)</a:t>
            </a:r>
            <a:r>
              <a:rPr lang="zh-CN" altLang="en-US" sz="2000" b="1" smtClean="0">
                <a:solidFill>
                  <a:schemeClr val="bg2"/>
                </a:solidFill>
              </a:rPr>
              <a:t>代数插值法</a:t>
            </a:r>
            <a:endParaRPr lang="zh-CN" altLang="en-US" sz="2000" b="1" smtClean="0">
              <a:solidFill>
                <a:schemeClr val="bg2"/>
              </a:solidFill>
            </a:endParaRPr>
          </a:p>
        </p:txBody>
      </p:sp>
      <p:grpSp>
        <p:nvGrpSpPr>
          <p:cNvPr id="13317" name="Group 6"/>
          <p:cNvGrpSpPr/>
          <p:nvPr/>
        </p:nvGrpSpPr>
        <p:grpSpPr bwMode="auto">
          <a:xfrm>
            <a:off x="397510" y="3388995"/>
            <a:ext cx="5367655" cy="2760980"/>
            <a:chOff x="1002" y="2304"/>
            <a:chExt cx="3510" cy="1739"/>
          </a:xfrm>
        </p:grpSpPr>
        <p:sp>
          <p:nvSpPr>
            <p:cNvPr id="13327" name="Line 7"/>
            <p:cNvSpPr>
              <a:spLocks noChangeShapeType="1"/>
            </p:cNvSpPr>
            <p:nvPr/>
          </p:nvSpPr>
          <p:spPr bwMode="auto">
            <a:xfrm flipV="1">
              <a:off x="1008" y="3840"/>
              <a:ext cx="2928" cy="0"/>
            </a:xfrm>
            <a:prstGeom prst="line">
              <a:avLst/>
            </a:prstGeom>
            <a:noFill/>
            <a:ln w="38100">
              <a:solidFill>
                <a:srgbClr val="FFFFFF"/>
              </a:solidFill>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00"/>
                </a:solidFill>
                <a:ea typeface="楷体_GB2312" pitchFamily="49" charset="-122"/>
              </a:endParaRPr>
            </a:p>
          </p:txBody>
        </p:sp>
        <p:sp>
          <p:nvSpPr>
            <p:cNvPr id="13328" name="Line 8"/>
            <p:cNvSpPr>
              <a:spLocks noChangeShapeType="1"/>
            </p:cNvSpPr>
            <p:nvPr/>
          </p:nvSpPr>
          <p:spPr bwMode="auto">
            <a:xfrm flipV="1">
              <a:off x="1296" y="2304"/>
              <a:ext cx="0" cy="1536"/>
            </a:xfrm>
            <a:prstGeom prst="line">
              <a:avLst/>
            </a:prstGeom>
            <a:noFill/>
            <a:ln w="38100">
              <a:solidFill>
                <a:srgbClr val="FFFFFF"/>
              </a:solidFill>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00"/>
                </a:solidFill>
                <a:ea typeface="楷体_GB2312" pitchFamily="49" charset="-122"/>
              </a:endParaRPr>
            </a:p>
          </p:txBody>
        </p:sp>
        <p:sp>
          <p:nvSpPr>
            <p:cNvPr id="13329" name="Freeform 9"/>
            <p:cNvSpPr/>
            <p:nvPr/>
          </p:nvSpPr>
          <p:spPr bwMode="auto">
            <a:xfrm>
              <a:off x="1737" y="2723"/>
              <a:ext cx="1898" cy="552"/>
            </a:xfrm>
            <a:custGeom>
              <a:avLst/>
              <a:gdLst>
                <a:gd name="T0" fmla="*/ 0 w 1898"/>
                <a:gd name="T1" fmla="*/ 525 h 552"/>
                <a:gd name="T2" fmla="*/ 170 w 1898"/>
                <a:gd name="T3" fmla="*/ 535 h 552"/>
                <a:gd name="T4" fmla="*/ 284 w 1898"/>
                <a:gd name="T5" fmla="*/ 506 h 552"/>
                <a:gd name="T6" fmla="*/ 312 w 1898"/>
                <a:gd name="T7" fmla="*/ 487 h 552"/>
                <a:gd name="T8" fmla="*/ 340 w 1898"/>
                <a:gd name="T9" fmla="*/ 478 h 552"/>
                <a:gd name="T10" fmla="*/ 369 w 1898"/>
                <a:gd name="T11" fmla="*/ 450 h 552"/>
                <a:gd name="T12" fmla="*/ 463 w 1898"/>
                <a:gd name="T13" fmla="*/ 403 h 552"/>
                <a:gd name="T14" fmla="*/ 558 w 1898"/>
                <a:gd name="T15" fmla="*/ 355 h 552"/>
                <a:gd name="T16" fmla="*/ 671 w 1898"/>
                <a:gd name="T17" fmla="*/ 233 h 552"/>
                <a:gd name="T18" fmla="*/ 756 w 1898"/>
                <a:gd name="T19" fmla="*/ 176 h 552"/>
                <a:gd name="T20" fmla="*/ 784 w 1898"/>
                <a:gd name="T21" fmla="*/ 157 h 552"/>
                <a:gd name="T22" fmla="*/ 888 w 1898"/>
                <a:gd name="T23" fmla="*/ 53 h 552"/>
                <a:gd name="T24" fmla="*/ 1049 w 1898"/>
                <a:gd name="T25" fmla="*/ 6 h 552"/>
                <a:gd name="T26" fmla="*/ 1294 w 1898"/>
                <a:gd name="T27" fmla="*/ 34 h 552"/>
                <a:gd name="T28" fmla="*/ 1341 w 1898"/>
                <a:gd name="T29" fmla="*/ 81 h 552"/>
                <a:gd name="T30" fmla="*/ 1389 w 1898"/>
                <a:gd name="T31" fmla="*/ 129 h 552"/>
                <a:gd name="T32" fmla="*/ 1426 w 1898"/>
                <a:gd name="T33" fmla="*/ 176 h 552"/>
                <a:gd name="T34" fmla="*/ 1473 w 1898"/>
                <a:gd name="T35" fmla="*/ 214 h 552"/>
                <a:gd name="T36" fmla="*/ 1502 w 1898"/>
                <a:gd name="T37" fmla="*/ 242 h 552"/>
                <a:gd name="T38" fmla="*/ 1530 w 1898"/>
                <a:gd name="T39" fmla="*/ 261 h 552"/>
                <a:gd name="T40" fmla="*/ 1615 w 1898"/>
                <a:gd name="T41" fmla="*/ 336 h 552"/>
                <a:gd name="T42" fmla="*/ 1700 w 1898"/>
                <a:gd name="T43" fmla="*/ 384 h 552"/>
                <a:gd name="T44" fmla="*/ 1898 w 1898"/>
                <a:gd name="T45" fmla="*/ 374 h 5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98"/>
                <a:gd name="T70" fmla="*/ 0 h 552"/>
                <a:gd name="T71" fmla="*/ 1898 w 1898"/>
                <a:gd name="T72" fmla="*/ 552 h 5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98" h="552">
                  <a:moveTo>
                    <a:pt x="0" y="525"/>
                  </a:moveTo>
                  <a:cubicBezTo>
                    <a:pt x="107" y="552"/>
                    <a:pt x="50" y="546"/>
                    <a:pt x="170" y="535"/>
                  </a:cubicBezTo>
                  <a:cubicBezTo>
                    <a:pt x="208" y="525"/>
                    <a:pt x="245" y="514"/>
                    <a:pt x="284" y="506"/>
                  </a:cubicBezTo>
                  <a:cubicBezTo>
                    <a:pt x="293" y="500"/>
                    <a:pt x="302" y="492"/>
                    <a:pt x="312" y="487"/>
                  </a:cubicBezTo>
                  <a:cubicBezTo>
                    <a:pt x="321" y="483"/>
                    <a:pt x="332" y="483"/>
                    <a:pt x="340" y="478"/>
                  </a:cubicBezTo>
                  <a:cubicBezTo>
                    <a:pt x="351" y="471"/>
                    <a:pt x="358" y="457"/>
                    <a:pt x="369" y="450"/>
                  </a:cubicBezTo>
                  <a:cubicBezTo>
                    <a:pt x="395" y="433"/>
                    <a:pt x="434" y="417"/>
                    <a:pt x="463" y="403"/>
                  </a:cubicBezTo>
                  <a:cubicBezTo>
                    <a:pt x="495" y="387"/>
                    <a:pt x="529" y="379"/>
                    <a:pt x="558" y="355"/>
                  </a:cubicBezTo>
                  <a:cubicBezTo>
                    <a:pt x="605" y="317"/>
                    <a:pt x="613" y="252"/>
                    <a:pt x="671" y="233"/>
                  </a:cubicBezTo>
                  <a:cubicBezTo>
                    <a:pt x="737" y="189"/>
                    <a:pt x="709" y="208"/>
                    <a:pt x="756" y="176"/>
                  </a:cubicBezTo>
                  <a:cubicBezTo>
                    <a:pt x="765" y="170"/>
                    <a:pt x="784" y="157"/>
                    <a:pt x="784" y="157"/>
                  </a:cubicBezTo>
                  <a:cubicBezTo>
                    <a:pt x="813" y="115"/>
                    <a:pt x="846" y="81"/>
                    <a:pt x="888" y="53"/>
                  </a:cubicBezTo>
                  <a:cubicBezTo>
                    <a:pt x="924" y="0"/>
                    <a:pt x="988" y="12"/>
                    <a:pt x="1049" y="6"/>
                  </a:cubicBezTo>
                  <a:cubicBezTo>
                    <a:pt x="1145" y="11"/>
                    <a:pt x="1210" y="7"/>
                    <a:pt x="1294" y="34"/>
                  </a:cubicBezTo>
                  <a:cubicBezTo>
                    <a:pt x="1346" y="113"/>
                    <a:pt x="1278" y="18"/>
                    <a:pt x="1341" y="81"/>
                  </a:cubicBezTo>
                  <a:cubicBezTo>
                    <a:pt x="1405" y="145"/>
                    <a:pt x="1312" y="78"/>
                    <a:pt x="1389" y="129"/>
                  </a:cubicBezTo>
                  <a:cubicBezTo>
                    <a:pt x="1406" y="183"/>
                    <a:pt x="1384" y="134"/>
                    <a:pt x="1426" y="176"/>
                  </a:cubicBezTo>
                  <a:cubicBezTo>
                    <a:pt x="1469" y="219"/>
                    <a:pt x="1418" y="195"/>
                    <a:pt x="1473" y="214"/>
                  </a:cubicBezTo>
                  <a:cubicBezTo>
                    <a:pt x="1483" y="223"/>
                    <a:pt x="1492" y="233"/>
                    <a:pt x="1502" y="242"/>
                  </a:cubicBezTo>
                  <a:cubicBezTo>
                    <a:pt x="1511" y="249"/>
                    <a:pt x="1522" y="253"/>
                    <a:pt x="1530" y="261"/>
                  </a:cubicBezTo>
                  <a:cubicBezTo>
                    <a:pt x="1568" y="295"/>
                    <a:pt x="1576" y="316"/>
                    <a:pt x="1615" y="336"/>
                  </a:cubicBezTo>
                  <a:cubicBezTo>
                    <a:pt x="1644" y="351"/>
                    <a:pt x="1700" y="384"/>
                    <a:pt x="1700" y="384"/>
                  </a:cubicBezTo>
                  <a:cubicBezTo>
                    <a:pt x="1766" y="381"/>
                    <a:pt x="1898" y="374"/>
                    <a:pt x="1898" y="374"/>
                  </a:cubicBezTo>
                </a:path>
              </a:pathLst>
            </a:custGeom>
            <a:noFill/>
            <a:ln w="41275">
              <a:solidFill>
                <a:schemeClr val="folHlink"/>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2000">
                <a:latin typeface="Times New Roman" panose="02020603050405020304" pitchFamily="18" charset="0"/>
                <a:cs typeface="Times New Roman" panose="02020603050405020304" pitchFamily="18" charset="0"/>
              </a:endParaRPr>
            </a:p>
          </p:txBody>
        </p:sp>
        <p:sp>
          <p:nvSpPr>
            <p:cNvPr id="13330" name="Freeform 10"/>
            <p:cNvSpPr/>
            <p:nvPr/>
          </p:nvSpPr>
          <p:spPr bwMode="auto">
            <a:xfrm>
              <a:off x="1776" y="2688"/>
              <a:ext cx="1968" cy="816"/>
            </a:xfrm>
            <a:custGeom>
              <a:avLst/>
              <a:gdLst>
                <a:gd name="T0" fmla="*/ 0 w 679"/>
                <a:gd name="T1" fmla="*/ 367 h 367"/>
                <a:gd name="T2" fmla="*/ 94 w 679"/>
                <a:gd name="T3" fmla="*/ 216 h 367"/>
                <a:gd name="T4" fmla="*/ 254 w 679"/>
                <a:gd name="T5" fmla="*/ 93 h 367"/>
                <a:gd name="T6" fmla="*/ 339 w 679"/>
                <a:gd name="T7" fmla="*/ 65 h 367"/>
                <a:gd name="T8" fmla="*/ 679 w 679"/>
                <a:gd name="T9" fmla="*/ 8 h 367"/>
                <a:gd name="T10" fmla="*/ 0 60000 65536"/>
                <a:gd name="T11" fmla="*/ 0 60000 65536"/>
                <a:gd name="T12" fmla="*/ 0 60000 65536"/>
                <a:gd name="T13" fmla="*/ 0 60000 65536"/>
                <a:gd name="T14" fmla="*/ 0 60000 65536"/>
                <a:gd name="T15" fmla="*/ 0 w 679"/>
                <a:gd name="T16" fmla="*/ 0 h 367"/>
                <a:gd name="T17" fmla="*/ 679 w 679"/>
                <a:gd name="T18" fmla="*/ 367 h 367"/>
              </a:gdLst>
              <a:ahLst/>
              <a:cxnLst>
                <a:cxn ang="T10">
                  <a:pos x="T0" y="T1"/>
                </a:cxn>
                <a:cxn ang="T11">
                  <a:pos x="T2" y="T3"/>
                </a:cxn>
                <a:cxn ang="T12">
                  <a:pos x="T4" y="T5"/>
                </a:cxn>
                <a:cxn ang="T13">
                  <a:pos x="T6" y="T7"/>
                </a:cxn>
                <a:cxn ang="T14">
                  <a:pos x="T8" y="T9"/>
                </a:cxn>
              </a:cxnLst>
              <a:rect l="T15" t="T16" r="T17" b="T18"/>
              <a:pathLst>
                <a:path w="679" h="367">
                  <a:moveTo>
                    <a:pt x="0" y="367"/>
                  </a:moveTo>
                  <a:cubicBezTo>
                    <a:pt x="18" y="310"/>
                    <a:pt x="30" y="237"/>
                    <a:pt x="94" y="216"/>
                  </a:cubicBezTo>
                  <a:cubicBezTo>
                    <a:pt x="134" y="157"/>
                    <a:pt x="187" y="115"/>
                    <a:pt x="254" y="93"/>
                  </a:cubicBezTo>
                  <a:cubicBezTo>
                    <a:pt x="282" y="84"/>
                    <a:pt x="339" y="65"/>
                    <a:pt x="339" y="65"/>
                  </a:cubicBezTo>
                  <a:cubicBezTo>
                    <a:pt x="439" y="0"/>
                    <a:pt x="565" y="8"/>
                    <a:pt x="679" y="8"/>
                  </a:cubicBezTo>
                </a:path>
              </a:pathLst>
            </a:custGeom>
            <a:noFill/>
            <a:ln w="38100">
              <a:solidFill>
                <a:schemeClr val="hlink"/>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2000">
                <a:latin typeface="Times New Roman" panose="02020603050405020304" pitchFamily="18" charset="0"/>
                <a:cs typeface="Times New Roman" panose="02020603050405020304" pitchFamily="18" charset="0"/>
              </a:endParaRPr>
            </a:p>
          </p:txBody>
        </p:sp>
        <p:sp>
          <p:nvSpPr>
            <p:cNvPr id="13331" name="Line 11"/>
            <p:cNvSpPr>
              <a:spLocks noChangeShapeType="1"/>
            </p:cNvSpPr>
            <p:nvPr/>
          </p:nvSpPr>
          <p:spPr bwMode="auto">
            <a:xfrm>
              <a:off x="1920" y="3264"/>
              <a:ext cx="0" cy="576"/>
            </a:xfrm>
            <a:prstGeom prst="line">
              <a:avLst/>
            </a:prstGeom>
            <a:noFill/>
            <a:ln w="15875" cap="rnd">
              <a:solidFill>
                <a:srgbClr val="FFFFFF"/>
              </a:solidFill>
              <a:prstDash val="sysDot"/>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00"/>
                </a:solidFill>
                <a:ea typeface="楷体_GB2312" pitchFamily="49" charset="-122"/>
              </a:endParaRPr>
            </a:p>
          </p:txBody>
        </p:sp>
        <p:sp>
          <p:nvSpPr>
            <p:cNvPr id="13332" name="Line 12"/>
            <p:cNvSpPr>
              <a:spLocks noChangeShapeType="1"/>
            </p:cNvSpPr>
            <p:nvPr/>
          </p:nvSpPr>
          <p:spPr bwMode="auto">
            <a:xfrm>
              <a:off x="2496" y="2928"/>
              <a:ext cx="0" cy="960"/>
            </a:xfrm>
            <a:prstGeom prst="line">
              <a:avLst/>
            </a:prstGeom>
            <a:noFill/>
            <a:ln w="28575" cap="rnd">
              <a:solidFill>
                <a:srgbClr val="FFFFFF"/>
              </a:solidFill>
              <a:prstDash val="sysDot"/>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00"/>
                </a:solidFill>
                <a:ea typeface="楷体_GB2312" pitchFamily="49" charset="-122"/>
              </a:endParaRPr>
            </a:p>
          </p:txBody>
        </p:sp>
        <p:sp>
          <p:nvSpPr>
            <p:cNvPr id="13333" name="Line 13"/>
            <p:cNvSpPr>
              <a:spLocks noChangeShapeType="1"/>
            </p:cNvSpPr>
            <p:nvPr/>
          </p:nvSpPr>
          <p:spPr bwMode="auto">
            <a:xfrm>
              <a:off x="2976" y="2784"/>
              <a:ext cx="0" cy="1056"/>
            </a:xfrm>
            <a:prstGeom prst="line">
              <a:avLst/>
            </a:prstGeom>
            <a:noFill/>
            <a:ln w="28575" cap="rnd">
              <a:solidFill>
                <a:srgbClr val="FFFFFF"/>
              </a:solidFill>
              <a:prstDash val="sysDot"/>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00"/>
                </a:solidFill>
                <a:ea typeface="楷体_GB2312" pitchFamily="49" charset="-122"/>
              </a:endParaRPr>
            </a:p>
          </p:txBody>
        </p:sp>
        <p:sp>
          <p:nvSpPr>
            <p:cNvPr id="13334" name="Line 14"/>
            <p:cNvSpPr>
              <a:spLocks noChangeShapeType="1"/>
            </p:cNvSpPr>
            <p:nvPr/>
          </p:nvSpPr>
          <p:spPr bwMode="auto">
            <a:xfrm>
              <a:off x="1344" y="3264"/>
              <a:ext cx="576" cy="0"/>
            </a:xfrm>
            <a:prstGeom prst="line">
              <a:avLst/>
            </a:prstGeom>
            <a:noFill/>
            <a:ln w="28575" cap="rnd">
              <a:solidFill>
                <a:srgbClr val="FFFFFF"/>
              </a:solidFill>
              <a:prstDash val="sysDot"/>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00"/>
                </a:solidFill>
                <a:ea typeface="楷体_GB2312" pitchFamily="49" charset="-122"/>
              </a:endParaRPr>
            </a:p>
          </p:txBody>
        </p:sp>
        <p:sp>
          <p:nvSpPr>
            <p:cNvPr id="13335" name="Line 15"/>
            <p:cNvSpPr>
              <a:spLocks noChangeShapeType="1"/>
            </p:cNvSpPr>
            <p:nvPr/>
          </p:nvSpPr>
          <p:spPr bwMode="auto">
            <a:xfrm flipH="1">
              <a:off x="1248" y="2928"/>
              <a:ext cx="1248" cy="0"/>
            </a:xfrm>
            <a:prstGeom prst="line">
              <a:avLst/>
            </a:prstGeom>
            <a:noFill/>
            <a:ln w="28575" cap="rnd">
              <a:solidFill>
                <a:srgbClr val="FFFFFF"/>
              </a:solidFill>
              <a:prstDash val="sysDot"/>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00"/>
                </a:solidFill>
                <a:ea typeface="楷体_GB2312" pitchFamily="49" charset="-122"/>
              </a:endParaRPr>
            </a:p>
          </p:txBody>
        </p:sp>
        <p:sp>
          <p:nvSpPr>
            <p:cNvPr id="13336" name="Line 16"/>
            <p:cNvSpPr>
              <a:spLocks noChangeShapeType="1"/>
            </p:cNvSpPr>
            <p:nvPr/>
          </p:nvSpPr>
          <p:spPr bwMode="auto">
            <a:xfrm flipH="1">
              <a:off x="1296" y="2736"/>
              <a:ext cx="1660" cy="1"/>
            </a:xfrm>
            <a:prstGeom prst="line">
              <a:avLst/>
            </a:prstGeom>
            <a:noFill/>
            <a:ln w="28575" cap="rnd">
              <a:solidFill>
                <a:srgbClr val="FFFFFF"/>
              </a:solidFill>
              <a:prstDash val="sysDot"/>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800" b="1">
                <a:solidFill>
                  <a:srgbClr val="FFFF00"/>
                </a:solidFill>
                <a:ea typeface="楷体_GB2312" pitchFamily="49" charset="-122"/>
              </a:endParaRPr>
            </a:p>
          </p:txBody>
        </p:sp>
        <p:sp>
          <p:nvSpPr>
            <p:cNvPr id="13337" name="Text Box 17"/>
            <p:cNvSpPr txBox="1">
              <a:spLocks noChangeArrowheads="1"/>
            </p:cNvSpPr>
            <p:nvPr/>
          </p:nvSpPr>
          <p:spPr bwMode="auto">
            <a:xfrm>
              <a:off x="3936" y="3744"/>
              <a:ext cx="43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fontAlgn="base">
                <a:spcBef>
                  <a:spcPct val="50000"/>
                </a:spcBef>
                <a:spcAft>
                  <a:spcPct val="0"/>
                </a:spcAft>
              </a:pPr>
              <a:r>
                <a:rPr lang="en-US" altLang="zh-CN" sz="2000" b="0">
                  <a:solidFill>
                    <a:srgbClr val="FFFFFF"/>
                  </a:solidFill>
                  <a:latin typeface="Times New Roman" panose="02020603050405020304" pitchFamily="18" charset="0"/>
                  <a:ea typeface="宋体" panose="02010600030101010101" pitchFamily="2" charset="-122"/>
                  <a:cs typeface="Times New Roman" panose="02020603050405020304" pitchFamily="18" charset="0"/>
                </a:rPr>
                <a:t>x</a:t>
              </a:r>
              <a:endParaRPr lang="en-US" altLang="zh-CN" sz="2000" b="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38" name="Text Box 18"/>
            <p:cNvSpPr txBox="1">
              <a:spLocks noChangeArrowheads="1"/>
            </p:cNvSpPr>
            <p:nvPr/>
          </p:nvSpPr>
          <p:spPr bwMode="auto">
            <a:xfrm>
              <a:off x="3696" y="3072"/>
              <a:ext cx="81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fontAlgn="base">
                <a:spcBef>
                  <a:spcPct val="50000"/>
                </a:spcBef>
                <a:spcAft>
                  <a:spcPct val="0"/>
                </a:spcAft>
              </a:pPr>
              <a:r>
                <a:rPr lang="en-US" altLang="zh-CN" sz="2000" b="0">
                  <a:solidFill>
                    <a:srgbClr val="FFFFFF"/>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0">
                  <a:solidFill>
                    <a:srgbClr val="FFFFFF"/>
                  </a:solidFill>
                  <a:latin typeface="Times New Roman" panose="02020603050405020304" pitchFamily="18" charset="0"/>
                  <a:ea typeface="宋体" panose="02010600030101010101" pitchFamily="2" charset="-122"/>
                  <a:cs typeface="Times New Roman" panose="02020603050405020304" pitchFamily="18" charset="0"/>
                </a:rPr>
                <a:t>x)</a:t>
              </a:r>
              <a:endParaRPr lang="en-US" altLang="zh-CN" sz="2000" b="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39" name="Text Box 19"/>
            <p:cNvSpPr txBox="1">
              <a:spLocks noChangeArrowheads="1"/>
            </p:cNvSpPr>
            <p:nvPr/>
          </p:nvSpPr>
          <p:spPr bwMode="auto">
            <a:xfrm>
              <a:off x="3792" y="2640"/>
              <a:ext cx="72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fontAlgn="base">
                <a:spcBef>
                  <a:spcPct val="50000"/>
                </a:spcBef>
                <a:spcAft>
                  <a:spcPct val="0"/>
                </a:spcAft>
              </a:pPr>
              <a:r>
                <a:rPr lang="en-US" altLang="zh-CN" sz="2000" b="0">
                  <a:solidFill>
                    <a:srgbClr val="FFFFFF"/>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0">
                  <a:solidFill>
                    <a:srgbClr val="FFFFFF"/>
                  </a:solidFill>
                  <a:latin typeface="Times New Roman" panose="02020603050405020304" pitchFamily="18" charset="0"/>
                  <a:ea typeface="宋体" panose="02010600030101010101" pitchFamily="2" charset="-122"/>
                  <a:cs typeface="Times New Roman" panose="02020603050405020304" pitchFamily="18" charset="0"/>
                </a:rPr>
                <a:t>X)</a:t>
              </a:r>
              <a:endParaRPr lang="en-US" altLang="zh-CN" sz="2000" b="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40" name="Text Box 20"/>
            <p:cNvSpPr txBox="1">
              <a:spLocks noChangeArrowheads="1"/>
            </p:cNvSpPr>
            <p:nvPr/>
          </p:nvSpPr>
          <p:spPr bwMode="auto">
            <a:xfrm>
              <a:off x="1776" y="3792"/>
              <a:ext cx="43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fontAlgn="base">
                <a:spcBef>
                  <a:spcPct val="50000"/>
                </a:spcBef>
                <a:spcAft>
                  <a:spcPct val="0"/>
                </a:spcAft>
              </a:pPr>
              <a:r>
                <a:rPr lang="en-US" altLang="zh-CN" sz="2000" b="0">
                  <a:solidFill>
                    <a:srgbClr val="FFFFFF"/>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0"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b="0"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41" name="Text Box 21"/>
            <p:cNvSpPr txBox="1">
              <a:spLocks noChangeArrowheads="1"/>
            </p:cNvSpPr>
            <p:nvPr/>
          </p:nvSpPr>
          <p:spPr bwMode="auto">
            <a:xfrm>
              <a:off x="1035" y="3168"/>
              <a:ext cx="28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fontAlgn="base">
                <a:spcBef>
                  <a:spcPct val="50000"/>
                </a:spcBef>
                <a:spcAft>
                  <a:spcPct val="0"/>
                </a:spcAft>
              </a:pPr>
              <a:r>
                <a:rPr lang="en-US" altLang="zh-CN" sz="2000" b="0">
                  <a:solidFill>
                    <a:srgbClr val="FFFFFF"/>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0"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b="0"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42" name="Text Box 22"/>
            <p:cNvSpPr txBox="1">
              <a:spLocks noChangeArrowheads="1"/>
            </p:cNvSpPr>
            <p:nvPr/>
          </p:nvSpPr>
          <p:spPr bwMode="auto">
            <a:xfrm>
              <a:off x="1015" y="2807"/>
              <a:ext cx="28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fontAlgn="base">
                <a:spcBef>
                  <a:spcPct val="50000"/>
                </a:spcBef>
                <a:spcAft>
                  <a:spcPct val="0"/>
                </a:spcAft>
              </a:pPr>
              <a:r>
                <a:rPr lang="en-US" altLang="zh-CN" sz="2000" b="0">
                  <a:solidFill>
                    <a:srgbClr val="FFFFFF"/>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0"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0"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43" name="Text Box 23"/>
            <p:cNvSpPr txBox="1">
              <a:spLocks noChangeArrowheads="1"/>
            </p:cNvSpPr>
            <p:nvPr/>
          </p:nvSpPr>
          <p:spPr bwMode="auto">
            <a:xfrm>
              <a:off x="1002" y="2544"/>
              <a:ext cx="29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fontAlgn="base">
                <a:spcBef>
                  <a:spcPct val="50000"/>
                </a:spcBef>
                <a:spcAft>
                  <a:spcPct val="0"/>
                </a:spcAft>
              </a:pPr>
              <a:r>
                <a:rPr lang="en-US" altLang="zh-CN" sz="2000" b="0">
                  <a:solidFill>
                    <a:srgbClr val="FFFFFF"/>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0"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b="0"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44" name="Text Box 24"/>
            <p:cNvSpPr txBox="1">
              <a:spLocks noChangeArrowheads="1"/>
            </p:cNvSpPr>
            <p:nvPr/>
          </p:nvSpPr>
          <p:spPr bwMode="auto">
            <a:xfrm>
              <a:off x="2832" y="3792"/>
              <a:ext cx="43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fontAlgn="base">
                <a:spcBef>
                  <a:spcPct val="50000"/>
                </a:spcBef>
                <a:spcAft>
                  <a:spcPct val="0"/>
                </a:spcAft>
              </a:pPr>
              <a:r>
                <a:rPr lang="en-US" altLang="zh-CN" sz="2000" b="0">
                  <a:solidFill>
                    <a:srgbClr val="FFFFFF"/>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0"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b="0"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345" name="Text Box 25"/>
            <p:cNvSpPr txBox="1">
              <a:spLocks noChangeArrowheads="1"/>
            </p:cNvSpPr>
            <p:nvPr/>
          </p:nvSpPr>
          <p:spPr bwMode="auto">
            <a:xfrm>
              <a:off x="2352" y="3792"/>
              <a:ext cx="43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fontAlgn="base">
                <a:spcBef>
                  <a:spcPct val="50000"/>
                </a:spcBef>
                <a:spcAft>
                  <a:spcPct val="0"/>
                </a:spcAft>
              </a:pPr>
              <a:r>
                <a:rPr lang="en-US" altLang="zh-CN" sz="2000" b="0">
                  <a:solidFill>
                    <a:srgbClr val="FFFFFF"/>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0"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0"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892"/>
                                        </p:tgtEl>
                                        <p:attrNameLst>
                                          <p:attrName>style.visibility</p:attrName>
                                        </p:attrNameLst>
                                      </p:cBhvr>
                                      <p:to>
                                        <p:strVal val="visible"/>
                                      </p:to>
                                    </p:set>
                                    <p:anim calcmode="lin" valueType="num">
                                      <p:cBhvr additive="base">
                                        <p:cTn id="13" dur="500" fill="hold"/>
                                        <p:tgtEl>
                                          <p:spTgt spid="37892"/>
                                        </p:tgtEl>
                                        <p:attrNameLst>
                                          <p:attrName>ppt_x</p:attrName>
                                        </p:attrNameLst>
                                      </p:cBhvr>
                                      <p:tavLst>
                                        <p:tav tm="0">
                                          <p:val>
                                            <p:strVal val="0-#ppt_w/2"/>
                                          </p:val>
                                        </p:tav>
                                        <p:tav tm="100000">
                                          <p:val>
                                            <p:strVal val="#ppt_x"/>
                                          </p:val>
                                        </p:tav>
                                      </p:tavLst>
                                    </p:anim>
                                    <p:anim calcmode="lin" valueType="num">
                                      <p:cBhvr additive="base">
                                        <p:cTn id="14" dur="500" fill="hold"/>
                                        <p:tgtEl>
                                          <p:spTgt spid="378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7"/>
                                        </p:tgtEl>
                                        <p:attrNameLst>
                                          <p:attrName>style.visibility</p:attrName>
                                        </p:attrNameLst>
                                      </p:cBhvr>
                                      <p:to>
                                        <p:strVal val="visible"/>
                                      </p:to>
                                    </p:set>
                                    <p:anim calcmode="lin" valueType="num">
                                      <p:cBhvr additive="base">
                                        <p:cTn id="19" dur="500" fill="hold"/>
                                        <p:tgtEl>
                                          <p:spTgt spid="13317"/>
                                        </p:tgtEl>
                                        <p:attrNameLst>
                                          <p:attrName>ppt_x</p:attrName>
                                        </p:attrNameLst>
                                      </p:cBhvr>
                                      <p:tavLst>
                                        <p:tav tm="0">
                                          <p:val>
                                            <p:strVal val="#ppt_x"/>
                                          </p:val>
                                        </p:tav>
                                        <p:tav tm="100000">
                                          <p:val>
                                            <p:strVal val="#ppt_x"/>
                                          </p:val>
                                        </p:tav>
                                      </p:tavLst>
                                    </p:anim>
                                    <p:anim calcmode="lin" valueType="num">
                                      <p:cBhvr additive="base">
                                        <p:cTn id="20"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7893">
                                            <p:txEl>
                                              <p:pRg st="0" end="0"/>
                                            </p:txEl>
                                          </p:spTgt>
                                        </p:tgtEl>
                                        <p:attrNameLst>
                                          <p:attrName>style.visibility</p:attrName>
                                        </p:attrNameLst>
                                      </p:cBhvr>
                                      <p:to>
                                        <p:strVal val="visible"/>
                                      </p:to>
                                    </p:set>
                                    <p:anim calcmode="lin" valueType="num">
                                      <p:cBhvr additive="base">
                                        <p:cTn id="25" dur="500" fill="hold"/>
                                        <p:tgtEl>
                                          <p:spTgt spid="37893">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89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rgbClr val="FFFF00"/>
                </a:solidFill>
                <a:latin typeface="Times New Roman" panose="02020603050405020304" pitchFamily="18" charset="0"/>
                <a:ea typeface="楷体_GB2312" pitchFamily="49" charset="-122"/>
                <a:cs typeface="Times New Roman" panose="02020603050405020304" pitchFamily="18" charset="0"/>
              </a:rPr>
              <a:t>2  </a:t>
            </a:r>
            <a:r>
              <a:rPr lang="zh-CN" altLang="en-US" sz="2000" b="1" dirty="0">
                <a:solidFill>
                  <a:srgbClr val="FFFF00"/>
                </a:solidFill>
                <a:ea typeface="楷体_GB2312" pitchFamily="49" charset="-122"/>
              </a:rPr>
              <a:t>利用离散数据建立模型校正系统</a:t>
            </a:r>
            <a:r>
              <a:rPr lang="zh-CN" altLang="en-US" sz="2000" b="1" dirty="0" smtClean="0">
                <a:solidFill>
                  <a:srgbClr val="FFFF00"/>
                </a:solidFill>
                <a:ea typeface="楷体_GB2312" pitchFamily="49" charset="-122"/>
              </a:rPr>
              <a:t>误差</a:t>
            </a:r>
            <a:endParaRPr lang="zh-CN" altLang="en-US" sz="2000" b="1" dirty="0" smtClean="0">
              <a:solidFill>
                <a:srgbClr val="FFFF00"/>
              </a:solidFill>
              <a:ea typeface="楷体_GB2312" pitchFamily="49" charset="-122"/>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1746" name="Rectangle 2" descr="kingsoft"/>
          <p:cNvSpPr>
            <a:spLocks noGrp="1" noChangeArrowheads="1"/>
          </p:cNvSpPr>
          <p:nvPr/>
        </p:nvSpPr>
        <p:spPr>
          <a:xfrm>
            <a:off x="494030" y="1063625"/>
            <a:ext cx="1741805" cy="363855"/>
          </a:xfrm>
          <a:prstGeom prst="rect">
            <a:avLst/>
          </a:prstGeom>
          <a:blipFill dpi="0" rotWithShape="0">
            <a:blip r:embed="rId1" cstate="print"/>
            <a:srcRect/>
            <a:tile tx="0" ty="0" sx="100000" sy="100000" flip="none" algn="tl"/>
          </a:blip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9pPr>
          </a:lstStyle>
          <a:p>
            <a:pPr eaLnBrk="1" hangingPunct="1">
              <a:buSzPct val="100000"/>
              <a:buFont typeface="Wingdings" panose="05000000000000000000" pitchFamily="2" charset="2"/>
              <a:buNone/>
              <a:defRPr/>
            </a:pPr>
            <a:r>
              <a:rPr lang="zh-CN" altLang="en-US" sz="2000" b="1" smtClean="0">
                <a:solidFill>
                  <a:schemeClr val="bg2"/>
                </a:solidFill>
              </a:rPr>
              <a:t> </a:t>
            </a:r>
            <a:r>
              <a:rPr lang="en-US" altLang="zh-CN" sz="2000" b="1" smtClean="0">
                <a:solidFill>
                  <a:schemeClr val="bg2"/>
                </a:solidFill>
                <a:latin typeface="Times New Roman" panose="02020603050405020304" pitchFamily="18" charset="0"/>
                <a:cs typeface="Times New Roman" panose="02020603050405020304" pitchFamily="18" charset="0"/>
              </a:rPr>
              <a:t>1)</a:t>
            </a:r>
            <a:r>
              <a:rPr lang="zh-CN" altLang="en-US" sz="2000" b="1" smtClean="0">
                <a:solidFill>
                  <a:schemeClr val="bg2"/>
                </a:solidFill>
              </a:rPr>
              <a:t>代数插值法</a:t>
            </a:r>
            <a:endParaRPr lang="zh-CN" altLang="en-US" sz="2000" b="1" smtClean="0">
              <a:solidFill>
                <a:schemeClr val="bg2"/>
              </a:solidFill>
            </a:endParaRPr>
          </a:p>
        </p:txBody>
      </p:sp>
      <p:sp>
        <p:nvSpPr>
          <p:cNvPr id="38914" name="Rectangle 2"/>
          <p:cNvSpPr>
            <a:spLocks noGrp="1" noChangeArrowheads="1"/>
          </p:cNvSpPr>
          <p:nvPr/>
        </p:nvSpPr>
        <p:spPr>
          <a:xfrm>
            <a:off x="457200" y="1509395"/>
            <a:ext cx="2000250" cy="341630"/>
          </a:xfrm>
          <a:prstGeom prst="rect">
            <a:avLst/>
          </a:prstGeom>
          <a:solidFill>
            <a:srgbClr val="FF3300"/>
          </a:solid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分段插值</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38916" name="Text Box 4"/>
          <p:cNvSpPr txBox="1">
            <a:spLocks noChangeArrowheads="1"/>
          </p:cNvSpPr>
          <p:nvPr/>
        </p:nvSpPr>
        <p:spPr bwMode="auto">
          <a:xfrm>
            <a:off x="323850" y="1775460"/>
            <a:ext cx="8509635" cy="706755"/>
          </a:xfrm>
          <a:prstGeom prst="rect">
            <a:avLst/>
          </a:prstGeom>
          <a:noFill/>
          <a:ln w="9525">
            <a:noFill/>
            <a:miter lim="800000"/>
          </a:ln>
        </p:spPr>
        <p:txBody>
          <a:bodyPr wrap="square">
            <a:spAutoFit/>
          </a:bodyPr>
          <a:lstStyle/>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   对于系统误差非线性程度严重或存在于较宽测量范围时，可采用分段直线方程来进行校正。分段后的每段非线性曲线用一个直线方程来校正，即</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endParaRPr>
          </a:p>
        </p:txBody>
      </p:sp>
      <p:graphicFrame>
        <p:nvGraphicFramePr>
          <p:cNvPr id="38917" name="Object 5"/>
          <p:cNvGraphicFramePr>
            <a:graphicFrameLocks noChangeAspect="1"/>
          </p:cNvGraphicFramePr>
          <p:nvPr/>
        </p:nvGraphicFramePr>
        <p:xfrm>
          <a:off x="1619885" y="2452370"/>
          <a:ext cx="2465070" cy="492760"/>
        </p:xfrm>
        <a:graphic>
          <a:graphicData uri="http://schemas.openxmlformats.org/presentationml/2006/ole">
            <mc:AlternateContent xmlns:mc="http://schemas.openxmlformats.org/markup-compatibility/2006">
              <mc:Choice xmlns:v="urn:schemas-microsoft-com:vml" Requires="v">
                <p:oleObj spid="_x0000_s11265" name="" r:id="rId5" imgW="24993600" imgH="5486400" progId="Equation.3">
                  <p:embed/>
                </p:oleObj>
              </mc:Choice>
              <mc:Fallback>
                <p:oleObj name="" r:id="rId5" imgW="24993600" imgH="5486400" progId="Equation.3">
                  <p:embed/>
                  <p:pic>
                    <p:nvPicPr>
                      <p:cNvPr id="0" name="Object 5"/>
                      <p:cNvPicPr>
                        <a:picLocks noChangeAspect="1"/>
                      </p:cNvPicPr>
                      <p:nvPr/>
                    </p:nvPicPr>
                    <p:blipFill>
                      <a:blip r:embed="rId6"/>
                      <a:stretch>
                        <a:fillRect/>
                      </a:stretch>
                    </p:blipFill>
                    <p:spPr>
                      <a:xfrm>
                        <a:off x="1619885" y="2452370"/>
                        <a:ext cx="2465070" cy="492760"/>
                      </a:xfrm>
                      <a:prstGeom prst="rect">
                        <a:avLst/>
                      </a:prstGeom>
                      <a:solidFill>
                        <a:srgbClr val="3366FF"/>
                      </a:solidFill>
                      <a:ln w="9525">
                        <a:noFill/>
                      </a:ln>
                    </p:spPr>
                  </p:pic>
                </p:oleObj>
              </mc:Fallback>
            </mc:AlternateContent>
          </a:graphicData>
        </a:graphic>
      </p:graphicFrame>
      <p:sp>
        <p:nvSpPr>
          <p:cNvPr id="38918" name="Text Box 6"/>
          <p:cNvSpPr txBox="1">
            <a:spLocks noChangeArrowheads="1"/>
          </p:cNvSpPr>
          <p:nvPr/>
        </p:nvSpPr>
        <p:spPr bwMode="auto">
          <a:xfrm>
            <a:off x="4356100" y="2543810"/>
            <a:ext cx="2094230" cy="368300"/>
          </a:xfrm>
          <a:prstGeom prst="rect">
            <a:avLst/>
          </a:prstGeom>
          <a:solidFill>
            <a:schemeClr val="accent1"/>
          </a:solidFill>
          <a:ln w="9525">
            <a:noFill/>
            <a:miter lim="800000"/>
          </a:ln>
          <a:effectLst>
            <a:outerShdw dist="17961" dir="2700000" algn="ctr" rotWithShape="0">
              <a:schemeClr val="bg2"/>
            </a:outerShdw>
          </a:effectLst>
        </p:spPr>
        <p:txBody>
          <a:bodyPr wrap="square" anchor="ctr">
            <a:spAutoFit/>
          </a:bodyPr>
          <a:lstStyle/>
          <a:p>
            <a:pPr algn="r">
              <a:lnSpc>
                <a:spcPct val="90000"/>
              </a:lnSpc>
              <a:defRPr/>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（i=1,2，…，n)                 </a:t>
            </a:r>
            <a:endParaRPr lang="zh-CN" altLang="en-US"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920" name="Text Box 8"/>
          <p:cNvSpPr txBox="1">
            <a:spLocks noChangeArrowheads="1"/>
          </p:cNvSpPr>
          <p:nvPr/>
        </p:nvSpPr>
        <p:spPr bwMode="auto">
          <a:xfrm>
            <a:off x="556260" y="2921635"/>
            <a:ext cx="7873365" cy="706755"/>
          </a:xfrm>
          <a:prstGeom prst="rect">
            <a:avLst/>
          </a:prstGeom>
          <a:noFill/>
          <a:ln w="9525">
            <a:noFill/>
            <a:miter lim="800000"/>
          </a:ln>
        </p:spPr>
        <p:txBody>
          <a:bodyPr wrap="square">
            <a:spAutoFit/>
          </a:bodyPr>
          <a:lstStyle/>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   根据分段节点之间的距离是否相等有等距节点和非等距节点分段直线校正两种方法。</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endParaRPr>
          </a:p>
        </p:txBody>
      </p:sp>
      <p:sp>
        <p:nvSpPr>
          <p:cNvPr id="12291" name="Rectangle 2"/>
          <p:cNvSpPr>
            <a:spLocks noGrp="1" noChangeArrowheads="1"/>
          </p:cNvSpPr>
          <p:nvPr/>
        </p:nvSpPr>
        <p:spPr>
          <a:xfrm>
            <a:off x="466725" y="3573145"/>
            <a:ext cx="3450590" cy="424815"/>
          </a:xfrm>
          <a:prstGeom prst="rect">
            <a:avLst/>
          </a:prstGeom>
          <a:noFill/>
          <a:ln w="9525">
            <a:solidFill>
              <a:srgbClr val="FFCC00"/>
            </a:solid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buFontTx/>
              <a:buAutoNum type="circleNumDbPlain"/>
            </a:pPr>
            <a:r>
              <a:rPr lang="zh-CN" altLang="en-US" sz="20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rPr>
              <a:t>等距节点分段直线校正法</a:t>
            </a:r>
            <a:endParaRPr lang="zh-CN" altLang="en-US" sz="2000" b="1" smtClean="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39939" name="Text Box 3"/>
          <p:cNvSpPr txBox="1">
            <a:spLocks noChangeArrowheads="1"/>
          </p:cNvSpPr>
          <p:nvPr/>
        </p:nvSpPr>
        <p:spPr bwMode="auto">
          <a:xfrm>
            <a:off x="431800" y="3997960"/>
            <a:ext cx="8695055" cy="1322070"/>
          </a:xfrm>
          <a:prstGeom prst="rect">
            <a:avLst/>
          </a:prstGeom>
          <a:noFill/>
          <a:ln w="9525">
            <a:noFill/>
            <a:miter lim="800000"/>
          </a:ln>
        </p:spPr>
        <p:txBody>
          <a:bodyPr wrap="square">
            <a:spAutoFit/>
          </a:bodyPr>
          <a:lstStyle/>
          <a:p>
            <a:pPr algn="just"/>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   </a:t>
            </a:r>
            <a:r>
              <a:rPr lang="en-US"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 </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等距节点的方法适用于非线性特征曲线曲率变化不大的场合。每段曲线都用一个直线方程代替，分数段</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楷体_GB2312" pitchFamily="49" charset="-122"/>
              </a:rPr>
              <a:t>n</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取决于非线性程度和仪表的精密要求。非线性越严重或仪表的精密要求越高，则</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楷体_GB2312" pitchFamily="49" charset="-122"/>
              </a:rPr>
              <a:t>n</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越大。</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式中</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的</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楷体_GB2312" pitchFamily="49" charset="-122"/>
              </a:rPr>
              <a:t>a</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楷体_GB2312" pitchFamily="49" charset="-122"/>
              </a:rPr>
              <a:t>1i</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和</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楷体_GB2312" pitchFamily="49" charset="-122"/>
              </a:rPr>
              <a:t>a</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楷体_GB2312" pitchFamily="49" charset="-122"/>
              </a:rPr>
              <a:t>0i</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可离线求得。采用等分法，每段折线的拟合误差</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楷体_GB2312" pitchFamily="49" charset="-122"/>
              </a:rPr>
              <a:t>V</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楷体_GB2312" pitchFamily="49" charset="-122"/>
              </a:rPr>
              <a:t>i</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一般各不相同。拟合结果应该保证</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endParaRPr>
          </a:p>
        </p:txBody>
      </p:sp>
      <p:graphicFrame>
        <p:nvGraphicFramePr>
          <p:cNvPr id="39940" name="Object 4"/>
          <p:cNvGraphicFramePr>
            <a:graphicFrameLocks noChangeAspect="1"/>
          </p:cNvGraphicFramePr>
          <p:nvPr/>
        </p:nvGraphicFramePr>
        <p:xfrm>
          <a:off x="2649220" y="5266690"/>
          <a:ext cx="2271395" cy="480695"/>
        </p:xfrm>
        <a:graphic>
          <a:graphicData uri="http://schemas.openxmlformats.org/presentationml/2006/ole">
            <mc:AlternateContent xmlns:mc="http://schemas.openxmlformats.org/markup-compatibility/2006">
              <mc:Choice xmlns:v="urn:schemas-microsoft-com:vml" Requires="v">
                <p:oleObj spid="_x0000_s12289" name="" r:id="rId7" imgW="21640800" imgH="5486400" progId="Equation.3">
                  <p:embed/>
                </p:oleObj>
              </mc:Choice>
              <mc:Fallback>
                <p:oleObj name="" r:id="rId7" imgW="21640800" imgH="5486400" progId="Equation.3">
                  <p:embed/>
                  <p:pic>
                    <p:nvPicPr>
                      <p:cNvPr id="0" name="Object 4"/>
                      <p:cNvPicPr>
                        <a:picLocks noChangeAspect="1"/>
                      </p:cNvPicPr>
                      <p:nvPr/>
                    </p:nvPicPr>
                    <p:blipFill>
                      <a:blip r:embed="rId8"/>
                      <a:stretch>
                        <a:fillRect/>
                      </a:stretch>
                    </p:blipFill>
                    <p:spPr>
                      <a:xfrm>
                        <a:off x="2649220" y="5266690"/>
                        <a:ext cx="2271395" cy="480695"/>
                      </a:xfrm>
                      <a:prstGeom prst="rect">
                        <a:avLst/>
                      </a:prstGeom>
                      <a:solidFill>
                        <a:srgbClr val="3366FF"/>
                      </a:solidFill>
                      <a:ln w="9525">
                        <a:solidFill>
                          <a:schemeClr val="tx1"/>
                        </a:solidFill>
                      </a:ln>
                    </p:spPr>
                  </p:pic>
                </p:oleObj>
              </mc:Fallback>
            </mc:AlternateContent>
          </a:graphicData>
        </a:graphic>
      </p:graphicFrame>
      <p:sp>
        <p:nvSpPr>
          <p:cNvPr id="39941" name="Text Box 5"/>
          <p:cNvSpPr txBox="1">
            <a:spLocks noChangeArrowheads="1"/>
          </p:cNvSpPr>
          <p:nvPr/>
        </p:nvSpPr>
        <p:spPr bwMode="auto">
          <a:xfrm>
            <a:off x="5025390" y="5310823"/>
            <a:ext cx="2087563" cy="398780"/>
          </a:xfrm>
          <a:prstGeom prst="rect">
            <a:avLst/>
          </a:prstGeom>
          <a:noFill/>
          <a:ln w="9525">
            <a:noFill/>
            <a:miter lim="800000"/>
          </a:ln>
        </p:spPr>
        <p:txBody>
          <a:bodyPr>
            <a:spAutoFit/>
          </a:bodyPr>
          <a:lstStyle/>
          <a:p>
            <a:r>
              <a:rPr lang="zh-CN" altLang="en-US" sz="2000" b="1">
                <a:solidFill>
                  <a:schemeClr val="tx1"/>
                </a:solidFill>
                <a:latin typeface="Times New Roman" panose="02020603050405020304" pitchFamily="18" charset="0"/>
                <a:ea typeface="楷体_GB2312" pitchFamily="49" charset="-122"/>
                <a:cs typeface="Times New Roman" panose="02020603050405020304" pitchFamily="18" charset="0"/>
                <a:sym typeface="楷体_GB2312" pitchFamily="49" charset="-122"/>
              </a:rPr>
              <a:t>（</a:t>
            </a:r>
            <a:r>
              <a:rPr lang="zh-CN" altLang="zh-CN" sz="2000" b="1">
                <a:solidFill>
                  <a:schemeClr val="tx1"/>
                </a:solidFill>
                <a:latin typeface="Times New Roman" panose="02020603050405020304" pitchFamily="18" charset="0"/>
                <a:ea typeface="楷体_GB2312" pitchFamily="49" charset="-122"/>
                <a:cs typeface="Times New Roman" panose="02020603050405020304" pitchFamily="18" charset="0"/>
                <a:sym typeface="楷体_GB2312" pitchFamily="49" charset="-122"/>
              </a:rPr>
              <a:t>i=1,2</a:t>
            </a:r>
            <a:r>
              <a:rPr lang="zh-CN" altLang="en-US" sz="2000" b="1">
                <a:solidFill>
                  <a:schemeClr val="tx1"/>
                </a:solidFill>
                <a:latin typeface="Times New Roman" panose="02020603050405020304" pitchFamily="18" charset="0"/>
                <a:ea typeface="楷体_GB2312" pitchFamily="49" charset="-122"/>
                <a:cs typeface="Times New Roman" panose="02020603050405020304" pitchFamily="18" charset="0"/>
                <a:sym typeface="楷体_GB2312" pitchFamily="49" charset="-122"/>
              </a:rPr>
              <a:t>，</a:t>
            </a:r>
            <a:r>
              <a:rPr lang="zh-CN" altLang="zh-CN" sz="2000" b="1">
                <a:solidFill>
                  <a:schemeClr val="tx1"/>
                </a:solidFill>
                <a:latin typeface="Times New Roman" panose="02020603050405020304" pitchFamily="18" charset="0"/>
                <a:ea typeface="楷体_GB2312" pitchFamily="49" charset="-122"/>
                <a:cs typeface="Times New Roman" panose="02020603050405020304" pitchFamily="18" charset="0"/>
                <a:sym typeface="楷体_GB2312" pitchFamily="49" charset="-122"/>
              </a:rPr>
              <a:t>…n)</a:t>
            </a:r>
            <a:endParaRPr lang="zh-CN" altLang="zh-CN" sz="2000" b="1">
              <a:latin typeface="Times New Roman" panose="02020603050405020304" pitchFamily="18" charset="0"/>
              <a:ea typeface="楷体_GB2312" pitchFamily="49" charset="-122"/>
              <a:cs typeface="Times New Roman" panose="02020603050405020304" pitchFamily="18" charset="0"/>
              <a:sym typeface="楷体_GB2312" pitchFamily="49" charset="-122"/>
            </a:endParaRPr>
          </a:p>
        </p:txBody>
      </p:sp>
      <p:sp>
        <p:nvSpPr>
          <p:cNvPr id="39942" name="Text Box 6"/>
          <p:cNvSpPr txBox="1">
            <a:spLocks noChangeArrowheads="1"/>
          </p:cNvSpPr>
          <p:nvPr/>
        </p:nvSpPr>
        <p:spPr bwMode="auto">
          <a:xfrm>
            <a:off x="229235" y="5751195"/>
            <a:ext cx="8811895" cy="1014730"/>
          </a:xfrm>
          <a:prstGeom prst="rect">
            <a:avLst/>
          </a:prstGeom>
          <a:noFill/>
          <a:ln w="9525">
            <a:noFill/>
            <a:miter lim="800000"/>
          </a:ln>
        </p:spPr>
        <p:txBody>
          <a:bodyPr wrap="square">
            <a:spAutoFit/>
          </a:bodyPr>
          <a:lstStyle/>
          <a:p>
            <a:pPr algn="just"/>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     </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楷体_GB2312" pitchFamily="49" charset="-122"/>
              </a:rPr>
              <a:t>V</a:t>
            </a:r>
            <a:r>
              <a:rPr lang="zh-CN" altLang="en-US" sz="2000" b="1" baseline="-4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楷体_GB2312" pitchFamily="49" charset="-122"/>
              </a:rPr>
              <a:t>max i</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楷体_GB2312" pitchFamily="49" charset="-122"/>
              </a:rPr>
              <a:t>为第i段的最大拟合误差，</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ε</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为系统要求的拟合误差。求得</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楷体_GB2312" pitchFamily="49" charset="-122"/>
              </a:rPr>
              <a:t>a</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楷体_GB2312" pitchFamily="49" charset="-122"/>
              </a:rPr>
              <a:t>1i</a:t>
            </a:r>
            <a:r>
              <a:rPr lang="zh-CN" altLang="en-US" sz="2000" b="1" baseline="-4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 </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和</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0i</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存入仪器的</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ROM</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中。实时测量时只要先用程序判断输入x位于折线的哪一段，然后取出该段对应的</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楷体_GB2312" pitchFamily="49" charset="-122"/>
              </a:rPr>
              <a:t>a</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楷体_GB2312" pitchFamily="49" charset="-122"/>
              </a:rPr>
              <a:t>1i</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和</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a</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0i</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进行计算，即可得到被测量的相应近似值。</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 calcmode="lin" valueType="num">
                                      <p:cBhvr additive="base">
                                        <p:cTn id="7" dur="500" fill="hold"/>
                                        <p:tgtEl>
                                          <p:spTgt spid="389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8917"/>
                                        </p:tgtEl>
                                        <p:attrNameLst>
                                          <p:attrName>style.visibility</p:attrName>
                                        </p:attrNameLst>
                                      </p:cBhvr>
                                      <p:to>
                                        <p:strVal val="visible"/>
                                      </p:to>
                                    </p:set>
                                    <p:anim calcmode="lin" valueType="num">
                                      <p:cBhvr additive="base">
                                        <p:cTn id="13" dur="500" fill="hold"/>
                                        <p:tgtEl>
                                          <p:spTgt spid="38917"/>
                                        </p:tgtEl>
                                        <p:attrNameLst>
                                          <p:attrName>ppt_x</p:attrName>
                                        </p:attrNameLst>
                                      </p:cBhvr>
                                      <p:tavLst>
                                        <p:tav tm="0">
                                          <p:val>
                                            <p:strVal val="0-#ppt_w/2"/>
                                          </p:val>
                                        </p:tav>
                                        <p:tav tm="100000">
                                          <p:val>
                                            <p:strVal val="#ppt_x"/>
                                          </p:val>
                                        </p:tav>
                                      </p:tavLst>
                                    </p:anim>
                                    <p:anim calcmode="lin" valueType="num">
                                      <p:cBhvr additive="base">
                                        <p:cTn id="14" dur="500" fill="hold"/>
                                        <p:tgtEl>
                                          <p:spTgt spid="38917"/>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8918"/>
                                        </p:tgtEl>
                                        <p:attrNameLst>
                                          <p:attrName>style.visibility</p:attrName>
                                        </p:attrNameLst>
                                      </p:cBhvr>
                                      <p:to>
                                        <p:strVal val="visible"/>
                                      </p:to>
                                    </p:set>
                                    <p:anim calcmode="lin" valueType="num">
                                      <p:cBhvr additive="base">
                                        <p:cTn id="17" dur="500" fill="hold"/>
                                        <p:tgtEl>
                                          <p:spTgt spid="38918"/>
                                        </p:tgtEl>
                                        <p:attrNameLst>
                                          <p:attrName>ppt_x</p:attrName>
                                        </p:attrNameLst>
                                      </p:cBhvr>
                                      <p:tavLst>
                                        <p:tav tm="0">
                                          <p:val>
                                            <p:strVal val="0-#ppt_w/2"/>
                                          </p:val>
                                        </p:tav>
                                        <p:tav tm="100000">
                                          <p:val>
                                            <p:strVal val="#ppt_x"/>
                                          </p:val>
                                        </p:tav>
                                      </p:tavLst>
                                    </p:anim>
                                    <p:anim calcmode="lin" valueType="num">
                                      <p:cBhvr additive="base">
                                        <p:cTn id="18" dur="500" fill="hold"/>
                                        <p:tgtEl>
                                          <p:spTgt spid="3891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8920">
                                            <p:txEl>
                                              <p:pRg st="0" end="0"/>
                                            </p:txEl>
                                          </p:spTgt>
                                        </p:tgtEl>
                                        <p:attrNameLst>
                                          <p:attrName>style.visibility</p:attrName>
                                        </p:attrNameLst>
                                      </p:cBhvr>
                                      <p:to>
                                        <p:strVal val="visible"/>
                                      </p:to>
                                    </p:set>
                                    <p:anim calcmode="lin" valueType="num">
                                      <p:cBhvr additive="base">
                                        <p:cTn id="23" dur="500" fill="hold"/>
                                        <p:tgtEl>
                                          <p:spTgt spid="3892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89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291"/>
                                        </p:tgtEl>
                                        <p:attrNameLst>
                                          <p:attrName>style.visibility</p:attrName>
                                        </p:attrNameLst>
                                      </p:cBhvr>
                                      <p:to>
                                        <p:strVal val="visible"/>
                                      </p:to>
                                    </p:set>
                                    <p:anim calcmode="lin" valueType="num">
                                      <p:cBhvr additive="base">
                                        <p:cTn id="29" dur="500" fill="hold"/>
                                        <p:tgtEl>
                                          <p:spTgt spid="12291"/>
                                        </p:tgtEl>
                                        <p:attrNameLst>
                                          <p:attrName>ppt_x</p:attrName>
                                        </p:attrNameLst>
                                      </p:cBhvr>
                                      <p:tavLst>
                                        <p:tav tm="0">
                                          <p:val>
                                            <p:strVal val="#ppt_x"/>
                                          </p:val>
                                        </p:tav>
                                        <p:tav tm="100000">
                                          <p:val>
                                            <p:strVal val="#ppt_x"/>
                                          </p:val>
                                        </p:tav>
                                      </p:tavLst>
                                    </p:anim>
                                    <p:anim calcmode="lin" valueType="num">
                                      <p:cBhvr additive="base">
                                        <p:cTn id="30"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9939">
                                            <p:txEl>
                                              <p:pRg st="0" end="0"/>
                                            </p:txEl>
                                          </p:spTgt>
                                        </p:tgtEl>
                                        <p:attrNameLst>
                                          <p:attrName>style.visibility</p:attrName>
                                        </p:attrNameLst>
                                      </p:cBhvr>
                                      <p:to>
                                        <p:strVal val="visible"/>
                                      </p:to>
                                    </p:set>
                                    <p:anim calcmode="lin" valueType="num">
                                      <p:cBhvr additive="base">
                                        <p:cTn id="35" dur="500" fill="hold"/>
                                        <p:tgtEl>
                                          <p:spTgt spid="39939">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9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9940"/>
                                        </p:tgtEl>
                                        <p:attrNameLst>
                                          <p:attrName>style.visibility</p:attrName>
                                        </p:attrNameLst>
                                      </p:cBhvr>
                                      <p:to>
                                        <p:strVal val="visible"/>
                                      </p:to>
                                    </p:set>
                                    <p:anim calcmode="lin" valueType="num">
                                      <p:cBhvr additive="base">
                                        <p:cTn id="41" dur="500" fill="hold"/>
                                        <p:tgtEl>
                                          <p:spTgt spid="39940"/>
                                        </p:tgtEl>
                                        <p:attrNameLst>
                                          <p:attrName>ppt_x</p:attrName>
                                        </p:attrNameLst>
                                      </p:cBhvr>
                                      <p:tavLst>
                                        <p:tav tm="0">
                                          <p:val>
                                            <p:strVal val="0-#ppt_w/2"/>
                                          </p:val>
                                        </p:tav>
                                        <p:tav tm="100000">
                                          <p:val>
                                            <p:strVal val="#ppt_x"/>
                                          </p:val>
                                        </p:tav>
                                      </p:tavLst>
                                    </p:anim>
                                    <p:anim calcmode="lin" valueType="num">
                                      <p:cBhvr additive="base">
                                        <p:cTn id="42" dur="500" fill="hold"/>
                                        <p:tgtEl>
                                          <p:spTgt spid="39940"/>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9941"/>
                                        </p:tgtEl>
                                        <p:attrNameLst>
                                          <p:attrName>style.visibility</p:attrName>
                                        </p:attrNameLst>
                                      </p:cBhvr>
                                      <p:to>
                                        <p:strVal val="visible"/>
                                      </p:to>
                                    </p:set>
                                    <p:anim calcmode="lin" valueType="num">
                                      <p:cBhvr additive="base">
                                        <p:cTn id="45" dur="500" fill="hold"/>
                                        <p:tgtEl>
                                          <p:spTgt spid="39941"/>
                                        </p:tgtEl>
                                        <p:attrNameLst>
                                          <p:attrName>ppt_x</p:attrName>
                                        </p:attrNameLst>
                                      </p:cBhvr>
                                      <p:tavLst>
                                        <p:tav tm="0">
                                          <p:val>
                                            <p:strVal val="0-#ppt_w/2"/>
                                          </p:val>
                                        </p:tav>
                                        <p:tav tm="100000">
                                          <p:val>
                                            <p:strVal val="#ppt_x"/>
                                          </p:val>
                                        </p:tav>
                                      </p:tavLst>
                                    </p:anim>
                                    <p:anim calcmode="lin" valueType="num">
                                      <p:cBhvr additive="base">
                                        <p:cTn id="46" dur="500" fill="hold"/>
                                        <p:tgtEl>
                                          <p:spTgt spid="3994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39942">
                                            <p:txEl>
                                              <p:pRg st="0" end="0"/>
                                            </p:txEl>
                                          </p:spTgt>
                                        </p:tgtEl>
                                        <p:attrNameLst>
                                          <p:attrName>style.visibility</p:attrName>
                                        </p:attrNameLst>
                                      </p:cBhvr>
                                      <p:to>
                                        <p:strVal val="visible"/>
                                      </p:to>
                                    </p:set>
                                    <p:anim calcmode="lin" valueType="num">
                                      <p:cBhvr additive="base">
                                        <p:cTn id="51" dur="500" fill="hold"/>
                                        <p:tgtEl>
                                          <p:spTgt spid="39942">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994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bldLvl="0" animBg="1" autoUpdateAnimBg="0"/>
      <p:bldP spid="39941" grpId="0" bldLvl="0" autoUpdateAnimBg="0"/>
      <p:bldP spid="1229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rgbClr val="FFFF00"/>
                </a:solidFill>
                <a:latin typeface="Times New Roman" panose="02020603050405020304" pitchFamily="18" charset="0"/>
                <a:ea typeface="楷体_GB2312" pitchFamily="49" charset="-122"/>
                <a:cs typeface="Times New Roman" panose="02020603050405020304" pitchFamily="18" charset="0"/>
              </a:rPr>
              <a:t>2  </a:t>
            </a:r>
            <a:r>
              <a:rPr lang="zh-CN" altLang="en-US" sz="2000" b="1" dirty="0">
                <a:solidFill>
                  <a:srgbClr val="FFFF00"/>
                </a:solidFill>
                <a:ea typeface="楷体_GB2312" pitchFamily="49" charset="-122"/>
              </a:rPr>
              <a:t>利用离散数据建立模型校正系统</a:t>
            </a:r>
            <a:r>
              <a:rPr lang="zh-CN" altLang="en-US" sz="2000" b="1" dirty="0" smtClean="0">
                <a:solidFill>
                  <a:srgbClr val="FFFF00"/>
                </a:solidFill>
                <a:ea typeface="楷体_GB2312" pitchFamily="49" charset="-122"/>
              </a:rPr>
              <a:t>误差</a:t>
            </a:r>
            <a:endParaRPr lang="zh-CN" altLang="en-US" sz="2000" b="1" dirty="0" smtClean="0">
              <a:solidFill>
                <a:srgbClr val="FFFF00"/>
              </a:solidFill>
              <a:ea typeface="楷体_GB2312" pitchFamily="49" charset="-122"/>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1746" name="Rectangle 2" descr="kingsoft"/>
          <p:cNvSpPr>
            <a:spLocks noGrp="1" noChangeArrowheads="1"/>
          </p:cNvSpPr>
          <p:nvPr/>
        </p:nvSpPr>
        <p:spPr>
          <a:xfrm>
            <a:off x="494030" y="1063625"/>
            <a:ext cx="1741805" cy="363855"/>
          </a:xfrm>
          <a:prstGeom prst="rect">
            <a:avLst/>
          </a:prstGeom>
          <a:blipFill dpi="0" rotWithShape="0">
            <a:blip r:embed="rId1" cstate="print"/>
            <a:srcRect/>
            <a:tile tx="0" ty="0" sx="100000" sy="100000" flip="none" algn="tl"/>
          </a:blip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9pPr>
          </a:lstStyle>
          <a:p>
            <a:pPr eaLnBrk="1" hangingPunct="1">
              <a:buSzPct val="100000"/>
              <a:buFont typeface="Wingdings" panose="05000000000000000000" pitchFamily="2" charset="2"/>
              <a:buNone/>
              <a:defRPr/>
            </a:pPr>
            <a:r>
              <a:rPr lang="zh-CN" altLang="en-US" sz="2000" b="1" smtClean="0">
                <a:solidFill>
                  <a:schemeClr val="bg2"/>
                </a:solidFill>
              </a:rPr>
              <a:t> </a:t>
            </a:r>
            <a:r>
              <a:rPr lang="en-US" altLang="zh-CN" sz="2000" b="1" smtClean="0">
                <a:solidFill>
                  <a:schemeClr val="bg2"/>
                </a:solidFill>
                <a:latin typeface="Times New Roman" panose="02020603050405020304" pitchFamily="18" charset="0"/>
                <a:cs typeface="Times New Roman" panose="02020603050405020304" pitchFamily="18" charset="0"/>
              </a:rPr>
              <a:t>1)</a:t>
            </a:r>
            <a:r>
              <a:rPr lang="zh-CN" altLang="en-US" sz="2000" b="1" smtClean="0">
                <a:solidFill>
                  <a:schemeClr val="bg2"/>
                </a:solidFill>
              </a:rPr>
              <a:t>代数插值法</a:t>
            </a:r>
            <a:endParaRPr lang="zh-CN" altLang="en-US" sz="2000" b="1" smtClean="0">
              <a:solidFill>
                <a:schemeClr val="bg2"/>
              </a:solidFill>
            </a:endParaRPr>
          </a:p>
        </p:txBody>
      </p:sp>
      <p:sp>
        <p:nvSpPr>
          <p:cNvPr id="38914" name="Rectangle 2"/>
          <p:cNvSpPr>
            <a:spLocks noGrp="1" noChangeArrowheads="1"/>
          </p:cNvSpPr>
          <p:nvPr/>
        </p:nvSpPr>
        <p:spPr>
          <a:xfrm>
            <a:off x="2374265" y="1062355"/>
            <a:ext cx="2000250" cy="341630"/>
          </a:xfrm>
          <a:prstGeom prst="rect">
            <a:avLst/>
          </a:prstGeom>
          <a:solidFill>
            <a:srgbClr val="FF3300"/>
          </a:solid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分段插值</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40962" name="Rectangle 2"/>
          <p:cNvSpPr>
            <a:spLocks noGrp="1" noChangeArrowheads="1"/>
          </p:cNvSpPr>
          <p:nvPr/>
        </p:nvSpPr>
        <p:spPr>
          <a:xfrm>
            <a:off x="410210" y="1436370"/>
            <a:ext cx="3682365" cy="374650"/>
          </a:xfrm>
          <a:prstGeom prst="rect">
            <a:avLst/>
          </a:prstGeom>
          <a:noFill/>
          <a:ln w="9525">
            <a:solidFill>
              <a:srgbClr val="FFCC00"/>
            </a:solid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buSzPct val="100000"/>
              <a:buFontTx/>
              <a:buAutoNum type="circleNumDbPlain" startAt="2"/>
              <a:defRPr/>
            </a:pP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 非等距节点分段直线校正法</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40963" name="Rectangle 3"/>
          <p:cNvSpPr>
            <a:spLocks noGrp="1" noChangeArrowheads="1"/>
          </p:cNvSpPr>
          <p:nvPr/>
        </p:nvSpPr>
        <p:spPr>
          <a:xfrm>
            <a:off x="338455" y="1769110"/>
            <a:ext cx="8542020" cy="132778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9pPr>
          </a:lstStyle>
          <a:p>
            <a:pPr marL="0" indent="0" eaLnBrk="1" latinLnBrk="0" hangingPunct="1">
              <a:lnSpc>
                <a:spcPct val="100000"/>
              </a:lnSpc>
              <a:spcBef>
                <a:spcPts val="0"/>
              </a:spcBef>
              <a:buFont typeface="Wingdings" panose="05000000000000000000" pitchFamily="2" charset="2"/>
              <a:buNone/>
              <a:defRPr/>
            </a:pPr>
            <a:r>
              <a:rPr lang="zh-CN" altLang="zh-CN" sz="2000" b="1" dirty="0" smtClean="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若采用等距节点的方法进行插值，要使最大误差满足精度要求，分段数</a:t>
            </a:r>
            <a:r>
              <a:rPr lang="zh-CN" alt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zh-CN"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就会变得很大（因为一般取</a:t>
            </a:r>
            <a:r>
              <a:rPr lang="zh-CN" alt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n≤2</a:t>
            </a:r>
            <a:r>
              <a:rPr lang="zh-CN"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）。这将使多项式的系数组数相应增加。此时更宜采且非等距节点分段插值法</a:t>
            </a:r>
            <a:r>
              <a:rPr lang="zh-CN" sz="2000" b="1" dirty="0" smtClean="0">
                <a:solidFill>
                  <a:schemeClr val="folHlink"/>
                </a:solidFill>
                <a:effectLst/>
                <a:latin typeface="宋体" panose="02010600030101010101" pitchFamily="2" charset="-122"/>
                <a:ea typeface="宋体" panose="02010600030101010101" pitchFamily="2" charset="-122"/>
                <a:cs typeface="宋体" panose="02010600030101010101" pitchFamily="2" charset="-122"/>
              </a:rPr>
              <a:t>。</a:t>
            </a:r>
            <a:r>
              <a:rPr lang="zh-CN"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即在线性好的部分，节点间距离取大些，反之则取小些，从而使误差达到均匀分布。</a:t>
            </a:r>
            <a:endParaRPr lang="zh-CN"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2" name="Picture 4" descr="5"/>
          <p:cNvPicPr>
            <a:picLocks noChangeAspect="1" noChangeArrowheads="1"/>
          </p:cNvPicPr>
          <p:nvPr/>
        </p:nvPicPr>
        <p:blipFill>
          <a:blip r:embed="rId5" cstate="print"/>
          <a:srcRect/>
          <a:stretch>
            <a:fillRect/>
          </a:stretch>
        </p:blipFill>
        <p:spPr bwMode="auto">
          <a:xfrm>
            <a:off x="5955665" y="3438525"/>
            <a:ext cx="2517775" cy="2565400"/>
          </a:xfrm>
          <a:prstGeom prst="rect">
            <a:avLst/>
          </a:prstGeom>
          <a:noFill/>
          <a:ln w="9525">
            <a:noFill/>
            <a:miter lim="800000"/>
            <a:headEnd/>
            <a:tailEnd/>
          </a:ln>
        </p:spPr>
      </p:pic>
      <p:sp>
        <p:nvSpPr>
          <p:cNvPr id="3" name="Text Box 2"/>
          <p:cNvSpPr txBox="1">
            <a:spLocks noChangeArrowheads="1"/>
          </p:cNvSpPr>
          <p:nvPr/>
        </p:nvSpPr>
        <p:spPr bwMode="auto">
          <a:xfrm>
            <a:off x="259080" y="3006725"/>
            <a:ext cx="8577580" cy="706755"/>
          </a:xfrm>
          <a:prstGeom prst="rect">
            <a:avLst/>
          </a:prstGeom>
          <a:noFill/>
          <a:ln w="9525">
            <a:noFill/>
            <a:miter lim="800000"/>
          </a:ln>
        </p:spPr>
        <p:txBody>
          <a:bodyPr wrap="square">
            <a:spAutoFit/>
          </a:bodyPr>
          <a:lstStyle/>
          <a:p>
            <a:pPr indent="266700" algn="just"/>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a:t>
            </a:r>
            <a:r>
              <a:rPr lang="zh-CN" altLang="en-US" sz="20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设某传感器的输入</a:t>
            </a:r>
            <a:r>
              <a:rPr lang="zh-CN" altLang="en-US" sz="2000" b="1">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r>
              <a:rPr lang="zh-CN" altLang="en-US" sz="20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输出特性曲线如图</a:t>
            </a:r>
            <a:r>
              <a:rPr lang="zh-CN" altLang="en-US" sz="2000" b="1">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中实线</a:t>
            </a:r>
            <a:r>
              <a:rPr lang="zh-CN" altLang="en-US" sz="20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所示，图中</a:t>
            </a:r>
            <a:r>
              <a:rPr lang="zh-CN" altLang="en-US" sz="20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a:t>
            </a:r>
            <a:r>
              <a:rPr lang="zh-CN" altLang="en-US" sz="20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为传感器的输出值，</a:t>
            </a:r>
            <a:r>
              <a:rPr lang="zh-CN" altLang="en-US" sz="2000" b="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y</a:t>
            </a:r>
            <a:r>
              <a:rPr lang="zh-CN" altLang="en-US" sz="2000" b="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为传感器的输入值（实际被测量）。</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4" name="Text Box 2"/>
          <p:cNvSpPr txBox="1">
            <a:spLocks noChangeArrowheads="1"/>
          </p:cNvSpPr>
          <p:nvPr/>
        </p:nvSpPr>
        <p:spPr bwMode="auto">
          <a:xfrm>
            <a:off x="339090" y="3713480"/>
            <a:ext cx="5413375" cy="706755"/>
          </a:xfrm>
          <a:prstGeom prst="rect">
            <a:avLst/>
          </a:prstGeom>
          <a:noFill/>
          <a:ln w="9525">
            <a:noFill/>
            <a:miter lim="800000"/>
          </a:ln>
        </p:spPr>
        <p:txBody>
          <a:bodyPr wrap="square">
            <a:spAutoFit/>
          </a:bodyPr>
          <a:lstStyle/>
          <a:p>
            <a:pPr indent="266700" algn="just"/>
            <a:r>
              <a:rPr lang="en-US" altLang="zh-CN" sz="2000" b="1" dirty="0">
                <a:latin typeface="宋体" panose="02010600030101010101" pitchFamily="2" charset="-122"/>
                <a:ea typeface="宋体" panose="02010600030101010101" pitchFamily="2" charset="-122"/>
                <a:sym typeface="宋体" panose="02010600030101010101" pitchFamily="2" charset="-122"/>
              </a:rPr>
              <a:t>  </a:t>
            </a:r>
            <a:r>
              <a:rPr lang="zh-CN" altLang="en-US" sz="2000" b="1" dirty="0">
                <a:latin typeface="宋体" panose="02010600030101010101" pitchFamily="2" charset="-122"/>
                <a:ea typeface="宋体" panose="02010600030101010101" pitchFamily="2" charset="-122"/>
                <a:sym typeface="宋体" panose="02010600030101010101" pitchFamily="2" charset="-122"/>
              </a:rPr>
              <a:t>分四段直线逼近该传感器的非线性曲线如</a:t>
            </a:r>
            <a:r>
              <a:rPr lang="zh-CN" altLang="en-US" sz="2000" b="1" dirty="0" smtClean="0">
                <a:latin typeface="宋体" panose="02010600030101010101" pitchFamily="2" charset="-122"/>
                <a:ea typeface="宋体" panose="02010600030101010101" pitchFamily="2" charset="-122"/>
                <a:sym typeface="宋体" panose="02010600030101010101" pitchFamily="2" charset="-122"/>
              </a:rPr>
              <a:t>图中</a:t>
            </a:r>
            <a:r>
              <a:rPr lang="zh-CN" altLang="en-US" sz="2000" b="1" dirty="0">
                <a:latin typeface="宋体" panose="02010600030101010101" pitchFamily="2" charset="-122"/>
                <a:ea typeface="宋体" panose="02010600030101010101" pitchFamily="2" charset="-122"/>
                <a:sym typeface="宋体" panose="02010600030101010101" pitchFamily="2" charset="-122"/>
              </a:rPr>
              <a:t>虚线所示。可以写出各段的直线方程式。</a:t>
            </a:r>
            <a:endParaRPr lang="zh-CN" altLang="en-US" sz="2000" b="1" dirty="0">
              <a:latin typeface="宋体" panose="02010600030101010101" pitchFamily="2" charset="-122"/>
              <a:ea typeface="宋体" panose="02010600030101010101" pitchFamily="2" charset="-122"/>
            </a:endParaRPr>
          </a:p>
        </p:txBody>
      </p:sp>
      <p:grpSp>
        <p:nvGrpSpPr>
          <p:cNvPr id="5" name="Group 3"/>
          <p:cNvGrpSpPr>
            <a:grpSpLocks noChangeAspect="1"/>
          </p:cNvGrpSpPr>
          <p:nvPr/>
        </p:nvGrpSpPr>
        <p:grpSpPr bwMode="auto">
          <a:xfrm>
            <a:off x="492760" y="4420235"/>
            <a:ext cx="4577715" cy="1445895"/>
            <a:chOff x="0" y="0"/>
            <a:chExt cx="4527" cy="1661"/>
          </a:xfrm>
        </p:grpSpPr>
        <p:pic>
          <p:nvPicPr>
            <p:cNvPr id="13318" name="Picture 4"/>
            <p:cNvPicPr>
              <a:picLocks noChangeAspect="1" noChangeArrowheads="1"/>
            </p:cNvPicPr>
            <p:nvPr/>
          </p:nvPicPr>
          <p:blipFill>
            <a:blip r:embed="rId6" cstate="print"/>
            <a:srcRect r="24529"/>
            <a:stretch>
              <a:fillRect/>
            </a:stretch>
          </p:blipFill>
          <p:spPr bwMode="auto">
            <a:xfrm>
              <a:off x="2340" y="0"/>
              <a:ext cx="2187" cy="1661"/>
            </a:xfrm>
            <a:prstGeom prst="rect">
              <a:avLst/>
            </a:prstGeom>
            <a:solidFill>
              <a:schemeClr val="hlink"/>
            </a:solidFill>
            <a:ln w="9525">
              <a:noFill/>
              <a:miter lim="800000"/>
              <a:headEnd/>
              <a:tailEnd/>
            </a:ln>
          </p:spPr>
        </p:pic>
        <p:pic>
          <p:nvPicPr>
            <p:cNvPr id="13319" name="Picture 5"/>
            <p:cNvPicPr>
              <a:picLocks noChangeAspect="1" noChangeArrowheads="1"/>
            </p:cNvPicPr>
            <p:nvPr/>
          </p:nvPicPr>
          <p:blipFill>
            <a:blip r:embed="rId7" cstate="print"/>
            <a:srcRect/>
            <a:stretch>
              <a:fillRect/>
            </a:stretch>
          </p:blipFill>
          <p:spPr bwMode="auto">
            <a:xfrm>
              <a:off x="0" y="0"/>
              <a:ext cx="1995" cy="1447"/>
            </a:xfrm>
            <a:prstGeom prst="rect">
              <a:avLst/>
            </a:prstGeom>
            <a:solidFill>
              <a:schemeClr val="hlink"/>
            </a:solidFill>
            <a:ln w="9525">
              <a:noFill/>
              <a:miter lim="800000"/>
              <a:headEnd/>
              <a:tailEnd/>
            </a:ln>
          </p:spPr>
        </p:pic>
      </p:grpSp>
      <p:graphicFrame>
        <p:nvGraphicFramePr>
          <p:cNvPr id="41991" name="Object 7"/>
          <p:cNvGraphicFramePr>
            <a:graphicFrameLocks noChangeAspect="1"/>
          </p:cNvGraphicFramePr>
          <p:nvPr/>
        </p:nvGraphicFramePr>
        <p:xfrm>
          <a:off x="494030" y="5866130"/>
          <a:ext cx="4016375" cy="785495"/>
        </p:xfrm>
        <a:graphic>
          <a:graphicData uri="http://schemas.openxmlformats.org/presentationml/2006/ole">
            <mc:AlternateContent xmlns:mc="http://schemas.openxmlformats.org/markup-compatibility/2006">
              <mc:Choice xmlns:v="urn:schemas-microsoft-com:vml" Requires="v">
                <p:oleObj spid="_x0000_s13313" name="" r:id="rId8" imgW="61569600" imgH="12801600" progId="Equation.3">
                  <p:embed/>
                </p:oleObj>
              </mc:Choice>
              <mc:Fallback>
                <p:oleObj name="" r:id="rId8" imgW="61569600" imgH="12801600" progId="Equation.3">
                  <p:embed/>
                  <p:pic>
                    <p:nvPicPr>
                      <p:cNvPr id="0" name="Object 7"/>
                      <p:cNvPicPr>
                        <a:picLocks noChangeAspect="1"/>
                      </p:cNvPicPr>
                      <p:nvPr/>
                    </p:nvPicPr>
                    <p:blipFill>
                      <a:blip r:embed="rId9"/>
                      <a:stretch>
                        <a:fillRect/>
                      </a:stretch>
                    </p:blipFill>
                    <p:spPr>
                      <a:xfrm>
                        <a:off x="494030" y="5866130"/>
                        <a:ext cx="4016375" cy="785495"/>
                      </a:xfrm>
                      <a:prstGeom prst="rect">
                        <a:avLst/>
                      </a:prstGeom>
                      <a:solidFill>
                        <a:srgbClr val="86D1EC"/>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pRg st="4294967295" end="4294967295"/>
                                            </p:txEl>
                                          </p:spTgt>
                                        </p:tgtEl>
                                        <p:attrNameLst>
                                          <p:attrName>style.visibility</p:attrName>
                                        </p:attrNameLst>
                                      </p:cBhvr>
                                      <p:to>
                                        <p:strVal val="visible"/>
                                      </p:to>
                                    </p:set>
                                    <p:anim calcmode="lin" valueType="num">
                                      <p:cBhvr additive="base">
                                        <p:cTn id="7" dur="500" fill="hold"/>
                                        <p:tgtEl>
                                          <p:spTgt spid="40963">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3">
                                            <p:txEl>
                                              <p:pRg st="4294967295" end="42949672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0"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xEl>
                                              <p:pRg st="4294967295" end="4294967295"/>
                                            </p:txEl>
                                          </p:spTgt>
                                        </p:tgtEl>
                                        <p:attrNameLst>
                                          <p:attrName>style.visibility</p:attrName>
                                        </p:attrNameLst>
                                      </p:cBhvr>
                                      <p:to>
                                        <p:strVal val="visible"/>
                                      </p:to>
                                    </p:set>
                                    <p:anim calcmode="lin" valueType="num">
                                      <p:cBhvr additive="base">
                                        <p:cTn id="13" dur="500" fill="hold"/>
                                        <p:tgtEl>
                                          <p:spTgt spid="40963">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3">
                                            <p:txEl>
                                              <p:pRg st="4294967295" end="42949672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0"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3">
                                            <p:txEl>
                                              <p:pRg st="0" end="0"/>
                                            </p:txEl>
                                          </p:spTgt>
                                        </p:tgtEl>
                                        <p:attrNameLst>
                                          <p:attrName>style.visibility</p:attrName>
                                        </p:attrNameLst>
                                      </p:cBhvr>
                                      <p:to>
                                        <p:strVal val="visible"/>
                                      </p:to>
                                    </p:set>
                                    <p:anim calcmode="lin" valueType="num">
                                      <p:cBhvr additive="base">
                                        <p:cTn id="19" dur="500" fill="hold"/>
                                        <p:tgtEl>
                                          <p:spTgt spid="4096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0"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1991"/>
                                        </p:tgtEl>
                                        <p:attrNameLst>
                                          <p:attrName>style.visibility</p:attrName>
                                        </p:attrNameLst>
                                      </p:cBhvr>
                                      <p:to>
                                        <p:strVal val="visible"/>
                                      </p:to>
                                    </p:set>
                                    <p:anim calcmode="lin" valueType="num">
                                      <p:cBhvr additive="base">
                                        <p:cTn id="49" dur="500" fill="hold"/>
                                        <p:tgtEl>
                                          <p:spTgt spid="41991"/>
                                        </p:tgtEl>
                                        <p:attrNameLst>
                                          <p:attrName>ppt_x</p:attrName>
                                        </p:attrNameLst>
                                      </p:cBhvr>
                                      <p:tavLst>
                                        <p:tav tm="0">
                                          <p:val>
                                            <p:strVal val="#ppt_x"/>
                                          </p:val>
                                        </p:tav>
                                        <p:tav tm="100000">
                                          <p:val>
                                            <p:strVal val="#ppt_x"/>
                                          </p:val>
                                        </p:tav>
                                      </p:tavLst>
                                    </p:anim>
                                    <p:anim calcmode="lin" valueType="num">
                                      <p:cBhvr additive="base">
                                        <p:cTn id="50" dur="500" fill="hold"/>
                                        <p:tgtEl>
                                          <p:spTgt spid="419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uiExpand="1" build="p"/>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9" name="Text Box 13" descr="斜纹布"/>
          <p:cNvSpPr txBox="1">
            <a:spLocks noChangeArrowheads="1"/>
          </p:cNvSpPr>
          <p:nvPr/>
        </p:nvSpPr>
        <p:spPr bwMode="auto">
          <a:xfrm>
            <a:off x="3310890" y="414020"/>
            <a:ext cx="2075815" cy="52197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a:solidFill>
                  <a:schemeClr val="tx1"/>
                </a:solidFill>
                <a:latin typeface="Times New Roman" panose="02020603050405020304" pitchFamily="18" charset="0"/>
                <a:ea typeface="宋体" panose="02010600030101010101" pitchFamily="2" charset="-122"/>
                <a:cs typeface="Times New Roman" panose="02020603050405020304" pitchFamily="18" charset="0"/>
              </a:rPr>
              <a:t>3.1  </a:t>
            </a:r>
            <a:r>
              <a:rPr lang="zh-CN" altLang="en-US">
                <a:solidFill>
                  <a:schemeClr val="tx1"/>
                </a:solidFill>
                <a:latin typeface="宋体" panose="02010600030101010101" pitchFamily="2" charset="-122"/>
                <a:ea typeface="宋体" panose="02010600030101010101" pitchFamily="2" charset="-122"/>
              </a:rPr>
              <a:t>概</a:t>
            </a:r>
            <a:r>
              <a:rPr lang="en-US" altLang="zh-CN">
                <a:solidFill>
                  <a:schemeClr val="tx1"/>
                </a:solidFill>
                <a:latin typeface="宋体" panose="02010600030101010101" pitchFamily="2" charset="-122"/>
                <a:ea typeface="宋体" panose="02010600030101010101" pitchFamily="2" charset="-122"/>
              </a:rPr>
              <a:t>  </a:t>
            </a:r>
            <a:r>
              <a:rPr lang="zh-CN" altLang="en-US">
                <a:solidFill>
                  <a:schemeClr val="tx1"/>
                </a:solidFill>
                <a:latin typeface="宋体" panose="02010600030101010101" pitchFamily="2" charset="-122"/>
                <a:ea typeface="宋体" panose="02010600030101010101" pitchFamily="2" charset="-122"/>
              </a:rPr>
              <a:t>述</a:t>
            </a:r>
            <a:r>
              <a:rPr lang="zh-CN" altLang="en-US">
                <a:solidFill>
                  <a:schemeClr val="tx1"/>
                </a:solidFill>
              </a:rPr>
              <a:t> </a:t>
            </a:r>
            <a:endParaRPr lang="zh-CN" altLang="en-US">
              <a:solidFill>
                <a:schemeClr val="tx1"/>
              </a:solidFill>
            </a:endParaRPr>
          </a:p>
        </p:txBody>
      </p:sp>
      <p:sp>
        <p:nvSpPr>
          <p:cNvPr id="536590" name="Text Box 14" descr="斜纹布"/>
          <p:cNvSpPr txBox="1">
            <a:spLocks noChangeArrowheads="1"/>
          </p:cNvSpPr>
          <p:nvPr/>
        </p:nvSpPr>
        <p:spPr bwMode="auto">
          <a:xfrm>
            <a:off x="254000" y="2550795"/>
            <a:ext cx="780669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solidFill>
                  <a:srgbClr val="FFFFFF"/>
                </a:solidFill>
                <a:latin typeface="宋体" panose="02010600030101010101" pitchFamily="2" charset="-122"/>
                <a:ea typeface="宋体" panose="02010600030101010101" pitchFamily="2" charset="-122"/>
                <a:cs typeface="宋体" panose="02010600030101010101" pitchFamily="2" charset="-122"/>
              </a:rPr>
              <a:t>与常规的模拟电路相比，智能仪器的数据处理具有如下优点： </a:t>
            </a:r>
            <a:endParaRPr lang="zh-CN" altLang="en-US" sz="2000" dirty="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536591" name="Text Box 15" descr="斜纹布"/>
          <p:cNvSpPr txBox="1">
            <a:spLocks noChangeArrowheads="1"/>
          </p:cNvSpPr>
          <p:nvPr/>
        </p:nvSpPr>
        <p:spPr bwMode="auto">
          <a:xfrm>
            <a:off x="632460" y="2964815"/>
            <a:ext cx="6226175" cy="16300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1</a:t>
            </a:r>
            <a:r>
              <a:rPr lang="zh-CN" altLang="en-US" sz="2000">
                <a:latin typeface="宋体" panose="02010600030101010101" pitchFamily="2" charset="-122"/>
                <a:ea typeface="宋体" panose="02010600030101010101" pitchFamily="2" charset="-122"/>
                <a:cs typeface="宋体" panose="02010600030101010101" pitchFamily="2" charset="-122"/>
              </a:rPr>
              <a:t>）可用程序代替硬件电路，完成多种运算。</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2</a:t>
            </a:r>
            <a:r>
              <a:rPr lang="zh-CN" altLang="en-US" sz="2000">
                <a:latin typeface="宋体" panose="02010600030101010101" pitchFamily="2" charset="-122"/>
                <a:ea typeface="宋体" panose="02010600030101010101" pitchFamily="2" charset="-122"/>
                <a:cs typeface="宋体" panose="02010600030101010101" pitchFamily="2" charset="-122"/>
              </a:rPr>
              <a:t>）能自动修正误差。 </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3</a:t>
            </a:r>
            <a:r>
              <a:rPr lang="zh-CN" altLang="en-US" sz="2000">
                <a:latin typeface="宋体" panose="02010600030101010101" pitchFamily="2" charset="-122"/>
                <a:ea typeface="宋体" panose="02010600030101010101" pitchFamily="2" charset="-122"/>
                <a:cs typeface="宋体" panose="02010600030101010101" pitchFamily="2" charset="-122"/>
              </a:rPr>
              <a:t>）能对被测参数进行较复杂的计算和处理。 </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4</a:t>
            </a:r>
            <a:r>
              <a:rPr lang="zh-CN" altLang="en-US" sz="2000">
                <a:latin typeface="宋体" panose="02010600030101010101" pitchFamily="2" charset="-122"/>
                <a:ea typeface="宋体" panose="02010600030101010101" pitchFamily="2" charset="-122"/>
                <a:cs typeface="宋体" panose="02010600030101010101" pitchFamily="2" charset="-122"/>
              </a:rPr>
              <a:t>）能进行逻辑判断。</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5</a:t>
            </a:r>
            <a:r>
              <a:rPr lang="zh-CN" altLang="en-US" sz="2000">
                <a:latin typeface="宋体" panose="02010600030101010101" pitchFamily="2" charset="-122"/>
                <a:ea typeface="宋体" panose="02010600030101010101" pitchFamily="2" charset="-122"/>
                <a:cs typeface="宋体" panose="02010600030101010101" pitchFamily="2" charset="-122"/>
              </a:rPr>
              <a:t>）不但精度高，而且稳定可靠，抗干扰能力强。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2" name="Text Box 15" descr="斜纹布"/>
          <p:cNvSpPr txBox="1">
            <a:spLocks noChangeArrowheads="1"/>
          </p:cNvSpPr>
          <p:nvPr/>
        </p:nvSpPr>
        <p:spPr bwMode="auto">
          <a:xfrm>
            <a:off x="583565" y="864870"/>
            <a:ext cx="8232775"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ts val="0"/>
              </a:spcBef>
              <a:spcAft>
                <a:spcPct val="0"/>
              </a:spcAft>
            </a:pPr>
            <a:r>
              <a:rPr lang="zh-CN" sz="2000">
                <a:latin typeface="宋体" panose="02010600030101010101" pitchFamily="2" charset="-122"/>
                <a:ea typeface="宋体" panose="02010600030101010101" pitchFamily="2" charset="-122"/>
                <a:cs typeface="宋体" panose="02010600030101010101" pitchFamily="2" charset="-122"/>
              </a:rPr>
              <a:t>智能仪器所获取的各种数据，一般不能直接用于控制、显示和记录，必须先进行加工和处理。</a:t>
            </a:r>
            <a:r>
              <a:rPr lang="zh-CN" altLang="en-US" sz="2000">
                <a:latin typeface="宋体" panose="02010600030101010101" pitchFamily="2" charset="-122"/>
                <a:ea typeface="宋体" panose="02010600030101010101" pitchFamily="2" charset="-122"/>
                <a:cs typeface="宋体" panose="02010600030101010101" pitchFamily="2" charset="-122"/>
              </a:rPr>
              <a:t>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3" name="Text Box 15" descr="斜纹布"/>
          <p:cNvSpPr txBox="1">
            <a:spLocks noChangeArrowheads="1"/>
          </p:cNvSpPr>
          <p:nvPr/>
        </p:nvSpPr>
        <p:spPr bwMode="auto">
          <a:xfrm>
            <a:off x="596265" y="1532890"/>
            <a:ext cx="8232775"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ts val="0"/>
              </a:spcBef>
              <a:spcAft>
                <a:spcPct val="0"/>
              </a:spcAft>
            </a:pPr>
            <a:r>
              <a:rPr lang="zh-CN" sz="2000">
                <a:latin typeface="宋体" panose="02010600030101010101" pitchFamily="2" charset="-122"/>
                <a:ea typeface="宋体" panose="02010600030101010101" pitchFamily="2" charset="-122"/>
                <a:cs typeface="宋体" panose="02010600030101010101" pitchFamily="2" charset="-122"/>
              </a:rPr>
              <a:t>智能仪器中，微处理器的采用，可以利用软件算法对测量数据进行处理，如数字滤波、标度变换、数值计算、逻辑判断、非线性补偿、压缩和识别等，从而消除和削弱测量误差的影响，提高测量精度和可靠性。</a:t>
            </a:r>
            <a:r>
              <a:rPr lang="zh-CN" altLang="en-US" sz="2000">
                <a:latin typeface="宋体" panose="02010600030101010101" pitchFamily="2" charset="-122"/>
                <a:ea typeface="宋体" panose="02010600030101010101" pitchFamily="2" charset="-122"/>
                <a:cs typeface="宋体" panose="02010600030101010101" pitchFamily="2" charset="-122"/>
              </a:rPr>
              <a:t>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Text Box 15" descr="斜纹布"/>
          <p:cNvSpPr txBox="1">
            <a:spLocks noChangeArrowheads="1"/>
          </p:cNvSpPr>
          <p:nvPr/>
        </p:nvSpPr>
        <p:spPr bwMode="auto">
          <a:xfrm>
            <a:off x="632460" y="4610100"/>
            <a:ext cx="8020050" cy="132207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ts val="0"/>
              </a:spcBef>
              <a:spcAft>
                <a:spcPct val="0"/>
              </a:spcAft>
            </a:pPr>
            <a:r>
              <a:rPr lang="en-US" sz="2000">
                <a:latin typeface="宋体" panose="02010600030101010101" pitchFamily="2" charset="-122"/>
                <a:ea typeface="宋体" panose="02010600030101010101" pitchFamily="2" charset="-122"/>
                <a:cs typeface="宋体" panose="02010600030101010101" pitchFamily="2" charset="-122"/>
              </a:rPr>
              <a:t>20</a:t>
            </a:r>
            <a:r>
              <a:rPr lang="zh-CN" altLang="en-US" sz="2000">
                <a:latin typeface="宋体" panose="02010600030101010101" pitchFamily="2" charset="-122"/>
                <a:ea typeface="宋体" panose="02010600030101010101" pitchFamily="2" charset="-122"/>
                <a:cs typeface="宋体" panose="02010600030101010101" pitchFamily="2" charset="-122"/>
              </a:rPr>
              <a:t>世纪</a:t>
            </a:r>
            <a:r>
              <a:rPr lang="en-US" altLang="zh-CN" sz="2000">
                <a:latin typeface="宋体" panose="02010600030101010101" pitchFamily="2" charset="-122"/>
                <a:ea typeface="宋体" panose="02010600030101010101" pitchFamily="2" charset="-122"/>
                <a:cs typeface="宋体" panose="02010600030101010101" pitchFamily="2" charset="-122"/>
              </a:rPr>
              <a:t>80</a:t>
            </a:r>
            <a:r>
              <a:rPr lang="zh-CN" altLang="en-US" sz="2000">
                <a:latin typeface="宋体" panose="02010600030101010101" pitchFamily="2" charset="-122"/>
                <a:ea typeface="宋体" panose="02010600030101010101" pitchFamily="2" charset="-122"/>
                <a:cs typeface="宋体" panose="02010600030101010101" pitchFamily="2" charset="-122"/>
              </a:rPr>
              <a:t>年代出现了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DSP</a:t>
            </a:r>
            <a:r>
              <a:rPr lang="zh-CN" altLang="en-US" sz="2000">
                <a:latin typeface="宋体" panose="02010600030101010101" pitchFamily="2" charset="-122"/>
                <a:ea typeface="宋体" panose="02010600030101010101" pitchFamily="2" charset="-122"/>
                <a:cs typeface="宋体" panose="02010600030101010101" pitchFamily="2" charset="-122"/>
              </a:rPr>
              <a:t>，数字化技术发生了革命性变化，如</a:t>
            </a:r>
            <a:r>
              <a:rPr lang="en-US" altLang="zh-CN" sz="2000">
                <a:latin typeface="Times New Roman" panose="02020603050405020304" pitchFamily="18" charset="0"/>
                <a:ea typeface="宋体" panose="02010600030101010101" pitchFamily="2" charset="-122"/>
                <a:cs typeface="Times New Roman" panose="02020603050405020304" pitchFamily="18" charset="0"/>
              </a:rPr>
              <a:t>DSP</a:t>
            </a:r>
            <a:r>
              <a:rPr lang="zh-CN" altLang="en-US" sz="2000">
                <a:latin typeface="宋体" panose="02010600030101010101" pitchFamily="2" charset="-122"/>
                <a:ea typeface="宋体" panose="02010600030101010101" pitchFamily="2" charset="-122"/>
                <a:cs typeface="宋体" panose="02010600030101010101" pitchFamily="2" charset="-122"/>
              </a:rPr>
              <a:t>芯片可以容易地进行数字滤波、相关分析、</a:t>
            </a:r>
            <a:r>
              <a:rPr lang="en-US" altLang="zh-CN" sz="2000">
                <a:latin typeface="Times New Roman" panose="02020603050405020304" pitchFamily="18" charset="0"/>
                <a:ea typeface="宋体" panose="02010600030101010101" pitchFamily="2" charset="-122"/>
                <a:cs typeface="Times New Roman" panose="02020603050405020304" pitchFamily="18" charset="0"/>
              </a:rPr>
              <a:t>FFT</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宋体" panose="02010600030101010101" pitchFamily="2" charset="-122"/>
                <a:ea typeface="宋体" panose="02010600030101010101" pitchFamily="2" charset="-122"/>
                <a:cs typeface="宋体" panose="02010600030101010101" pitchFamily="2" charset="-122"/>
              </a:rPr>
              <a:t>语音处理和频谱分析。以</a:t>
            </a:r>
            <a:r>
              <a:rPr lang="en-US" altLang="zh-CN" sz="2000">
                <a:latin typeface="Times New Roman" panose="02020603050405020304" pitchFamily="18" charset="0"/>
                <a:ea typeface="宋体" panose="02010600030101010101" pitchFamily="2" charset="-122"/>
                <a:cs typeface="Times New Roman" panose="02020603050405020304" pitchFamily="18" charset="0"/>
              </a:rPr>
              <a:t>DSP</a:t>
            </a:r>
            <a:r>
              <a:rPr lang="zh-CN" altLang="en-US" sz="2000">
                <a:latin typeface="宋体" panose="02010600030101010101" pitchFamily="2" charset="-122"/>
                <a:ea typeface="宋体" panose="02010600030101010101" pitchFamily="2" charset="-122"/>
                <a:cs typeface="宋体" panose="02010600030101010101" pitchFamily="2" charset="-122"/>
              </a:rPr>
              <a:t>芯片为核心，配以专用分析软件的智能仪器，在振动分析、故障诊断等方面获得了广泛的应用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6590"/>
                                        </p:tgtEl>
                                        <p:attrNameLst>
                                          <p:attrName>style.visibility</p:attrName>
                                        </p:attrNameLst>
                                      </p:cBhvr>
                                      <p:to>
                                        <p:strVal val="visible"/>
                                      </p:to>
                                    </p:set>
                                    <p:anim calcmode="lin" valueType="num">
                                      <p:cBhvr additive="base">
                                        <p:cTn id="19" dur="500" fill="hold"/>
                                        <p:tgtEl>
                                          <p:spTgt spid="536590"/>
                                        </p:tgtEl>
                                        <p:attrNameLst>
                                          <p:attrName>ppt_x</p:attrName>
                                        </p:attrNameLst>
                                      </p:cBhvr>
                                      <p:tavLst>
                                        <p:tav tm="0">
                                          <p:val>
                                            <p:strVal val="#ppt_x"/>
                                          </p:val>
                                        </p:tav>
                                        <p:tav tm="100000">
                                          <p:val>
                                            <p:strVal val="#ppt_x"/>
                                          </p:val>
                                        </p:tav>
                                      </p:tavLst>
                                    </p:anim>
                                    <p:anim calcmode="lin" valueType="num">
                                      <p:cBhvr additive="base">
                                        <p:cTn id="20" dur="500" fill="hold"/>
                                        <p:tgtEl>
                                          <p:spTgt spid="5365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6591"/>
                                        </p:tgtEl>
                                        <p:attrNameLst>
                                          <p:attrName>style.visibility</p:attrName>
                                        </p:attrNameLst>
                                      </p:cBhvr>
                                      <p:to>
                                        <p:strVal val="visible"/>
                                      </p:to>
                                    </p:set>
                                    <p:anim calcmode="lin" valueType="num">
                                      <p:cBhvr additive="base">
                                        <p:cTn id="25" dur="500" fill="hold"/>
                                        <p:tgtEl>
                                          <p:spTgt spid="536591"/>
                                        </p:tgtEl>
                                        <p:attrNameLst>
                                          <p:attrName>ppt_x</p:attrName>
                                        </p:attrNameLst>
                                      </p:cBhvr>
                                      <p:tavLst>
                                        <p:tav tm="0">
                                          <p:val>
                                            <p:strVal val="#ppt_x"/>
                                          </p:val>
                                        </p:tav>
                                        <p:tav tm="100000">
                                          <p:val>
                                            <p:strVal val="#ppt_x"/>
                                          </p:val>
                                        </p:tav>
                                      </p:tavLst>
                                    </p:anim>
                                    <p:anim calcmode="lin" valueType="num">
                                      <p:cBhvr additive="base">
                                        <p:cTn id="26" dur="500" fill="hold"/>
                                        <p:tgtEl>
                                          <p:spTgt spid="53659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36590" grpId="0" animBg="1"/>
      <p:bldP spid="536591" grpId="0" animBg="1"/>
      <p:bldP spid="4"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rgbClr val="FFFF00"/>
                </a:solidFill>
                <a:latin typeface="Times New Roman" panose="02020603050405020304" pitchFamily="18" charset="0"/>
                <a:ea typeface="楷体_GB2312" pitchFamily="49" charset="-122"/>
                <a:cs typeface="Times New Roman" panose="02020603050405020304" pitchFamily="18" charset="0"/>
              </a:rPr>
              <a:t>2  </a:t>
            </a:r>
            <a:r>
              <a:rPr lang="zh-CN" altLang="en-US" sz="2000" b="1" dirty="0">
                <a:solidFill>
                  <a:srgbClr val="FFFF00"/>
                </a:solidFill>
                <a:ea typeface="楷体_GB2312" pitchFamily="49" charset="-122"/>
              </a:rPr>
              <a:t>利用离散数据建立模型校正系统</a:t>
            </a:r>
            <a:r>
              <a:rPr lang="zh-CN" altLang="en-US" sz="2000" b="1" dirty="0" smtClean="0">
                <a:solidFill>
                  <a:srgbClr val="FFFF00"/>
                </a:solidFill>
                <a:ea typeface="楷体_GB2312" pitchFamily="49" charset="-122"/>
              </a:rPr>
              <a:t>误差</a:t>
            </a:r>
            <a:endParaRPr lang="zh-CN" altLang="en-US" sz="2000" b="1" dirty="0" smtClean="0">
              <a:solidFill>
                <a:srgbClr val="FFFF00"/>
              </a:solidFill>
              <a:ea typeface="楷体_GB2312" pitchFamily="49" charset="-122"/>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1746" name="Rectangle 2" descr="kingsoft"/>
          <p:cNvSpPr>
            <a:spLocks noGrp="1" noChangeArrowheads="1"/>
          </p:cNvSpPr>
          <p:nvPr/>
        </p:nvSpPr>
        <p:spPr>
          <a:xfrm>
            <a:off x="494030" y="1063625"/>
            <a:ext cx="1741805" cy="363855"/>
          </a:xfrm>
          <a:prstGeom prst="rect">
            <a:avLst/>
          </a:prstGeom>
          <a:blipFill dpi="0" rotWithShape="0">
            <a:blip r:embed="rId1" cstate="print"/>
            <a:srcRect/>
            <a:tile tx="0" ty="0" sx="100000" sy="100000" flip="none" algn="tl"/>
          </a:blip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9pPr>
          </a:lstStyle>
          <a:p>
            <a:pPr eaLnBrk="1" hangingPunct="1">
              <a:buSzPct val="100000"/>
              <a:buFont typeface="Wingdings" panose="05000000000000000000" pitchFamily="2" charset="2"/>
              <a:buNone/>
              <a:defRPr/>
            </a:pPr>
            <a:r>
              <a:rPr lang="zh-CN" altLang="en-US" sz="2000" b="1" smtClean="0">
                <a:solidFill>
                  <a:schemeClr val="bg2"/>
                </a:solidFill>
              </a:rPr>
              <a:t> </a:t>
            </a:r>
            <a:r>
              <a:rPr lang="en-US" altLang="zh-CN" sz="2000" b="1" smtClean="0">
                <a:solidFill>
                  <a:schemeClr val="bg2"/>
                </a:solidFill>
                <a:latin typeface="Times New Roman" panose="02020603050405020304" pitchFamily="18" charset="0"/>
                <a:cs typeface="Times New Roman" panose="02020603050405020304" pitchFamily="18" charset="0"/>
              </a:rPr>
              <a:t>1)</a:t>
            </a:r>
            <a:r>
              <a:rPr lang="zh-CN" altLang="en-US" sz="2000" b="1" smtClean="0">
                <a:solidFill>
                  <a:schemeClr val="bg2"/>
                </a:solidFill>
              </a:rPr>
              <a:t>代数插值法</a:t>
            </a:r>
            <a:endParaRPr lang="zh-CN" altLang="en-US" sz="2000" b="1" smtClean="0">
              <a:solidFill>
                <a:schemeClr val="bg2"/>
              </a:solidFill>
            </a:endParaRPr>
          </a:p>
        </p:txBody>
      </p:sp>
      <p:sp>
        <p:nvSpPr>
          <p:cNvPr id="38914" name="Rectangle 2"/>
          <p:cNvSpPr>
            <a:spLocks noGrp="1" noChangeArrowheads="1"/>
          </p:cNvSpPr>
          <p:nvPr/>
        </p:nvSpPr>
        <p:spPr>
          <a:xfrm>
            <a:off x="2374265" y="1062355"/>
            <a:ext cx="2000250" cy="341630"/>
          </a:xfrm>
          <a:prstGeom prst="rect">
            <a:avLst/>
          </a:prstGeom>
          <a:solidFill>
            <a:srgbClr val="FF3300"/>
          </a:solid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分段插值</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40962" name="Rectangle 2"/>
          <p:cNvSpPr>
            <a:spLocks noGrp="1" noChangeArrowheads="1"/>
          </p:cNvSpPr>
          <p:nvPr/>
        </p:nvSpPr>
        <p:spPr>
          <a:xfrm>
            <a:off x="410210" y="1436370"/>
            <a:ext cx="3682365" cy="374650"/>
          </a:xfrm>
          <a:prstGeom prst="rect">
            <a:avLst/>
          </a:prstGeom>
          <a:noFill/>
          <a:ln w="9525">
            <a:solidFill>
              <a:srgbClr val="FFCC00"/>
            </a:solid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buSzPct val="100000"/>
              <a:buFontTx/>
              <a:buAutoNum type="circleNumDbPlain" startAt="2"/>
              <a:defRPr/>
            </a:pP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 非等距节点分段直线校正法</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2" name="Group 2"/>
          <p:cNvGrpSpPr/>
          <p:nvPr/>
        </p:nvGrpSpPr>
        <p:grpSpPr bwMode="auto">
          <a:xfrm>
            <a:off x="1104900" y="3165475"/>
            <a:ext cx="2740660" cy="3317875"/>
            <a:chOff x="0" y="0"/>
            <a:chExt cx="3420" cy="3588"/>
          </a:xfrm>
        </p:grpSpPr>
        <p:sp>
          <p:nvSpPr>
            <p:cNvPr id="70665" name="Rectangle 3"/>
            <p:cNvSpPr>
              <a:spLocks noChangeArrowheads="1"/>
            </p:cNvSpPr>
            <p:nvPr/>
          </p:nvSpPr>
          <p:spPr bwMode="auto">
            <a:xfrm>
              <a:off x="180" y="3120"/>
              <a:ext cx="3240" cy="468"/>
            </a:xfrm>
            <a:prstGeom prst="rect">
              <a:avLst/>
            </a:prstGeom>
            <a:solidFill>
              <a:schemeClr val="bg1"/>
            </a:solidFill>
            <a:ln w="9525">
              <a:noFill/>
              <a:miter lim="800000"/>
            </a:ln>
          </p:spPr>
          <p:txBody>
            <a:bodyPr/>
            <a:p>
              <a:endParaRPr lang="zh-CN" altLang="zh-CN" sz="2000" b="1">
                <a:ea typeface="楷体_GB2312" pitchFamily="49" charset="-122"/>
              </a:endParaRPr>
            </a:p>
            <a:p>
              <a:endParaRPr lang="zh-CN" altLang="zh-CN" b="1">
                <a:ea typeface="楷体_GB2312" pitchFamily="49" charset="-122"/>
              </a:endParaRPr>
            </a:p>
          </p:txBody>
        </p:sp>
        <p:pic>
          <p:nvPicPr>
            <p:cNvPr id="70666" name="Picture 4" descr="5"/>
            <p:cNvPicPr>
              <a:picLocks noChangeAspect="1" noChangeArrowheads="1"/>
            </p:cNvPicPr>
            <p:nvPr/>
          </p:nvPicPr>
          <p:blipFill>
            <a:blip r:embed="rId5" cstate="print"/>
            <a:srcRect/>
            <a:stretch>
              <a:fillRect/>
            </a:stretch>
          </p:blipFill>
          <p:spPr bwMode="auto">
            <a:xfrm>
              <a:off x="0" y="0"/>
              <a:ext cx="3420" cy="3088"/>
            </a:xfrm>
            <a:prstGeom prst="rect">
              <a:avLst/>
            </a:prstGeom>
            <a:noFill/>
            <a:ln w="9525">
              <a:noFill/>
              <a:miter lim="800000"/>
              <a:headEnd/>
              <a:tailEnd/>
            </a:ln>
          </p:spPr>
        </p:pic>
      </p:grpSp>
      <p:sp>
        <p:nvSpPr>
          <p:cNvPr id="43013" name="Text Box 5"/>
          <p:cNvSpPr txBox="1">
            <a:spLocks noChangeArrowheads="1"/>
          </p:cNvSpPr>
          <p:nvPr/>
        </p:nvSpPr>
        <p:spPr bwMode="auto">
          <a:xfrm>
            <a:off x="766445" y="6067425"/>
            <a:ext cx="3416935" cy="3683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p>
            <a:r>
              <a:rPr lang="zh-CN" altLang="en-US" sz="1800" b="1" dirty="0" smtClean="0">
                <a:ea typeface="宋体" panose="02010600030101010101" pitchFamily="2" charset="-122"/>
              </a:rPr>
              <a:t> 传感器</a:t>
            </a:r>
            <a:r>
              <a:rPr lang="zh-CN" altLang="en-US" sz="1800" b="1" dirty="0">
                <a:ea typeface="宋体" panose="02010600030101010101" pitchFamily="2" charset="-122"/>
              </a:rPr>
              <a:t>的输入/输出特性</a:t>
            </a:r>
            <a:r>
              <a:rPr lang="zh-CN" altLang="en-US" sz="1800" b="1" dirty="0" smtClean="0">
                <a:ea typeface="宋体" panose="02010600030101010101" pitchFamily="2" charset="-122"/>
              </a:rPr>
              <a:t>曲线图</a:t>
            </a:r>
            <a:endParaRPr lang="zh-CN" altLang="en-US" sz="1800" b="1" dirty="0">
              <a:ea typeface="楷体_GB2312" pitchFamily="49" charset="-122"/>
            </a:endParaRPr>
          </a:p>
        </p:txBody>
      </p:sp>
      <p:sp>
        <p:nvSpPr>
          <p:cNvPr id="70660" name="Text Box 6"/>
          <p:cNvSpPr txBox="1">
            <a:spLocks noChangeArrowheads="1"/>
          </p:cNvSpPr>
          <p:nvPr/>
        </p:nvSpPr>
        <p:spPr bwMode="auto">
          <a:xfrm>
            <a:off x="229553" y="1843405"/>
            <a:ext cx="8496300" cy="1322070"/>
          </a:xfrm>
          <a:prstGeom prst="rect">
            <a:avLst/>
          </a:prstGeom>
          <a:noFill/>
          <a:ln w="9525">
            <a:noFill/>
            <a:miter lim="800000"/>
          </a:ln>
        </p:spPr>
        <p:txBody>
          <a:bodyPr>
            <a:spAutoFit/>
          </a:bodyPr>
          <a:p>
            <a:pPr algn="just"/>
            <a:r>
              <a:rPr lang="zh-CN" altLang="en-US" sz="2000" b="1" dirty="0">
                <a:solidFill>
                  <a:srgbClr val="FFFF00"/>
                </a:solidFill>
                <a:latin typeface="楷体_GB2312" pitchFamily="49" charset="-122"/>
                <a:ea typeface="楷体_GB2312" pitchFamily="49" charset="-122"/>
                <a:sym typeface="宋体" panose="02010600030101010101" pitchFamily="2" charset="-122"/>
              </a:rPr>
              <a:t>    编程时应将系数</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k</a:t>
            </a:r>
            <a:r>
              <a:rPr lang="zh-CN" altLang="en-US" sz="2000" b="1" baseline="-25000"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1</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k</a:t>
            </a:r>
            <a:r>
              <a:rPr lang="zh-CN" altLang="en-US" sz="2000" b="1" baseline="-25000"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2</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k</a:t>
            </a:r>
            <a:r>
              <a:rPr lang="zh-CN" altLang="en-US" sz="2000" b="1" baseline="-25000"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3</a:t>
            </a:r>
            <a:r>
              <a:rPr lang="zh-CN" altLang="en-US" sz="2000" b="1" dirty="0">
                <a:solidFill>
                  <a:srgbClr val="FFFF00"/>
                </a:solidFill>
                <a:latin typeface="楷体_GB2312" pitchFamily="49" charset="-122"/>
                <a:ea typeface="楷体_GB2312" pitchFamily="49" charset="-122"/>
                <a:sym typeface="宋体" panose="02010600030101010101" pitchFamily="2" charset="-122"/>
              </a:rPr>
              <a:t>以及数据</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x</a:t>
            </a:r>
            <a:r>
              <a:rPr lang="zh-CN" altLang="en-US" sz="2000" b="1" baseline="-25000"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1</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x</a:t>
            </a:r>
            <a:r>
              <a:rPr lang="zh-CN" altLang="en-US" sz="2000" b="1" baseline="-25000"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2</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x</a:t>
            </a:r>
            <a:r>
              <a:rPr lang="zh-CN" altLang="en-US" sz="2000" b="1" baseline="-25000"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3</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y</a:t>
            </a:r>
            <a:r>
              <a:rPr lang="zh-CN" altLang="en-US" sz="2000" b="1" baseline="-25000"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1</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y</a:t>
            </a:r>
            <a:r>
              <a:rPr lang="zh-CN" altLang="en-US" sz="2000" b="1" baseline="-25000"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2</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y</a:t>
            </a:r>
            <a:r>
              <a:rPr lang="zh-CN" altLang="en-US" sz="2000" b="1" baseline="-25000"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3</a:t>
            </a:r>
            <a:r>
              <a:rPr lang="zh-CN" altLang="en-US" sz="2000" b="1" dirty="0">
                <a:solidFill>
                  <a:srgbClr val="FFFF00"/>
                </a:solidFill>
                <a:latin typeface="楷体_GB2312" pitchFamily="49" charset="-122"/>
                <a:ea typeface="楷体_GB2312" pitchFamily="49" charset="-122"/>
                <a:sym typeface="宋体" panose="02010600030101010101" pitchFamily="2" charset="-122"/>
              </a:rPr>
              <a:t>分别存放在指定的</a:t>
            </a:r>
            <a:r>
              <a:rPr lang="zh-CN" altLang="en-US"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ROM</a:t>
            </a:r>
            <a:r>
              <a:rPr lang="zh-CN" altLang="en-US" sz="2000" b="1" dirty="0">
                <a:solidFill>
                  <a:srgbClr val="FFFF00"/>
                </a:solidFill>
                <a:latin typeface="楷体_GB2312" pitchFamily="49" charset="-122"/>
                <a:ea typeface="楷体_GB2312" pitchFamily="49" charset="-122"/>
                <a:sym typeface="宋体" panose="02010600030101010101" pitchFamily="2" charset="-122"/>
              </a:rPr>
              <a:t>中。智能仪器在进行校正时，先根据测量值的大小，找出所在直线段区域，从存储器中取出该直线段的系数，然后按照</a:t>
            </a:r>
            <a:r>
              <a:rPr lang="zh-CN" altLang="en-US" sz="2000" b="1" dirty="0" smtClean="0">
                <a:solidFill>
                  <a:srgbClr val="FFFF00"/>
                </a:solidFill>
                <a:latin typeface="楷体_GB2312" pitchFamily="49" charset="-122"/>
                <a:ea typeface="楷体_GB2312" pitchFamily="49" charset="-122"/>
                <a:sym typeface="宋体" panose="02010600030101010101" pitchFamily="2" charset="-122"/>
              </a:rPr>
              <a:t>式计算</a:t>
            </a:r>
            <a:r>
              <a:rPr lang="zh-CN" altLang="en-US" sz="2000" b="1" dirty="0">
                <a:solidFill>
                  <a:srgbClr val="FFFF00"/>
                </a:solidFill>
                <a:latin typeface="楷体_GB2312" pitchFamily="49" charset="-122"/>
                <a:ea typeface="楷体_GB2312" pitchFamily="49" charset="-122"/>
                <a:sym typeface="宋体" panose="02010600030101010101" pitchFamily="2" charset="-122"/>
              </a:rPr>
              <a:t>，获得实际被测量值</a:t>
            </a:r>
            <a:r>
              <a:rPr lang="zh-CN" altLang="en-US" sz="2000" b="1" dirty="0" smtClean="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y</a:t>
            </a:r>
            <a:r>
              <a:rPr lang="zh-CN" altLang="en-US" sz="2000" b="1" dirty="0" smtClean="0">
                <a:solidFill>
                  <a:srgbClr val="FFFF00"/>
                </a:solidFill>
                <a:latin typeface="楷体_GB2312" pitchFamily="49" charset="-122"/>
                <a:ea typeface="楷体_GB2312" pitchFamily="49" charset="-122"/>
                <a:sym typeface="宋体" panose="02010600030101010101" pitchFamily="2" charset="-122"/>
              </a:rPr>
              <a:t>。</a:t>
            </a:r>
            <a:endParaRPr lang="zh-CN" altLang="en-US" sz="2000" b="1" dirty="0" smtClean="0">
              <a:solidFill>
                <a:srgbClr val="FFFF00"/>
              </a:solidFill>
              <a:latin typeface="楷体_GB2312" pitchFamily="49" charset="-122"/>
              <a:ea typeface="楷体_GB2312" pitchFamily="49" charset="-122"/>
              <a:sym typeface="宋体" panose="02010600030101010101" pitchFamily="2" charset="-122"/>
            </a:endParaRPr>
          </a:p>
        </p:txBody>
      </p:sp>
      <p:grpSp>
        <p:nvGrpSpPr>
          <p:cNvPr id="3" name="Group 7"/>
          <p:cNvGrpSpPr/>
          <p:nvPr/>
        </p:nvGrpSpPr>
        <p:grpSpPr bwMode="auto">
          <a:xfrm>
            <a:off x="5018405" y="3107690"/>
            <a:ext cx="3077845" cy="3397885"/>
            <a:chOff x="0" y="0"/>
            <a:chExt cx="3308" cy="4368"/>
          </a:xfrm>
        </p:grpSpPr>
        <p:pic>
          <p:nvPicPr>
            <p:cNvPr id="70663" name="Picture 8" descr="5"/>
            <p:cNvPicPr>
              <a:picLocks noChangeAspect="1" noChangeArrowheads="1"/>
            </p:cNvPicPr>
            <p:nvPr/>
          </p:nvPicPr>
          <p:blipFill>
            <a:blip r:embed="rId6" cstate="print"/>
            <a:srcRect/>
            <a:stretch>
              <a:fillRect/>
            </a:stretch>
          </p:blipFill>
          <p:spPr bwMode="auto">
            <a:xfrm>
              <a:off x="180" y="0"/>
              <a:ext cx="3128" cy="3744"/>
            </a:xfrm>
            <a:prstGeom prst="rect">
              <a:avLst/>
            </a:prstGeom>
            <a:noFill/>
            <a:ln w="9525">
              <a:noFill/>
              <a:miter lim="800000"/>
              <a:headEnd/>
              <a:tailEnd/>
            </a:ln>
          </p:spPr>
        </p:pic>
        <p:sp>
          <p:nvSpPr>
            <p:cNvPr id="70664" name="Rectangle 9"/>
            <p:cNvSpPr>
              <a:spLocks noChangeArrowheads="1"/>
            </p:cNvSpPr>
            <p:nvPr/>
          </p:nvSpPr>
          <p:spPr bwMode="auto">
            <a:xfrm>
              <a:off x="0" y="3900"/>
              <a:ext cx="3240" cy="468"/>
            </a:xfrm>
            <a:prstGeom prst="rect">
              <a:avLst/>
            </a:prstGeom>
            <a:solidFill>
              <a:schemeClr val="bg1"/>
            </a:solidFill>
            <a:ln w="9525">
              <a:noFill/>
              <a:miter lim="800000"/>
            </a:ln>
          </p:spPr>
          <p:txBody>
            <a:bodyPr/>
            <a:p>
              <a:endParaRPr lang="zh-CN" altLang="zh-CN" b="1">
                <a:ea typeface="楷体_GB2312" pitchFamily="49" charset="-122"/>
              </a:endParaRPr>
            </a:p>
            <a:p>
              <a:endParaRPr lang="zh-CN" altLang="zh-CN" b="1">
                <a:ea typeface="楷体_GB2312" pitchFamily="49" charset="-122"/>
              </a:endParaRPr>
            </a:p>
          </p:txBody>
        </p:sp>
      </p:grpSp>
      <p:sp>
        <p:nvSpPr>
          <p:cNvPr id="43018" name="Text Box 10"/>
          <p:cNvSpPr txBox="1">
            <a:spLocks noChangeArrowheads="1"/>
          </p:cNvSpPr>
          <p:nvPr/>
        </p:nvSpPr>
        <p:spPr bwMode="auto">
          <a:xfrm>
            <a:off x="5369560" y="6082348"/>
            <a:ext cx="2543175" cy="368300"/>
          </a:xfrm>
          <a:prstGeom prst="rect">
            <a:avLst/>
          </a:prstGeom>
        </p:spPr>
        <p:style>
          <a:lnRef idx="2">
            <a:schemeClr val="dk1"/>
          </a:lnRef>
          <a:fillRef idx="1">
            <a:schemeClr val="lt1"/>
          </a:fillRef>
          <a:effectRef idx="0">
            <a:schemeClr val="dk1"/>
          </a:effectRef>
          <a:fontRef idx="minor">
            <a:schemeClr val="dk1"/>
          </a:fontRef>
        </p:style>
        <p:txBody>
          <a:bodyPr wrap="square" anchor="ctr">
            <a:spAutoFit/>
          </a:bodyPr>
          <a:p>
            <a:pPr>
              <a:defRPr/>
            </a:pPr>
            <a:r>
              <a:rPr lang="zh-CN" altLang="en-US" sz="1800" b="1" dirty="0" smtClean="0">
                <a:ea typeface="宋体" panose="02010600030101010101" pitchFamily="2" charset="-122"/>
              </a:rPr>
              <a:t>   </a:t>
            </a:r>
            <a:r>
              <a:rPr lang="zh-CN" altLang="en-US" sz="1800" b="1" dirty="0">
                <a:ea typeface="宋体" panose="02010600030101010101" pitchFamily="2" charset="-122"/>
              </a:rPr>
              <a:t>分段拟合程序流程图</a:t>
            </a:r>
            <a:endParaRPr lang="zh-CN" altLang="en-US" sz="18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 calcmode="lin" valueType="num">
                                      <p:cBhvr additive="base">
                                        <p:cTn id="7" dur="500" fill="hold"/>
                                        <p:tgtEl>
                                          <p:spTgt spid="70660"/>
                                        </p:tgtEl>
                                        <p:attrNameLst>
                                          <p:attrName>ppt_x</p:attrName>
                                        </p:attrNameLst>
                                      </p:cBhvr>
                                      <p:tavLst>
                                        <p:tav tm="0">
                                          <p:val>
                                            <p:strVal val="#ppt_x"/>
                                          </p:val>
                                        </p:tav>
                                        <p:tav tm="100000">
                                          <p:val>
                                            <p:strVal val="#ppt_x"/>
                                          </p:val>
                                        </p:tav>
                                      </p:tavLst>
                                    </p:anim>
                                    <p:anim calcmode="lin" valueType="num">
                                      <p:cBhvr additive="base">
                                        <p:cTn id="8" dur="500" fill="hold"/>
                                        <p:tgtEl>
                                          <p:spTgt spid="706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013"/>
                                        </p:tgtEl>
                                        <p:attrNameLst>
                                          <p:attrName>style.visibility</p:attrName>
                                        </p:attrNameLst>
                                      </p:cBhvr>
                                      <p:to>
                                        <p:strVal val="visible"/>
                                      </p:to>
                                    </p:set>
                                    <p:anim calcmode="lin" valueType="num">
                                      <p:cBhvr additive="base">
                                        <p:cTn id="19" dur="500" fill="hold"/>
                                        <p:tgtEl>
                                          <p:spTgt spid="43013"/>
                                        </p:tgtEl>
                                        <p:attrNameLst>
                                          <p:attrName>ppt_x</p:attrName>
                                        </p:attrNameLst>
                                      </p:cBhvr>
                                      <p:tavLst>
                                        <p:tav tm="0">
                                          <p:val>
                                            <p:strVal val="#ppt_x"/>
                                          </p:val>
                                        </p:tav>
                                        <p:tav tm="100000">
                                          <p:val>
                                            <p:strVal val="#ppt_x"/>
                                          </p:val>
                                        </p:tav>
                                      </p:tavLst>
                                    </p:anim>
                                    <p:anim calcmode="lin" valueType="num">
                                      <p:cBhvr additive="base">
                                        <p:cTn id="20" dur="500" fill="hold"/>
                                        <p:tgtEl>
                                          <p:spTgt spid="430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018"/>
                                        </p:tgtEl>
                                        <p:attrNameLst>
                                          <p:attrName>style.visibility</p:attrName>
                                        </p:attrNameLst>
                                      </p:cBhvr>
                                      <p:to>
                                        <p:strVal val="visible"/>
                                      </p:to>
                                    </p:set>
                                    <p:anim calcmode="lin" valueType="num">
                                      <p:cBhvr additive="base">
                                        <p:cTn id="31" dur="500" fill="hold"/>
                                        <p:tgtEl>
                                          <p:spTgt spid="43018"/>
                                        </p:tgtEl>
                                        <p:attrNameLst>
                                          <p:attrName>ppt_x</p:attrName>
                                        </p:attrNameLst>
                                      </p:cBhvr>
                                      <p:tavLst>
                                        <p:tav tm="0">
                                          <p:val>
                                            <p:strVal val="#ppt_x"/>
                                          </p:val>
                                        </p:tav>
                                        <p:tav tm="100000">
                                          <p:val>
                                            <p:strVal val="#ppt_x"/>
                                          </p:val>
                                        </p:tav>
                                      </p:tavLst>
                                    </p:anim>
                                    <p:anim calcmode="lin" valueType="num">
                                      <p:cBhvr additive="base">
                                        <p:cTn id="32" dur="500" fill="hold"/>
                                        <p:tgtEl>
                                          <p:spTgt spid="430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ldLvl="0" animBg="1" autoUpdateAnimBg="0"/>
      <p:bldP spid="43018" grpId="0" bldLvl="0" animBg="1" autoUpdateAnimBg="0"/>
      <p:bldP spid="706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rgbClr val="FFFF00"/>
                </a:solidFill>
                <a:latin typeface="Times New Roman" panose="02020603050405020304" pitchFamily="18" charset="0"/>
                <a:ea typeface="楷体_GB2312" pitchFamily="49" charset="-122"/>
                <a:cs typeface="Times New Roman" panose="02020603050405020304" pitchFamily="18" charset="0"/>
              </a:rPr>
              <a:t>2  </a:t>
            </a:r>
            <a:r>
              <a:rPr lang="zh-CN" altLang="en-US" sz="2000" b="1" dirty="0">
                <a:solidFill>
                  <a:srgbClr val="FFFF00"/>
                </a:solidFill>
                <a:ea typeface="楷体_GB2312" pitchFamily="49" charset="-122"/>
              </a:rPr>
              <a:t>利用离散数据建立模型校正系统</a:t>
            </a:r>
            <a:r>
              <a:rPr lang="zh-CN" altLang="en-US" sz="2000" b="1" dirty="0" smtClean="0">
                <a:solidFill>
                  <a:srgbClr val="FFFF00"/>
                </a:solidFill>
                <a:ea typeface="楷体_GB2312" pitchFamily="49" charset="-122"/>
              </a:rPr>
              <a:t>误差</a:t>
            </a:r>
            <a:endParaRPr lang="zh-CN" altLang="en-US" sz="2000" b="1" dirty="0" smtClean="0">
              <a:solidFill>
                <a:srgbClr val="FFFF00"/>
              </a:solidFill>
              <a:ea typeface="楷体_GB2312" pitchFamily="49" charset="-122"/>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44034" name="Rectangle 2"/>
          <p:cNvSpPr>
            <a:spLocks noGrp="1" noChangeArrowheads="1"/>
          </p:cNvSpPr>
          <p:nvPr/>
        </p:nvSpPr>
        <p:spPr>
          <a:xfrm>
            <a:off x="60960" y="1424940"/>
            <a:ext cx="8229600" cy="106680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9pPr>
          </a:lstStyle>
          <a:p>
            <a:pPr marL="0" indent="0" algn="just" eaLnBrk="1" latinLnBrk="0" hangingPunct="1">
              <a:spcBef>
                <a:spcPts val="0"/>
              </a:spcBef>
              <a:buFont typeface="Wingdings" panose="05000000000000000000" pitchFamily="2" charset="2"/>
              <a:buNone/>
              <a:defRPr/>
            </a:pPr>
            <a:r>
              <a:rPr lang="zh-CN" altLang="en-US" sz="2000" b="1" dirty="0" smtClean="0">
                <a:latin typeface="宋体" panose="02010600030101010101" pitchFamily="2" charset="-122"/>
                <a:ea typeface="宋体" panose="02010600030101010101" pitchFamily="2" charset="-122"/>
                <a:cs typeface="宋体" panose="02010600030101010101" pitchFamily="2" charset="-122"/>
              </a:rPr>
              <a:t>   </a:t>
            </a:r>
            <a:r>
              <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设被逼近函数为</a:t>
            </a:r>
            <a:r>
              <a:rPr lang="zh-CN" altLang="en-US"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f(x</a:t>
            </a:r>
            <a:r>
              <a:rPr lang="zh-CN" altLang="en-US" sz="2000" b="1" baseline="-30000"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,逼近函数为</a:t>
            </a:r>
            <a:r>
              <a:rPr lang="zh-CN" altLang="en-US"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g(x</a:t>
            </a:r>
            <a:r>
              <a:rPr lang="zh-CN" altLang="en-US" sz="2000" b="1" baseline="-30000"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baseline="-30000"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为</a:t>
            </a:r>
            <a:r>
              <a:rPr lang="zh-CN" altLang="en-US"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上的离散点，逼近误差为</a:t>
            </a:r>
            <a:endPar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a:p>
            <a:pPr eaLnBrk="1" hangingPunct="1">
              <a:buFont typeface="Wingdings" panose="05000000000000000000" pitchFamily="2" charset="2"/>
              <a:buNone/>
              <a:defRPr/>
            </a:pPr>
            <a:endParaRPr lang="zh-CN" altLang="en-US" sz="2000" b="1" dirty="0" smtClean="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4036" name="Object 4"/>
          <p:cNvGraphicFramePr>
            <a:graphicFrameLocks noChangeAspect="1"/>
          </p:cNvGraphicFramePr>
          <p:nvPr/>
        </p:nvGraphicFramePr>
        <p:xfrm>
          <a:off x="1035685" y="1905635"/>
          <a:ext cx="2619375" cy="478790"/>
        </p:xfrm>
        <a:graphic>
          <a:graphicData uri="http://schemas.openxmlformats.org/presentationml/2006/ole">
            <mc:AlternateContent xmlns:mc="http://schemas.openxmlformats.org/markup-compatibility/2006">
              <mc:Choice xmlns:v="urn:schemas-microsoft-com:vml" Requires="v">
                <p:oleObj spid="_x0000_s14337" name="" r:id="rId4" imgW="33832800" imgH="6096000" progId="Equation.3">
                  <p:embed/>
                </p:oleObj>
              </mc:Choice>
              <mc:Fallback>
                <p:oleObj name="" r:id="rId4" imgW="33832800" imgH="6096000" progId="Equation.3">
                  <p:embed/>
                  <p:pic>
                    <p:nvPicPr>
                      <p:cNvPr id="0" name="Object 4"/>
                      <p:cNvPicPr>
                        <a:picLocks noChangeAspect="1"/>
                      </p:cNvPicPr>
                      <p:nvPr/>
                    </p:nvPicPr>
                    <p:blipFill>
                      <a:blip r:embed="rId5"/>
                      <a:stretch>
                        <a:fillRect/>
                      </a:stretch>
                    </p:blipFill>
                    <p:spPr>
                      <a:xfrm>
                        <a:off x="1035685" y="1905635"/>
                        <a:ext cx="2619375" cy="478790"/>
                      </a:xfrm>
                      <a:prstGeom prst="rect">
                        <a:avLst/>
                      </a:prstGeom>
                      <a:solidFill>
                        <a:srgbClr val="FFFFFF"/>
                      </a:solidFill>
                      <a:ln w="9525">
                        <a:noFill/>
                      </a:ln>
                    </p:spPr>
                  </p:pic>
                </p:oleObj>
              </mc:Fallback>
            </mc:AlternateContent>
          </a:graphicData>
        </a:graphic>
      </p:graphicFrame>
      <p:graphicFrame>
        <p:nvGraphicFramePr>
          <p:cNvPr id="44038" name="Object 6"/>
          <p:cNvGraphicFramePr>
            <a:graphicFrameLocks noChangeAspect="1"/>
          </p:cNvGraphicFramePr>
          <p:nvPr/>
        </p:nvGraphicFramePr>
        <p:xfrm>
          <a:off x="4212590" y="1851025"/>
          <a:ext cx="1206500" cy="558165"/>
        </p:xfrm>
        <a:graphic>
          <a:graphicData uri="http://schemas.openxmlformats.org/presentationml/2006/ole">
            <mc:AlternateContent xmlns:mc="http://schemas.openxmlformats.org/markup-compatibility/2006">
              <mc:Choice xmlns:v="urn:schemas-microsoft-com:vml" Requires="v">
                <p:oleObj spid="_x0000_s14339" name="" r:id="rId6" imgW="18592800" imgH="8839200" progId="Equation.3">
                  <p:embed/>
                </p:oleObj>
              </mc:Choice>
              <mc:Fallback>
                <p:oleObj name="" r:id="rId6" imgW="18592800" imgH="8839200" progId="Equation.3">
                  <p:embed/>
                  <p:pic>
                    <p:nvPicPr>
                      <p:cNvPr id="0" name="Object 6"/>
                      <p:cNvPicPr>
                        <a:picLocks noChangeAspect="1"/>
                      </p:cNvPicPr>
                      <p:nvPr/>
                    </p:nvPicPr>
                    <p:blipFill>
                      <a:blip r:embed="rId7"/>
                      <a:stretch>
                        <a:fillRect/>
                      </a:stretch>
                    </p:blipFill>
                    <p:spPr>
                      <a:xfrm>
                        <a:off x="4212590" y="1851025"/>
                        <a:ext cx="1206500" cy="558165"/>
                      </a:xfrm>
                      <a:prstGeom prst="rect">
                        <a:avLst/>
                      </a:prstGeom>
                      <a:solidFill>
                        <a:srgbClr val="FFFFFF"/>
                      </a:solidFill>
                      <a:ln w="9525">
                        <a:noFill/>
                      </a:ln>
                    </p:spPr>
                  </p:pic>
                </p:oleObj>
              </mc:Fallback>
            </mc:AlternateContent>
          </a:graphicData>
        </a:graphic>
      </p:graphicFrame>
      <p:sp>
        <p:nvSpPr>
          <p:cNvPr id="44039" name="Text Box 7" descr="斜纹布"/>
          <p:cNvSpPr txBox="1">
            <a:spLocks noChangeArrowheads="1"/>
          </p:cNvSpPr>
          <p:nvPr/>
        </p:nvSpPr>
        <p:spPr bwMode="auto">
          <a:xfrm>
            <a:off x="3713480" y="1905635"/>
            <a:ext cx="596900" cy="398780"/>
          </a:xfrm>
          <a:prstGeom prst="rect">
            <a:avLst/>
          </a:prstGeom>
          <a:noFill/>
          <a:ln w="9525">
            <a:noFill/>
            <a:miter lim="800000"/>
          </a:ln>
          <a:effectLst>
            <a:prstShdw prst="shdw17" dist="17961" dir="2700000">
              <a:schemeClr val="bg2"/>
            </a:prstShdw>
          </a:effectLst>
        </p:spPr>
        <p:txBody>
          <a:bodyPr wrap="square">
            <a:spAutoFit/>
          </a:bodyPr>
          <a:lstStyle/>
          <a:p>
            <a:pPr>
              <a:spcBef>
                <a:spcPct val="50000"/>
              </a:spcBef>
            </a:pPr>
            <a:r>
              <a:rPr lang="zh-CN" altLang="en-US" sz="2000" b="1">
                <a:solidFill>
                  <a:srgbClr val="FFFF00"/>
                </a:solidFill>
                <a:latin typeface="宋体" panose="02010600030101010101" pitchFamily="2" charset="-122"/>
                <a:ea typeface="宋体" panose="02010600030101010101" pitchFamily="2" charset="-122"/>
              </a:rPr>
              <a:t>令</a:t>
            </a:r>
            <a:endParaRPr lang="zh-CN" altLang="en-US" sz="2000" b="1">
              <a:solidFill>
                <a:srgbClr val="FFFF00"/>
              </a:solidFill>
              <a:latin typeface="宋体" panose="02010600030101010101" pitchFamily="2" charset="-122"/>
              <a:ea typeface="宋体" panose="02010600030101010101" pitchFamily="2" charset="-122"/>
            </a:endParaRPr>
          </a:p>
        </p:txBody>
      </p:sp>
      <p:sp>
        <p:nvSpPr>
          <p:cNvPr id="44040" name="Text Box 8" descr="斜纹布"/>
          <p:cNvSpPr txBox="1">
            <a:spLocks noChangeArrowheads="1"/>
          </p:cNvSpPr>
          <p:nvPr/>
        </p:nvSpPr>
        <p:spPr bwMode="auto">
          <a:xfrm>
            <a:off x="323215" y="2347913"/>
            <a:ext cx="8610600" cy="706755"/>
          </a:xfrm>
          <a:prstGeom prst="rect">
            <a:avLst/>
          </a:prstGeom>
          <a:noFill/>
          <a:ln w="9525">
            <a:noFill/>
            <a:miter lim="800000"/>
          </a:ln>
          <a:effectLst>
            <a:prstShdw prst="shdw17" dist="17961" dir="2700000">
              <a:schemeClr val="bg2"/>
            </a:prstShdw>
          </a:effectLst>
        </p:spPr>
        <p:txBody>
          <a:bodyPr>
            <a:spAutoFit/>
          </a:bodyPr>
          <a:lstStyle/>
          <a:p>
            <a:pPr algn="just">
              <a:spcBef>
                <a:spcPct val="50000"/>
              </a:spcBef>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使</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Ψ</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最小，即在最小二乘意义上使</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最小化，这就是最小二乘法原理。具体实现方法有直线拟合法和曲线拟合法。</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44041" name="Rectangle 9" descr="kingsoft"/>
          <p:cNvSpPr>
            <a:spLocks noGrp="1" noChangeArrowheads="1"/>
          </p:cNvSpPr>
          <p:nvPr/>
        </p:nvSpPr>
        <p:spPr>
          <a:xfrm>
            <a:off x="304800" y="1038860"/>
            <a:ext cx="1885315" cy="454025"/>
          </a:xfrm>
          <a:prstGeom prst="rect">
            <a:avLst/>
          </a:prstGeom>
          <a:blipFill dpi="0" rotWithShape="0">
            <a:blip r:embed="rId8" cstate="print"/>
            <a:srcRect/>
            <a:tile tx="0" ty="0" sx="100000" sy="100000" flip="none" algn="tl"/>
          </a:blip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zh-CN" altLang="en-US" sz="2000" b="1" smtClean="0">
                <a:solidFill>
                  <a:schemeClr val="bg2"/>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chemeClr val="bg2"/>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smtClean="0">
                <a:solidFill>
                  <a:schemeClr val="bg2"/>
                </a:solidFill>
                <a:latin typeface="宋体" panose="02010600030101010101" pitchFamily="2" charset="-122"/>
                <a:ea typeface="宋体" panose="02010600030101010101" pitchFamily="2" charset="-122"/>
                <a:cs typeface="宋体" panose="02010600030101010101" pitchFamily="2" charset="-122"/>
              </a:rPr>
              <a:t>最小二乘法</a:t>
            </a:r>
            <a:endParaRPr lang="zh-CN" altLang="en-US" sz="2000" b="1" smtClean="0">
              <a:solidFill>
                <a:schemeClr val="bg2"/>
              </a:solidFill>
              <a:latin typeface="宋体" panose="02010600030101010101" pitchFamily="2" charset="-122"/>
              <a:ea typeface="宋体" panose="02010600030101010101" pitchFamily="2" charset="-122"/>
              <a:cs typeface="宋体" panose="02010600030101010101" pitchFamily="2" charset="-122"/>
            </a:endParaRPr>
          </a:p>
        </p:txBody>
      </p:sp>
      <p:sp>
        <p:nvSpPr>
          <p:cNvPr id="45061" name="Text Box 5"/>
          <p:cNvSpPr txBox="1">
            <a:spLocks noChangeArrowheads="1"/>
          </p:cNvSpPr>
          <p:nvPr/>
        </p:nvSpPr>
        <p:spPr bwMode="auto">
          <a:xfrm>
            <a:off x="224790" y="3050540"/>
            <a:ext cx="8486140" cy="706755"/>
          </a:xfrm>
          <a:prstGeom prst="rect">
            <a:avLst/>
          </a:prstGeom>
          <a:noFill/>
          <a:ln w="9525">
            <a:noFill/>
            <a:miter lim="800000"/>
          </a:ln>
        </p:spPr>
        <p:txBody>
          <a:bodyPr wrap="square">
            <a:spAutoFit/>
          </a:bodyPr>
          <a:p>
            <a:pPr>
              <a:spcBef>
                <a:spcPct val="50000"/>
              </a:spcBef>
            </a:pP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设一组测试数据，现在要求出一条最能反映这些数据点变化趋势的直线，设最佳拟合直线方程为</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5062" name="Object 6"/>
          <p:cNvGraphicFramePr>
            <a:graphicFrameLocks noChangeAspect="1"/>
          </p:cNvGraphicFramePr>
          <p:nvPr/>
        </p:nvGraphicFramePr>
        <p:xfrm>
          <a:off x="4772660" y="3373120"/>
          <a:ext cx="1789430" cy="431165"/>
        </p:xfrm>
        <a:graphic>
          <a:graphicData uri="http://schemas.openxmlformats.org/presentationml/2006/ole">
            <mc:AlternateContent xmlns:mc="http://schemas.openxmlformats.org/markup-compatibility/2006">
              <mc:Choice xmlns:v="urn:schemas-microsoft-com:vml" Requires="v">
                <p:oleObj spid="_x0000_s15361" name="" r:id="rId9" imgW="19507200" imgH="4572000" progId="Equation.3">
                  <p:embed/>
                </p:oleObj>
              </mc:Choice>
              <mc:Fallback>
                <p:oleObj name="" r:id="rId9" imgW="19507200" imgH="4572000" progId="Equation.3">
                  <p:embed/>
                  <p:pic>
                    <p:nvPicPr>
                      <p:cNvPr id="0" name="Object 6"/>
                      <p:cNvPicPr>
                        <a:picLocks noChangeAspect="1"/>
                      </p:cNvPicPr>
                      <p:nvPr/>
                    </p:nvPicPr>
                    <p:blipFill>
                      <a:blip r:embed="rId10"/>
                      <a:stretch>
                        <a:fillRect/>
                      </a:stretch>
                    </p:blipFill>
                    <p:spPr>
                      <a:xfrm>
                        <a:off x="4772660" y="3373120"/>
                        <a:ext cx="1789430" cy="431165"/>
                      </a:xfrm>
                      <a:prstGeom prst="rect">
                        <a:avLst/>
                      </a:prstGeom>
                      <a:solidFill>
                        <a:srgbClr val="FFFFFF"/>
                      </a:solidFill>
                      <a:ln w="9525" cap="flat" cmpd="sng">
                        <a:solidFill>
                          <a:srgbClr val="006666"/>
                        </a:solidFill>
                        <a:prstDash val="solid"/>
                        <a:miter/>
                        <a:headEnd type="none" w="med" len="med"/>
                        <a:tailEnd type="none" w="med" len="med"/>
                      </a:ln>
                    </p:spPr>
                  </p:pic>
                </p:oleObj>
              </mc:Fallback>
            </mc:AlternateContent>
          </a:graphicData>
        </a:graphic>
      </p:graphicFrame>
      <p:sp>
        <p:nvSpPr>
          <p:cNvPr id="45063" name="Text Box 7"/>
          <p:cNvSpPr txBox="1">
            <a:spLocks noChangeArrowheads="1"/>
          </p:cNvSpPr>
          <p:nvPr/>
        </p:nvSpPr>
        <p:spPr bwMode="auto">
          <a:xfrm>
            <a:off x="224790" y="3778250"/>
            <a:ext cx="8642985" cy="398780"/>
          </a:xfrm>
          <a:prstGeom prst="rect">
            <a:avLst/>
          </a:prstGeom>
          <a:noFill/>
          <a:ln w="9525">
            <a:noFill/>
            <a:miter lim="800000"/>
          </a:ln>
        </p:spPr>
        <p:txBody>
          <a:bodyPr wrap="square">
            <a:spAutoFit/>
          </a:bodyPr>
          <a:p>
            <a:pPr algn="just">
              <a:spcBef>
                <a:spcPct val="50000"/>
              </a:spcBef>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式中</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zh-CN" sz="2000" b="1"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zh-CN" sz="2000" b="1"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为直线方程系数，下面求出直线方程系数</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zh-CN" sz="2000" b="1"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zh-CN" sz="2000" b="1"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。令</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5065" name="Object 9"/>
          <p:cNvGraphicFramePr>
            <a:graphicFrameLocks noChangeAspect="1"/>
          </p:cNvGraphicFramePr>
          <p:nvPr/>
        </p:nvGraphicFramePr>
        <p:xfrm>
          <a:off x="7322820" y="3695065"/>
          <a:ext cx="1734820" cy="568325"/>
        </p:xfrm>
        <a:graphic>
          <a:graphicData uri="http://schemas.openxmlformats.org/presentationml/2006/ole">
            <mc:AlternateContent xmlns:mc="http://schemas.openxmlformats.org/markup-compatibility/2006">
              <mc:Choice xmlns:v="urn:schemas-microsoft-com:vml" Requires="v">
                <p:oleObj spid="_x0000_s15363" name="" r:id="rId11" imgW="16459200" imgH="5486400" progId="Equation.3">
                  <p:embed/>
                </p:oleObj>
              </mc:Choice>
              <mc:Fallback>
                <p:oleObj name="" r:id="rId11" imgW="16459200" imgH="5486400" progId="Equation.3">
                  <p:embed/>
                  <p:pic>
                    <p:nvPicPr>
                      <p:cNvPr id="0" name="Object 9"/>
                      <p:cNvPicPr>
                        <a:picLocks noChangeAspect="1"/>
                      </p:cNvPicPr>
                      <p:nvPr/>
                    </p:nvPicPr>
                    <p:blipFill>
                      <a:blip r:embed="rId12"/>
                      <a:stretch>
                        <a:fillRect/>
                      </a:stretch>
                    </p:blipFill>
                    <p:spPr>
                      <a:xfrm>
                        <a:off x="7322820" y="3695065"/>
                        <a:ext cx="1734820" cy="568325"/>
                      </a:xfrm>
                      <a:prstGeom prst="rect">
                        <a:avLst/>
                      </a:prstGeom>
                      <a:solidFill>
                        <a:srgbClr val="FFFFFF"/>
                      </a:solidFill>
                      <a:ln w="9525">
                        <a:noFill/>
                      </a:ln>
                    </p:spPr>
                  </p:pic>
                </p:oleObj>
              </mc:Fallback>
            </mc:AlternateContent>
          </a:graphicData>
        </a:graphic>
      </p:graphicFrame>
      <p:sp>
        <p:nvSpPr>
          <p:cNvPr id="45066" name="Text Box 10"/>
          <p:cNvSpPr txBox="1">
            <a:spLocks noChangeArrowheads="1"/>
          </p:cNvSpPr>
          <p:nvPr/>
        </p:nvSpPr>
        <p:spPr bwMode="auto">
          <a:xfrm>
            <a:off x="481965" y="4217035"/>
            <a:ext cx="492760" cy="398780"/>
          </a:xfrm>
          <a:prstGeom prst="rect">
            <a:avLst/>
          </a:prstGeom>
          <a:noFill/>
          <a:ln w="9525">
            <a:noFill/>
            <a:miter lim="800000"/>
          </a:ln>
        </p:spPr>
        <p:txBody>
          <a:bodyPr wrap="square">
            <a:spAutoFit/>
          </a:bodyPr>
          <a:p>
            <a:pPr>
              <a:spcBef>
                <a:spcPct val="50000"/>
              </a:spcBef>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有</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5068" name="Object 12"/>
          <p:cNvGraphicFramePr>
            <a:graphicFrameLocks noChangeAspect="1"/>
          </p:cNvGraphicFramePr>
          <p:nvPr/>
        </p:nvGraphicFramePr>
        <p:xfrm>
          <a:off x="1263650" y="4159250"/>
          <a:ext cx="5781040" cy="727075"/>
        </p:xfrm>
        <a:graphic>
          <a:graphicData uri="http://schemas.openxmlformats.org/presentationml/2006/ole">
            <mc:AlternateContent xmlns:mc="http://schemas.openxmlformats.org/markup-compatibility/2006">
              <mc:Choice xmlns:v="urn:schemas-microsoft-com:vml" Requires="v">
                <p:oleObj spid="_x0000_s15364" name="" r:id="rId13" imgW="67665600" imgH="8839200" progId="Equation.3">
                  <p:embed/>
                </p:oleObj>
              </mc:Choice>
              <mc:Fallback>
                <p:oleObj name="" r:id="rId13" imgW="67665600" imgH="8839200" progId="Equation.3">
                  <p:embed/>
                  <p:pic>
                    <p:nvPicPr>
                      <p:cNvPr id="0" name="Object 12"/>
                      <p:cNvPicPr>
                        <a:picLocks noChangeAspect="1"/>
                      </p:cNvPicPr>
                      <p:nvPr/>
                    </p:nvPicPr>
                    <p:blipFill>
                      <a:blip r:embed="rId14"/>
                      <a:stretch>
                        <a:fillRect/>
                      </a:stretch>
                    </p:blipFill>
                    <p:spPr>
                      <a:xfrm>
                        <a:off x="1263650" y="4159250"/>
                        <a:ext cx="5781040" cy="727075"/>
                      </a:xfrm>
                      <a:prstGeom prst="rect">
                        <a:avLst/>
                      </a:prstGeom>
                      <a:solidFill>
                        <a:srgbClr val="FFFFFF"/>
                      </a:solidFill>
                      <a:ln w="9525">
                        <a:noFill/>
                      </a:ln>
                    </p:spPr>
                  </p:pic>
                </p:oleObj>
              </mc:Fallback>
            </mc:AlternateContent>
          </a:graphicData>
        </a:graphic>
      </p:graphicFrame>
      <p:sp>
        <p:nvSpPr>
          <p:cNvPr id="15373" name="Rectangle 13"/>
          <p:cNvSpPr>
            <a:spLocks noChangeArrowheads="1"/>
          </p:cNvSpPr>
          <p:nvPr/>
        </p:nvSpPr>
        <p:spPr bwMode="auto">
          <a:xfrm>
            <a:off x="337820" y="3009900"/>
            <a:ext cx="1462405" cy="398780"/>
          </a:xfrm>
          <a:prstGeom prst="rect">
            <a:avLst/>
          </a:prstGeom>
          <a:solidFill>
            <a:srgbClr val="E24D34"/>
          </a:solidFill>
          <a:ln w="9525">
            <a:noFill/>
            <a:miter lim="800000"/>
          </a:ln>
          <a:effectLst>
            <a:prstShdw prst="shdw17" dist="17961" dir="2700000">
              <a:schemeClr val="bg2"/>
            </a:prstShdw>
          </a:effectLst>
        </p:spPr>
        <p:txBody>
          <a:bodyPr wrap="square">
            <a:spAutoFit/>
          </a:bodyPr>
          <a:p>
            <a:r>
              <a:rPr lang="zh-CN" altLang="en-US" sz="2000" b="1">
                <a:solidFill>
                  <a:srgbClr val="FFFF00"/>
                </a:solidFill>
                <a:latin typeface="宋体" panose="02010600030101010101" pitchFamily="2" charset="-122"/>
                <a:ea typeface="宋体" panose="02010600030101010101" pitchFamily="2" charset="-122"/>
              </a:rPr>
              <a:t>直线拟合法</a:t>
            </a:r>
            <a:endParaRPr lang="zh-CN" altLang="en-US" sz="2000" b="1">
              <a:solidFill>
                <a:srgbClr val="FFFF00"/>
              </a:solidFill>
              <a:latin typeface="宋体" panose="02010600030101010101" pitchFamily="2" charset="-122"/>
              <a:ea typeface="宋体" panose="02010600030101010101" pitchFamily="2" charset="-122"/>
            </a:endParaRPr>
          </a:p>
        </p:txBody>
      </p:sp>
      <p:sp>
        <p:nvSpPr>
          <p:cNvPr id="16388" name="Text Box 2"/>
          <p:cNvSpPr txBox="1">
            <a:spLocks noChangeArrowheads="1"/>
          </p:cNvSpPr>
          <p:nvPr/>
        </p:nvSpPr>
        <p:spPr bwMode="auto">
          <a:xfrm>
            <a:off x="224155" y="4860290"/>
            <a:ext cx="8791575" cy="706755"/>
          </a:xfrm>
          <a:prstGeom prst="rect">
            <a:avLst/>
          </a:prstGeom>
          <a:noFill/>
          <a:ln w="9525">
            <a:noFill/>
            <a:miter lim="800000"/>
          </a:ln>
        </p:spPr>
        <p:txBody>
          <a:bodyPr wrap="square">
            <a:spAutoFit/>
          </a:bodyPr>
          <a:p>
            <a:pPr>
              <a:spcBef>
                <a:spcPct val="50000"/>
              </a:spcBef>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根据最小二乘法原理，要使</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微软雅黑" panose="020B0503020204020204" charset="-122"/>
              </a:rPr>
              <a:t>ψ</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charset="-122"/>
              </a:rPr>
              <a:t>最小，由求极限的方法，</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分别对α</a:t>
            </a:r>
            <a:r>
              <a:rPr lang="zh-CN" altLang="en-US" sz="2000" b="1" baseline="-30000">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、α</a:t>
            </a:r>
            <a:r>
              <a:rPr lang="zh-CN" altLang="en-US" sz="2000" b="1" baseline="-30000">
                <a:solidFill>
                  <a:srgbClr val="FFFF00"/>
                </a:solidFill>
                <a:latin typeface="宋体" panose="02010600030101010101" pitchFamily="2" charset="-122"/>
                <a:ea typeface="宋体" panose="02010600030101010101" pitchFamily="2" charset="-122"/>
                <a:cs typeface="宋体" panose="02010600030101010101" pitchFamily="2" charset="-122"/>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求偏导数，并令其为</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，得 </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6084" name="Object 4"/>
          <p:cNvGraphicFramePr>
            <a:graphicFrameLocks noChangeAspect="1"/>
          </p:cNvGraphicFramePr>
          <p:nvPr/>
        </p:nvGraphicFramePr>
        <p:xfrm>
          <a:off x="481965" y="5546090"/>
          <a:ext cx="2760345" cy="1169670"/>
        </p:xfrm>
        <a:graphic>
          <a:graphicData uri="http://schemas.openxmlformats.org/presentationml/2006/ole">
            <mc:AlternateContent xmlns:mc="http://schemas.openxmlformats.org/markup-compatibility/2006">
              <mc:Choice xmlns:v="urn:schemas-microsoft-com:vml" Requires="v">
                <p:oleObj spid="_x0000_s16385" name="" r:id="rId15" imgW="53644800" imgH="22555200" progId="Equation.3">
                  <p:embed/>
                </p:oleObj>
              </mc:Choice>
              <mc:Fallback>
                <p:oleObj name="" r:id="rId15" imgW="53644800" imgH="22555200" progId="Equation.3">
                  <p:embed/>
                  <p:pic>
                    <p:nvPicPr>
                      <p:cNvPr id="0" name="Object 4"/>
                      <p:cNvPicPr>
                        <a:picLocks noChangeAspect="1"/>
                      </p:cNvPicPr>
                      <p:nvPr/>
                    </p:nvPicPr>
                    <p:blipFill>
                      <a:blip r:embed="rId16"/>
                      <a:stretch>
                        <a:fillRect/>
                      </a:stretch>
                    </p:blipFill>
                    <p:spPr>
                      <a:xfrm>
                        <a:off x="481965" y="5546090"/>
                        <a:ext cx="2760345" cy="1169670"/>
                      </a:xfrm>
                      <a:prstGeom prst="rect">
                        <a:avLst/>
                      </a:prstGeom>
                      <a:solidFill>
                        <a:srgbClr val="FFFFFF"/>
                      </a:solidFill>
                      <a:ln w="9525">
                        <a:noFill/>
                      </a:ln>
                    </p:spPr>
                  </p:pic>
                </p:oleObj>
              </mc:Fallback>
            </mc:AlternateContent>
          </a:graphicData>
        </a:graphic>
      </p:graphicFrame>
      <p:sp>
        <p:nvSpPr>
          <p:cNvPr id="46085" name="Text Box 5"/>
          <p:cNvSpPr txBox="1">
            <a:spLocks noChangeArrowheads="1"/>
          </p:cNvSpPr>
          <p:nvPr/>
        </p:nvSpPr>
        <p:spPr bwMode="auto">
          <a:xfrm>
            <a:off x="3426460" y="5380990"/>
            <a:ext cx="1945005" cy="398780"/>
          </a:xfrm>
          <a:prstGeom prst="rect">
            <a:avLst/>
          </a:prstGeom>
          <a:noFill/>
          <a:ln w="9525">
            <a:noFill/>
            <a:miter lim="800000"/>
          </a:ln>
        </p:spPr>
        <p:txBody>
          <a:bodyPr wrap="square">
            <a:spAutoFit/>
          </a:bodyPr>
          <a:p>
            <a:pPr algn="just">
              <a:spcBef>
                <a:spcPct val="50000"/>
              </a:spcBef>
            </a:pPr>
            <a:r>
              <a:rPr lang="zh-CN" altLang="en-US" sz="2000" b="1">
                <a:solidFill>
                  <a:srgbClr val="FFFF00"/>
                </a:solidFill>
                <a:latin typeface="宋体" panose="02010600030101010101" pitchFamily="2" charset="-122"/>
                <a:ea typeface="宋体" panose="02010600030101010101" pitchFamily="2" charset="-122"/>
              </a:rPr>
              <a:t>联立求解，得</a:t>
            </a:r>
            <a:endParaRPr lang="zh-CN" altLang="en-US" sz="2000" b="1">
              <a:solidFill>
                <a:srgbClr val="FFFF00"/>
              </a:solidFill>
              <a:latin typeface="宋体" panose="02010600030101010101" pitchFamily="2" charset="-122"/>
              <a:ea typeface="宋体" panose="02010600030101010101" pitchFamily="2" charset="-122"/>
            </a:endParaRPr>
          </a:p>
        </p:txBody>
      </p:sp>
      <p:graphicFrame>
        <p:nvGraphicFramePr>
          <p:cNvPr id="46087" name="Object 7"/>
          <p:cNvGraphicFramePr>
            <a:graphicFrameLocks noChangeAspect="1"/>
          </p:cNvGraphicFramePr>
          <p:nvPr/>
        </p:nvGraphicFramePr>
        <p:xfrm>
          <a:off x="5099050" y="5463540"/>
          <a:ext cx="3394710" cy="1241425"/>
        </p:xfrm>
        <a:graphic>
          <a:graphicData uri="http://schemas.openxmlformats.org/presentationml/2006/ole">
            <mc:AlternateContent xmlns:mc="http://schemas.openxmlformats.org/markup-compatibility/2006">
              <mc:Choice xmlns:v="urn:schemas-microsoft-com:vml" Requires="v">
                <p:oleObj spid="_x0000_s16387" name="" r:id="rId17" imgW="58826400" imgH="22250400" progId="Equation.3">
                  <p:embed/>
                </p:oleObj>
              </mc:Choice>
              <mc:Fallback>
                <p:oleObj name="" r:id="rId17" imgW="58826400" imgH="22250400" progId="Equation.3">
                  <p:embed/>
                  <p:pic>
                    <p:nvPicPr>
                      <p:cNvPr id="0" name="Object 7"/>
                      <p:cNvPicPr>
                        <a:picLocks noChangeAspect="1"/>
                      </p:cNvPicPr>
                      <p:nvPr/>
                    </p:nvPicPr>
                    <p:blipFill>
                      <a:blip r:embed="rId18"/>
                      <a:stretch>
                        <a:fillRect/>
                      </a:stretch>
                    </p:blipFill>
                    <p:spPr>
                      <a:xfrm>
                        <a:off x="5099050" y="5463540"/>
                        <a:ext cx="3394710" cy="1241425"/>
                      </a:xfrm>
                      <a:prstGeom prst="rect">
                        <a:avLst/>
                      </a:prstGeom>
                      <a:solidFill>
                        <a:srgbClr val="FFFFFF"/>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4">
                                            <p:txEl>
                                              <p:pRg st="4294967295" end="4294967295"/>
                                            </p:txEl>
                                          </p:spTgt>
                                        </p:tgtEl>
                                        <p:attrNameLst>
                                          <p:attrName>style.visibility</p:attrName>
                                        </p:attrNameLst>
                                      </p:cBhvr>
                                      <p:to>
                                        <p:strVal val="visible"/>
                                      </p:to>
                                    </p:set>
                                    <p:anim calcmode="lin" valueType="num">
                                      <p:cBhvr additive="base">
                                        <p:cTn id="7" dur="500" fill="hold"/>
                                        <p:tgtEl>
                                          <p:spTgt spid="44034">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4">
                                            <p:txEl>
                                              <p:pRg st="4294967295" end="42949672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9"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4">
                                            <p:txEl>
                                              <p:pRg st="0" end="0"/>
                                            </p:txEl>
                                          </p:spTgt>
                                        </p:tgtEl>
                                        <p:attrNameLst>
                                          <p:attrName>style.visibility</p:attrName>
                                        </p:attrNameLst>
                                      </p:cBhvr>
                                      <p:to>
                                        <p:strVal val="visible"/>
                                      </p:to>
                                    </p:set>
                                    <p:anim calcmode="lin" valueType="num">
                                      <p:cBhvr additive="base">
                                        <p:cTn id="13" dur="500" fill="hold"/>
                                        <p:tgtEl>
                                          <p:spTgt spid="4403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0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9"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4036"/>
                                        </p:tgtEl>
                                        <p:attrNameLst>
                                          <p:attrName>style.visibility</p:attrName>
                                        </p:attrNameLst>
                                      </p:cBhvr>
                                      <p:to>
                                        <p:strVal val="visible"/>
                                      </p:to>
                                    </p:set>
                                    <p:anim calcmode="lin" valueType="num">
                                      <p:cBhvr additive="base">
                                        <p:cTn id="19" dur="500" fill="hold"/>
                                        <p:tgtEl>
                                          <p:spTgt spid="44036"/>
                                        </p:tgtEl>
                                        <p:attrNameLst>
                                          <p:attrName>ppt_x</p:attrName>
                                        </p:attrNameLst>
                                      </p:cBhvr>
                                      <p:tavLst>
                                        <p:tav tm="0">
                                          <p:val>
                                            <p:strVal val="0-#ppt_w/2"/>
                                          </p:val>
                                        </p:tav>
                                        <p:tav tm="100000">
                                          <p:val>
                                            <p:strVal val="#ppt_x"/>
                                          </p:val>
                                        </p:tav>
                                      </p:tavLst>
                                    </p:anim>
                                    <p:anim calcmode="lin" valueType="num">
                                      <p:cBhvr additive="base">
                                        <p:cTn id="20" dur="500" fill="hold"/>
                                        <p:tgtEl>
                                          <p:spTgt spid="440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9"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9">
                                            <p:txEl>
                                              <p:pRg st="4294967295" end="4294967295"/>
                                            </p:txEl>
                                          </p:spTgt>
                                        </p:tgtEl>
                                        <p:attrNameLst>
                                          <p:attrName>style.visibility</p:attrName>
                                        </p:attrNameLst>
                                      </p:cBhvr>
                                      <p:to>
                                        <p:strVal val="visible"/>
                                      </p:to>
                                    </p:set>
                                    <p:anim calcmode="lin" valueType="num">
                                      <p:cBhvr additive="base">
                                        <p:cTn id="25" dur="500" fill="hold"/>
                                        <p:tgtEl>
                                          <p:spTgt spid="44039">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039">
                                            <p:txEl>
                                              <p:pRg st="4294967295" end="42949672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9"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4039">
                                            <p:txEl>
                                              <p:pRg st="4294967295" end="4294967295"/>
                                            </p:txEl>
                                          </p:spTgt>
                                        </p:tgtEl>
                                        <p:attrNameLst>
                                          <p:attrName>style.visibility</p:attrName>
                                        </p:attrNameLst>
                                      </p:cBhvr>
                                      <p:to>
                                        <p:strVal val="visible"/>
                                      </p:to>
                                    </p:set>
                                    <p:anim calcmode="lin" valueType="num">
                                      <p:cBhvr additive="base">
                                        <p:cTn id="31" dur="500" fill="hold"/>
                                        <p:tgtEl>
                                          <p:spTgt spid="44039">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4039">
                                            <p:txEl>
                                              <p:pRg st="4294967295" end="42949672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9"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039">
                                            <p:txEl>
                                              <p:pRg st="0" end="0"/>
                                            </p:txEl>
                                          </p:spTgt>
                                        </p:tgtEl>
                                        <p:attrNameLst>
                                          <p:attrName>style.visibility</p:attrName>
                                        </p:attrNameLst>
                                      </p:cBhvr>
                                      <p:to>
                                        <p:strVal val="visible"/>
                                      </p:to>
                                    </p:set>
                                    <p:anim calcmode="lin" valueType="num">
                                      <p:cBhvr additive="base">
                                        <p:cTn id="37" dur="500" fill="hold"/>
                                        <p:tgtEl>
                                          <p:spTgt spid="44039">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40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9"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4038"/>
                                        </p:tgtEl>
                                        <p:attrNameLst>
                                          <p:attrName>style.visibility</p:attrName>
                                        </p:attrNameLst>
                                      </p:cBhvr>
                                      <p:to>
                                        <p:strVal val="visible"/>
                                      </p:to>
                                    </p:set>
                                    <p:anim calcmode="lin" valueType="num">
                                      <p:cBhvr additive="base">
                                        <p:cTn id="43" dur="500" fill="hold"/>
                                        <p:tgtEl>
                                          <p:spTgt spid="44038"/>
                                        </p:tgtEl>
                                        <p:attrNameLst>
                                          <p:attrName>ppt_x</p:attrName>
                                        </p:attrNameLst>
                                      </p:cBhvr>
                                      <p:tavLst>
                                        <p:tav tm="0">
                                          <p:val>
                                            <p:strVal val="0-#ppt_w/2"/>
                                          </p:val>
                                        </p:tav>
                                        <p:tav tm="100000">
                                          <p:val>
                                            <p:strVal val="#ppt_x"/>
                                          </p:val>
                                        </p:tav>
                                      </p:tavLst>
                                    </p:anim>
                                    <p:anim calcmode="lin" valueType="num">
                                      <p:cBhvr additive="base">
                                        <p:cTn id="44" dur="500" fill="hold"/>
                                        <p:tgtEl>
                                          <p:spTgt spid="4403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44040">
                                            <p:txEl>
                                              <p:pRg st="4294967295" end="4294967295"/>
                                            </p:txEl>
                                          </p:spTgt>
                                        </p:tgtEl>
                                        <p:attrNameLst>
                                          <p:attrName>style.visibility</p:attrName>
                                        </p:attrNameLst>
                                      </p:cBhvr>
                                      <p:to>
                                        <p:strVal val="visible"/>
                                      </p:to>
                                    </p:set>
                                    <p:animEffect transition="in" filter="box(out)">
                                      <p:cBhvr>
                                        <p:cTn id="49" dur="500"/>
                                        <p:tgtEl>
                                          <p:spTgt spid="44040">
                                            <p:txEl>
                                              <p:pRg st="4294967295" end="4294967295"/>
                                            </p:txEl>
                                          </p:spTgt>
                                        </p:tgtEl>
                                      </p:cBhvr>
                                    </p:animEffect>
                                  </p:childTnLst>
                                  <p:subTnLst>
                                    <p:audio>
                                      <p:cMediaNode>
                                        <p:cTn display="0" masterRel="sameClick">
                                          <p:stCondLst>
                                            <p:cond evt="begin" delay="0">
                                              <p:tn val="47"/>
                                            </p:cond>
                                          </p:stCondLst>
                                          <p:endCondLst>
                                            <p:cond evt="onStopAudio" delay="0">
                                              <p:tgtEl>
                                                <p:sldTgt/>
                                              </p:tgtEl>
                                            </p:cond>
                                          </p:endCondLst>
                                        </p:cTn>
                                        <p:tgtEl>
                                          <p:sndTgt r:embed="rId20" name="camera.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44040">
                                            <p:txEl>
                                              <p:pRg st="4294967295" end="4294967295"/>
                                            </p:txEl>
                                          </p:spTgt>
                                        </p:tgtEl>
                                        <p:attrNameLst>
                                          <p:attrName>style.visibility</p:attrName>
                                        </p:attrNameLst>
                                      </p:cBhvr>
                                      <p:to>
                                        <p:strVal val="visible"/>
                                      </p:to>
                                    </p:set>
                                    <p:animEffect transition="in" filter="box(out)">
                                      <p:cBhvr>
                                        <p:cTn id="54" dur="500"/>
                                        <p:tgtEl>
                                          <p:spTgt spid="44040">
                                            <p:txEl>
                                              <p:pRg st="4294967295" end="4294967295"/>
                                            </p:txEl>
                                          </p:spTgt>
                                        </p:tgtEl>
                                      </p:cBhvr>
                                    </p:animEffect>
                                  </p:childTnLst>
                                  <p:subTnLst>
                                    <p:audio>
                                      <p:cMediaNode>
                                        <p:cTn display="0" masterRel="sameClick">
                                          <p:stCondLst>
                                            <p:cond evt="begin" delay="0">
                                              <p:tn val="52"/>
                                            </p:cond>
                                          </p:stCondLst>
                                          <p:endCondLst>
                                            <p:cond evt="onStopAudio" delay="0">
                                              <p:tgtEl>
                                                <p:sldTgt/>
                                              </p:tgtEl>
                                            </p:cond>
                                          </p:endCondLst>
                                        </p:cTn>
                                        <p:tgtEl>
                                          <p:sndTgt r:embed="rId20" name="camera.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44040">
                                            <p:txEl>
                                              <p:pRg st="0" end="0"/>
                                            </p:txEl>
                                          </p:spTgt>
                                        </p:tgtEl>
                                        <p:attrNameLst>
                                          <p:attrName>style.visibility</p:attrName>
                                        </p:attrNameLst>
                                      </p:cBhvr>
                                      <p:to>
                                        <p:strVal val="visible"/>
                                      </p:to>
                                    </p:set>
                                    <p:animEffect transition="in" filter="box(out)">
                                      <p:cBhvr>
                                        <p:cTn id="59" dur="500"/>
                                        <p:tgtEl>
                                          <p:spTgt spid="44040">
                                            <p:txEl>
                                              <p:pRg st="0" end="0"/>
                                            </p:txEl>
                                          </p:spTgt>
                                        </p:tgtEl>
                                      </p:cBhvr>
                                    </p:animEffect>
                                  </p:childTnLst>
                                  <p:subTnLst>
                                    <p:audio>
                                      <p:cMediaNode>
                                        <p:cTn display="0" masterRel="sameClick">
                                          <p:stCondLst>
                                            <p:cond evt="begin" delay="0">
                                              <p:tn val="57"/>
                                            </p:cond>
                                          </p:stCondLst>
                                          <p:endCondLst>
                                            <p:cond evt="onStopAudio" delay="0">
                                              <p:tgtEl>
                                                <p:sldTgt/>
                                              </p:tgtEl>
                                            </p:cond>
                                          </p:endCondLst>
                                        </p:cTn>
                                        <p:tgtEl>
                                          <p:sndTgt r:embed="rId20" name="camera.wav"/>
                                        </p:tgtEl>
                                      </p:cMediaNode>
                                    </p:audio>
                                  </p:sub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5373"/>
                                        </p:tgtEl>
                                        <p:attrNameLst>
                                          <p:attrName>style.visibility</p:attrName>
                                        </p:attrNameLst>
                                      </p:cBhvr>
                                      <p:to>
                                        <p:strVal val="visible"/>
                                      </p:to>
                                    </p:set>
                                    <p:anim calcmode="lin" valueType="num">
                                      <p:cBhvr additive="base">
                                        <p:cTn id="64" dur="500" fill="hold"/>
                                        <p:tgtEl>
                                          <p:spTgt spid="15373"/>
                                        </p:tgtEl>
                                        <p:attrNameLst>
                                          <p:attrName>ppt_x</p:attrName>
                                        </p:attrNameLst>
                                      </p:cBhvr>
                                      <p:tavLst>
                                        <p:tav tm="0">
                                          <p:val>
                                            <p:strVal val="#ppt_x"/>
                                          </p:val>
                                        </p:tav>
                                        <p:tav tm="100000">
                                          <p:val>
                                            <p:strVal val="#ppt_x"/>
                                          </p:val>
                                        </p:tav>
                                      </p:tavLst>
                                    </p:anim>
                                    <p:anim calcmode="lin" valueType="num">
                                      <p:cBhvr additive="base">
                                        <p:cTn id="65" dur="500" fill="hold"/>
                                        <p:tgtEl>
                                          <p:spTgt spid="1537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45061"/>
                                        </p:tgtEl>
                                        <p:attrNameLst>
                                          <p:attrName>style.visibility</p:attrName>
                                        </p:attrNameLst>
                                      </p:cBhvr>
                                      <p:to>
                                        <p:strVal val="visible"/>
                                      </p:to>
                                    </p:set>
                                    <p:anim calcmode="lin" valueType="num">
                                      <p:cBhvr additive="base">
                                        <p:cTn id="70" dur="500" fill="hold"/>
                                        <p:tgtEl>
                                          <p:spTgt spid="45061"/>
                                        </p:tgtEl>
                                        <p:attrNameLst>
                                          <p:attrName>ppt_x</p:attrName>
                                        </p:attrNameLst>
                                      </p:cBhvr>
                                      <p:tavLst>
                                        <p:tav tm="0">
                                          <p:val>
                                            <p:strVal val="0-#ppt_w/2"/>
                                          </p:val>
                                        </p:tav>
                                        <p:tav tm="100000">
                                          <p:val>
                                            <p:strVal val="#ppt_x"/>
                                          </p:val>
                                        </p:tav>
                                      </p:tavLst>
                                    </p:anim>
                                    <p:anim calcmode="lin" valueType="num">
                                      <p:cBhvr additive="base">
                                        <p:cTn id="71" dur="500" fill="hold"/>
                                        <p:tgtEl>
                                          <p:spTgt spid="45061"/>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nodeType="clickEffect">
                                  <p:stCondLst>
                                    <p:cond delay="0"/>
                                  </p:stCondLst>
                                  <p:childTnLst>
                                    <p:set>
                                      <p:cBhvr>
                                        <p:cTn id="75" dur="1" fill="hold">
                                          <p:stCondLst>
                                            <p:cond delay="0"/>
                                          </p:stCondLst>
                                        </p:cTn>
                                        <p:tgtEl>
                                          <p:spTgt spid="45062"/>
                                        </p:tgtEl>
                                        <p:attrNameLst>
                                          <p:attrName>style.visibility</p:attrName>
                                        </p:attrNameLst>
                                      </p:cBhvr>
                                      <p:to>
                                        <p:strVal val="visible"/>
                                      </p:to>
                                    </p:set>
                                    <p:animEffect transition="in" filter="checkerboard(across)">
                                      <p:cBhvr>
                                        <p:cTn id="76" dur="500"/>
                                        <p:tgtEl>
                                          <p:spTgt spid="45062"/>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nodeType="clickEffect">
                                  <p:stCondLst>
                                    <p:cond delay="0"/>
                                  </p:stCondLst>
                                  <p:childTnLst>
                                    <p:set>
                                      <p:cBhvr>
                                        <p:cTn id="80" dur="1" fill="hold">
                                          <p:stCondLst>
                                            <p:cond delay="0"/>
                                          </p:stCondLst>
                                        </p:cTn>
                                        <p:tgtEl>
                                          <p:spTgt spid="45063">
                                            <p:txEl>
                                              <p:pRg st="0" end="0"/>
                                            </p:txEl>
                                          </p:spTgt>
                                        </p:tgtEl>
                                        <p:attrNameLst>
                                          <p:attrName>style.visibility</p:attrName>
                                        </p:attrNameLst>
                                      </p:cBhvr>
                                      <p:to>
                                        <p:strVal val="visible"/>
                                      </p:to>
                                    </p:set>
                                    <p:anim calcmode="lin" valueType="num">
                                      <p:cBhvr additive="base">
                                        <p:cTn id="81" dur="500" fill="hold"/>
                                        <p:tgtEl>
                                          <p:spTgt spid="45063">
                                            <p:txEl>
                                              <p:pRg st="0" end="0"/>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450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nodeType="clickEffect">
                                  <p:stCondLst>
                                    <p:cond delay="0"/>
                                  </p:stCondLst>
                                  <p:childTnLst>
                                    <p:set>
                                      <p:cBhvr>
                                        <p:cTn id="86" dur="1" fill="hold">
                                          <p:stCondLst>
                                            <p:cond delay="0"/>
                                          </p:stCondLst>
                                        </p:cTn>
                                        <p:tgtEl>
                                          <p:spTgt spid="45065"/>
                                        </p:tgtEl>
                                        <p:attrNameLst>
                                          <p:attrName>style.visibility</p:attrName>
                                        </p:attrNameLst>
                                      </p:cBhvr>
                                      <p:to>
                                        <p:strVal val="visible"/>
                                      </p:to>
                                    </p:set>
                                    <p:animEffect transition="in" filter="checkerboard(across)">
                                      <p:cBhvr>
                                        <p:cTn id="87" dur="500"/>
                                        <p:tgtEl>
                                          <p:spTgt spid="45065"/>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45066"/>
                                        </p:tgtEl>
                                        <p:attrNameLst>
                                          <p:attrName>style.visibility</p:attrName>
                                        </p:attrNameLst>
                                      </p:cBhvr>
                                      <p:to>
                                        <p:strVal val="visible"/>
                                      </p:to>
                                    </p:set>
                                    <p:anim calcmode="lin" valueType="num">
                                      <p:cBhvr additive="base">
                                        <p:cTn id="92" dur="500" fill="hold"/>
                                        <p:tgtEl>
                                          <p:spTgt spid="45066"/>
                                        </p:tgtEl>
                                        <p:attrNameLst>
                                          <p:attrName>ppt_x</p:attrName>
                                        </p:attrNameLst>
                                      </p:cBhvr>
                                      <p:tavLst>
                                        <p:tav tm="0">
                                          <p:val>
                                            <p:strVal val="0-#ppt_w/2"/>
                                          </p:val>
                                        </p:tav>
                                        <p:tav tm="100000">
                                          <p:val>
                                            <p:strVal val="#ppt_x"/>
                                          </p:val>
                                        </p:tav>
                                      </p:tavLst>
                                    </p:anim>
                                    <p:anim calcmode="lin" valueType="num">
                                      <p:cBhvr additive="base">
                                        <p:cTn id="93" dur="500" fill="hold"/>
                                        <p:tgtEl>
                                          <p:spTgt spid="45066"/>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 presetClass="entr" presetSubtype="10" fill="hold" nodeType="clickEffect">
                                  <p:stCondLst>
                                    <p:cond delay="0"/>
                                  </p:stCondLst>
                                  <p:childTnLst>
                                    <p:set>
                                      <p:cBhvr>
                                        <p:cTn id="97" dur="1" fill="hold">
                                          <p:stCondLst>
                                            <p:cond delay="0"/>
                                          </p:stCondLst>
                                        </p:cTn>
                                        <p:tgtEl>
                                          <p:spTgt spid="45068"/>
                                        </p:tgtEl>
                                        <p:attrNameLst>
                                          <p:attrName>style.visibility</p:attrName>
                                        </p:attrNameLst>
                                      </p:cBhvr>
                                      <p:to>
                                        <p:strVal val="visible"/>
                                      </p:to>
                                    </p:set>
                                    <p:animEffect transition="in" filter="checkerboard(across)">
                                      <p:cBhvr>
                                        <p:cTn id="98" dur="500"/>
                                        <p:tgtEl>
                                          <p:spTgt spid="45068"/>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6388"/>
                                        </p:tgtEl>
                                        <p:attrNameLst>
                                          <p:attrName>style.visibility</p:attrName>
                                        </p:attrNameLst>
                                      </p:cBhvr>
                                      <p:to>
                                        <p:strVal val="visible"/>
                                      </p:to>
                                    </p:set>
                                    <p:anim calcmode="lin" valueType="num">
                                      <p:cBhvr additive="base">
                                        <p:cTn id="103" dur="500" fill="hold"/>
                                        <p:tgtEl>
                                          <p:spTgt spid="16388"/>
                                        </p:tgtEl>
                                        <p:attrNameLst>
                                          <p:attrName>ppt_x</p:attrName>
                                        </p:attrNameLst>
                                      </p:cBhvr>
                                      <p:tavLst>
                                        <p:tav tm="0">
                                          <p:val>
                                            <p:strVal val="#ppt_x"/>
                                          </p:val>
                                        </p:tav>
                                        <p:tav tm="100000">
                                          <p:val>
                                            <p:strVal val="#ppt_x"/>
                                          </p:val>
                                        </p:tav>
                                      </p:tavLst>
                                    </p:anim>
                                    <p:anim calcmode="lin" valueType="num">
                                      <p:cBhvr additive="base">
                                        <p:cTn id="104"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5" presetClass="entr" presetSubtype="10" fill="hold" nodeType="clickEffect">
                                  <p:stCondLst>
                                    <p:cond delay="0"/>
                                  </p:stCondLst>
                                  <p:childTnLst>
                                    <p:set>
                                      <p:cBhvr>
                                        <p:cTn id="108" dur="1" fill="hold">
                                          <p:stCondLst>
                                            <p:cond delay="0"/>
                                          </p:stCondLst>
                                        </p:cTn>
                                        <p:tgtEl>
                                          <p:spTgt spid="46084"/>
                                        </p:tgtEl>
                                        <p:attrNameLst>
                                          <p:attrName>style.visibility</p:attrName>
                                        </p:attrNameLst>
                                      </p:cBhvr>
                                      <p:to>
                                        <p:strVal val="visible"/>
                                      </p:to>
                                    </p:set>
                                    <p:animEffect transition="in" filter="checkerboard(across)">
                                      <p:cBhvr>
                                        <p:cTn id="109" dur="500"/>
                                        <p:tgtEl>
                                          <p:spTgt spid="46084"/>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8" fill="hold" grpId="0" nodeType="clickEffect">
                                  <p:stCondLst>
                                    <p:cond delay="0"/>
                                  </p:stCondLst>
                                  <p:childTnLst>
                                    <p:set>
                                      <p:cBhvr>
                                        <p:cTn id="113" dur="1" fill="hold">
                                          <p:stCondLst>
                                            <p:cond delay="0"/>
                                          </p:stCondLst>
                                        </p:cTn>
                                        <p:tgtEl>
                                          <p:spTgt spid="46085"/>
                                        </p:tgtEl>
                                        <p:attrNameLst>
                                          <p:attrName>style.visibility</p:attrName>
                                        </p:attrNameLst>
                                      </p:cBhvr>
                                      <p:to>
                                        <p:strVal val="visible"/>
                                      </p:to>
                                    </p:set>
                                    <p:anim calcmode="lin" valueType="num">
                                      <p:cBhvr additive="base">
                                        <p:cTn id="114" dur="500" fill="hold"/>
                                        <p:tgtEl>
                                          <p:spTgt spid="46085"/>
                                        </p:tgtEl>
                                        <p:attrNameLst>
                                          <p:attrName>ppt_x</p:attrName>
                                        </p:attrNameLst>
                                      </p:cBhvr>
                                      <p:tavLst>
                                        <p:tav tm="0">
                                          <p:val>
                                            <p:strVal val="0-#ppt_w/2"/>
                                          </p:val>
                                        </p:tav>
                                        <p:tav tm="100000">
                                          <p:val>
                                            <p:strVal val="#ppt_x"/>
                                          </p:val>
                                        </p:tav>
                                      </p:tavLst>
                                    </p:anim>
                                    <p:anim calcmode="lin" valueType="num">
                                      <p:cBhvr additive="base">
                                        <p:cTn id="115"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46087"/>
                                        </p:tgtEl>
                                        <p:attrNameLst>
                                          <p:attrName>style.visibility</p:attrName>
                                        </p:attrNameLst>
                                      </p:cBhvr>
                                      <p:to>
                                        <p:strVal val="visible"/>
                                      </p:to>
                                    </p:set>
                                    <p:anim calcmode="lin" valueType="num">
                                      <p:cBhvr additive="base">
                                        <p:cTn id="120" dur="500" fill="hold"/>
                                        <p:tgtEl>
                                          <p:spTgt spid="46087"/>
                                        </p:tgtEl>
                                        <p:attrNameLst>
                                          <p:attrName>ppt_x</p:attrName>
                                        </p:attrNameLst>
                                      </p:cBhvr>
                                      <p:tavLst>
                                        <p:tav tm="0">
                                          <p:val>
                                            <p:strVal val="#ppt_x"/>
                                          </p:val>
                                        </p:tav>
                                        <p:tav tm="100000">
                                          <p:val>
                                            <p:strVal val="#ppt_x"/>
                                          </p:val>
                                        </p:tav>
                                      </p:tavLst>
                                    </p:anim>
                                    <p:anim calcmode="lin" valueType="num">
                                      <p:cBhvr additive="base">
                                        <p:cTn id="121" dur="500" fill="hold"/>
                                        <p:tgtEl>
                                          <p:spTgt spid="460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uiExpand="1" build="p"/>
      <p:bldP spid="44039" grpId="0" autoUpdateAnimBg="0" uiExpand="1" build="p"/>
      <p:bldP spid="44040" grpId="0" autoUpdateAnimBg="0" uiExpand="1" build="p"/>
      <p:bldP spid="45061" grpId="0" bldLvl="0" autoUpdateAnimBg="0"/>
      <p:bldP spid="45066" grpId="0" autoUpdateAnimBg="0"/>
      <p:bldP spid="15373" grpId="0" bldLvl="0" animBg="1"/>
      <p:bldP spid="16388" grpId="0"/>
      <p:bldP spid="46085"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10" name="Object 3"/>
          <p:cNvGraphicFramePr>
            <a:graphicFrameLocks noChangeAspect="1"/>
          </p:cNvGraphicFramePr>
          <p:nvPr/>
        </p:nvGraphicFramePr>
        <p:xfrm>
          <a:off x="4187825" y="1402080"/>
          <a:ext cx="2651760" cy="1459865"/>
        </p:xfrm>
        <a:graphic>
          <a:graphicData uri="http://schemas.openxmlformats.org/presentationml/2006/ole">
            <mc:AlternateContent xmlns:mc="http://schemas.openxmlformats.org/markup-compatibility/2006">
              <mc:Choice xmlns:v="urn:schemas-microsoft-com:vml" Requires="v">
                <p:oleObj spid="_x0000_s17409" name="" r:id="rId1" imgW="43891200" imgH="22250400" progId="Equation.3">
                  <p:embed/>
                </p:oleObj>
              </mc:Choice>
              <mc:Fallback>
                <p:oleObj name="" r:id="rId1" imgW="43891200" imgH="22250400" progId="Equation.3">
                  <p:embed/>
                  <p:pic>
                    <p:nvPicPr>
                      <p:cNvPr id="0" name="Object 3"/>
                      <p:cNvPicPr>
                        <a:picLocks noChangeAspect="1"/>
                      </p:cNvPicPr>
                      <p:nvPr/>
                    </p:nvPicPr>
                    <p:blipFill>
                      <a:blip r:embed="rId2"/>
                      <a:stretch>
                        <a:fillRect/>
                      </a:stretch>
                    </p:blipFill>
                    <p:spPr>
                      <a:xfrm>
                        <a:off x="4187825" y="1402080"/>
                        <a:ext cx="2651760" cy="1459865"/>
                      </a:xfrm>
                      <a:prstGeom prst="rect">
                        <a:avLst/>
                      </a:prstGeom>
                      <a:solidFill>
                        <a:srgbClr val="FFFFFF"/>
                      </a:solidFill>
                      <a:ln w="9525">
                        <a:noFill/>
                      </a:ln>
                    </p:spPr>
                  </p:pic>
                </p:oleObj>
              </mc:Fallback>
            </mc:AlternateContent>
          </a:graphicData>
        </a:graphic>
      </p:graphicFrame>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rgbClr val="FFFF00"/>
                </a:solidFill>
                <a:latin typeface="Times New Roman" panose="02020603050405020304" pitchFamily="18" charset="0"/>
                <a:ea typeface="楷体_GB2312" pitchFamily="49" charset="-122"/>
                <a:cs typeface="Times New Roman" panose="02020603050405020304" pitchFamily="18" charset="0"/>
              </a:rPr>
              <a:t>2  </a:t>
            </a:r>
            <a:r>
              <a:rPr lang="zh-CN" altLang="en-US" sz="2000" b="1" dirty="0">
                <a:solidFill>
                  <a:srgbClr val="FFFF00"/>
                </a:solidFill>
                <a:ea typeface="楷体_GB2312" pitchFamily="49" charset="-122"/>
              </a:rPr>
              <a:t>利用离散数据建立模型校正系统</a:t>
            </a:r>
            <a:r>
              <a:rPr lang="zh-CN" altLang="en-US" sz="2000" b="1" dirty="0" smtClean="0">
                <a:solidFill>
                  <a:srgbClr val="FFFF00"/>
                </a:solidFill>
                <a:ea typeface="楷体_GB2312" pitchFamily="49" charset="-122"/>
              </a:rPr>
              <a:t>误差</a:t>
            </a:r>
            <a:endParaRPr lang="zh-CN" altLang="en-US" sz="2000" b="1" dirty="0" smtClean="0">
              <a:solidFill>
                <a:srgbClr val="FFFF00"/>
              </a:solidFill>
              <a:ea typeface="楷体_GB2312" pitchFamily="49" charset="-122"/>
            </a:endParaRPr>
          </a:p>
        </p:txBody>
      </p:sp>
      <p:sp>
        <p:nvSpPr>
          <p:cNvPr id="44041" name="Rectangle 9" descr="kingsoft"/>
          <p:cNvSpPr>
            <a:spLocks noGrp="1" noChangeArrowheads="1"/>
          </p:cNvSpPr>
          <p:nvPr/>
        </p:nvSpPr>
        <p:spPr>
          <a:xfrm>
            <a:off x="304800" y="1038860"/>
            <a:ext cx="1885315" cy="454025"/>
          </a:xfrm>
          <a:prstGeom prst="rect">
            <a:avLst/>
          </a:prstGeom>
          <a:blipFill dpi="0" rotWithShape="0">
            <a:blip r:embed="rId3" cstate="print"/>
            <a:srcRect/>
            <a:tile tx="0" ty="0" sx="100000" sy="100000" flip="none" algn="tl"/>
          </a:blip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zh-CN" altLang="en-US" sz="2000" b="1" smtClean="0">
                <a:solidFill>
                  <a:schemeClr val="bg2"/>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chemeClr val="bg2"/>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smtClean="0">
                <a:solidFill>
                  <a:schemeClr val="bg2"/>
                </a:solidFill>
                <a:latin typeface="宋体" panose="02010600030101010101" pitchFamily="2" charset="-122"/>
                <a:ea typeface="宋体" panose="02010600030101010101" pitchFamily="2" charset="-122"/>
                <a:cs typeface="宋体" panose="02010600030101010101" pitchFamily="2" charset="-122"/>
              </a:rPr>
              <a:t>最小二乘法</a:t>
            </a:r>
            <a:endParaRPr lang="zh-CN" altLang="en-US" sz="2000" b="1" smtClean="0">
              <a:solidFill>
                <a:schemeClr val="bg2"/>
              </a:solidFill>
              <a:latin typeface="宋体" panose="02010600030101010101" pitchFamily="2" charset="-122"/>
              <a:ea typeface="宋体" panose="02010600030101010101" pitchFamily="2" charset="-122"/>
              <a:cs typeface="宋体" panose="02010600030101010101" pitchFamily="2" charset="-122"/>
            </a:endParaRPr>
          </a:p>
        </p:txBody>
      </p:sp>
      <p:sp>
        <p:nvSpPr>
          <p:cNvPr id="15373" name="Rectangle 13"/>
          <p:cNvSpPr>
            <a:spLocks noChangeArrowheads="1"/>
          </p:cNvSpPr>
          <p:nvPr/>
        </p:nvSpPr>
        <p:spPr bwMode="auto">
          <a:xfrm>
            <a:off x="2190115" y="1066800"/>
            <a:ext cx="1462405" cy="398780"/>
          </a:xfrm>
          <a:prstGeom prst="rect">
            <a:avLst/>
          </a:prstGeom>
          <a:solidFill>
            <a:srgbClr val="E24D34"/>
          </a:solidFill>
          <a:ln w="9525">
            <a:noFill/>
            <a:miter lim="800000"/>
          </a:ln>
          <a:effectLst>
            <a:prstShdw prst="shdw17" dist="17961" dir="2700000">
              <a:schemeClr val="bg2"/>
            </a:prstShdw>
          </a:effectLst>
        </p:spPr>
        <p:txBody>
          <a:bodyPr wrap="square">
            <a:spAutoFit/>
          </a:bodyPr>
          <a:p>
            <a:r>
              <a:rPr lang="zh-CN" altLang="en-US" sz="2000" b="1">
                <a:solidFill>
                  <a:srgbClr val="FFFF00"/>
                </a:solidFill>
                <a:latin typeface="宋体" panose="02010600030101010101" pitchFamily="2" charset="-122"/>
                <a:ea typeface="宋体" panose="02010600030101010101" pitchFamily="2" charset="-122"/>
              </a:rPr>
              <a:t>直线拟合法</a:t>
            </a:r>
            <a:endParaRPr lang="zh-CN" altLang="en-US" sz="2000" b="1">
              <a:solidFill>
                <a:srgbClr val="FFFF00"/>
              </a:solidFill>
              <a:latin typeface="宋体" panose="02010600030101010101" pitchFamily="2" charset="-122"/>
              <a:ea typeface="宋体" panose="02010600030101010101" pitchFamily="2" charset="-122"/>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6087" name="Object 7"/>
          <p:cNvGraphicFramePr>
            <a:graphicFrameLocks noChangeAspect="1"/>
          </p:cNvGraphicFramePr>
          <p:nvPr/>
        </p:nvGraphicFramePr>
        <p:xfrm>
          <a:off x="641350" y="1620520"/>
          <a:ext cx="3394710" cy="1241425"/>
        </p:xfrm>
        <a:graphic>
          <a:graphicData uri="http://schemas.openxmlformats.org/presentationml/2006/ole">
            <mc:AlternateContent xmlns:mc="http://schemas.openxmlformats.org/markup-compatibility/2006">
              <mc:Choice xmlns:v="urn:schemas-microsoft-com:vml" Requires="v">
                <p:oleObj spid="_x0000_s16387" name="" r:id="rId4" imgW="58826400" imgH="22250400" progId="Equation.3">
                  <p:embed/>
                </p:oleObj>
              </mc:Choice>
              <mc:Fallback>
                <p:oleObj name="" r:id="rId4" imgW="58826400" imgH="22250400" progId="Equation.3">
                  <p:embed/>
                  <p:pic>
                    <p:nvPicPr>
                      <p:cNvPr id="0" name="Object 7"/>
                      <p:cNvPicPr>
                        <a:picLocks noChangeAspect="1"/>
                      </p:cNvPicPr>
                      <p:nvPr/>
                    </p:nvPicPr>
                    <p:blipFill>
                      <a:blip r:embed="rId5"/>
                      <a:stretch>
                        <a:fillRect/>
                      </a:stretch>
                    </p:blipFill>
                    <p:spPr>
                      <a:xfrm>
                        <a:off x="641350" y="1620520"/>
                        <a:ext cx="3394710" cy="1241425"/>
                      </a:xfrm>
                      <a:prstGeom prst="rect">
                        <a:avLst/>
                      </a:prstGeom>
                      <a:solidFill>
                        <a:srgbClr val="FFFFFF"/>
                      </a:solidFill>
                      <a:ln w="9525">
                        <a:noFill/>
                      </a:ln>
                    </p:spPr>
                  </p:pic>
                </p:oleObj>
              </mc:Fallback>
            </mc:AlternateContent>
          </a:graphicData>
        </a:graphic>
      </p:graphicFrame>
      <p:sp>
        <p:nvSpPr>
          <p:cNvPr id="17411" name="Text Box 2"/>
          <p:cNvSpPr txBox="1">
            <a:spLocks noChangeArrowheads="1"/>
          </p:cNvSpPr>
          <p:nvPr/>
        </p:nvSpPr>
        <p:spPr bwMode="auto">
          <a:xfrm>
            <a:off x="338455" y="3016885"/>
            <a:ext cx="8271510" cy="706755"/>
          </a:xfrm>
          <a:prstGeom prst="rect">
            <a:avLst/>
          </a:prstGeom>
          <a:noFill/>
          <a:ln w="9525">
            <a:noFill/>
            <a:miter lim="800000"/>
          </a:ln>
        </p:spPr>
        <p:txBody>
          <a:bodyPr wrap="square">
            <a:spAutoFit/>
          </a:bodyPr>
          <a:p>
            <a:pPr algn="just">
              <a:spcBef>
                <a:spcPct val="50000"/>
              </a:spcBef>
            </a:pP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求出</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直线方程系数，从而得到这组测量数据在最小二乘意义上的最佳拟合直线方程。</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47109" name="Text Box 5"/>
          <p:cNvSpPr txBox="1">
            <a:spLocks noChangeArrowheads="1"/>
          </p:cNvSpPr>
          <p:nvPr/>
        </p:nvSpPr>
        <p:spPr bwMode="auto">
          <a:xfrm>
            <a:off x="400685" y="3723640"/>
            <a:ext cx="8397240" cy="1014730"/>
          </a:xfrm>
          <a:prstGeom prst="rect">
            <a:avLst/>
          </a:prstGeom>
          <a:noFill/>
          <a:ln w="9525">
            <a:noFill/>
            <a:miter lim="800000"/>
          </a:ln>
        </p:spPr>
        <p:txBody>
          <a:bodyPr wrap="square">
            <a:spAutoFit/>
          </a:bodyPr>
          <a:p>
            <a:pPr indent="266700" algn="just"/>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对于非线性曲线仍然采用分段逼近的方法将曲线分为</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段，运用上述最小二乘法的拟合原则，分别求出每段拟合直线的系数</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和</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a</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，将每一段都采用最佳拟合直线方程近似代替，从而逼近非线性曲线。</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8130" name="Rectangle 2"/>
          <p:cNvSpPr>
            <a:spLocks noGrp="1" noChangeArrowheads="1"/>
          </p:cNvSpPr>
          <p:nvPr/>
        </p:nvSpPr>
        <p:spPr>
          <a:xfrm>
            <a:off x="220980" y="4735195"/>
            <a:ext cx="1231265" cy="347345"/>
          </a:xfrm>
          <a:prstGeom prst="rect">
            <a:avLst/>
          </a:prstGeom>
          <a:solidFill>
            <a:srgbClr val="E24D34"/>
          </a:solid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zh-CN" sz="2000" b="1" smtClean="0">
                <a:latin typeface="宋体" panose="02010600030101010101" pitchFamily="2" charset="-122"/>
                <a:ea typeface="宋体" panose="02010600030101010101" pitchFamily="2" charset="-122"/>
              </a:rPr>
              <a:t>曲线拟合</a:t>
            </a:r>
            <a:endParaRPr lang="zh-CN" sz="2000" b="1" smtClean="0">
              <a:latin typeface="宋体" panose="02010600030101010101" pitchFamily="2" charset="-122"/>
              <a:ea typeface="宋体" panose="02010600030101010101" pitchFamily="2" charset="-122"/>
            </a:endParaRPr>
          </a:p>
        </p:txBody>
      </p:sp>
      <p:sp>
        <p:nvSpPr>
          <p:cNvPr id="48131" name="Rectangle 3"/>
          <p:cNvSpPr>
            <a:spLocks noGrp="1" noChangeArrowheads="1"/>
          </p:cNvSpPr>
          <p:nvPr/>
        </p:nvSpPr>
        <p:spPr>
          <a:xfrm>
            <a:off x="229870" y="5165725"/>
            <a:ext cx="8642350" cy="89217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6"/>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7"/>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effectLst>
                  <a:outerShdw blurRad="38100" dist="38100" dir="2700000" algn="tl">
                    <a:srgbClr val="000000"/>
                  </a:outerShdw>
                </a:effectLst>
                <a:latin typeface="+mn-lt"/>
                <a:ea typeface="+mn-ea"/>
              </a:defRPr>
            </a:lvl9pPr>
          </a:lstStyle>
          <a:p>
            <a:pPr marL="0" indent="0" algn="just" eaLnBrk="1" latinLnBrk="0" hangingPunct="1">
              <a:spcBef>
                <a:spcPts val="0"/>
              </a:spcBef>
              <a:buFont typeface="Wingdings" panose="05000000000000000000" pitchFamily="2" charset="2"/>
              <a:buNone/>
              <a:defRPr/>
            </a:pPr>
            <a:r>
              <a:rPr lang="zh-CN" altLang="zh-CN" sz="2000" b="1" dirty="0" smtClean="0">
                <a:latin typeface="宋体" panose="02010600030101010101" pitchFamily="2" charset="-122"/>
                <a:ea typeface="宋体" panose="02010600030101010101" pitchFamily="2" charset="-122"/>
                <a:cs typeface="宋体" panose="02010600030101010101" pitchFamily="2" charset="-122"/>
              </a:rPr>
              <a:t>   </a:t>
            </a:r>
            <a:r>
              <a:rPr lang="zh-CN"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为了提高拟合精度，通常对</a:t>
            </a:r>
            <a:r>
              <a:rPr lang="zh-CN" alt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zh-CN"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个测试数据对</a:t>
            </a:r>
            <a:r>
              <a:rPr lang="en-US" alt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2000" b="1" baseline="-25000"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zh-CN" sz="2000" b="1" baseline="-25000"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i=1</a:t>
            </a:r>
            <a:r>
              <a:rPr 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选用</a:t>
            </a:r>
            <a:r>
              <a:rPr lang="zh-CN" alt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zh-CN"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次多项式</a:t>
            </a:r>
            <a:endParaRPr lang="zh-CN"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a:p>
            <a:pPr eaLnBrk="1" hangingPunct="1">
              <a:buFont typeface="Wingdings" panose="05000000000000000000" pitchFamily="2" charset="2"/>
              <a:buNone/>
              <a:defRPr/>
            </a:pPr>
            <a:endParaRPr lang="zh-CN" altLang="zh-CN" sz="2000" dirty="0" smtClean="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8132" name="Object 4"/>
          <p:cNvGraphicFramePr>
            <a:graphicFrameLocks noChangeAspect="1"/>
          </p:cNvGraphicFramePr>
          <p:nvPr/>
        </p:nvGraphicFramePr>
        <p:xfrm>
          <a:off x="2160588" y="5599748"/>
          <a:ext cx="4627562" cy="631825"/>
        </p:xfrm>
        <a:graphic>
          <a:graphicData uri="http://schemas.openxmlformats.org/presentationml/2006/ole">
            <mc:AlternateContent xmlns:mc="http://schemas.openxmlformats.org/markup-compatibility/2006">
              <mc:Choice xmlns:v="urn:schemas-microsoft-com:vml" Requires="v">
                <p:oleObj spid="_x0000_s18433" name="Equation" r:id="rId9" imgW="75895200" imgH="10363200" progId="Equation.DSMT4">
                  <p:embed/>
                </p:oleObj>
              </mc:Choice>
              <mc:Fallback>
                <p:oleObj name="Equation" r:id="rId9" imgW="75895200" imgH="10363200" progId="Equation.DSMT4">
                  <p:embed/>
                  <p:pic>
                    <p:nvPicPr>
                      <p:cNvPr id="0" name="Object 4"/>
                      <p:cNvPicPr>
                        <a:picLocks noChangeAspect="1"/>
                      </p:cNvPicPr>
                      <p:nvPr/>
                    </p:nvPicPr>
                    <p:blipFill>
                      <a:blip r:embed="rId10"/>
                      <a:stretch>
                        <a:fillRect/>
                      </a:stretch>
                    </p:blipFill>
                    <p:spPr>
                      <a:xfrm>
                        <a:off x="2160588" y="5599748"/>
                        <a:ext cx="4627562" cy="631825"/>
                      </a:xfrm>
                      <a:prstGeom prst="rect">
                        <a:avLst/>
                      </a:prstGeom>
                      <a:solidFill>
                        <a:srgbClr val="FFFFFF"/>
                      </a:solidFill>
                      <a:ln w="9525">
                        <a:noFill/>
                      </a:ln>
                    </p:spPr>
                  </p:pic>
                </p:oleObj>
              </mc:Fallback>
            </mc:AlternateContent>
          </a:graphicData>
        </a:graphic>
      </p:graphicFrame>
      <p:sp>
        <p:nvSpPr>
          <p:cNvPr id="2" name="文本框 1"/>
          <p:cNvSpPr txBox="1"/>
          <p:nvPr/>
        </p:nvSpPr>
        <p:spPr>
          <a:xfrm>
            <a:off x="2543810" y="6231890"/>
            <a:ext cx="4267200" cy="398780"/>
          </a:xfrm>
          <a:prstGeom prst="rect">
            <a:avLst/>
          </a:prstGeom>
          <a:noFill/>
        </p:spPr>
        <p:txBody>
          <a:bodyPr wrap="none" rtlCol="0" anchor="t">
            <a:spAutoFit/>
          </a:bodyPr>
          <a:p>
            <a:r>
              <a:rPr lang="zh-CN" altLang="en-US" sz="2000" b="1">
                <a:solidFill>
                  <a:srgbClr val="FFFF00"/>
                </a:solidFill>
                <a:latin typeface="宋体" panose="02010600030101010101" pitchFamily="2" charset="-122"/>
                <a:ea typeface="宋体" panose="02010600030101010101" pitchFamily="2" charset="-122"/>
                <a:sym typeface="+mn-ea"/>
              </a:rPr>
              <a:t>来描述这组数据的近似函数关系式。</a:t>
            </a:r>
            <a:endParaRPr lang="zh-CN" altLang="en-US" sz="2000" b="1">
              <a:solidFill>
                <a:srgbClr val="FFFF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ppt_x"/>
                                          </p:val>
                                        </p:tav>
                                        <p:tav tm="100000">
                                          <p:val>
                                            <p:strVal val="#ppt_x"/>
                                          </p:val>
                                        </p:tav>
                                      </p:tavLst>
                                    </p:anim>
                                    <p:anim calcmode="lin" valueType="num">
                                      <p:cBhvr additive="base">
                                        <p:cTn id="8" dur="500" fill="hold"/>
                                        <p:tgtEl>
                                          <p:spTgt spid="174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9"/>
                                        </p:tgtEl>
                                        <p:attrNameLst>
                                          <p:attrName>style.visibility</p:attrName>
                                        </p:attrNameLst>
                                      </p:cBhvr>
                                      <p:to>
                                        <p:strVal val="visible"/>
                                      </p:to>
                                    </p:set>
                                    <p:anim calcmode="lin" valueType="num">
                                      <p:cBhvr additive="base">
                                        <p:cTn id="13" dur="500" fill="hold"/>
                                        <p:tgtEl>
                                          <p:spTgt spid="47109"/>
                                        </p:tgtEl>
                                        <p:attrNameLst>
                                          <p:attrName>ppt_x</p:attrName>
                                        </p:attrNameLst>
                                      </p:cBhvr>
                                      <p:tavLst>
                                        <p:tav tm="0">
                                          <p:val>
                                            <p:strVal val="0-#ppt_w/2"/>
                                          </p:val>
                                        </p:tav>
                                        <p:tav tm="100000">
                                          <p:val>
                                            <p:strVal val="#ppt_x"/>
                                          </p:val>
                                        </p:tav>
                                      </p:tavLst>
                                    </p:anim>
                                    <p:anim calcmode="lin" valueType="num">
                                      <p:cBhvr additive="base">
                                        <p:cTn id="14" dur="500" fill="hold"/>
                                        <p:tgtEl>
                                          <p:spTgt spid="47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130"/>
                                        </p:tgtEl>
                                        <p:attrNameLst>
                                          <p:attrName>style.visibility</p:attrName>
                                        </p:attrNameLst>
                                      </p:cBhvr>
                                      <p:to>
                                        <p:strVal val="visible"/>
                                      </p:to>
                                    </p:set>
                                    <p:anim calcmode="lin" valueType="num">
                                      <p:cBhvr additive="base">
                                        <p:cTn id="19" dur="500" fill="hold"/>
                                        <p:tgtEl>
                                          <p:spTgt spid="48130"/>
                                        </p:tgtEl>
                                        <p:attrNameLst>
                                          <p:attrName>ppt_x</p:attrName>
                                        </p:attrNameLst>
                                      </p:cBhvr>
                                      <p:tavLst>
                                        <p:tav tm="0">
                                          <p:val>
                                            <p:strVal val="#ppt_x"/>
                                          </p:val>
                                        </p:tav>
                                        <p:tav tm="100000">
                                          <p:val>
                                            <p:strVal val="#ppt_x"/>
                                          </p:val>
                                        </p:tav>
                                      </p:tavLst>
                                    </p:anim>
                                    <p:anim calcmode="lin" valueType="num">
                                      <p:cBhvr additive="base">
                                        <p:cTn id="20" dur="500" fill="hold"/>
                                        <p:tgtEl>
                                          <p:spTgt spid="481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1">
                                            <p:txEl>
                                              <p:pRg st="4294967295" end="4294967295"/>
                                            </p:txEl>
                                          </p:spTgt>
                                        </p:tgtEl>
                                        <p:attrNameLst>
                                          <p:attrName>style.visibility</p:attrName>
                                        </p:attrNameLst>
                                      </p:cBhvr>
                                      <p:to>
                                        <p:strVal val="visible"/>
                                      </p:to>
                                    </p:set>
                                    <p:anim calcmode="lin" valueType="num">
                                      <p:cBhvr additive="base">
                                        <p:cTn id="25" dur="500" fill="hold"/>
                                        <p:tgtEl>
                                          <p:spTgt spid="48131">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31">
                                            <p:txEl>
                                              <p:pRg st="4294967295" end="42949672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1">
                                            <p:txEl>
                                              <p:pRg st="4294967295" end="4294967295"/>
                                            </p:txEl>
                                          </p:spTgt>
                                        </p:tgtEl>
                                        <p:attrNameLst>
                                          <p:attrName>style.visibility</p:attrName>
                                        </p:attrNameLst>
                                      </p:cBhvr>
                                      <p:to>
                                        <p:strVal val="visible"/>
                                      </p:to>
                                    </p:set>
                                    <p:anim calcmode="lin" valueType="num">
                                      <p:cBhvr additive="base">
                                        <p:cTn id="31" dur="500" fill="hold"/>
                                        <p:tgtEl>
                                          <p:spTgt spid="48131">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131">
                                            <p:txEl>
                                              <p:pRg st="4294967295" end="42949672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1">
                                            <p:txEl>
                                              <p:pRg st="0" end="0"/>
                                            </p:txEl>
                                          </p:spTgt>
                                        </p:tgtEl>
                                        <p:attrNameLst>
                                          <p:attrName>style.visibility</p:attrName>
                                        </p:attrNameLst>
                                      </p:cBhvr>
                                      <p:to>
                                        <p:strVal val="visible"/>
                                      </p:to>
                                    </p:set>
                                    <p:anim calcmode="lin" valueType="num">
                                      <p:cBhvr additive="base">
                                        <p:cTn id="3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1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8132"/>
                                        </p:tgtEl>
                                        <p:attrNameLst>
                                          <p:attrName>style.visibility</p:attrName>
                                        </p:attrNameLst>
                                      </p:cBhvr>
                                      <p:to>
                                        <p:strVal val="visible"/>
                                      </p:to>
                                    </p:set>
                                    <p:animEffect transition="in" filter="blinds(horizontal)">
                                      <p:cBhvr>
                                        <p:cTn id="43"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ldLvl="0" autoUpdateAnimBg="0"/>
      <p:bldP spid="17411" grpId="0"/>
      <p:bldP spid="48131" grpId="0" autoUpdateAnimBg="0" uiExpand="1" build="p"/>
      <p:bldP spid="48130"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rgbClr val="FFFF00"/>
                </a:solidFill>
                <a:latin typeface="Times New Roman" panose="02020603050405020304" pitchFamily="18" charset="0"/>
                <a:ea typeface="楷体_GB2312" pitchFamily="49" charset="-122"/>
                <a:cs typeface="Times New Roman" panose="02020603050405020304" pitchFamily="18" charset="0"/>
              </a:rPr>
              <a:t>2  </a:t>
            </a:r>
            <a:r>
              <a:rPr lang="zh-CN" altLang="en-US" sz="2000" b="1" dirty="0">
                <a:solidFill>
                  <a:srgbClr val="FFFF00"/>
                </a:solidFill>
                <a:ea typeface="楷体_GB2312" pitchFamily="49" charset="-122"/>
              </a:rPr>
              <a:t>利用离散数据建立模型校正系统</a:t>
            </a:r>
            <a:r>
              <a:rPr lang="zh-CN" altLang="en-US" sz="2000" b="1" dirty="0" smtClean="0">
                <a:solidFill>
                  <a:srgbClr val="FFFF00"/>
                </a:solidFill>
                <a:ea typeface="楷体_GB2312" pitchFamily="49" charset="-122"/>
              </a:rPr>
              <a:t>误差</a:t>
            </a:r>
            <a:endParaRPr lang="zh-CN" altLang="en-US" sz="2000" b="1" dirty="0" smtClean="0">
              <a:solidFill>
                <a:srgbClr val="FFFF00"/>
              </a:solidFill>
              <a:ea typeface="楷体_GB2312" pitchFamily="49" charset="-122"/>
            </a:endParaRPr>
          </a:p>
        </p:txBody>
      </p:sp>
      <p:sp>
        <p:nvSpPr>
          <p:cNvPr id="44041" name="Rectangle 9" descr="kingsoft"/>
          <p:cNvSpPr>
            <a:spLocks noGrp="1" noChangeArrowheads="1"/>
          </p:cNvSpPr>
          <p:nvPr/>
        </p:nvSpPr>
        <p:spPr>
          <a:xfrm>
            <a:off x="304800" y="1038860"/>
            <a:ext cx="1885315" cy="454025"/>
          </a:xfrm>
          <a:prstGeom prst="rect">
            <a:avLst/>
          </a:prstGeom>
          <a:blipFill dpi="0" rotWithShape="0">
            <a:blip r:embed="rId1" cstate="print"/>
            <a:srcRect/>
            <a:tile tx="0" ty="0" sx="100000" sy="100000" flip="none" algn="tl"/>
          </a:blip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zh-CN" altLang="en-US" sz="2000" b="1" smtClean="0">
                <a:solidFill>
                  <a:schemeClr val="bg2"/>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chemeClr val="bg2"/>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smtClean="0">
                <a:solidFill>
                  <a:schemeClr val="bg2"/>
                </a:solidFill>
                <a:latin typeface="宋体" panose="02010600030101010101" pitchFamily="2" charset="-122"/>
                <a:ea typeface="宋体" panose="02010600030101010101" pitchFamily="2" charset="-122"/>
                <a:cs typeface="宋体" panose="02010600030101010101" pitchFamily="2" charset="-122"/>
              </a:rPr>
              <a:t>最小二乘法</a:t>
            </a:r>
            <a:endParaRPr lang="zh-CN" altLang="en-US" sz="2000" b="1" smtClean="0">
              <a:solidFill>
                <a:schemeClr val="bg2"/>
              </a:solidFill>
              <a:latin typeface="宋体" panose="02010600030101010101" pitchFamily="2" charset="-122"/>
              <a:ea typeface="宋体" panose="02010600030101010101" pitchFamily="2" charset="-122"/>
              <a:cs typeface="宋体" panose="02010600030101010101" pitchFamily="2" charset="-122"/>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48130" name="Rectangle 2"/>
          <p:cNvSpPr>
            <a:spLocks noGrp="1" noChangeArrowheads="1"/>
          </p:cNvSpPr>
          <p:nvPr/>
        </p:nvSpPr>
        <p:spPr>
          <a:xfrm>
            <a:off x="2190115" y="1092200"/>
            <a:ext cx="1231265" cy="347345"/>
          </a:xfrm>
          <a:prstGeom prst="rect">
            <a:avLst/>
          </a:prstGeom>
          <a:solidFill>
            <a:srgbClr val="E24D34"/>
          </a:solid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zh-CN" sz="2000" b="1" smtClean="0">
                <a:latin typeface="宋体" panose="02010600030101010101" pitchFamily="2" charset="-122"/>
                <a:ea typeface="宋体" panose="02010600030101010101" pitchFamily="2" charset="-122"/>
              </a:rPr>
              <a:t>曲线拟合</a:t>
            </a:r>
            <a:endParaRPr lang="zh-CN" sz="2000" b="1" smtClean="0">
              <a:latin typeface="宋体" panose="02010600030101010101" pitchFamily="2" charset="-122"/>
              <a:ea typeface="宋体" panose="02010600030101010101" pitchFamily="2" charset="-122"/>
            </a:endParaRPr>
          </a:p>
        </p:txBody>
      </p:sp>
      <p:sp>
        <p:nvSpPr>
          <p:cNvPr id="48137" name="Text Box 9"/>
          <p:cNvSpPr txBox="1">
            <a:spLocks noChangeArrowheads="1"/>
          </p:cNvSpPr>
          <p:nvPr/>
        </p:nvSpPr>
        <p:spPr bwMode="auto">
          <a:xfrm>
            <a:off x="361633" y="1510348"/>
            <a:ext cx="7869237" cy="368300"/>
          </a:xfrm>
          <a:prstGeom prst="rect">
            <a:avLst/>
          </a:prstGeom>
          <a:noFill/>
          <a:ln w="9525">
            <a:noFill/>
            <a:miter lim="800000"/>
          </a:ln>
        </p:spPr>
        <p:txBody>
          <a:bodyPr>
            <a:spAutoFit/>
          </a:bodyPr>
          <a:p>
            <a:pPr>
              <a:lnSpc>
                <a:spcPct val="90000"/>
              </a:lnSpc>
              <a:spcBef>
                <a:spcPct val="20000"/>
              </a:spcBef>
              <a:buClr>
                <a:schemeClr val="accent2"/>
              </a:buClr>
              <a:buSzPct val="80000"/>
              <a:buFont typeface="Wingdings" panose="05000000000000000000" pitchFamily="2" charset="2"/>
              <a:buNone/>
            </a:pP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如果把</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y</a:t>
            </a:r>
            <a:r>
              <a:rPr lang="zh-CN"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分别代入多项式，就可以得到</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个方程： </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8138" name="Object 10"/>
          <p:cNvGraphicFramePr>
            <a:graphicFrameLocks noChangeAspect="1"/>
          </p:cNvGraphicFramePr>
          <p:nvPr/>
        </p:nvGraphicFramePr>
        <p:xfrm>
          <a:off x="1200785" y="1852295"/>
          <a:ext cx="5325110" cy="476885"/>
        </p:xfrm>
        <a:graphic>
          <a:graphicData uri="http://schemas.openxmlformats.org/presentationml/2006/ole">
            <mc:AlternateContent xmlns:mc="http://schemas.openxmlformats.org/markup-compatibility/2006">
              <mc:Choice xmlns:v="urn:schemas-microsoft-com:vml" Requires="v">
                <p:oleObj spid="_x0000_s18435" name="" r:id="rId2" imgW="67056000" imgH="6096000" progId="Equation.3">
                  <p:embed/>
                </p:oleObj>
              </mc:Choice>
              <mc:Fallback>
                <p:oleObj name="" r:id="rId2" imgW="67056000" imgH="6096000" progId="Equation.3">
                  <p:embed/>
                  <p:pic>
                    <p:nvPicPr>
                      <p:cNvPr id="0" name="Object 10"/>
                      <p:cNvPicPr>
                        <a:picLocks noChangeAspect="1"/>
                      </p:cNvPicPr>
                      <p:nvPr/>
                    </p:nvPicPr>
                    <p:blipFill>
                      <a:blip r:embed="rId3"/>
                      <a:stretch>
                        <a:fillRect/>
                      </a:stretch>
                    </p:blipFill>
                    <p:spPr>
                      <a:xfrm>
                        <a:off x="1200785" y="1852295"/>
                        <a:ext cx="5325110" cy="476885"/>
                      </a:xfrm>
                      <a:prstGeom prst="rect">
                        <a:avLst/>
                      </a:prstGeom>
                      <a:solidFill>
                        <a:srgbClr val="FFFFFF"/>
                      </a:solidFill>
                      <a:ln w="9525">
                        <a:noFill/>
                      </a:ln>
                    </p:spPr>
                  </p:pic>
                </p:oleObj>
              </mc:Fallback>
            </mc:AlternateContent>
          </a:graphicData>
        </a:graphic>
      </p:graphicFrame>
      <p:graphicFrame>
        <p:nvGraphicFramePr>
          <p:cNvPr id="48139" name="Object 11"/>
          <p:cNvGraphicFramePr>
            <a:graphicFrameLocks noChangeAspect="1"/>
          </p:cNvGraphicFramePr>
          <p:nvPr/>
        </p:nvGraphicFramePr>
        <p:xfrm>
          <a:off x="1198245" y="2336165"/>
          <a:ext cx="5327015" cy="504190"/>
        </p:xfrm>
        <a:graphic>
          <a:graphicData uri="http://schemas.openxmlformats.org/presentationml/2006/ole">
            <mc:AlternateContent xmlns:mc="http://schemas.openxmlformats.org/markup-compatibility/2006">
              <mc:Choice xmlns:v="urn:schemas-microsoft-com:vml" Requires="v">
                <p:oleObj spid="_x0000_s18436" name="" r:id="rId4" imgW="69189600" imgH="6096000" progId="Equation.3">
                  <p:embed/>
                </p:oleObj>
              </mc:Choice>
              <mc:Fallback>
                <p:oleObj name="" r:id="rId4" imgW="69189600" imgH="6096000" progId="Equation.3">
                  <p:embed/>
                  <p:pic>
                    <p:nvPicPr>
                      <p:cNvPr id="0" name="Object 11"/>
                      <p:cNvPicPr>
                        <a:picLocks noChangeAspect="1"/>
                      </p:cNvPicPr>
                      <p:nvPr/>
                    </p:nvPicPr>
                    <p:blipFill>
                      <a:blip r:embed="rId5"/>
                      <a:stretch>
                        <a:fillRect/>
                      </a:stretch>
                    </p:blipFill>
                    <p:spPr>
                      <a:xfrm>
                        <a:off x="1198245" y="2336165"/>
                        <a:ext cx="5327015" cy="504190"/>
                      </a:xfrm>
                      <a:prstGeom prst="rect">
                        <a:avLst/>
                      </a:prstGeom>
                      <a:solidFill>
                        <a:srgbClr val="FFFFFF"/>
                      </a:solidFill>
                      <a:ln w="9525">
                        <a:noFill/>
                      </a:ln>
                    </p:spPr>
                  </p:pic>
                </p:oleObj>
              </mc:Fallback>
            </mc:AlternateContent>
          </a:graphicData>
        </a:graphic>
      </p:graphicFrame>
      <p:graphicFrame>
        <p:nvGraphicFramePr>
          <p:cNvPr id="48140" name="Object 12"/>
          <p:cNvGraphicFramePr>
            <a:graphicFrameLocks noChangeAspect="1"/>
          </p:cNvGraphicFramePr>
          <p:nvPr/>
        </p:nvGraphicFramePr>
        <p:xfrm>
          <a:off x="1200785" y="2854325"/>
          <a:ext cx="5324475" cy="802005"/>
        </p:xfrm>
        <a:graphic>
          <a:graphicData uri="http://schemas.openxmlformats.org/presentationml/2006/ole">
            <mc:AlternateContent xmlns:mc="http://schemas.openxmlformats.org/markup-compatibility/2006">
              <mc:Choice xmlns:v="urn:schemas-microsoft-com:vml" Requires="v">
                <p:oleObj spid="_x0000_s18437" name="" r:id="rId6" imgW="69189600" imgH="11582400" progId="Equation.3">
                  <p:embed/>
                </p:oleObj>
              </mc:Choice>
              <mc:Fallback>
                <p:oleObj name="" r:id="rId6" imgW="69189600" imgH="11582400" progId="Equation.3">
                  <p:embed/>
                  <p:pic>
                    <p:nvPicPr>
                      <p:cNvPr id="0" name="Object 12"/>
                      <p:cNvPicPr>
                        <a:picLocks noChangeAspect="1"/>
                      </p:cNvPicPr>
                      <p:nvPr/>
                    </p:nvPicPr>
                    <p:blipFill>
                      <a:blip r:embed="rId7"/>
                      <a:stretch>
                        <a:fillRect/>
                      </a:stretch>
                    </p:blipFill>
                    <p:spPr>
                      <a:xfrm>
                        <a:off x="1200785" y="2854325"/>
                        <a:ext cx="5324475" cy="802005"/>
                      </a:xfrm>
                      <a:prstGeom prst="rect">
                        <a:avLst/>
                      </a:prstGeom>
                      <a:solidFill>
                        <a:srgbClr val="FFFFFF"/>
                      </a:solidFill>
                      <a:ln w="9525">
                        <a:noFill/>
                      </a:ln>
                    </p:spPr>
                  </p:pic>
                </p:oleObj>
              </mc:Fallback>
            </mc:AlternateContent>
          </a:graphicData>
        </a:graphic>
      </p:graphicFrame>
      <p:graphicFrame>
        <p:nvGraphicFramePr>
          <p:cNvPr id="19458" name="Object 2"/>
          <p:cNvGraphicFramePr>
            <a:graphicFrameLocks noChangeAspect="1"/>
          </p:cNvGraphicFramePr>
          <p:nvPr/>
        </p:nvGraphicFramePr>
        <p:xfrm>
          <a:off x="2424430" y="3671570"/>
          <a:ext cx="3837305" cy="759460"/>
        </p:xfrm>
        <a:graphic>
          <a:graphicData uri="http://schemas.openxmlformats.org/presentationml/2006/ole">
            <mc:AlternateContent xmlns:mc="http://schemas.openxmlformats.org/markup-compatibility/2006">
              <mc:Choice xmlns:v="urn:schemas-microsoft-com:vml" Requires="v">
                <p:oleObj spid="_x0000_s19457" name="" r:id="rId8" imgW="50901600" imgH="10972800" progId="Equation.3">
                  <p:embed/>
                </p:oleObj>
              </mc:Choice>
              <mc:Fallback>
                <p:oleObj name="" r:id="rId8" imgW="50901600" imgH="10972800" progId="Equation.3">
                  <p:embed/>
                  <p:pic>
                    <p:nvPicPr>
                      <p:cNvPr id="0" name="Object 2"/>
                      <p:cNvPicPr>
                        <a:picLocks noChangeAspect="1"/>
                      </p:cNvPicPr>
                      <p:nvPr/>
                    </p:nvPicPr>
                    <p:blipFill>
                      <a:blip r:embed="rId9"/>
                      <a:stretch>
                        <a:fillRect/>
                      </a:stretch>
                    </p:blipFill>
                    <p:spPr>
                      <a:xfrm>
                        <a:off x="2424430" y="3671570"/>
                        <a:ext cx="3837305" cy="759460"/>
                      </a:xfrm>
                      <a:prstGeom prst="rect">
                        <a:avLst/>
                      </a:prstGeom>
                      <a:solidFill>
                        <a:srgbClr val="FFFFFF"/>
                      </a:solidFill>
                      <a:ln w="9525">
                        <a:noFill/>
                      </a:ln>
                    </p:spPr>
                  </p:pic>
                </p:oleObj>
              </mc:Fallback>
            </mc:AlternateContent>
          </a:graphicData>
        </a:graphic>
      </p:graphicFrame>
      <p:graphicFrame>
        <p:nvGraphicFramePr>
          <p:cNvPr id="49155" name="Object 3"/>
          <p:cNvGraphicFramePr>
            <a:graphicFrameLocks noChangeAspect="1"/>
          </p:cNvGraphicFramePr>
          <p:nvPr/>
        </p:nvGraphicFramePr>
        <p:xfrm>
          <a:off x="499110" y="5231765"/>
          <a:ext cx="4904740" cy="683895"/>
        </p:xfrm>
        <a:graphic>
          <a:graphicData uri="http://schemas.openxmlformats.org/presentationml/2006/ole">
            <mc:AlternateContent xmlns:mc="http://schemas.openxmlformats.org/markup-compatibility/2006">
              <mc:Choice xmlns:v="urn:schemas-microsoft-com:vml" Requires="v">
                <p:oleObj spid="_x0000_s19459" name="Equation" r:id="rId10" imgW="76504800" imgH="10668000" progId="Equation.DSMT4">
                  <p:embed/>
                </p:oleObj>
              </mc:Choice>
              <mc:Fallback>
                <p:oleObj name="Equation" r:id="rId10" imgW="76504800" imgH="10668000" progId="Equation.DSMT4">
                  <p:embed/>
                  <p:pic>
                    <p:nvPicPr>
                      <p:cNvPr id="0" name="Object 3"/>
                      <p:cNvPicPr>
                        <a:picLocks noChangeAspect="1"/>
                      </p:cNvPicPr>
                      <p:nvPr/>
                    </p:nvPicPr>
                    <p:blipFill>
                      <a:blip r:embed="rId11"/>
                      <a:stretch>
                        <a:fillRect/>
                      </a:stretch>
                    </p:blipFill>
                    <p:spPr>
                      <a:xfrm>
                        <a:off x="499110" y="5231765"/>
                        <a:ext cx="4904740" cy="683895"/>
                      </a:xfrm>
                      <a:prstGeom prst="rect">
                        <a:avLst/>
                      </a:prstGeom>
                      <a:solidFill>
                        <a:srgbClr val="FFFFFF"/>
                      </a:solidFill>
                      <a:ln w="9525">
                        <a:noFill/>
                      </a:ln>
                    </p:spPr>
                  </p:pic>
                </p:oleObj>
              </mc:Fallback>
            </mc:AlternateContent>
          </a:graphicData>
        </a:graphic>
      </p:graphicFrame>
      <p:sp>
        <p:nvSpPr>
          <p:cNvPr id="49156" name="Text Box 4"/>
          <p:cNvSpPr txBox="1">
            <a:spLocks noChangeArrowheads="1"/>
          </p:cNvSpPr>
          <p:nvPr/>
        </p:nvSpPr>
        <p:spPr bwMode="auto">
          <a:xfrm>
            <a:off x="130175" y="4511675"/>
            <a:ext cx="8362950" cy="706755"/>
          </a:xfrm>
          <a:prstGeom prst="rect">
            <a:avLst/>
          </a:prstGeom>
          <a:noFill/>
          <a:ln w="9525">
            <a:noFill/>
            <a:miter lim="800000"/>
          </a:ln>
        </p:spPr>
        <p:txBody>
          <a:bodyPr wrap="square">
            <a:spAutoFit/>
          </a:bodyPr>
          <a:p>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式中， </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V</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为在</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处计算</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得到的值和测量值之间的误差。根据最小二乘法原理，为求取系数</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j</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的最佳估计值，应使误差</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V</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的平方和最小，即</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9157" name="Text Box 5"/>
          <p:cNvSpPr txBox="1">
            <a:spLocks noChangeArrowheads="1"/>
          </p:cNvSpPr>
          <p:nvPr/>
        </p:nvSpPr>
        <p:spPr bwMode="auto">
          <a:xfrm>
            <a:off x="5403850" y="5447665"/>
            <a:ext cx="2771775" cy="398780"/>
          </a:xfrm>
          <a:prstGeom prst="rect">
            <a:avLst/>
          </a:prstGeom>
          <a:noFill/>
          <a:ln w="9525">
            <a:noFill/>
            <a:miter lim="800000"/>
          </a:ln>
        </p:spPr>
        <p:txBody>
          <a:bodyPr wrap="square">
            <a:spAutoFit/>
          </a:bodyPr>
          <a:p>
            <a:r>
              <a:rPr lang="zh-CN" altLang="en-US" sz="2000" b="1">
                <a:solidFill>
                  <a:srgbClr val="FFFF00"/>
                </a:solidFill>
                <a:latin typeface="宋体" panose="02010600030101010101" pitchFamily="2" charset="-122"/>
                <a:ea typeface="宋体" panose="02010600030101010101" pitchFamily="2" charset="-122"/>
                <a:sym typeface="宋体" panose="02010600030101010101" pitchFamily="2" charset="-122"/>
              </a:rPr>
              <a:t>于是得到如下方程组：</a:t>
            </a:r>
            <a:endParaRPr lang="zh-CN" altLang="en-US" sz="2000" b="1">
              <a:solidFill>
                <a:srgbClr val="FFFF00"/>
              </a:solidFill>
              <a:latin typeface="宋体" panose="02010600030101010101" pitchFamily="2" charset="-122"/>
              <a:ea typeface="宋体" panose="02010600030101010101" pitchFamily="2" charset="-122"/>
              <a:sym typeface="宋体" panose="02010600030101010101" pitchFamily="2" charset="-122"/>
            </a:endParaRPr>
          </a:p>
        </p:txBody>
      </p:sp>
      <p:graphicFrame>
        <p:nvGraphicFramePr>
          <p:cNvPr id="49158" name="Object 6"/>
          <p:cNvGraphicFramePr>
            <a:graphicFrameLocks noChangeAspect="1"/>
          </p:cNvGraphicFramePr>
          <p:nvPr/>
        </p:nvGraphicFramePr>
        <p:xfrm>
          <a:off x="2083435" y="5951855"/>
          <a:ext cx="3641725" cy="761365"/>
        </p:xfrm>
        <a:graphic>
          <a:graphicData uri="http://schemas.openxmlformats.org/presentationml/2006/ole">
            <mc:AlternateContent xmlns:mc="http://schemas.openxmlformats.org/markup-compatibility/2006">
              <mc:Choice xmlns:v="urn:schemas-microsoft-com:vml" Requires="v">
                <p:oleObj spid="_x0000_s19460" name="" r:id="rId12" imgW="2120900" imgH="457200" progId="Equation.3">
                  <p:embed/>
                </p:oleObj>
              </mc:Choice>
              <mc:Fallback>
                <p:oleObj name="" r:id="rId12" imgW="2120900" imgH="457200" progId="Equation.3">
                  <p:embed/>
                  <p:pic>
                    <p:nvPicPr>
                      <p:cNvPr id="0" name="Object 6"/>
                      <p:cNvPicPr>
                        <a:picLocks noChangeAspect="1"/>
                      </p:cNvPicPr>
                      <p:nvPr/>
                    </p:nvPicPr>
                    <p:blipFill>
                      <a:blip r:embed="rId13"/>
                      <a:stretch>
                        <a:fillRect/>
                      </a:stretch>
                    </p:blipFill>
                    <p:spPr>
                      <a:xfrm>
                        <a:off x="2083435" y="5951855"/>
                        <a:ext cx="3641725" cy="761365"/>
                      </a:xfrm>
                      <a:prstGeom prst="rect">
                        <a:avLst/>
                      </a:prstGeom>
                      <a:solidFill>
                        <a:srgbClr val="3366FF"/>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137">
                                            <p:txEl>
                                              <p:pRg st="0" end="0"/>
                                            </p:txEl>
                                          </p:spTgt>
                                        </p:tgtEl>
                                        <p:attrNameLst>
                                          <p:attrName>style.visibility</p:attrName>
                                        </p:attrNameLst>
                                      </p:cBhvr>
                                      <p:to>
                                        <p:strVal val="visible"/>
                                      </p:to>
                                    </p:set>
                                    <p:anim calcmode="lin" valueType="num">
                                      <p:cBhvr additive="base">
                                        <p:cTn id="7" dur="500" fill="hold"/>
                                        <p:tgtEl>
                                          <p:spTgt spid="481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8138"/>
                                        </p:tgtEl>
                                        <p:attrNameLst>
                                          <p:attrName>style.visibility</p:attrName>
                                        </p:attrNameLst>
                                      </p:cBhvr>
                                      <p:to>
                                        <p:strVal val="visible"/>
                                      </p:to>
                                    </p:set>
                                    <p:animEffect transition="in" filter="box(in)">
                                      <p:cBhvr>
                                        <p:cTn id="13" dur="500"/>
                                        <p:tgtEl>
                                          <p:spTgt spid="4813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8139"/>
                                        </p:tgtEl>
                                        <p:attrNameLst>
                                          <p:attrName>style.visibility</p:attrName>
                                        </p:attrNameLst>
                                      </p:cBhvr>
                                      <p:to>
                                        <p:strVal val="visible"/>
                                      </p:to>
                                    </p:set>
                                    <p:anim calcmode="lin" valueType="num">
                                      <p:cBhvr additive="base">
                                        <p:cTn id="18" dur="500" fill="hold"/>
                                        <p:tgtEl>
                                          <p:spTgt spid="48139"/>
                                        </p:tgtEl>
                                        <p:attrNameLst>
                                          <p:attrName>ppt_x</p:attrName>
                                        </p:attrNameLst>
                                      </p:cBhvr>
                                      <p:tavLst>
                                        <p:tav tm="0">
                                          <p:val>
                                            <p:strVal val="0-#ppt_w/2"/>
                                          </p:val>
                                        </p:tav>
                                        <p:tav tm="100000">
                                          <p:val>
                                            <p:strVal val="#ppt_x"/>
                                          </p:val>
                                        </p:tav>
                                      </p:tavLst>
                                    </p:anim>
                                    <p:anim calcmode="lin" valueType="num">
                                      <p:cBhvr additive="base">
                                        <p:cTn id="19" dur="500" fill="hold"/>
                                        <p:tgtEl>
                                          <p:spTgt spid="4813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8140"/>
                                        </p:tgtEl>
                                        <p:attrNameLst>
                                          <p:attrName>style.visibility</p:attrName>
                                        </p:attrNameLst>
                                      </p:cBhvr>
                                      <p:to>
                                        <p:strVal val="visible"/>
                                      </p:to>
                                    </p:set>
                                    <p:anim calcmode="lin" valueType="num">
                                      <p:cBhvr additive="base">
                                        <p:cTn id="24" dur="500" fill="hold"/>
                                        <p:tgtEl>
                                          <p:spTgt spid="48140"/>
                                        </p:tgtEl>
                                        <p:attrNameLst>
                                          <p:attrName>ppt_x</p:attrName>
                                        </p:attrNameLst>
                                      </p:cBhvr>
                                      <p:tavLst>
                                        <p:tav tm="0">
                                          <p:val>
                                            <p:strVal val="0-#ppt_w/2"/>
                                          </p:val>
                                        </p:tav>
                                        <p:tav tm="100000">
                                          <p:val>
                                            <p:strVal val="#ppt_x"/>
                                          </p:val>
                                        </p:tav>
                                      </p:tavLst>
                                    </p:anim>
                                    <p:anim calcmode="lin" valueType="num">
                                      <p:cBhvr additive="base">
                                        <p:cTn id="25" dur="500" fill="hold"/>
                                        <p:tgtEl>
                                          <p:spTgt spid="4814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9458"/>
                                        </p:tgtEl>
                                        <p:attrNameLst>
                                          <p:attrName>style.visibility</p:attrName>
                                        </p:attrNameLst>
                                      </p:cBhvr>
                                      <p:to>
                                        <p:strVal val="visible"/>
                                      </p:to>
                                    </p:set>
                                    <p:anim calcmode="lin" valueType="num">
                                      <p:cBhvr additive="base">
                                        <p:cTn id="30" dur="500" fill="hold"/>
                                        <p:tgtEl>
                                          <p:spTgt spid="19458"/>
                                        </p:tgtEl>
                                        <p:attrNameLst>
                                          <p:attrName>ppt_x</p:attrName>
                                        </p:attrNameLst>
                                      </p:cBhvr>
                                      <p:tavLst>
                                        <p:tav tm="0">
                                          <p:val>
                                            <p:strVal val="#ppt_x"/>
                                          </p:val>
                                        </p:tav>
                                        <p:tav tm="100000">
                                          <p:val>
                                            <p:strVal val="#ppt_x"/>
                                          </p:val>
                                        </p:tav>
                                      </p:tavLst>
                                    </p:anim>
                                    <p:anim calcmode="lin" valueType="num">
                                      <p:cBhvr additive="base">
                                        <p:cTn id="31"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49156">
                                            <p:txEl>
                                              <p:pRg st="0" end="0"/>
                                            </p:txEl>
                                          </p:spTgt>
                                        </p:tgtEl>
                                        <p:attrNameLst>
                                          <p:attrName>style.visibility</p:attrName>
                                        </p:attrNameLst>
                                      </p:cBhvr>
                                      <p:to>
                                        <p:strVal val="visible"/>
                                      </p:to>
                                    </p:set>
                                    <p:anim calcmode="lin" valueType="num">
                                      <p:cBhvr additive="base">
                                        <p:cTn id="36" dur="500" fill="hold"/>
                                        <p:tgtEl>
                                          <p:spTgt spid="49156">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491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49155"/>
                                        </p:tgtEl>
                                        <p:attrNameLst>
                                          <p:attrName>style.visibility</p:attrName>
                                        </p:attrNameLst>
                                      </p:cBhvr>
                                      <p:to>
                                        <p:strVal val="visible"/>
                                      </p:to>
                                    </p:set>
                                    <p:anim calcmode="lin" valueType="num">
                                      <p:cBhvr additive="base">
                                        <p:cTn id="42" dur="500" fill="hold"/>
                                        <p:tgtEl>
                                          <p:spTgt spid="49155"/>
                                        </p:tgtEl>
                                        <p:attrNameLst>
                                          <p:attrName>ppt_x</p:attrName>
                                        </p:attrNameLst>
                                      </p:cBhvr>
                                      <p:tavLst>
                                        <p:tav tm="0">
                                          <p:val>
                                            <p:strVal val="0-#ppt_w/2"/>
                                          </p:val>
                                        </p:tav>
                                        <p:tav tm="100000">
                                          <p:val>
                                            <p:strVal val="#ppt_x"/>
                                          </p:val>
                                        </p:tav>
                                      </p:tavLst>
                                    </p:anim>
                                    <p:anim calcmode="lin" valueType="num">
                                      <p:cBhvr additive="base">
                                        <p:cTn id="43" dur="500" fill="hold"/>
                                        <p:tgtEl>
                                          <p:spTgt spid="4915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49157">
                                            <p:txEl>
                                              <p:pRg st="0" end="0"/>
                                            </p:txEl>
                                          </p:spTgt>
                                        </p:tgtEl>
                                        <p:attrNameLst>
                                          <p:attrName>style.visibility</p:attrName>
                                        </p:attrNameLst>
                                      </p:cBhvr>
                                      <p:to>
                                        <p:strVal val="visible"/>
                                      </p:to>
                                    </p:set>
                                    <p:anim calcmode="lin" valueType="num">
                                      <p:cBhvr additive="base">
                                        <p:cTn id="48" dur="500" fill="hold"/>
                                        <p:tgtEl>
                                          <p:spTgt spid="49157">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4915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49158"/>
                                        </p:tgtEl>
                                        <p:attrNameLst>
                                          <p:attrName>style.visibility</p:attrName>
                                        </p:attrNameLst>
                                      </p:cBhvr>
                                      <p:to>
                                        <p:strVal val="visible"/>
                                      </p:to>
                                    </p:set>
                                    <p:anim calcmode="lin" valueType="num">
                                      <p:cBhvr additive="base">
                                        <p:cTn id="54" dur="500" fill="hold"/>
                                        <p:tgtEl>
                                          <p:spTgt spid="49158"/>
                                        </p:tgtEl>
                                        <p:attrNameLst>
                                          <p:attrName>ppt_x</p:attrName>
                                        </p:attrNameLst>
                                      </p:cBhvr>
                                      <p:tavLst>
                                        <p:tav tm="0">
                                          <p:val>
                                            <p:strVal val="0-#ppt_w/2"/>
                                          </p:val>
                                        </p:tav>
                                        <p:tav tm="100000">
                                          <p:val>
                                            <p:strVal val="#ppt_x"/>
                                          </p:val>
                                        </p:tav>
                                      </p:tavLst>
                                    </p:anim>
                                    <p:anim calcmode="lin" valueType="num">
                                      <p:cBhvr additive="base">
                                        <p:cTn id="55" dur="500" fill="hold"/>
                                        <p:tgtEl>
                                          <p:spTgt spid="491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rgbClr val="FFFF00"/>
                </a:solidFill>
                <a:latin typeface="Times New Roman" panose="02020603050405020304" pitchFamily="18" charset="0"/>
                <a:ea typeface="楷体_GB2312" pitchFamily="49" charset="-122"/>
                <a:cs typeface="Times New Roman" panose="02020603050405020304" pitchFamily="18" charset="0"/>
              </a:rPr>
              <a:t>2  </a:t>
            </a:r>
            <a:r>
              <a:rPr lang="zh-CN" altLang="en-US" sz="2000" b="1" dirty="0">
                <a:solidFill>
                  <a:srgbClr val="FFFF00"/>
                </a:solidFill>
                <a:ea typeface="楷体_GB2312" pitchFamily="49" charset="-122"/>
              </a:rPr>
              <a:t>利用离散数据建立模型校正系统</a:t>
            </a:r>
            <a:r>
              <a:rPr lang="zh-CN" altLang="en-US" sz="2000" b="1" dirty="0" smtClean="0">
                <a:solidFill>
                  <a:srgbClr val="FFFF00"/>
                </a:solidFill>
                <a:ea typeface="楷体_GB2312" pitchFamily="49" charset="-122"/>
              </a:rPr>
              <a:t>误差</a:t>
            </a:r>
            <a:endParaRPr lang="zh-CN" altLang="en-US" sz="2000" b="1" dirty="0" smtClean="0">
              <a:solidFill>
                <a:srgbClr val="FFFF00"/>
              </a:solidFill>
              <a:ea typeface="楷体_GB2312" pitchFamily="49" charset="-122"/>
            </a:endParaRPr>
          </a:p>
        </p:txBody>
      </p:sp>
      <p:sp>
        <p:nvSpPr>
          <p:cNvPr id="44041" name="Rectangle 9" descr="kingsoft"/>
          <p:cNvSpPr>
            <a:spLocks noGrp="1" noChangeArrowheads="1"/>
          </p:cNvSpPr>
          <p:nvPr/>
        </p:nvSpPr>
        <p:spPr>
          <a:xfrm>
            <a:off x="304800" y="1038860"/>
            <a:ext cx="1885315" cy="454025"/>
          </a:xfrm>
          <a:prstGeom prst="rect">
            <a:avLst/>
          </a:prstGeom>
          <a:blipFill dpi="0" rotWithShape="0">
            <a:blip r:embed="rId1" cstate="print"/>
            <a:srcRect/>
            <a:tile tx="0" ty="0" sx="100000" sy="100000" flip="none" algn="tl"/>
          </a:blip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zh-CN" altLang="en-US" sz="2000" b="1" smtClean="0">
                <a:solidFill>
                  <a:schemeClr val="bg2"/>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chemeClr val="bg2"/>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smtClean="0">
                <a:solidFill>
                  <a:schemeClr val="bg2"/>
                </a:solidFill>
                <a:latin typeface="宋体" panose="02010600030101010101" pitchFamily="2" charset="-122"/>
                <a:ea typeface="宋体" panose="02010600030101010101" pitchFamily="2" charset="-122"/>
                <a:cs typeface="宋体" panose="02010600030101010101" pitchFamily="2" charset="-122"/>
              </a:rPr>
              <a:t>最小二乘法</a:t>
            </a:r>
            <a:endParaRPr lang="zh-CN" altLang="en-US" sz="2000" b="1" smtClean="0">
              <a:solidFill>
                <a:schemeClr val="bg2"/>
              </a:solidFill>
              <a:latin typeface="宋体" panose="02010600030101010101" pitchFamily="2" charset="-122"/>
              <a:ea typeface="宋体" panose="02010600030101010101" pitchFamily="2" charset="-122"/>
              <a:cs typeface="宋体" panose="02010600030101010101" pitchFamily="2" charset="-122"/>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48130" name="Rectangle 2"/>
          <p:cNvSpPr>
            <a:spLocks noGrp="1" noChangeArrowheads="1"/>
          </p:cNvSpPr>
          <p:nvPr/>
        </p:nvSpPr>
        <p:spPr>
          <a:xfrm>
            <a:off x="2190115" y="1092200"/>
            <a:ext cx="1231265" cy="347345"/>
          </a:xfrm>
          <a:prstGeom prst="rect">
            <a:avLst/>
          </a:prstGeom>
          <a:solidFill>
            <a:srgbClr val="E24D34"/>
          </a:solid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zh-CN" sz="2000" b="1" smtClean="0">
                <a:latin typeface="宋体" panose="02010600030101010101" pitchFamily="2" charset="-122"/>
                <a:ea typeface="宋体" panose="02010600030101010101" pitchFamily="2" charset="-122"/>
              </a:rPr>
              <a:t>曲线拟合</a:t>
            </a:r>
            <a:endParaRPr lang="zh-CN" sz="2000" b="1" smtClean="0">
              <a:latin typeface="宋体" panose="02010600030101010101" pitchFamily="2" charset="-122"/>
              <a:ea typeface="宋体" panose="02010600030101010101" pitchFamily="2" charset="-122"/>
            </a:endParaRPr>
          </a:p>
        </p:txBody>
      </p:sp>
      <p:graphicFrame>
        <p:nvGraphicFramePr>
          <p:cNvPr id="50178" name="Object 2"/>
          <p:cNvGraphicFramePr>
            <a:graphicFrameLocks noChangeAspect="1"/>
          </p:cNvGraphicFramePr>
          <p:nvPr/>
        </p:nvGraphicFramePr>
        <p:xfrm>
          <a:off x="652145" y="1988185"/>
          <a:ext cx="5671820" cy="1868170"/>
        </p:xfrm>
        <a:graphic>
          <a:graphicData uri="http://schemas.openxmlformats.org/presentationml/2006/ole">
            <mc:AlternateContent xmlns:mc="http://schemas.openxmlformats.org/markup-compatibility/2006">
              <mc:Choice xmlns:v="urn:schemas-microsoft-com:vml" Requires="v">
                <p:oleObj spid="_x0000_s20481" name="Equation" r:id="rId2" imgW="75895200" imgH="24993600" progId="Equation.DSMT4">
                  <p:embed/>
                </p:oleObj>
              </mc:Choice>
              <mc:Fallback>
                <p:oleObj name="Equation" r:id="rId2" imgW="75895200" imgH="24993600" progId="Equation.DSMT4">
                  <p:embed/>
                  <p:pic>
                    <p:nvPicPr>
                      <p:cNvPr id="0" name="Object 2"/>
                      <p:cNvPicPr>
                        <a:picLocks noChangeAspect="1"/>
                      </p:cNvPicPr>
                      <p:nvPr/>
                    </p:nvPicPr>
                    <p:blipFill>
                      <a:blip r:embed="rId3"/>
                      <a:stretch>
                        <a:fillRect/>
                      </a:stretch>
                    </p:blipFill>
                    <p:spPr>
                      <a:xfrm>
                        <a:off x="652145" y="1988185"/>
                        <a:ext cx="5671820" cy="1868170"/>
                      </a:xfrm>
                      <a:prstGeom prst="rect">
                        <a:avLst/>
                      </a:prstGeom>
                      <a:solidFill>
                        <a:srgbClr val="FFFFFF"/>
                      </a:solidFill>
                      <a:ln w="9525">
                        <a:noFill/>
                      </a:ln>
                    </p:spPr>
                  </p:pic>
                </p:oleObj>
              </mc:Fallback>
            </mc:AlternateContent>
          </a:graphicData>
        </a:graphic>
      </p:graphicFrame>
      <p:sp>
        <p:nvSpPr>
          <p:cNvPr id="20484" name="Text Box 3"/>
          <p:cNvSpPr txBox="1">
            <a:spLocks noChangeArrowheads="1"/>
          </p:cNvSpPr>
          <p:nvPr/>
        </p:nvSpPr>
        <p:spPr bwMode="auto">
          <a:xfrm>
            <a:off x="653415" y="1589405"/>
            <a:ext cx="6911975" cy="398780"/>
          </a:xfrm>
          <a:prstGeom prst="rect">
            <a:avLst/>
          </a:prstGeom>
          <a:noFill/>
          <a:ln w="9525">
            <a:noFill/>
            <a:miter lim="800000"/>
          </a:ln>
        </p:spPr>
        <p:txBody>
          <a:bodyPr>
            <a:spAutoFit/>
          </a:bodyPr>
          <a:p>
            <a:r>
              <a:rPr lang="zh-CN" altLang="en-US" sz="2000" b="1">
                <a:solidFill>
                  <a:srgbClr val="FFFF00"/>
                </a:solidFill>
                <a:latin typeface="楷体_GB2312" pitchFamily="49" charset="-122"/>
                <a:ea typeface="楷体_GB2312" pitchFamily="49" charset="-122"/>
                <a:sym typeface="宋体" panose="02010600030101010101" pitchFamily="2" charset="-122"/>
              </a:rPr>
              <a:t>即计算</a:t>
            </a:r>
            <a:r>
              <a:rPr lang="zh-CN" altLang="zh-CN" sz="2000" b="1">
                <a:solidFill>
                  <a:srgbClr val="FFFF00"/>
                </a:solidFill>
                <a:latin typeface="Times New Roman" panose="02020603050405020304" pitchFamily="18" charset="0"/>
                <a:ea typeface="楷体_GB2312" pitchFamily="49" charset="-122"/>
                <a:cs typeface="Times New Roman" panose="02020603050405020304" pitchFamily="18" charset="0"/>
                <a:sym typeface="ˎ̥" charset="0"/>
              </a:rPr>
              <a:t>a</a:t>
            </a:r>
            <a:r>
              <a:rPr lang="zh-CN" altLang="zh-CN" sz="2000" b="1" baseline="-2500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0</a:t>
            </a:r>
            <a:r>
              <a:rPr lang="zh-CN" altLang="en-US" sz="2000" b="1">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zh-CN" sz="2000" b="1">
                <a:solidFill>
                  <a:srgbClr val="FFFF00"/>
                </a:solidFill>
                <a:latin typeface="Times New Roman" panose="02020603050405020304" pitchFamily="18" charset="0"/>
                <a:ea typeface="楷体_GB2312" pitchFamily="49" charset="-122"/>
                <a:cs typeface="Times New Roman" panose="02020603050405020304" pitchFamily="18" charset="0"/>
                <a:sym typeface="ˎ̥" charset="0"/>
              </a:rPr>
              <a:t>a</a:t>
            </a:r>
            <a:r>
              <a:rPr lang="zh-CN" altLang="zh-CN" sz="2000" b="1" baseline="-2500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1</a:t>
            </a:r>
            <a:r>
              <a:rPr lang="zh-CN" altLang="en-US" sz="2000" b="1">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zh-CN" sz="2000" b="1">
                <a:solidFill>
                  <a:srgbClr val="FFFF00"/>
                </a:solidFill>
                <a:latin typeface="Times New Roman" panose="02020603050405020304" pitchFamily="18" charset="0"/>
                <a:ea typeface="楷体_GB2312" pitchFamily="49" charset="-122"/>
                <a:cs typeface="Times New Roman" panose="02020603050405020304" pitchFamily="18" charset="0"/>
                <a:sym typeface="ˎ̥" charset="0"/>
              </a:rPr>
              <a:t>a</a:t>
            </a:r>
            <a:r>
              <a:rPr lang="zh-CN" altLang="zh-CN" sz="2000" b="1" baseline="-25000">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n</a:t>
            </a:r>
            <a:r>
              <a:rPr lang="zh-CN" altLang="en-US" sz="2000" b="1">
                <a:solidFill>
                  <a:srgbClr val="FFFF00"/>
                </a:solidFill>
                <a:latin typeface="楷体_GB2312" pitchFamily="49" charset="-122"/>
                <a:ea typeface="楷体_GB2312" pitchFamily="49" charset="-122"/>
                <a:sym typeface="宋体" panose="02010600030101010101" pitchFamily="2" charset="-122"/>
              </a:rPr>
              <a:t>的线性方程组为</a:t>
            </a:r>
            <a:endParaRPr lang="zh-CN" altLang="en-US" sz="2000" b="1">
              <a:solidFill>
                <a:srgbClr val="FFFF00"/>
              </a:solidFill>
              <a:latin typeface="楷体_GB2312" pitchFamily="49" charset="-122"/>
              <a:ea typeface="楷体_GB2312" pitchFamily="49" charset="-122"/>
              <a:sym typeface="宋体" panose="02010600030101010101" pitchFamily="2" charset="-122"/>
            </a:endParaRPr>
          </a:p>
        </p:txBody>
      </p:sp>
      <p:sp>
        <p:nvSpPr>
          <p:cNvPr id="50180" name="Text Box 4"/>
          <p:cNvSpPr txBox="1">
            <a:spLocks noChangeArrowheads="1"/>
          </p:cNvSpPr>
          <p:nvPr/>
        </p:nvSpPr>
        <p:spPr bwMode="auto">
          <a:xfrm>
            <a:off x="6484620" y="2094230"/>
            <a:ext cx="1512570" cy="398780"/>
          </a:xfrm>
          <a:prstGeom prst="rect">
            <a:avLst/>
          </a:prstGeom>
          <a:noFill/>
          <a:ln w="9525">
            <a:noFill/>
            <a:miter lim="800000"/>
          </a:ln>
        </p:spPr>
        <p:txBody>
          <a:bodyPr wrap="square">
            <a:spAutoFit/>
          </a:bodyPr>
          <a:p>
            <a:r>
              <a:rPr lang="zh-CN" altLang="en-US" sz="2000" b="1">
                <a:solidFill>
                  <a:srgbClr val="FFFF00"/>
                </a:solidFill>
                <a:latin typeface="宋体" panose="02010600030101010101" pitchFamily="2" charset="-122"/>
                <a:ea typeface="宋体" panose="02010600030101010101" pitchFamily="2" charset="-122"/>
                <a:sym typeface="宋体" panose="02010600030101010101" pitchFamily="2" charset="-122"/>
              </a:rPr>
              <a:t>式中∑为</a:t>
            </a:r>
            <a:endParaRPr lang="zh-CN" altLang="en-US" sz="2000" b="1">
              <a:solidFill>
                <a:srgbClr val="FFFF00"/>
              </a:solidFill>
              <a:latin typeface="宋体" panose="02010600030101010101" pitchFamily="2" charset="-122"/>
              <a:ea typeface="宋体" panose="02010600030101010101" pitchFamily="2" charset="-122"/>
              <a:sym typeface="宋体" panose="02010600030101010101" pitchFamily="2" charset="-122"/>
            </a:endParaRPr>
          </a:p>
        </p:txBody>
      </p:sp>
      <p:graphicFrame>
        <p:nvGraphicFramePr>
          <p:cNvPr id="50181" name="Object 5"/>
          <p:cNvGraphicFramePr>
            <a:graphicFrameLocks noChangeAspect="1"/>
          </p:cNvGraphicFramePr>
          <p:nvPr/>
        </p:nvGraphicFramePr>
        <p:xfrm>
          <a:off x="7052945" y="2526030"/>
          <a:ext cx="512445" cy="659130"/>
        </p:xfrm>
        <a:graphic>
          <a:graphicData uri="http://schemas.openxmlformats.org/presentationml/2006/ole">
            <mc:AlternateContent xmlns:mc="http://schemas.openxmlformats.org/markup-compatibility/2006">
              <mc:Choice xmlns:v="urn:schemas-microsoft-com:vml" Requires="v">
                <p:oleObj spid="_x0000_s20483" name="" r:id="rId4" imgW="6400800" imgH="10363200" progId="Equation.3">
                  <p:embed/>
                </p:oleObj>
              </mc:Choice>
              <mc:Fallback>
                <p:oleObj name="" r:id="rId4" imgW="6400800" imgH="10363200" progId="Equation.3">
                  <p:embed/>
                  <p:pic>
                    <p:nvPicPr>
                      <p:cNvPr id="0" name="Object 5"/>
                      <p:cNvPicPr>
                        <a:picLocks noChangeAspect="1"/>
                      </p:cNvPicPr>
                      <p:nvPr/>
                    </p:nvPicPr>
                    <p:blipFill>
                      <a:blip r:embed="rId5"/>
                      <a:stretch>
                        <a:fillRect/>
                      </a:stretch>
                    </p:blipFill>
                    <p:spPr>
                      <a:xfrm>
                        <a:off x="7052945" y="2526030"/>
                        <a:ext cx="512445" cy="659130"/>
                      </a:xfrm>
                      <a:prstGeom prst="rect">
                        <a:avLst/>
                      </a:prstGeom>
                      <a:solidFill>
                        <a:srgbClr val="FFFFFF"/>
                      </a:solidFill>
                      <a:ln w="9525">
                        <a:noFill/>
                      </a:ln>
                    </p:spPr>
                  </p:pic>
                </p:oleObj>
              </mc:Fallback>
            </mc:AlternateContent>
          </a:graphicData>
        </a:graphic>
      </p:graphicFrame>
      <p:sp>
        <p:nvSpPr>
          <p:cNvPr id="50182" name="Text Box 6"/>
          <p:cNvSpPr txBox="1">
            <a:spLocks noChangeArrowheads="1"/>
          </p:cNvSpPr>
          <p:nvPr/>
        </p:nvSpPr>
        <p:spPr bwMode="auto">
          <a:xfrm>
            <a:off x="508000" y="3966210"/>
            <a:ext cx="4942205" cy="398780"/>
          </a:xfrm>
          <a:prstGeom prst="rect">
            <a:avLst/>
          </a:prstGeom>
          <a:solidFill>
            <a:srgbClr val="FFFFFF"/>
          </a:solidFill>
          <a:ln w="9525">
            <a:noFill/>
            <a:miter lim="800000"/>
          </a:ln>
        </p:spPr>
        <p:txBody>
          <a:bodyPr wrap="square">
            <a:spAutoFit/>
          </a:bodyPr>
          <a:p>
            <a:pPr eaLnBrk="0" hangingPunct="0">
              <a:spcBef>
                <a:spcPct val="50000"/>
              </a:spcBef>
            </a:pPr>
            <a:r>
              <a:rPr lang="zh-CN" altLang="en-US" sz="2000" b="1">
                <a:solidFill>
                  <a:schemeClr val="bg1"/>
                </a:solidFill>
                <a:latin typeface="宋体" panose="02010600030101010101" pitchFamily="2" charset="-122"/>
                <a:ea typeface="宋体" panose="02010600030101010101" pitchFamily="2" charset="-122"/>
                <a:cs typeface="宋体" panose="02010600030101010101" pitchFamily="2" charset="-122"/>
              </a:rPr>
              <a:t>解即为</a:t>
            </a:r>
            <a:r>
              <a:rPr lang="zh-CN" altLang="zh-CN" sz="20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zh-CN" altLang="zh-CN" sz="2000" b="1" baseline="-30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20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j = 0</a:t>
            </a:r>
            <a:r>
              <a:rPr lang="zh-CN" altLang="en-US" sz="20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solidFill>
                  <a:schemeClr val="bg1"/>
                </a:solidFill>
                <a:latin typeface="宋体" panose="02010600030101010101" pitchFamily="2" charset="-122"/>
                <a:ea typeface="宋体" panose="02010600030101010101" pitchFamily="2" charset="-122"/>
                <a:cs typeface="宋体" panose="02010600030101010101" pitchFamily="2" charset="-122"/>
              </a:rPr>
              <a:t>的最佳估计值</a:t>
            </a:r>
            <a:endParaRPr lang="zh-CN" altLang="en-US" sz="2000" b="1">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51202" name="Rectangle 2"/>
          <p:cNvSpPr>
            <a:spLocks noGrp="1" noChangeArrowheads="1"/>
          </p:cNvSpPr>
          <p:nvPr/>
        </p:nvSpPr>
        <p:spPr>
          <a:xfrm>
            <a:off x="508000" y="4474845"/>
            <a:ext cx="8229600" cy="197993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6"/>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7"/>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effectLst>
                  <a:outerShdw blurRad="38100" dist="38100" dir="2700000" algn="tl">
                    <a:srgbClr val="000000"/>
                  </a:outerShdw>
                </a:effectLst>
                <a:latin typeface="+mn-lt"/>
                <a:ea typeface="+mn-ea"/>
              </a:defRPr>
            </a:lvl9pPr>
          </a:lstStyle>
          <a:p>
            <a:pPr marL="0" indent="0" eaLnBrk="1" latinLnBrk="0" hangingPunct="1">
              <a:spcBef>
                <a:spcPts val="0"/>
              </a:spcBef>
            </a:pPr>
            <a:r>
              <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　　拟合多项式的次数越高，拟合结果越精确，但计算量增大，在满足精度要求的条件下，尽量降低拟合多项式的次数，一般取</a:t>
            </a:r>
            <a:r>
              <a:rPr lang="zh-CN" altLang="zh-CN"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n&lt;7</a:t>
            </a:r>
            <a:r>
              <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endPar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a:p>
            <a:pPr marL="0" indent="0" eaLnBrk="1" latinLnBrk="0" hangingPunct="1">
              <a:spcBef>
                <a:spcPts val="0"/>
              </a:spcBef>
            </a:pPr>
            <a:r>
              <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　　另外也可以采用其他解析函数如对数函数、指数函数、三角函数等进行曲线拟合</a:t>
            </a:r>
            <a:r>
              <a:rPr lang="zh-CN" altLang="zh-CN"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还可以用实验数据作图，从实验数据点的图形分布形状来分析，选配适当的函数关系和经验公式进行拟合，函数关系中的一些待定系数，仍可以用最小二乘法来确定。</a:t>
            </a:r>
            <a:endPar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ppt_x"/>
                                          </p:val>
                                        </p:tav>
                                        <p:tav tm="100000">
                                          <p:val>
                                            <p:strVal val="#ppt_x"/>
                                          </p:val>
                                        </p:tav>
                                      </p:tavLst>
                                    </p:anim>
                                    <p:anim calcmode="lin" valueType="num">
                                      <p:cBhvr additive="base">
                                        <p:cTn id="8"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0178"/>
                                        </p:tgtEl>
                                        <p:attrNameLst>
                                          <p:attrName>style.visibility</p:attrName>
                                        </p:attrNameLst>
                                      </p:cBhvr>
                                      <p:to>
                                        <p:strVal val="visible"/>
                                      </p:to>
                                    </p:set>
                                    <p:anim calcmode="lin" valueType="num">
                                      <p:cBhvr additive="base">
                                        <p:cTn id="13" dur="500" fill="hold"/>
                                        <p:tgtEl>
                                          <p:spTgt spid="50178"/>
                                        </p:tgtEl>
                                        <p:attrNameLst>
                                          <p:attrName>ppt_x</p:attrName>
                                        </p:attrNameLst>
                                      </p:cBhvr>
                                      <p:tavLst>
                                        <p:tav tm="0">
                                          <p:val>
                                            <p:strVal val="0-#ppt_w/2"/>
                                          </p:val>
                                        </p:tav>
                                        <p:tav tm="100000">
                                          <p:val>
                                            <p:strVal val="#ppt_x"/>
                                          </p:val>
                                        </p:tav>
                                      </p:tavLst>
                                    </p:anim>
                                    <p:anim calcmode="lin" valueType="num">
                                      <p:cBhvr additive="base">
                                        <p:cTn id="14" dur="500" fill="hold"/>
                                        <p:tgtEl>
                                          <p:spTgt spid="501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0180">
                                            <p:txEl>
                                              <p:pRg st="0" end="0"/>
                                            </p:txEl>
                                          </p:spTgt>
                                        </p:tgtEl>
                                        <p:attrNameLst>
                                          <p:attrName>style.visibility</p:attrName>
                                        </p:attrNameLst>
                                      </p:cBhvr>
                                      <p:to>
                                        <p:strVal val="visible"/>
                                      </p:to>
                                    </p:set>
                                    <p:anim calcmode="lin" valueType="num">
                                      <p:cBhvr additive="base">
                                        <p:cTn id="19" dur="500" fill="hold"/>
                                        <p:tgtEl>
                                          <p:spTgt spid="5018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1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0181"/>
                                        </p:tgtEl>
                                        <p:attrNameLst>
                                          <p:attrName>style.visibility</p:attrName>
                                        </p:attrNameLst>
                                      </p:cBhvr>
                                      <p:to>
                                        <p:strVal val="visible"/>
                                      </p:to>
                                    </p:set>
                                    <p:anim calcmode="lin" valueType="num">
                                      <p:cBhvr additive="base">
                                        <p:cTn id="25" dur="500" fill="hold"/>
                                        <p:tgtEl>
                                          <p:spTgt spid="50181"/>
                                        </p:tgtEl>
                                        <p:attrNameLst>
                                          <p:attrName>ppt_x</p:attrName>
                                        </p:attrNameLst>
                                      </p:cBhvr>
                                      <p:tavLst>
                                        <p:tav tm="0">
                                          <p:val>
                                            <p:strVal val="0-#ppt_w/2"/>
                                          </p:val>
                                        </p:tav>
                                        <p:tav tm="100000">
                                          <p:val>
                                            <p:strVal val="#ppt_x"/>
                                          </p:val>
                                        </p:tav>
                                      </p:tavLst>
                                    </p:anim>
                                    <p:anim calcmode="lin" valueType="num">
                                      <p:cBhvr additive="base">
                                        <p:cTn id="26" dur="500" fill="hold"/>
                                        <p:tgtEl>
                                          <p:spTgt spid="5018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182"/>
                                        </p:tgtEl>
                                        <p:attrNameLst>
                                          <p:attrName>style.visibility</p:attrName>
                                        </p:attrNameLst>
                                      </p:cBhvr>
                                      <p:to>
                                        <p:strVal val="visible"/>
                                      </p:to>
                                    </p:set>
                                    <p:anim calcmode="lin" valueType="num">
                                      <p:cBhvr additive="base">
                                        <p:cTn id="31" dur="500" fill="hold"/>
                                        <p:tgtEl>
                                          <p:spTgt spid="50182"/>
                                        </p:tgtEl>
                                        <p:attrNameLst>
                                          <p:attrName>ppt_x</p:attrName>
                                        </p:attrNameLst>
                                      </p:cBhvr>
                                      <p:tavLst>
                                        <p:tav tm="0">
                                          <p:val>
                                            <p:strVal val="0-#ppt_w/2"/>
                                          </p:val>
                                        </p:tav>
                                        <p:tav tm="100000">
                                          <p:val>
                                            <p:strVal val="#ppt_x"/>
                                          </p:val>
                                        </p:tav>
                                      </p:tavLst>
                                    </p:anim>
                                    <p:anim calcmode="lin" valueType="num">
                                      <p:cBhvr additive="base">
                                        <p:cTn id="32" dur="500" fill="hold"/>
                                        <p:tgtEl>
                                          <p:spTgt spid="5018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1202">
                                            <p:txEl>
                                              <p:pRg st="1" end="1"/>
                                            </p:txEl>
                                          </p:spTgt>
                                        </p:tgtEl>
                                        <p:attrNameLst>
                                          <p:attrName>style.visibility</p:attrName>
                                        </p:attrNameLst>
                                      </p:cBhvr>
                                      <p:to>
                                        <p:strVal val="visible"/>
                                      </p:to>
                                    </p:set>
                                    <p:anim calcmode="lin" valueType="num">
                                      <p:cBhvr additive="base">
                                        <p:cTn id="37" dur="500" fill="hold"/>
                                        <p:tgtEl>
                                          <p:spTgt spid="51202">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120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bldLvl="0" animBg="1" autoUpdateAnimBg="0"/>
      <p:bldP spid="2048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chemeClr val="tx1"/>
                </a:solidFill>
                <a:latin typeface="Times New Roman" panose="02020603050405020304" pitchFamily="18" charset="0"/>
                <a:ea typeface="楷体_GB2312" pitchFamily="49" charset="-122"/>
                <a:cs typeface="Times New Roman" panose="02020603050405020304" pitchFamily="18" charset="0"/>
              </a:rPr>
              <a:t>3 </a:t>
            </a:r>
            <a:r>
              <a:rPr lang="zh-CN" altLang="en-US" sz="2000" b="1" dirty="0">
                <a:solidFill>
                  <a:schemeClr val="tx1"/>
                </a:solidFill>
                <a:latin typeface="Times New Roman" panose="02020603050405020304" pitchFamily="18" charset="0"/>
                <a:ea typeface="楷体_GB2312" pitchFamily="49" charset="-122"/>
                <a:cs typeface="Times New Roman" panose="02020603050405020304" pitchFamily="18" charset="0"/>
              </a:rPr>
              <a:t>系统误差标准数值修正法</a:t>
            </a:r>
            <a:endParaRPr lang="zh-CN" altLang="en-US" sz="2000" b="1" dirty="0" smtClean="0">
              <a:solidFill>
                <a:schemeClr val="tx1"/>
              </a:solidFill>
              <a:latin typeface="Times New Roman" panose="02020603050405020304" pitchFamily="18" charset="0"/>
              <a:ea typeface="楷体_GB2312" pitchFamily="49" charset="-122"/>
              <a:cs typeface="Times New Roman" panose="02020603050405020304" pitchFamily="18" charset="0"/>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2227" name="Rectangle 3"/>
          <p:cNvSpPr>
            <a:spLocks noGrp="1" noChangeArrowheads="1"/>
          </p:cNvSpPr>
          <p:nvPr/>
        </p:nvSpPr>
        <p:spPr bwMode="auto">
          <a:xfrm>
            <a:off x="338455" y="941705"/>
            <a:ext cx="8393430" cy="1350010"/>
          </a:xfrm>
          <a:prstGeom prst="rect">
            <a:avLst/>
          </a:prstGeom>
          <a:noFill/>
          <a:ln w="9525">
            <a:noFill/>
            <a:miter lim="800000"/>
          </a:ln>
          <a:effectLst/>
        </p:spPr>
        <p:txBody>
          <a:bodyPr/>
          <a:p>
            <a:pPr marL="0" indent="0" algn="just" eaLnBrk="1" latinLnBrk="0" hangingPunct="1">
              <a:spcBef>
                <a:spcPts val="0"/>
              </a:spcBef>
              <a:buClr>
                <a:schemeClr val="hlink"/>
              </a:buClr>
              <a:buSzPct val="90000"/>
              <a:buFont typeface="Wingdings" panose="05000000000000000000" pitchFamily="2" charset="2"/>
              <a:buBlip>
                <a:blip r:embed="rId1"/>
              </a:buBlip>
              <a:defRPr/>
            </a:pPr>
            <a:r>
              <a:rPr lang="zh-CN" altLang="en-US" sz="2000" b="1" dirty="0">
                <a:solidFill>
                  <a:srgbClr val="FFFF00"/>
                </a:solidFill>
                <a:effectLst>
                  <a:outerShdw blurRad="38100" dist="38100" dir="2700000" algn="tl">
                    <a:srgbClr val="000000"/>
                  </a:outerShdw>
                </a:effectLst>
                <a:latin typeface="楷体_GB2312" pitchFamily="49" charset="-122"/>
                <a:ea typeface="楷体_GB2312" pitchFamily="49" charset="-122"/>
              </a:rPr>
              <a:t>  如果对系统误差的来源及仪器工作原理缺乏充分认识，无法建立误差模型;还有的仪器虽然可以建立误差模型，但校正过程复杂，比如计算相当复杂，若处理不当，会引入新的误差，而通过建立校正数据表的方法来修正系统误差，不仅可以提高测量精度，还可以提高系统运行速度。 </a:t>
            </a:r>
            <a:endParaRPr lang="zh-CN" altLang="en-US" sz="2000" b="1" dirty="0">
              <a:solidFill>
                <a:srgbClr val="FFFF00"/>
              </a:solidFill>
              <a:effectLst>
                <a:outerShdw blurRad="38100" dist="38100" dir="2700000" algn="tl">
                  <a:srgbClr val="000000"/>
                </a:outerShdw>
              </a:effectLst>
              <a:latin typeface="楷体_GB2312" pitchFamily="49" charset="-122"/>
              <a:ea typeface="楷体_GB2312" pitchFamily="49" charset="-122"/>
            </a:endParaRPr>
          </a:p>
        </p:txBody>
      </p:sp>
      <p:sp>
        <p:nvSpPr>
          <p:cNvPr id="53250" name="Rectangle 2"/>
          <p:cNvSpPr>
            <a:spLocks noGrp="1" noChangeArrowheads="1"/>
          </p:cNvSpPr>
          <p:nvPr/>
        </p:nvSpPr>
        <p:spPr>
          <a:xfrm>
            <a:off x="593725" y="2231390"/>
            <a:ext cx="1851660" cy="339725"/>
          </a:xfrm>
          <a:prstGeom prst="rect">
            <a:avLst/>
          </a:prstGeom>
          <a:solidFill>
            <a:srgbClr val="E24D34"/>
          </a:solid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zh-CN" sz="2000" b="1" smtClean="0">
                <a:solidFill>
                  <a:srgbClr val="FFCC00"/>
                </a:solidFill>
                <a:latin typeface="宋体" panose="02010600030101010101" pitchFamily="2" charset="-122"/>
                <a:ea typeface="宋体" panose="02010600030101010101" pitchFamily="2" charset="-122"/>
              </a:rPr>
              <a:t>校正步骤如下：</a:t>
            </a:r>
            <a:endParaRPr lang="zh-CN" sz="2000" b="1" smtClean="0">
              <a:solidFill>
                <a:srgbClr val="FFCC00"/>
              </a:solidFill>
              <a:latin typeface="宋体" panose="02010600030101010101" pitchFamily="2" charset="-122"/>
              <a:ea typeface="宋体" panose="02010600030101010101" pitchFamily="2" charset="-122"/>
            </a:endParaRPr>
          </a:p>
        </p:txBody>
      </p:sp>
      <p:sp>
        <p:nvSpPr>
          <p:cNvPr id="53251" name="Rectangle 3"/>
          <p:cNvSpPr>
            <a:spLocks noGrp="1" noChangeArrowheads="1"/>
          </p:cNvSpPr>
          <p:nvPr/>
        </p:nvSpPr>
        <p:spPr>
          <a:xfrm>
            <a:off x="593725" y="2578735"/>
            <a:ext cx="8220075" cy="352806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9pPr>
          </a:lstStyle>
          <a:p>
            <a:pPr marL="0" indent="0" eaLnBrk="1" latinLnBrk="0" hangingPunct="1">
              <a:lnSpc>
                <a:spcPct val="100000"/>
              </a:lnSpc>
              <a:spcBef>
                <a:spcPts val="0"/>
              </a:spcBef>
              <a:buSzPct val="100000"/>
              <a:buFont typeface="Wingdings" panose="05000000000000000000" pitchFamily="2" charset="2"/>
              <a:buAutoNum type="circleNumDbPlain"/>
            </a:pP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获取校正数据：在仪器的输入端逐次加入已知的标准电压</a:t>
            </a:r>
            <a:endPar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a:p>
            <a:pPr marL="0" indent="0" eaLnBrk="1" latinLnBrk="0" hangingPunct="1">
              <a:lnSpc>
                <a:spcPct val="100000"/>
              </a:lnSpc>
              <a:spcBef>
                <a:spcPts val="0"/>
              </a:spcBef>
              <a:buSzPct val="100000"/>
              <a:buFont typeface="Wingdings" panose="05000000000000000000" pitchFamily="2" charset="2"/>
              <a:buNone/>
            </a:pPr>
            <a:r>
              <a:rPr lang="en-US" altLang="zh-CN"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并测出仪器对应的输出量</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endPar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a:p>
            <a:pPr marL="0" indent="0" eaLnBrk="1" latinLnBrk="0" hangingPunct="1">
              <a:lnSpc>
                <a:spcPct val="100000"/>
              </a:lnSpc>
              <a:spcBef>
                <a:spcPts val="0"/>
              </a:spcBef>
              <a:buSzPct val="100000"/>
              <a:buFont typeface="Wingdings" panose="05000000000000000000" pitchFamily="2" charset="2"/>
              <a:buAutoNum type="circleNumDbPlain"/>
            </a:pP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将输出量</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存入存储器中，它们的地址分别与</a:t>
            </a:r>
            <a:endPar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a:p>
            <a:pPr marL="0" indent="0" eaLnBrk="1" latinLnBrk="0" hangingPunct="1">
              <a:lnSpc>
                <a:spcPct val="100000"/>
              </a:lnSpc>
              <a:spcBef>
                <a:spcPts val="0"/>
              </a:spcBef>
              <a:buSzPct val="100000"/>
              <a:buFont typeface="Wingdings" panose="05000000000000000000" pitchFamily="2" charset="2"/>
              <a:buNone/>
            </a:pPr>
            <a:r>
              <a:rPr lang="en-US" altLang="zh-CN"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对应，这就建立了一张校正数据表。</a:t>
            </a:r>
            <a:endPar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a:p>
            <a:pPr marL="0" indent="0" eaLnBrk="1" latinLnBrk="0" hangingPunct="1">
              <a:lnSpc>
                <a:spcPct val="100000"/>
              </a:lnSpc>
              <a:spcBef>
                <a:spcPts val="0"/>
              </a:spcBef>
              <a:buSzPct val="100000"/>
              <a:buFont typeface="Wingdings" panose="05000000000000000000" pitchFamily="2" charset="2"/>
              <a:buAutoNum type="circleNumDbPlain"/>
            </a:pP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实际测量时，根据仪器的实际输入量值</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访问存储器的相应的地址，</a:t>
            </a:r>
            <a:endPar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a:p>
            <a:pPr marL="0" indent="0" eaLnBrk="1" latinLnBrk="0" hangingPunct="1">
              <a:lnSpc>
                <a:spcPct val="100000"/>
              </a:lnSpc>
              <a:spcBef>
                <a:spcPts val="0"/>
              </a:spcBef>
              <a:buSzPct val="100000"/>
              <a:buFont typeface="Wingdings" panose="05000000000000000000" pitchFamily="2" charset="2"/>
              <a:buNone/>
            </a:pPr>
            <a:r>
              <a:rPr lang="en-US" altLang="zh-CN"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读出其中的</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值，即得到经过修正的被测量值。</a:t>
            </a:r>
            <a:endPar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a:p>
            <a:pPr marL="0" indent="0" eaLnBrk="1" latinLnBrk="0" hangingPunct="1">
              <a:lnSpc>
                <a:spcPct val="100000"/>
              </a:lnSpc>
              <a:spcBef>
                <a:spcPts val="0"/>
              </a:spcBef>
              <a:buSzPct val="100000"/>
              <a:buFont typeface="Wingdings" panose="05000000000000000000" pitchFamily="2" charset="2"/>
              <a:buAutoNum type="circleNumDbPlain"/>
            </a:pP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若实际输入值</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介于某两个标准点</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 、x</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i+1</a:t>
            </a: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之间，为了减小误差，还</a:t>
            </a:r>
            <a:endPar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a:p>
            <a:pPr marL="0" indent="0" eaLnBrk="1" latinLnBrk="0" hangingPunct="1">
              <a:lnSpc>
                <a:spcPct val="100000"/>
              </a:lnSpc>
              <a:spcBef>
                <a:spcPts val="0"/>
              </a:spcBef>
              <a:buSzPct val="100000"/>
              <a:buFont typeface="Wingdings" panose="05000000000000000000" pitchFamily="2" charset="2"/>
              <a:buNone/>
            </a:pPr>
            <a:r>
              <a:rPr lang="en-US" altLang="zh-CN"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要再作内插计算来修正，最简单的内插是线性内插，当 </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&lt;y&lt; y</a:t>
            </a:r>
            <a:r>
              <a:rPr lang="zh-CN" altLang="en-US" sz="2000" b="1" baseline="-2500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i+1</a:t>
            </a:r>
            <a:r>
              <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时取</a:t>
            </a:r>
            <a:endParaRPr lang="zh-CN" altLang="en-US" sz="2000" b="1" smtClean="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3252" name="Object 4"/>
          <p:cNvGraphicFramePr>
            <a:graphicFrameLocks noChangeAspect="1"/>
          </p:cNvGraphicFramePr>
          <p:nvPr/>
        </p:nvGraphicFramePr>
        <p:xfrm>
          <a:off x="2892425" y="5097780"/>
          <a:ext cx="4383405" cy="633095"/>
        </p:xfrm>
        <a:graphic>
          <a:graphicData uri="http://schemas.openxmlformats.org/presentationml/2006/ole">
            <mc:AlternateContent xmlns:mc="http://schemas.openxmlformats.org/markup-compatibility/2006">
              <mc:Choice xmlns:v="urn:schemas-microsoft-com:vml" Requires="v">
                <p:oleObj spid="_x0000_s21505" name="Equation" r:id="rId4" imgW="75285600" imgH="10363200" progId="Equation.DSMT4">
                  <p:embed/>
                </p:oleObj>
              </mc:Choice>
              <mc:Fallback>
                <p:oleObj name="Equation" r:id="rId4" imgW="75285600" imgH="10363200" progId="Equation.DSMT4">
                  <p:embed/>
                  <p:pic>
                    <p:nvPicPr>
                      <p:cNvPr id="0" name="Object 4"/>
                      <p:cNvPicPr>
                        <a:picLocks noChangeAspect="1"/>
                      </p:cNvPicPr>
                      <p:nvPr/>
                    </p:nvPicPr>
                    <p:blipFill>
                      <a:blip r:embed="rId5"/>
                      <a:stretch>
                        <a:fillRect/>
                      </a:stretch>
                    </p:blipFill>
                    <p:spPr>
                      <a:xfrm>
                        <a:off x="2892425" y="5097780"/>
                        <a:ext cx="4383405" cy="633095"/>
                      </a:xfrm>
                      <a:prstGeom prst="rect">
                        <a:avLst/>
                      </a:prstGeom>
                      <a:solidFill>
                        <a:srgbClr val="86D1EC"/>
                      </a:solidFill>
                      <a:ln w="9525">
                        <a:noFill/>
                      </a:ln>
                    </p:spPr>
                  </p:pic>
                </p:oleObj>
              </mc:Fallback>
            </mc:AlternateContent>
          </a:graphicData>
        </a:graphic>
      </p:graphicFrame>
      <p:sp>
        <p:nvSpPr>
          <p:cNvPr id="54274" name="Rectangle 2"/>
          <p:cNvSpPr>
            <a:spLocks noGrp="1" noChangeArrowheads="1"/>
          </p:cNvSpPr>
          <p:nvPr/>
        </p:nvSpPr>
        <p:spPr>
          <a:xfrm>
            <a:off x="338455" y="5730875"/>
            <a:ext cx="8229600" cy="103632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9pPr>
          </a:lstStyle>
          <a:p>
            <a:pPr marL="0" indent="0" algn="just" eaLnBrk="1" latinLnBrk="0" hangingPunct="1">
              <a:spcBef>
                <a:spcPts val="0"/>
              </a:spcBef>
              <a:defRPr/>
            </a:pP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  内插法可以减少校准点，减少存储空间，但精度有限。如果要求更高的精度，可以采取增加校准点的方法，或者采用更精确的内插方法，如</a:t>
            </a:r>
            <a:r>
              <a:rPr lang="zh-CN" altLang="en-US"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阶多项式内插、牛顿内插、三角内插等。</a:t>
            </a:r>
            <a:endPar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 calcmode="lin" valueType="num">
                                      <p:cBhvr additive="base">
                                        <p:cTn id="7" dur="500" fill="hold"/>
                                        <p:tgtEl>
                                          <p:spTgt spid="52227"/>
                                        </p:tgtEl>
                                        <p:attrNameLst>
                                          <p:attrName>ppt_x</p:attrName>
                                        </p:attrNameLst>
                                      </p:cBhvr>
                                      <p:tavLst>
                                        <p:tav tm="0">
                                          <p:val>
                                            <p:strVal val="0-#ppt_w/2"/>
                                          </p:val>
                                        </p:tav>
                                        <p:tav tm="100000">
                                          <p:val>
                                            <p:strVal val="#ppt_x"/>
                                          </p:val>
                                        </p:tav>
                                      </p:tavLst>
                                    </p:anim>
                                    <p:anim calcmode="lin" valueType="num">
                                      <p:cBhvr additive="base">
                                        <p:cTn id="8" dur="500" fill="hold"/>
                                        <p:tgtEl>
                                          <p:spTgt spid="522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0"/>
                                        </p:tgtEl>
                                        <p:attrNameLst>
                                          <p:attrName>style.visibility</p:attrName>
                                        </p:attrNameLst>
                                      </p:cBhvr>
                                      <p:to>
                                        <p:strVal val="visible"/>
                                      </p:to>
                                    </p:set>
                                    <p:anim calcmode="lin" valueType="num">
                                      <p:cBhvr additive="base">
                                        <p:cTn id="13" dur="500" fill="hold"/>
                                        <p:tgtEl>
                                          <p:spTgt spid="53250"/>
                                        </p:tgtEl>
                                        <p:attrNameLst>
                                          <p:attrName>ppt_x</p:attrName>
                                        </p:attrNameLst>
                                      </p:cBhvr>
                                      <p:tavLst>
                                        <p:tav tm="0">
                                          <p:val>
                                            <p:strVal val="#ppt_x"/>
                                          </p:val>
                                        </p:tav>
                                        <p:tav tm="100000">
                                          <p:val>
                                            <p:strVal val="#ppt_x"/>
                                          </p:val>
                                        </p:tav>
                                      </p:tavLst>
                                    </p:anim>
                                    <p:anim calcmode="lin" valueType="num">
                                      <p:cBhvr additive="base">
                                        <p:cTn id="14" dur="500" fill="hold"/>
                                        <p:tgtEl>
                                          <p:spTgt spid="532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3251">
                                            <p:txEl>
                                              <p:pRg st="0" end="0"/>
                                            </p:txEl>
                                          </p:spTgt>
                                        </p:tgtEl>
                                        <p:attrNameLst>
                                          <p:attrName>style.visibility</p:attrName>
                                        </p:attrNameLst>
                                      </p:cBhvr>
                                      <p:to>
                                        <p:strVal val="visible"/>
                                      </p:to>
                                    </p:set>
                                    <p:anim calcmode="lin" valueType="num">
                                      <p:cBhvr additive="base">
                                        <p:cTn id="19"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3251">
                                            <p:txEl>
                                              <p:pRg st="1" end="1"/>
                                            </p:txEl>
                                          </p:spTgt>
                                        </p:tgtEl>
                                        <p:attrNameLst>
                                          <p:attrName>style.visibility</p:attrName>
                                        </p:attrNameLst>
                                      </p:cBhvr>
                                      <p:to>
                                        <p:strVal val="visible"/>
                                      </p:to>
                                    </p:set>
                                    <p:anim calcmode="lin" valueType="num">
                                      <p:cBhvr additive="base">
                                        <p:cTn id="25"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3251">
                                            <p:txEl>
                                              <p:pRg st="2" end="2"/>
                                            </p:txEl>
                                          </p:spTgt>
                                        </p:tgtEl>
                                        <p:attrNameLst>
                                          <p:attrName>style.visibility</p:attrName>
                                        </p:attrNameLst>
                                      </p:cBhvr>
                                      <p:to>
                                        <p:strVal val="visible"/>
                                      </p:to>
                                    </p:set>
                                    <p:anim calcmode="lin" valueType="num">
                                      <p:cBhvr additive="base">
                                        <p:cTn id="31"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3251">
                                            <p:txEl>
                                              <p:pRg st="3" end="3"/>
                                            </p:txEl>
                                          </p:spTgt>
                                        </p:tgtEl>
                                        <p:attrNameLst>
                                          <p:attrName>style.visibility</p:attrName>
                                        </p:attrNameLst>
                                      </p:cBhvr>
                                      <p:to>
                                        <p:strVal val="visible"/>
                                      </p:to>
                                    </p:set>
                                    <p:anim calcmode="lin" valueType="num">
                                      <p:cBhvr additive="base">
                                        <p:cTn id="37"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32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3251">
                                            <p:txEl>
                                              <p:pRg st="4" end="4"/>
                                            </p:txEl>
                                          </p:spTgt>
                                        </p:tgtEl>
                                        <p:attrNameLst>
                                          <p:attrName>style.visibility</p:attrName>
                                        </p:attrNameLst>
                                      </p:cBhvr>
                                      <p:to>
                                        <p:strVal val="visible"/>
                                      </p:to>
                                    </p:set>
                                    <p:anim calcmode="lin" valueType="num">
                                      <p:cBhvr additive="base">
                                        <p:cTn id="43"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3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3251">
                                            <p:txEl>
                                              <p:pRg st="5" end="5"/>
                                            </p:txEl>
                                          </p:spTgt>
                                        </p:tgtEl>
                                        <p:attrNameLst>
                                          <p:attrName>style.visibility</p:attrName>
                                        </p:attrNameLst>
                                      </p:cBhvr>
                                      <p:to>
                                        <p:strVal val="visible"/>
                                      </p:to>
                                    </p:set>
                                    <p:anim calcmode="lin" valueType="num">
                                      <p:cBhvr additive="base">
                                        <p:cTn id="49" dur="500" fill="hold"/>
                                        <p:tgtEl>
                                          <p:spTgt spid="53251">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32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3251">
                                            <p:txEl>
                                              <p:pRg st="6" end="6"/>
                                            </p:txEl>
                                          </p:spTgt>
                                        </p:tgtEl>
                                        <p:attrNameLst>
                                          <p:attrName>style.visibility</p:attrName>
                                        </p:attrNameLst>
                                      </p:cBhvr>
                                      <p:to>
                                        <p:strVal val="visible"/>
                                      </p:to>
                                    </p:set>
                                    <p:anim calcmode="lin" valueType="num">
                                      <p:cBhvr additive="base">
                                        <p:cTn id="55" dur="500" fill="hold"/>
                                        <p:tgtEl>
                                          <p:spTgt spid="53251">
                                            <p:txEl>
                                              <p:p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32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53251">
                                            <p:txEl>
                                              <p:pRg st="7" end="7"/>
                                            </p:txEl>
                                          </p:spTgt>
                                        </p:tgtEl>
                                        <p:attrNameLst>
                                          <p:attrName>style.visibility</p:attrName>
                                        </p:attrNameLst>
                                      </p:cBhvr>
                                      <p:to>
                                        <p:strVal val="visible"/>
                                      </p:to>
                                    </p:set>
                                    <p:anim calcmode="lin" valueType="num">
                                      <p:cBhvr additive="base">
                                        <p:cTn id="61" dur="500" fill="hold"/>
                                        <p:tgtEl>
                                          <p:spTgt spid="53251">
                                            <p:txEl>
                                              <p:pRg st="7" end="7"/>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32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53252"/>
                                        </p:tgtEl>
                                        <p:attrNameLst>
                                          <p:attrName>style.visibility</p:attrName>
                                        </p:attrNameLst>
                                      </p:cBhvr>
                                      <p:to>
                                        <p:strVal val="visible"/>
                                      </p:to>
                                    </p:set>
                                    <p:anim calcmode="lin" valueType="num">
                                      <p:cBhvr additive="base">
                                        <p:cTn id="67" dur="500" fill="hold"/>
                                        <p:tgtEl>
                                          <p:spTgt spid="53252"/>
                                        </p:tgtEl>
                                        <p:attrNameLst>
                                          <p:attrName>ppt_x</p:attrName>
                                        </p:attrNameLst>
                                      </p:cBhvr>
                                      <p:tavLst>
                                        <p:tav tm="0">
                                          <p:val>
                                            <p:strVal val="0-#ppt_w/2"/>
                                          </p:val>
                                        </p:tav>
                                        <p:tav tm="100000">
                                          <p:val>
                                            <p:strVal val="#ppt_x"/>
                                          </p:val>
                                        </p:tav>
                                      </p:tavLst>
                                    </p:anim>
                                    <p:anim calcmode="lin" valueType="num">
                                      <p:cBhvr additive="base">
                                        <p:cTn id="68" dur="500" fill="hold"/>
                                        <p:tgtEl>
                                          <p:spTgt spid="5325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4274"/>
                                        </p:tgtEl>
                                        <p:attrNameLst>
                                          <p:attrName>style.visibility</p:attrName>
                                        </p:attrNameLst>
                                      </p:cBhvr>
                                      <p:to>
                                        <p:strVal val="visible"/>
                                      </p:to>
                                    </p:set>
                                    <p:anim calcmode="lin" valueType="num">
                                      <p:cBhvr additive="base">
                                        <p:cTn id="73" dur="500" fill="hold"/>
                                        <p:tgtEl>
                                          <p:spTgt spid="54274"/>
                                        </p:tgtEl>
                                        <p:attrNameLst>
                                          <p:attrName>ppt_x</p:attrName>
                                        </p:attrNameLst>
                                      </p:cBhvr>
                                      <p:tavLst>
                                        <p:tav tm="0">
                                          <p:val>
                                            <p:strVal val="#ppt_x"/>
                                          </p:val>
                                        </p:tav>
                                        <p:tav tm="100000">
                                          <p:val>
                                            <p:strVal val="#ppt_x"/>
                                          </p:val>
                                        </p:tav>
                                      </p:tavLst>
                                    </p:anim>
                                    <p:anim calcmode="lin" valueType="num">
                                      <p:cBhvr additive="base">
                                        <p:cTn id="74" dur="500" fill="hold"/>
                                        <p:tgtEl>
                                          <p:spTgt spid="542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ldLvl="0" animBg="1" autoUpdateAnimBg="0"/>
      <p:bldP spid="53250" grpId="0" bldLvl="0" animBg="1"/>
      <p:bldP spid="5427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chemeClr val="tx1"/>
                </a:solidFill>
                <a:latin typeface="Times New Roman" panose="02020603050405020304" pitchFamily="18" charset="0"/>
                <a:ea typeface="楷体_GB2312" pitchFamily="49" charset="-122"/>
                <a:cs typeface="Times New Roman" panose="02020603050405020304" pitchFamily="18" charset="0"/>
              </a:rPr>
              <a:t>4 </a:t>
            </a:r>
            <a:r>
              <a:rPr lang="zh-CN" altLang="en-US" sz="2000" b="1" dirty="0">
                <a:effectLst/>
                <a:latin typeface="楷体_GB2312" pitchFamily="49" charset="-122"/>
                <a:ea typeface="楷体_GB2312" pitchFamily="49" charset="-122"/>
                <a:sym typeface="+mn-ea"/>
              </a:rPr>
              <a:t>传感器的非线性校正</a:t>
            </a:r>
            <a:endParaRPr lang="zh-CN" altLang="en-US" sz="2000" b="1" dirty="0" smtClean="0">
              <a:solidFill>
                <a:schemeClr val="tx1"/>
              </a:solidFill>
              <a:effectLst/>
              <a:latin typeface="楷体_GB2312" pitchFamily="49" charset="-122"/>
              <a:ea typeface="楷体_GB2312" pitchFamily="49" charset="-122"/>
              <a:cs typeface="Times New Roman" panose="02020603050405020304" pitchFamily="18" charset="0"/>
              <a:sym typeface="+mn-ea"/>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5299" name="Rectangle 3"/>
          <p:cNvSpPr>
            <a:spLocks noChangeArrowheads="1"/>
          </p:cNvSpPr>
          <p:nvPr/>
        </p:nvSpPr>
        <p:spPr bwMode="auto">
          <a:xfrm>
            <a:off x="476885" y="1002665"/>
            <a:ext cx="8229600" cy="2626360"/>
          </a:xfrm>
          <a:prstGeom prst="rect">
            <a:avLst/>
          </a:prstGeom>
          <a:noFill/>
          <a:ln w="9525">
            <a:noFill/>
            <a:miter lim="800000"/>
          </a:ln>
          <a:effectLst/>
        </p:spPr>
        <p:txBody>
          <a:bodyPr/>
          <a:p>
            <a:pPr marL="342900" indent="-342900">
              <a:spcBef>
                <a:spcPct val="20000"/>
              </a:spcBef>
              <a:buClr>
                <a:schemeClr val="hlink"/>
              </a:buClr>
              <a:buSzPct val="90000"/>
              <a:buFont typeface="Wingdings" panose="05000000000000000000" pitchFamily="2" charset="2"/>
              <a:buBlip>
                <a:blip r:embed="rId1"/>
              </a:buBlip>
              <a:defRPr/>
            </a:pPr>
            <a:r>
              <a:rPr lang="zh-CN"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许多传感器、元器件及测量电路的输出信号与被测参数存在明显的非线性，如在温度测量中，热电偶与温度的关系就是非线性的</a:t>
            </a:r>
            <a:r>
              <a:rPr lang="zh-CN" altLang="zh-CN"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 </a:t>
            </a:r>
            <a:r>
              <a:rPr lang="zh-CN"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为了使智能仪器直接显示各种参数并提高测量精度，必须对信号的非线性进行校正，使仪器输出输入信号线性化。</a:t>
            </a:r>
            <a:endParaRPr lang="zh-CN"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a:p>
            <a:pPr marL="342900" indent="-342900">
              <a:spcBef>
                <a:spcPct val="20000"/>
              </a:spcBef>
              <a:buClr>
                <a:schemeClr val="hlink"/>
              </a:buClr>
              <a:buSzPct val="90000"/>
              <a:buFont typeface="Wingdings" panose="05000000000000000000" pitchFamily="2" charset="2"/>
              <a:buBlip>
                <a:blip r:embed="rId1"/>
              </a:buBlip>
              <a:defRPr/>
            </a:pPr>
            <a:r>
              <a:rPr lang="zh-CN"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常用的传感器非线性校正算法有校正函数法、代数插值法、最小二乘法等。其中利用代数插值法、最小二乘法进行传感器的非线性校正实际上就是用模型方法来校正系统误差的最典型应用，这里介绍用校正函数法进行传感器的非线性校正。</a:t>
            </a:r>
            <a:endParaRPr lang="zh-CN"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64514" name="Rectangle 2"/>
          <p:cNvSpPr>
            <a:spLocks noGrp="1" noChangeArrowheads="1"/>
          </p:cNvSpPr>
          <p:nvPr/>
        </p:nvSpPr>
        <p:spPr>
          <a:xfrm>
            <a:off x="323215" y="4033520"/>
            <a:ext cx="8354695" cy="64833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9pPr>
          </a:lstStyle>
          <a:p>
            <a:pPr marL="0" indent="0" algn="just" eaLnBrk="1" latinLnBrk="0" hangingPunct="1">
              <a:lnSpc>
                <a:spcPct val="100000"/>
              </a:lnSpc>
              <a:spcBef>
                <a:spcPts val="0"/>
              </a:spcBef>
              <a:buFont typeface="Wingdings" panose="05000000000000000000" pitchFamily="2" charset="2"/>
              <a:buNone/>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   </a:t>
            </a:r>
            <a:r>
              <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 如果确切知道传感器或检测电路的非线性特性的解析式</a:t>
            </a:r>
            <a:r>
              <a:rPr lang="zh-CN" altLang="en-US" sz="2000" b="1"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y = f(x)</a:t>
            </a:r>
            <a:r>
              <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rPr>
              <a:t>，则就有可能利用基于此解析式的校正函数（反函数）来进行非线性校正。</a:t>
            </a:r>
            <a:endParaRPr lang="zh-CN" altLang="en-US" sz="2000" b="1" dirty="0" smtClean="0">
              <a:solidFill>
                <a:srgbClr val="FFFF00"/>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64516" name="Picture 4" descr="5"/>
          <p:cNvPicPr>
            <a:picLocks noChangeAspect="1" noChangeArrowheads="1"/>
          </p:cNvPicPr>
          <p:nvPr/>
        </p:nvPicPr>
        <p:blipFill>
          <a:blip r:embed="rId4" cstate="print"/>
          <a:srcRect t="15648" b="12566"/>
          <a:stretch>
            <a:fillRect/>
          </a:stretch>
        </p:blipFill>
        <p:spPr bwMode="auto">
          <a:xfrm>
            <a:off x="431165" y="4717415"/>
            <a:ext cx="8134985" cy="905510"/>
          </a:xfrm>
          <a:prstGeom prst="rect">
            <a:avLst/>
          </a:prstGeom>
          <a:noFill/>
          <a:ln w="9525">
            <a:noFill/>
            <a:miter lim="800000"/>
            <a:headEnd/>
            <a:tailEnd/>
          </a:ln>
        </p:spPr>
      </p:pic>
      <p:sp>
        <p:nvSpPr>
          <p:cNvPr id="64517" name="Rectangle 5" descr="斜纹布"/>
          <p:cNvSpPr>
            <a:spLocks noChangeArrowheads="1"/>
          </p:cNvSpPr>
          <p:nvPr/>
        </p:nvSpPr>
        <p:spPr bwMode="auto">
          <a:xfrm>
            <a:off x="611188" y="5614670"/>
            <a:ext cx="7200900" cy="398780"/>
          </a:xfrm>
          <a:prstGeom prst="rect">
            <a:avLst/>
          </a:prstGeom>
          <a:noFill/>
          <a:ln w="9525">
            <a:noFill/>
            <a:miter lim="800000"/>
          </a:ln>
          <a:effectLst>
            <a:prstShdw prst="shdw17" dist="17961" dir="2700000">
              <a:schemeClr val="bg2"/>
            </a:prstShdw>
          </a:effectLst>
        </p:spPr>
        <p:txBody>
          <a:bodyPr>
            <a:spAutoFit/>
          </a:bodyPr>
          <a:lstStyle/>
          <a:p>
            <a:pPr>
              <a:defRPr/>
            </a:pPr>
            <a:r>
              <a:rPr lang="zh-CN" sz="2000" b="1" dirty="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设</a:t>
            </a:r>
            <a:r>
              <a:rPr lang="zh-CN" altLang="zh-CN" sz="2000" b="1" dirty="0">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y=f(x)</a:t>
            </a:r>
            <a:r>
              <a:rPr lang="zh-CN" sz="2000" b="1" dirty="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的反函数为</a:t>
            </a:r>
            <a:r>
              <a:rPr lang="zh-CN" altLang="zh-CN" sz="2000" b="1" dirty="0">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x =F</a:t>
            </a:r>
            <a:r>
              <a:rPr lang="en-US" altLang="zh-CN" sz="2000" b="1" dirty="0">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dirty="0">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1" dirty="0">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sz="2000" b="1" dirty="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，取</a:t>
            </a:r>
            <a:r>
              <a:rPr lang="zh-CN" altLang="zh-CN" sz="2000" b="1" dirty="0">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k</a:t>
            </a:r>
            <a:r>
              <a:rPr lang="en-US" altLang="zh-CN" sz="2000" b="1" dirty="0">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dirty="0">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=1</a:t>
            </a:r>
            <a:r>
              <a:rPr lang="zh-CN" sz="2000" b="1" dirty="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，有</a:t>
            </a:r>
            <a:endParaRPr lang="zh-CN" sz="2000" b="1" dirty="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4518" name="Object 6"/>
          <p:cNvGraphicFramePr>
            <a:graphicFrameLocks noChangeAspect="1"/>
          </p:cNvGraphicFramePr>
          <p:nvPr/>
        </p:nvGraphicFramePr>
        <p:xfrm>
          <a:off x="5370195" y="5658485"/>
          <a:ext cx="2270760" cy="376555"/>
        </p:xfrm>
        <a:graphic>
          <a:graphicData uri="http://schemas.openxmlformats.org/presentationml/2006/ole">
            <mc:AlternateContent xmlns:mc="http://schemas.openxmlformats.org/markup-compatibility/2006">
              <mc:Choice xmlns:v="urn:schemas-microsoft-com:vml" Requires="v">
                <p:oleObj spid="_x0000_s25601" name="" r:id="rId5" imgW="1524000" imgH="203200" progId="Equation.3">
                  <p:embed/>
                </p:oleObj>
              </mc:Choice>
              <mc:Fallback>
                <p:oleObj name="" r:id="rId5" imgW="1524000" imgH="203200" progId="Equation.3">
                  <p:embed/>
                  <p:pic>
                    <p:nvPicPr>
                      <p:cNvPr id="0" name="Object 6"/>
                      <p:cNvPicPr>
                        <a:picLocks noChangeAspect="1"/>
                      </p:cNvPicPr>
                      <p:nvPr/>
                    </p:nvPicPr>
                    <p:blipFill>
                      <a:blip r:embed="rId6"/>
                      <a:stretch>
                        <a:fillRect/>
                      </a:stretch>
                    </p:blipFill>
                    <p:spPr>
                      <a:xfrm>
                        <a:off x="5370195" y="5658485"/>
                        <a:ext cx="2270760" cy="376555"/>
                      </a:xfrm>
                      <a:prstGeom prst="rect">
                        <a:avLst/>
                      </a:prstGeom>
                      <a:solidFill>
                        <a:srgbClr val="FFFFFF"/>
                      </a:solidFill>
                      <a:ln w="9525">
                        <a:noFill/>
                      </a:ln>
                    </p:spPr>
                  </p:pic>
                </p:oleObj>
              </mc:Fallback>
            </mc:AlternateContent>
          </a:graphicData>
        </a:graphic>
      </p:graphicFrame>
      <p:sp>
        <p:nvSpPr>
          <p:cNvPr id="64519" name="Rectangle 7" descr="斜纹布"/>
          <p:cNvSpPr>
            <a:spLocks noChangeArrowheads="1"/>
          </p:cNvSpPr>
          <p:nvPr/>
        </p:nvSpPr>
        <p:spPr bwMode="auto">
          <a:xfrm>
            <a:off x="554355" y="6046470"/>
            <a:ext cx="8194040" cy="706755"/>
          </a:xfrm>
          <a:prstGeom prst="rect">
            <a:avLst/>
          </a:prstGeom>
          <a:noFill/>
          <a:ln w="9525">
            <a:noFill/>
            <a:miter lim="800000"/>
          </a:ln>
          <a:effectLst>
            <a:prstShdw prst="shdw17" dist="17961" dir="2700000">
              <a:schemeClr val="bg2"/>
            </a:prstShdw>
          </a:effectLst>
        </p:spPr>
        <p:txBody>
          <a:bodyPr wrap="square">
            <a:spAutoFit/>
          </a:bodyPr>
          <a:lstStyle/>
          <a:p>
            <a:pPr>
              <a:defRPr/>
            </a:pPr>
            <a:r>
              <a:rPr lang="zh-CN" sz="2000" b="1" dirty="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为校正函数，</a:t>
            </a:r>
            <a:r>
              <a:rPr lang="zh-CN" sz="2000" b="1" dirty="0">
                <a:solidFill>
                  <a:srgbClr val="FF00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根据数据采集系统的输出信号</a:t>
            </a:r>
            <a:r>
              <a:rPr lang="zh-CN" altLang="zh-CN" sz="2000" b="1" dirty="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N</a:t>
            </a:r>
            <a:r>
              <a:rPr lang="zh-CN" sz="2000" b="1" dirty="0">
                <a:solidFill>
                  <a:srgbClr val="FF00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，可得到</a:t>
            </a:r>
            <a:r>
              <a:rPr lang="zh-CN" sz="2000" b="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zh-CN" sz="2000" b="1" dirty="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z=x</a:t>
            </a:r>
            <a:r>
              <a:rPr lang="zh-CN" sz="2000" b="1" dirty="0">
                <a:solidFill>
                  <a:srgbClr val="FF00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，即根据数字量提取出来的被测物理量。</a:t>
            </a:r>
            <a:endParaRPr lang="zh-CN" sz="2000" b="1" dirty="0">
              <a:solidFill>
                <a:srgbClr val="FF00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64520" name="Rectangle 8"/>
          <p:cNvSpPr>
            <a:spLocks noGrp="1" noChangeArrowheads="1"/>
          </p:cNvSpPr>
          <p:nvPr/>
        </p:nvSpPr>
        <p:spPr bwMode="auto">
          <a:xfrm>
            <a:off x="431165" y="3600450"/>
            <a:ext cx="5020310" cy="481965"/>
          </a:xfrm>
          <a:prstGeom prst="rect">
            <a:avLst/>
          </a:prstGeom>
          <a:solidFill>
            <a:srgbClr val="E24D34"/>
          </a:solidFill>
          <a:ln w="9525">
            <a:noFill/>
            <a:miter lim="800000"/>
          </a:ln>
          <a:effectLst/>
        </p:spPr>
        <p:txBody>
          <a:bodyPr anchor="ctr"/>
          <a:lstStyle/>
          <a:p>
            <a:pPr>
              <a:defRPr/>
            </a:pPr>
            <a:r>
              <a:rPr lang="zh-CN" altLang="en-US" sz="2000" b="1" dirty="0" smtClean="0">
                <a:solidFill>
                  <a:srgbClr val="FFCC00"/>
                </a:solidFill>
                <a:effectLst>
                  <a:outerShdw blurRad="38100" dist="38100" dir="2700000" algn="tl">
                    <a:srgbClr val="000000"/>
                  </a:outerShdw>
                </a:effectLst>
                <a:ea typeface="宋体" panose="02010600030101010101" pitchFamily="2" charset="-122"/>
              </a:rPr>
              <a:t>利用</a:t>
            </a:r>
            <a:r>
              <a:rPr lang="zh-CN" altLang="en-US" sz="2000" b="1" dirty="0">
                <a:solidFill>
                  <a:srgbClr val="FFCC00"/>
                </a:solidFill>
                <a:effectLst>
                  <a:outerShdw blurRad="38100" dist="38100" dir="2700000" algn="tl">
                    <a:srgbClr val="000000"/>
                  </a:outerShdw>
                </a:effectLst>
                <a:ea typeface="宋体" panose="02010600030101010101" pitchFamily="2" charset="-122"/>
              </a:rPr>
              <a:t>校正函数法进行传感器的非线性校正</a:t>
            </a:r>
            <a:endParaRPr lang="zh-CN" altLang="en-US" sz="2000" b="1" dirty="0">
              <a:solidFill>
                <a:srgbClr val="FFCC00"/>
              </a:solidFill>
              <a:effectLst>
                <a:outerShdw blurRad="38100" dist="38100" dir="2700000" algn="tl">
                  <a:srgbClr val="000000"/>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520"/>
                                        </p:tgtEl>
                                        <p:attrNameLst>
                                          <p:attrName>style.visibility</p:attrName>
                                        </p:attrNameLst>
                                      </p:cBhvr>
                                      <p:to>
                                        <p:strVal val="visible"/>
                                      </p:to>
                                    </p:set>
                                    <p:anim calcmode="lin" valueType="num">
                                      <p:cBhvr additive="base">
                                        <p:cTn id="19" dur="500" fill="hold"/>
                                        <p:tgtEl>
                                          <p:spTgt spid="64520"/>
                                        </p:tgtEl>
                                        <p:attrNameLst>
                                          <p:attrName>ppt_x</p:attrName>
                                        </p:attrNameLst>
                                      </p:cBhvr>
                                      <p:tavLst>
                                        <p:tav tm="0">
                                          <p:val>
                                            <p:strVal val="#ppt_x"/>
                                          </p:val>
                                        </p:tav>
                                        <p:tav tm="100000">
                                          <p:val>
                                            <p:strVal val="#ppt_x"/>
                                          </p:val>
                                        </p:tav>
                                      </p:tavLst>
                                    </p:anim>
                                    <p:anim calcmode="lin" valueType="num">
                                      <p:cBhvr additive="base">
                                        <p:cTn id="20" dur="500" fill="hold"/>
                                        <p:tgtEl>
                                          <p:spTgt spid="645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14">
                                            <p:txEl>
                                              <p:pRg st="4294967295" end="4294967295"/>
                                            </p:txEl>
                                          </p:spTgt>
                                        </p:tgtEl>
                                        <p:attrNameLst>
                                          <p:attrName>style.visibility</p:attrName>
                                        </p:attrNameLst>
                                      </p:cBhvr>
                                      <p:to>
                                        <p:strVal val="visible"/>
                                      </p:to>
                                    </p:set>
                                    <p:anim calcmode="lin" valueType="num">
                                      <p:cBhvr additive="base">
                                        <p:cTn id="25" dur="500" fill="hold"/>
                                        <p:tgtEl>
                                          <p:spTgt spid="64514">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514">
                                            <p:txEl>
                                              <p:p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14">
                                            <p:txEl>
                                              <p:pRg st="4294967295" end="4294967295"/>
                                            </p:txEl>
                                          </p:spTgt>
                                        </p:tgtEl>
                                        <p:attrNameLst>
                                          <p:attrName>style.visibility</p:attrName>
                                        </p:attrNameLst>
                                      </p:cBhvr>
                                      <p:to>
                                        <p:strVal val="visible"/>
                                      </p:to>
                                    </p:set>
                                    <p:anim calcmode="lin" valueType="num">
                                      <p:cBhvr additive="base">
                                        <p:cTn id="31" dur="500" fill="hold"/>
                                        <p:tgtEl>
                                          <p:spTgt spid="64514">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514">
                                            <p:txEl>
                                              <p:p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514">
                                            <p:txEl>
                                              <p:pRg st="0" end="0"/>
                                            </p:txEl>
                                          </p:spTgt>
                                        </p:tgtEl>
                                        <p:attrNameLst>
                                          <p:attrName>style.visibility</p:attrName>
                                        </p:attrNameLst>
                                      </p:cBhvr>
                                      <p:to>
                                        <p:strVal val="visible"/>
                                      </p:to>
                                    </p:set>
                                    <p:anim calcmode="lin" valueType="num">
                                      <p:cBhvr additive="base">
                                        <p:cTn id="37" dur="500" fill="hold"/>
                                        <p:tgtEl>
                                          <p:spTgt spid="64514">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45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4516"/>
                                        </p:tgtEl>
                                        <p:attrNameLst>
                                          <p:attrName>style.visibility</p:attrName>
                                        </p:attrNameLst>
                                      </p:cBhvr>
                                      <p:to>
                                        <p:strVal val="visible"/>
                                      </p:to>
                                    </p:set>
                                    <p:anim calcmode="lin" valueType="num">
                                      <p:cBhvr additive="base">
                                        <p:cTn id="43" dur="500" fill="hold"/>
                                        <p:tgtEl>
                                          <p:spTgt spid="64516"/>
                                        </p:tgtEl>
                                        <p:attrNameLst>
                                          <p:attrName>ppt_x</p:attrName>
                                        </p:attrNameLst>
                                      </p:cBhvr>
                                      <p:tavLst>
                                        <p:tav tm="0">
                                          <p:val>
                                            <p:strVal val="0-#ppt_w/2"/>
                                          </p:val>
                                        </p:tav>
                                        <p:tav tm="100000">
                                          <p:val>
                                            <p:strVal val="#ppt_x"/>
                                          </p:val>
                                        </p:tav>
                                      </p:tavLst>
                                    </p:anim>
                                    <p:anim calcmode="lin" valueType="num">
                                      <p:cBhvr additive="base">
                                        <p:cTn id="44"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4517"/>
                                        </p:tgtEl>
                                        <p:attrNameLst>
                                          <p:attrName>style.visibility</p:attrName>
                                        </p:attrNameLst>
                                      </p:cBhvr>
                                      <p:to>
                                        <p:strVal val="visible"/>
                                      </p:to>
                                    </p:set>
                                    <p:anim calcmode="lin" valueType="num">
                                      <p:cBhvr additive="base">
                                        <p:cTn id="49" dur="500" fill="hold"/>
                                        <p:tgtEl>
                                          <p:spTgt spid="64517"/>
                                        </p:tgtEl>
                                        <p:attrNameLst>
                                          <p:attrName>ppt_x</p:attrName>
                                        </p:attrNameLst>
                                      </p:cBhvr>
                                      <p:tavLst>
                                        <p:tav tm="0">
                                          <p:val>
                                            <p:strVal val="0-#ppt_w/2"/>
                                          </p:val>
                                        </p:tav>
                                        <p:tav tm="100000">
                                          <p:val>
                                            <p:strVal val="#ppt_x"/>
                                          </p:val>
                                        </p:tav>
                                      </p:tavLst>
                                    </p:anim>
                                    <p:anim calcmode="lin" valueType="num">
                                      <p:cBhvr additive="base">
                                        <p:cTn id="50" dur="500" fill="hold"/>
                                        <p:tgtEl>
                                          <p:spTgt spid="6451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4518"/>
                                        </p:tgtEl>
                                        <p:attrNameLst>
                                          <p:attrName>style.visibility</p:attrName>
                                        </p:attrNameLst>
                                      </p:cBhvr>
                                      <p:to>
                                        <p:strVal val="visible"/>
                                      </p:to>
                                    </p:set>
                                    <p:anim calcmode="lin" valueType="num">
                                      <p:cBhvr additive="base">
                                        <p:cTn id="55" dur="500" fill="hold"/>
                                        <p:tgtEl>
                                          <p:spTgt spid="64518"/>
                                        </p:tgtEl>
                                        <p:attrNameLst>
                                          <p:attrName>ppt_x</p:attrName>
                                        </p:attrNameLst>
                                      </p:cBhvr>
                                      <p:tavLst>
                                        <p:tav tm="0">
                                          <p:val>
                                            <p:strVal val="0-#ppt_w/2"/>
                                          </p:val>
                                        </p:tav>
                                        <p:tav tm="100000">
                                          <p:val>
                                            <p:strVal val="#ppt_x"/>
                                          </p:val>
                                        </p:tav>
                                      </p:tavLst>
                                    </p:anim>
                                    <p:anim calcmode="lin" valueType="num">
                                      <p:cBhvr additive="base">
                                        <p:cTn id="56" dur="500" fill="hold"/>
                                        <p:tgtEl>
                                          <p:spTgt spid="6451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4519"/>
                                        </p:tgtEl>
                                        <p:attrNameLst>
                                          <p:attrName>style.visibility</p:attrName>
                                        </p:attrNameLst>
                                      </p:cBhvr>
                                      <p:to>
                                        <p:strVal val="visible"/>
                                      </p:to>
                                    </p:set>
                                    <p:anim calcmode="lin" valueType="num">
                                      <p:cBhvr additive="base">
                                        <p:cTn id="61" dur="500" fill="hold"/>
                                        <p:tgtEl>
                                          <p:spTgt spid="64519"/>
                                        </p:tgtEl>
                                        <p:attrNameLst>
                                          <p:attrName>ppt_x</p:attrName>
                                        </p:attrNameLst>
                                      </p:cBhvr>
                                      <p:tavLst>
                                        <p:tav tm="0">
                                          <p:val>
                                            <p:strVal val="0-#ppt_w/2"/>
                                          </p:val>
                                        </p:tav>
                                        <p:tav tm="100000">
                                          <p:val>
                                            <p:strVal val="#ppt_x"/>
                                          </p:val>
                                        </p:tav>
                                      </p:tavLst>
                                    </p:anim>
                                    <p:anim calcmode="lin" valueType="num">
                                      <p:cBhvr additive="base">
                                        <p:cTn id="62" dur="500" fill="hold"/>
                                        <p:tgtEl>
                                          <p:spTgt spid="645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uiExpand="1" build="p"/>
      <p:bldP spid="64517" grpId="0" bldLvl="0" animBg="1" autoUpdateAnimBg="0"/>
      <p:bldP spid="64519" grpId="0" bldLvl="0" animBg="1" autoUpdateAnimBg="0"/>
      <p:bldP spid="64520"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chemeClr val="tx1"/>
                </a:solidFill>
                <a:latin typeface="Times New Roman" panose="02020603050405020304" pitchFamily="18" charset="0"/>
                <a:ea typeface="楷体_GB2312" pitchFamily="49" charset="-122"/>
                <a:cs typeface="Times New Roman" panose="02020603050405020304" pitchFamily="18" charset="0"/>
              </a:rPr>
              <a:t>4 </a:t>
            </a:r>
            <a:r>
              <a:rPr lang="zh-CN" altLang="en-US" sz="2000" b="1" dirty="0">
                <a:effectLst/>
                <a:latin typeface="楷体_GB2312" pitchFamily="49" charset="-122"/>
                <a:ea typeface="楷体_GB2312" pitchFamily="49" charset="-122"/>
                <a:sym typeface="+mn-ea"/>
              </a:rPr>
              <a:t>传感器的非线性校正</a:t>
            </a:r>
            <a:endParaRPr lang="zh-CN" altLang="en-US" sz="2000" b="1" dirty="0" smtClean="0">
              <a:solidFill>
                <a:schemeClr val="tx1"/>
              </a:solidFill>
              <a:effectLst/>
              <a:latin typeface="楷体_GB2312" pitchFamily="49" charset="-122"/>
              <a:ea typeface="楷体_GB2312" pitchFamily="49" charset="-122"/>
              <a:cs typeface="Times New Roman" panose="02020603050405020304" pitchFamily="18" charset="0"/>
              <a:sym typeface="+mn-ea"/>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7651" name="Text Box 2"/>
          <p:cNvSpPr txBox="1">
            <a:spLocks noChangeArrowheads="1"/>
          </p:cNvSpPr>
          <p:nvPr/>
        </p:nvSpPr>
        <p:spPr bwMode="auto">
          <a:xfrm>
            <a:off x="395605" y="980440"/>
            <a:ext cx="7848600" cy="398780"/>
          </a:xfrm>
          <a:prstGeom prst="rect">
            <a:avLst/>
          </a:prstGeom>
          <a:noFill/>
          <a:ln w="9525">
            <a:noFill/>
            <a:miter lim="800000"/>
          </a:ln>
        </p:spPr>
        <p:txBody>
          <a:bodyPr wrap="square">
            <a:spAutoFit/>
          </a:bodyPr>
          <a:p>
            <a:pPr algn="just" eaLnBrk="0" hangingPunct="0">
              <a:spcBef>
                <a:spcPct val="50000"/>
              </a:spcBef>
            </a:pPr>
            <a:r>
              <a:rPr lang="zh-CN" altLang="en-US" sz="2000" b="1">
                <a:solidFill>
                  <a:srgbClr val="FFCC00"/>
                </a:solidFill>
                <a:latin typeface="宋体" panose="02010600030101010101" pitchFamily="2" charset="-122"/>
                <a:ea typeface="宋体" panose="02010600030101010101" pitchFamily="2" charset="-122"/>
              </a:rPr>
              <a:t>例：某测温热敏电阻的阻值与温度之间的关系为</a:t>
            </a:r>
            <a:r>
              <a:rPr lang="zh-CN" altLang="en-US" sz="2000">
                <a:solidFill>
                  <a:schemeClr val="tx1"/>
                </a:solidFill>
                <a:latin typeface="宋体" panose="02010600030101010101" pitchFamily="2" charset="-122"/>
                <a:ea typeface="宋体" panose="02010600030101010101" pitchFamily="2" charset="-122"/>
              </a:rPr>
              <a:t>　　　　　　　　</a:t>
            </a:r>
            <a:endParaRPr lang="zh-CN" altLang="en-US" sz="2000">
              <a:solidFill>
                <a:schemeClr val="tx1"/>
              </a:solidFill>
              <a:latin typeface="宋体" panose="02010600030101010101" pitchFamily="2" charset="-122"/>
              <a:ea typeface="宋体" panose="02010600030101010101" pitchFamily="2" charset="-122"/>
            </a:endParaRPr>
          </a:p>
        </p:txBody>
      </p:sp>
      <p:graphicFrame>
        <p:nvGraphicFramePr>
          <p:cNvPr id="65539" name="Object 3"/>
          <p:cNvGraphicFramePr>
            <a:graphicFrameLocks noChangeAspect="1"/>
          </p:cNvGraphicFramePr>
          <p:nvPr/>
        </p:nvGraphicFramePr>
        <p:xfrm>
          <a:off x="2915920" y="1379220"/>
          <a:ext cx="3510915" cy="537845"/>
        </p:xfrm>
        <a:graphic>
          <a:graphicData uri="http://schemas.openxmlformats.org/presentationml/2006/ole">
            <mc:AlternateContent xmlns:mc="http://schemas.openxmlformats.org/markup-compatibility/2006">
              <mc:Choice xmlns:v="urn:schemas-microsoft-com:vml" Requires="v">
                <p:oleObj spid="_x0000_s26625" name="" r:id="rId1" imgW="37185600" imgH="5791200" progId="Equation.3">
                  <p:embed/>
                </p:oleObj>
              </mc:Choice>
              <mc:Fallback>
                <p:oleObj name="" r:id="rId1" imgW="37185600" imgH="5791200" progId="Equation.3">
                  <p:embed/>
                  <p:pic>
                    <p:nvPicPr>
                      <p:cNvPr id="0" name="Object 3"/>
                      <p:cNvPicPr>
                        <a:picLocks noChangeAspect="1"/>
                      </p:cNvPicPr>
                      <p:nvPr/>
                    </p:nvPicPr>
                    <p:blipFill>
                      <a:blip r:embed="rId2"/>
                      <a:stretch>
                        <a:fillRect/>
                      </a:stretch>
                    </p:blipFill>
                    <p:spPr>
                      <a:xfrm>
                        <a:off x="2915920" y="1379220"/>
                        <a:ext cx="3510915" cy="537845"/>
                      </a:xfrm>
                      <a:prstGeom prst="rect">
                        <a:avLst/>
                      </a:prstGeom>
                      <a:solidFill>
                        <a:srgbClr val="FFFFCC"/>
                      </a:solidFill>
                      <a:ln w="9525">
                        <a:noFill/>
                      </a:ln>
                    </p:spPr>
                  </p:pic>
                </p:oleObj>
              </mc:Fallback>
            </mc:AlternateContent>
          </a:graphicData>
        </a:graphic>
      </p:graphicFrame>
      <p:sp>
        <p:nvSpPr>
          <p:cNvPr id="65540" name="Rectangle 4"/>
          <p:cNvSpPr>
            <a:spLocks noChangeArrowheads="1"/>
          </p:cNvSpPr>
          <p:nvPr/>
        </p:nvSpPr>
        <p:spPr bwMode="auto">
          <a:xfrm>
            <a:off x="539750" y="1988820"/>
            <a:ext cx="8363585" cy="1014730"/>
          </a:xfrm>
          <a:prstGeom prst="rect">
            <a:avLst/>
          </a:prstGeom>
          <a:noFill/>
          <a:ln w="9525">
            <a:noFill/>
            <a:miter lim="800000"/>
          </a:ln>
        </p:spPr>
        <p:txBody>
          <a:bodyPr wrap="square">
            <a:spAutoFit/>
          </a:bodyPr>
          <a:p>
            <a:pPr algn="just" eaLnBrk="0" hangingPunct="0">
              <a:spcBef>
                <a:spcPct val="50000"/>
              </a:spcBef>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sz="2000" b="1"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为热敏电阻在温度为</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的阻值；</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R25</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为热敏电阻在</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25</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时的阻值;</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为绝对温度，单位为</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;当温度在</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0～50</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之间，</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α≈1.44×10</a:t>
            </a:r>
            <a:r>
              <a:rPr lang="zh-CN" altLang="en-US" sz="2000" b="1"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β≈4016K</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65541" name="Text Box 5"/>
          <p:cNvSpPr txBox="1">
            <a:spLocks noChangeArrowheads="1"/>
          </p:cNvSpPr>
          <p:nvPr/>
        </p:nvSpPr>
        <p:spPr bwMode="auto">
          <a:xfrm>
            <a:off x="540385" y="2924810"/>
            <a:ext cx="7559675" cy="706755"/>
          </a:xfrm>
          <a:prstGeom prst="rect">
            <a:avLst/>
          </a:prstGeom>
          <a:noFill/>
          <a:ln w="9525">
            <a:noFill/>
            <a:miter lim="800000"/>
          </a:ln>
        </p:spPr>
        <p:txBody>
          <a:bodyPr>
            <a:spAutoFit/>
          </a:bodyPr>
          <a:p>
            <a:pPr indent="276225" algn="just">
              <a:buClr>
                <a:schemeClr val="tx1"/>
              </a:buClr>
              <a:buFont typeface="Wingdings" panose="05000000000000000000" pitchFamily="2" charset="2"/>
              <a:buChar char="ü"/>
            </a:pP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是</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一</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个非线性函数表达式，以</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被测量</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为自变量，</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a:t>
            </a:r>
            <a:r>
              <a:rPr lang="zh-CN" altLang="en-US"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T</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为</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因变量。</a:t>
            </a:r>
            <a:endPar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indent="276225" algn="just">
              <a:buClr>
                <a:schemeClr val="tx1"/>
              </a:buClr>
              <a:buFont typeface="Wingdings" panose="05000000000000000000" pitchFamily="2" charset="2"/>
              <a:buChar char="ü"/>
            </a:pP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校正函数</a:t>
            </a:r>
            <a:r>
              <a:rPr lang="zh-CN" altLang="en-US"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z</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与</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被测量</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T</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呈</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线性关系，利用校正函数法求出</a:t>
            </a:r>
            <a:endPar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28677" name="Text Box 2" descr="斜纹布"/>
          <p:cNvSpPr txBox="1">
            <a:spLocks noChangeArrowheads="1"/>
          </p:cNvSpPr>
          <p:nvPr/>
        </p:nvSpPr>
        <p:spPr bwMode="auto">
          <a:xfrm>
            <a:off x="185420" y="3678555"/>
            <a:ext cx="2898775" cy="398780"/>
          </a:xfrm>
          <a:prstGeom prst="rect">
            <a:avLst/>
          </a:prstGeom>
          <a:noFill/>
          <a:ln w="9525">
            <a:noFill/>
            <a:miter lim="800000"/>
          </a:ln>
          <a:effectLst>
            <a:prstShdw prst="shdw17" dist="17961" dir="2700000">
              <a:schemeClr val="bg2"/>
            </a:prstShdw>
          </a:effectLst>
        </p:spPr>
        <p:txBody>
          <a:bodyPr wrap="square">
            <a:spAutoFit/>
          </a:bodyPr>
          <a:p>
            <a:pPr algn="just">
              <a:spcBef>
                <a:spcPct val="50000"/>
              </a:spcBef>
            </a:pPr>
            <a:r>
              <a:rPr lang="zh-CN" altLang="en-US" sz="2000" b="1" dirty="0">
                <a:latin typeface="宋体" panose="02010600030101010101" pitchFamily="2" charset="-122"/>
                <a:ea typeface="宋体" panose="02010600030101010101" pitchFamily="2" charset="-122"/>
                <a:cs typeface="宋体" panose="02010600030101010101" pitchFamily="2" charset="-122"/>
              </a:rPr>
              <a:t>① 首先</a:t>
            </a:r>
            <a:r>
              <a:rPr lang="zh-CN" altLang="en-US" sz="2000" b="1" dirty="0" smtClean="0">
                <a:latin typeface="宋体" panose="02010600030101010101" pitchFamily="2" charset="-122"/>
                <a:ea typeface="宋体" panose="02010600030101010101" pitchFamily="2" charset="-122"/>
                <a:cs typeface="宋体" panose="02010600030101010101" pitchFamily="2" charset="-122"/>
              </a:rPr>
              <a:t>求反函数</a:t>
            </a:r>
            <a:r>
              <a:rPr lang="zh-CN" altLang="en-US" sz="2000" b="1" dirty="0">
                <a:latin typeface="宋体" panose="02010600030101010101" pitchFamily="2" charset="-122"/>
                <a:ea typeface="宋体" panose="02010600030101010101" pitchFamily="2" charset="-122"/>
                <a:cs typeface="宋体" panose="02010600030101010101" pitchFamily="2" charset="-122"/>
              </a:rPr>
              <a:t>，可得</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6563" name="Object 3"/>
          <p:cNvGraphicFramePr>
            <a:graphicFrameLocks noChangeAspect="1"/>
          </p:cNvGraphicFramePr>
          <p:nvPr/>
        </p:nvGraphicFramePr>
        <p:xfrm>
          <a:off x="2992120" y="3616325"/>
          <a:ext cx="3298825" cy="523240"/>
        </p:xfrm>
        <a:graphic>
          <a:graphicData uri="http://schemas.openxmlformats.org/presentationml/2006/ole">
            <mc:AlternateContent xmlns:mc="http://schemas.openxmlformats.org/markup-compatibility/2006">
              <mc:Choice xmlns:v="urn:schemas-microsoft-com:vml" Requires="v">
                <p:oleObj spid="_x0000_s27649" name="Equation" r:id="rId3" imgW="37185600" imgH="5791200" progId="Equation.DSMT4">
                  <p:embed/>
                </p:oleObj>
              </mc:Choice>
              <mc:Fallback>
                <p:oleObj name="Equation" r:id="rId3" imgW="37185600" imgH="5791200" progId="Equation.DSMT4">
                  <p:embed/>
                  <p:pic>
                    <p:nvPicPr>
                      <p:cNvPr id="0" name="Object 3"/>
                      <p:cNvPicPr>
                        <a:picLocks noChangeAspect="1"/>
                      </p:cNvPicPr>
                      <p:nvPr/>
                    </p:nvPicPr>
                    <p:blipFill>
                      <a:blip r:embed="rId4"/>
                      <a:stretch>
                        <a:fillRect/>
                      </a:stretch>
                    </p:blipFill>
                    <p:spPr>
                      <a:xfrm>
                        <a:off x="2992120" y="3616325"/>
                        <a:ext cx="3298825" cy="523240"/>
                      </a:xfrm>
                      <a:prstGeom prst="rect">
                        <a:avLst/>
                      </a:prstGeom>
                      <a:solidFill>
                        <a:srgbClr val="66FFFF"/>
                      </a:solidFill>
                      <a:ln w="9525">
                        <a:noFill/>
                      </a:ln>
                    </p:spPr>
                  </p:pic>
                </p:oleObj>
              </mc:Fallback>
            </mc:AlternateContent>
          </a:graphicData>
        </a:graphic>
      </p:graphicFrame>
      <p:graphicFrame>
        <p:nvGraphicFramePr>
          <p:cNvPr id="66564" name="Object 4"/>
          <p:cNvGraphicFramePr>
            <a:graphicFrameLocks noChangeAspect="1"/>
          </p:cNvGraphicFramePr>
          <p:nvPr/>
        </p:nvGraphicFramePr>
        <p:xfrm>
          <a:off x="395605" y="4172585"/>
          <a:ext cx="4206240" cy="725805"/>
        </p:xfrm>
        <a:graphic>
          <a:graphicData uri="http://schemas.openxmlformats.org/presentationml/2006/ole">
            <mc:AlternateContent xmlns:mc="http://schemas.openxmlformats.org/markup-compatibility/2006">
              <mc:Choice xmlns:v="urn:schemas-microsoft-com:vml" Requires="v">
                <p:oleObj spid="_x0000_s27650" name="Equation" r:id="rId5" imgW="56997600" imgH="10972800" progId="Equation.DSMT4">
                  <p:embed/>
                </p:oleObj>
              </mc:Choice>
              <mc:Fallback>
                <p:oleObj name="Equation" r:id="rId5" imgW="56997600" imgH="10972800" progId="Equation.DSMT4">
                  <p:embed/>
                  <p:pic>
                    <p:nvPicPr>
                      <p:cNvPr id="0" name="Object 4"/>
                      <p:cNvPicPr>
                        <a:picLocks noChangeAspect="1"/>
                      </p:cNvPicPr>
                      <p:nvPr/>
                    </p:nvPicPr>
                    <p:blipFill>
                      <a:blip r:embed="rId6"/>
                      <a:stretch>
                        <a:fillRect/>
                      </a:stretch>
                    </p:blipFill>
                    <p:spPr>
                      <a:xfrm>
                        <a:off x="395605" y="4172585"/>
                        <a:ext cx="4206240" cy="725805"/>
                      </a:xfrm>
                      <a:prstGeom prst="rect">
                        <a:avLst/>
                      </a:prstGeom>
                      <a:solidFill>
                        <a:srgbClr val="66FFFF"/>
                      </a:solidFill>
                      <a:ln w="9525">
                        <a:noFill/>
                      </a:ln>
                    </p:spPr>
                  </p:pic>
                </p:oleObj>
              </mc:Fallback>
            </mc:AlternateContent>
          </a:graphicData>
        </a:graphic>
      </p:graphicFrame>
      <p:graphicFrame>
        <p:nvGraphicFramePr>
          <p:cNvPr id="66565" name="Object 5"/>
          <p:cNvGraphicFramePr>
            <a:graphicFrameLocks noChangeAspect="1"/>
          </p:cNvGraphicFramePr>
          <p:nvPr/>
        </p:nvGraphicFramePr>
        <p:xfrm>
          <a:off x="4664075" y="4146550"/>
          <a:ext cx="4119245" cy="503555"/>
        </p:xfrm>
        <a:graphic>
          <a:graphicData uri="http://schemas.openxmlformats.org/presentationml/2006/ole">
            <mc:AlternateContent xmlns:mc="http://schemas.openxmlformats.org/markup-compatibility/2006">
              <mc:Choice xmlns:v="urn:schemas-microsoft-com:vml" Requires="v">
                <p:oleObj spid="_x0000_s2" name="Equation" r:id="rId7" imgW="47548800" imgH="6096000" progId="Equation.DSMT4">
                  <p:embed/>
                </p:oleObj>
              </mc:Choice>
              <mc:Fallback>
                <p:oleObj name="Equation" r:id="rId7" imgW="47548800" imgH="6096000" progId="Equation.DSMT4">
                  <p:embed/>
                  <p:pic>
                    <p:nvPicPr>
                      <p:cNvPr id="0" name="Object 5"/>
                      <p:cNvPicPr>
                        <a:picLocks noChangeAspect="1"/>
                      </p:cNvPicPr>
                      <p:nvPr/>
                    </p:nvPicPr>
                    <p:blipFill>
                      <a:blip r:embed="rId8"/>
                      <a:stretch>
                        <a:fillRect/>
                      </a:stretch>
                    </p:blipFill>
                    <p:spPr>
                      <a:xfrm>
                        <a:off x="4664075" y="4146550"/>
                        <a:ext cx="4119245" cy="503555"/>
                      </a:xfrm>
                      <a:prstGeom prst="rect">
                        <a:avLst/>
                      </a:prstGeom>
                      <a:solidFill>
                        <a:srgbClr val="66FFFF"/>
                      </a:solidFill>
                      <a:ln w="9525">
                        <a:noFill/>
                      </a:ln>
                    </p:spPr>
                  </p:pic>
                </p:oleObj>
              </mc:Fallback>
            </mc:AlternateContent>
          </a:graphicData>
        </a:graphic>
      </p:graphicFrame>
      <p:sp>
        <p:nvSpPr>
          <p:cNvPr id="66566" name="Text Box 6"/>
          <p:cNvSpPr txBox="1">
            <a:spLocks noChangeArrowheads="1"/>
          </p:cNvSpPr>
          <p:nvPr/>
        </p:nvSpPr>
        <p:spPr bwMode="auto">
          <a:xfrm>
            <a:off x="5374005" y="4610735"/>
            <a:ext cx="3017520" cy="398780"/>
          </a:xfrm>
          <a:prstGeom prst="rect">
            <a:avLst/>
          </a:prstGeom>
          <a:noFill/>
          <a:ln w="9525">
            <a:noFill/>
            <a:miter lim="800000"/>
          </a:ln>
        </p:spPr>
        <p:txBody>
          <a:bodyPr wrap="square">
            <a:spAutoFit/>
          </a:bodyPr>
          <a:p>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T</a:t>
            </a:r>
            <a:r>
              <a:rPr lang="en-US" altLang="zh-CN" sz="2000" b="1" i="1" dirty="0" smtClean="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即为</a:t>
            </a:r>
            <a:r>
              <a:rPr lang="zh-CN" altLang="en-US"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a:t>
            </a:r>
            <a:r>
              <a:rPr lang="zh-CN" altLang="en-US" sz="2000" b="1" baseline="-25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T</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=f(T)</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的反函数。</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aphicFrame>
        <p:nvGraphicFramePr>
          <p:cNvPr id="67587" name="Object 3"/>
          <p:cNvGraphicFramePr>
            <a:graphicFrameLocks noChangeAspect="1"/>
          </p:cNvGraphicFramePr>
          <p:nvPr/>
        </p:nvGraphicFramePr>
        <p:xfrm>
          <a:off x="2632075" y="5789930"/>
          <a:ext cx="5906135" cy="544830"/>
        </p:xfrm>
        <a:graphic>
          <a:graphicData uri="http://schemas.openxmlformats.org/presentationml/2006/ole">
            <mc:AlternateContent xmlns:mc="http://schemas.openxmlformats.org/markup-compatibility/2006">
              <mc:Choice xmlns:v="urn:schemas-microsoft-com:vml" Requires="v">
                <p:oleObj spid="_x0000_s28673" name="" r:id="rId9" imgW="59436000" imgH="5486400" progId="Equation.3">
                  <p:embed/>
                </p:oleObj>
              </mc:Choice>
              <mc:Fallback>
                <p:oleObj name="" r:id="rId9" imgW="59436000" imgH="5486400" progId="Equation.3">
                  <p:embed/>
                  <p:pic>
                    <p:nvPicPr>
                      <p:cNvPr id="0" name="Object 3"/>
                      <p:cNvPicPr>
                        <a:picLocks noChangeAspect="1"/>
                      </p:cNvPicPr>
                      <p:nvPr/>
                    </p:nvPicPr>
                    <p:blipFill>
                      <a:blip r:embed="rId10"/>
                      <a:stretch>
                        <a:fillRect/>
                      </a:stretch>
                    </p:blipFill>
                    <p:spPr>
                      <a:xfrm>
                        <a:off x="2632075" y="5789930"/>
                        <a:ext cx="5906135" cy="544830"/>
                      </a:xfrm>
                      <a:prstGeom prst="rect">
                        <a:avLst/>
                      </a:prstGeom>
                      <a:solidFill>
                        <a:srgbClr val="FFFFFF"/>
                      </a:solidFill>
                      <a:ln w="9525">
                        <a:noFill/>
                      </a:ln>
                    </p:spPr>
                  </p:pic>
                </p:oleObj>
              </mc:Fallback>
            </mc:AlternateContent>
          </a:graphicData>
        </a:graphic>
      </p:graphicFrame>
      <p:sp>
        <p:nvSpPr>
          <p:cNvPr id="67590" name="Text Box 6"/>
          <p:cNvSpPr txBox="1">
            <a:spLocks noChangeArrowheads="1"/>
          </p:cNvSpPr>
          <p:nvPr/>
        </p:nvSpPr>
        <p:spPr bwMode="auto">
          <a:xfrm>
            <a:off x="831850" y="6438265"/>
            <a:ext cx="7778750" cy="398780"/>
          </a:xfrm>
          <a:prstGeom prst="rect">
            <a:avLst/>
          </a:prstGeom>
          <a:noFill/>
          <a:ln w="9525">
            <a:noFill/>
            <a:miter lim="800000"/>
          </a:ln>
        </p:spPr>
        <p:txBody>
          <a:bodyPr wrap="square">
            <a:spAutoFit/>
          </a:bodyPr>
          <a:p>
            <a:pPr eaLnBrk="0" hangingPunct="0">
              <a:spcBef>
                <a:spcPct val="50000"/>
              </a:spcBef>
            </a:pP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α</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和</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β</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为常数，当温度在</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50℃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之间分别约为</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1.44×10</a:t>
            </a:r>
            <a:r>
              <a:rPr lang="zh-CN" altLang="zh-CN" sz="2000" b="1" baseline="30000">
                <a:solidFill>
                  <a:srgbClr val="FFFF00"/>
                </a:solidFill>
                <a:latin typeface="宋体" panose="02010600030101010101" pitchFamily="2" charset="-122"/>
                <a:ea typeface="宋体" panose="02010600030101010101" pitchFamily="2" charset="-122"/>
                <a:cs typeface="宋体" panose="02010600030101010101" pitchFamily="2" charset="-122"/>
              </a:rPr>
              <a:t>-6</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和</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4016K</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29704" name="Text Box 7" descr="斜纹布"/>
          <p:cNvSpPr txBox="1">
            <a:spLocks noChangeArrowheads="1"/>
          </p:cNvSpPr>
          <p:nvPr/>
        </p:nvSpPr>
        <p:spPr bwMode="auto">
          <a:xfrm>
            <a:off x="183833" y="4926013"/>
            <a:ext cx="4343400" cy="398780"/>
          </a:xfrm>
          <a:prstGeom prst="rect">
            <a:avLst/>
          </a:prstGeom>
          <a:noFill/>
          <a:ln w="9525">
            <a:noFill/>
            <a:miter lim="800000"/>
          </a:ln>
          <a:effectLst>
            <a:prstShdw prst="shdw17" dist="17961" dir="2700000">
              <a:schemeClr val="bg2"/>
            </a:prstShdw>
          </a:effectLst>
        </p:spPr>
        <p:txBody>
          <a:bodyPr>
            <a:spAutoFit/>
          </a:bodyPr>
          <a:p>
            <a:pPr>
              <a:spcBef>
                <a:spcPct val="50000"/>
              </a:spcBef>
            </a:pPr>
            <a:r>
              <a:rPr lang="zh-CN" altLang="zh-CN" sz="2000" b="1">
                <a:latin typeface="宋体" panose="02010600030101010101" pitchFamily="2" charset="-122"/>
                <a:ea typeface="宋体" panose="02010600030101010101" pitchFamily="2" charset="-122"/>
                <a:cs typeface="宋体" panose="02010600030101010101" pitchFamily="2" charset="-122"/>
              </a:rPr>
              <a:t>② </a:t>
            </a:r>
            <a:r>
              <a:rPr lang="zh-CN" altLang="en-US" sz="2000" b="1">
                <a:latin typeface="宋体" panose="02010600030101010101" pitchFamily="2" charset="-122"/>
                <a:ea typeface="宋体" panose="02010600030101010101" pitchFamily="2" charset="-122"/>
                <a:cs typeface="宋体" panose="02010600030101010101" pitchFamily="2" charset="-122"/>
              </a:rPr>
              <a:t>再求相应的校正函数 </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67601" name="Rectangle 17" descr="斜纹布"/>
          <p:cNvSpPr>
            <a:spLocks noChangeArrowheads="1"/>
          </p:cNvSpPr>
          <p:nvPr/>
        </p:nvSpPr>
        <p:spPr bwMode="auto">
          <a:xfrm>
            <a:off x="3136265" y="4925695"/>
            <a:ext cx="2950845" cy="398780"/>
          </a:xfrm>
          <a:prstGeom prst="rect">
            <a:avLst/>
          </a:prstGeom>
          <a:noFill/>
          <a:ln w="9525">
            <a:noFill/>
            <a:miter lim="800000"/>
          </a:ln>
          <a:effectLst>
            <a:prstShdw prst="shdw17" dist="17961" dir="2700000">
              <a:schemeClr val="bg2"/>
            </a:prstShdw>
          </a:effectLst>
        </p:spPr>
        <p:txBody>
          <a:bodyPr wrap="square" anchor="ctr">
            <a:spAutoFit/>
          </a:bodyPr>
          <a:p>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N=k×R</a:t>
            </a:r>
            <a:r>
              <a:rPr lang="zh-CN" altLang="en-US" sz="2000" b="1" baseline="-30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T </a:t>
            </a:r>
            <a:r>
              <a:rPr lang="zh-CN" altLang="en-US" sz="2000" b="1" baseline="-30000" dirty="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即</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sz="2000" b="1" baseline="-30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=N/k</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则             </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7602" name="Object 18"/>
          <p:cNvGraphicFramePr>
            <a:graphicFrameLocks noChangeAspect="1"/>
          </p:cNvGraphicFramePr>
          <p:nvPr/>
        </p:nvGraphicFramePr>
        <p:xfrm>
          <a:off x="2200275" y="5324475"/>
          <a:ext cx="4457700" cy="399415"/>
        </p:xfrm>
        <a:graphic>
          <a:graphicData uri="http://schemas.openxmlformats.org/presentationml/2006/ole">
            <mc:AlternateContent xmlns:mc="http://schemas.openxmlformats.org/markup-compatibility/2006">
              <mc:Choice xmlns:v="urn:schemas-microsoft-com:vml" Requires="v">
                <p:oleObj spid="_x0000_s28674" name="" r:id="rId11" imgW="2654300" imgH="241300" progId="Equation.3">
                  <p:embed/>
                </p:oleObj>
              </mc:Choice>
              <mc:Fallback>
                <p:oleObj name="" r:id="rId11" imgW="2654300" imgH="241300" progId="Equation.3">
                  <p:embed/>
                  <p:pic>
                    <p:nvPicPr>
                      <p:cNvPr id="0" name="Object 18"/>
                      <p:cNvPicPr>
                        <a:picLocks noChangeAspect="1"/>
                      </p:cNvPicPr>
                      <p:nvPr/>
                    </p:nvPicPr>
                    <p:blipFill>
                      <a:blip r:embed="rId12"/>
                      <a:stretch>
                        <a:fillRect/>
                      </a:stretch>
                    </p:blipFill>
                    <p:spPr>
                      <a:xfrm>
                        <a:off x="2200275" y="5324475"/>
                        <a:ext cx="4457700" cy="399415"/>
                      </a:xfrm>
                      <a:prstGeom prst="rect">
                        <a:avLst/>
                      </a:prstGeom>
                      <a:solidFill>
                        <a:srgbClr val="FFFFFF"/>
                      </a:solidFill>
                      <a:ln w="9525">
                        <a:noFill/>
                      </a:ln>
                    </p:spPr>
                  </p:pic>
                </p:oleObj>
              </mc:Fallback>
            </mc:AlternateContent>
          </a:graphicData>
        </a:graphic>
      </p:graphicFrame>
      <p:sp>
        <p:nvSpPr>
          <p:cNvPr id="67603" name="Rectangle 19" descr="斜纹布"/>
          <p:cNvSpPr>
            <a:spLocks noChangeArrowheads="1"/>
          </p:cNvSpPr>
          <p:nvPr/>
        </p:nvSpPr>
        <p:spPr bwMode="auto">
          <a:xfrm>
            <a:off x="759778" y="5789931"/>
            <a:ext cx="2925762" cy="398780"/>
          </a:xfrm>
          <a:prstGeom prst="rect">
            <a:avLst/>
          </a:prstGeom>
          <a:noFill/>
          <a:ln w="9525">
            <a:noFill/>
            <a:miter lim="800000"/>
          </a:ln>
          <a:effectLst>
            <a:prstShdw prst="shdw17" dist="17961" dir="2700000">
              <a:schemeClr val="bg2"/>
            </a:prstShdw>
          </a:effectLst>
        </p:spPr>
        <p:txBody>
          <a:bodyPr anchor="ctr">
            <a:spAutoFit/>
          </a:bodyPr>
          <a:p>
            <a:r>
              <a:rPr lang="zh-CN" altLang="en-US" sz="2000" b="1">
                <a:latin typeface="宋体" panose="02010600030101010101" pitchFamily="2" charset="-122"/>
                <a:ea typeface="宋体" panose="02010600030101010101" pitchFamily="2" charset="-122"/>
              </a:rPr>
              <a:t>可得校正函数为</a:t>
            </a:r>
            <a:endParaRPr lang="zh-CN" altLang="en-US" sz="20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 calcmode="lin" valueType="num">
                                      <p:cBhvr additive="base">
                                        <p:cTn id="7" dur="500" fill="hold"/>
                                        <p:tgtEl>
                                          <p:spTgt spid="65539"/>
                                        </p:tgtEl>
                                        <p:attrNameLst>
                                          <p:attrName>ppt_x</p:attrName>
                                        </p:attrNameLst>
                                      </p:cBhvr>
                                      <p:tavLst>
                                        <p:tav tm="0">
                                          <p:val>
                                            <p:strVal val="0-#ppt_w/2"/>
                                          </p:val>
                                        </p:tav>
                                        <p:tav tm="100000">
                                          <p:val>
                                            <p:strVal val="#ppt_x"/>
                                          </p:val>
                                        </p:tav>
                                      </p:tavLst>
                                    </p:anim>
                                    <p:anim calcmode="lin" valueType="num">
                                      <p:cBhvr additive="base">
                                        <p:cTn id="8" dur="500" fill="hold"/>
                                        <p:tgtEl>
                                          <p:spTgt spid="655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0">
                                            <p:txEl>
                                              <p:pRg st="0" end="0"/>
                                            </p:txEl>
                                          </p:spTgt>
                                        </p:tgtEl>
                                        <p:attrNameLst>
                                          <p:attrName>style.visibility</p:attrName>
                                        </p:attrNameLst>
                                      </p:cBhvr>
                                      <p:to>
                                        <p:strVal val="visible"/>
                                      </p:to>
                                    </p:set>
                                    <p:anim calcmode="lin" valueType="num">
                                      <p:cBhvr additive="base">
                                        <p:cTn id="13" dur="500" fill="hold"/>
                                        <p:tgtEl>
                                          <p:spTgt spid="6554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5541">
                                            <p:txEl>
                                              <p:pRg st="0" end="0"/>
                                            </p:txEl>
                                          </p:spTgt>
                                        </p:tgtEl>
                                        <p:attrNameLst>
                                          <p:attrName>style.visibility</p:attrName>
                                        </p:attrNameLst>
                                      </p:cBhvr>
                                      <p:to>
                                        <p:strVal val="visible"/>
                                      </p:to>
                                    </p:set>
                                    <p:anim calcmode="lin" valueType="num">
                                      <p:cBhvr additive="base">
                                        <p:cTn id="19" dur="500" fill="hold"/>
                                        <p:tgtEl>
                                          <p:spTgt spid="6554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4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5541">
                                            <p:txEl>
                                              <p:pRg st="1" end="1"/>
                                            </p:txEl>
                                          </p:spTgt>
                                        </p:tgtEl>
                                        <p:attrNameLst>
                                          <p:attrName>style.visibility</p:attrName>
                                        </p:attrNameLst>
                                      </p:cBhvr>
                                      <p:to>
                                        <p:strVal val="visible"/>
                                      </p:to>
                                    </p:set>
                                    <p:anim calcmode="lin" valueType="num">
                                      <p:cBhvr additive="base">
                                        <p:cTn id="25" dur="500" fill="hold"/>
                                        <p:tgtEl>
                                          <p:spTgt spid="65541">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4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7"/>
                                        </p:tgtEl>
                                        <p:attrNameLst>
                                          <p:attrName>style.visibility</p:attrName>
                                        </p:attrNameLst>
                                      </p:cBhvr>
                                      <p:to>
                                        <p:strVal val="visible"/>
                                      </p:to>
                                    </p:set>
                                    <p:anim calcmode="lin" valueType="num">
                                      <p:cBhvr additive="base">
                                        <p:cTn id="31" dur="500" fill="hold"/>
                                        <p:tgtEl>
                                          <p:spTgt spid="28677"/>
                                        </p:tgtEl>
                                        <p:attrNameLst>
                                          <p:attrName>ppt_x</p:attrName>
                                        </p:attrNameLst>
                                      </p:cBhvr>
                                      <p:tavLst>
                                        <p:tav tm="0">
                                          <p:val>
                                            <p:strVal val="#ppt_x"/>
                                          </p:val>
                                        </p:tav>
                                        <p:tav tm="100000">
                                          <p:val>
                                            <p:strVal val="#ppt_x"/>
                                          </p:val>
                                        </p:tav>
                                      </p:tavLst>
                                    </p:anim>
                                    <p:anim calcmode="lin" valueType="num">
                                      <p:cBhvr additive="base">
                                        <p:cTn id="32"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6563"/>
                                        </p:tgtEl>
                                        <p:attrNameLst>
                                          <p:attrName>style.visibility</p:attrName>
                                        </p:attrNameLst>
                                      </p:cBhvr>
                                      <p:to>
                                        <p:strVal val="visible"/>
                                      </p:to>
                                    </p:set>
                                    <p:anim calcmode="lin" valueType="num">
                                      <p:cBhvr additive="base">
                                        <p:cTn id="37" dur="500" fill="hold"/>
                                        <p:tgtEl>
                                          <p:spTgt spid="66563"/>
                                        </p:tgtEl>
                                        <p:attrNameLst>
                                          <p:attrName>ppt_x</p:attrName>
                                        </p:attrNameLst>
                                      </p:cBhvr>
                                      <p:tavLst>
                                        <p:tav tm="0">
                                          <p:val>
                                            <p:strVal val="0-#ppt_w/2"/>
                                          </p:val>
                                        </p:tav>
                                        <p:tav tm="100000">
                                          <p:val>
                                            <p:strVal val="#ppt_x"/>
                                          </p:val>
                                        </p:tav>
                                      </p:tavLst>
                                    </p:anim>
                                    <p:anim calcmode="lin" valueType="num">
                                      <p:cBhvr additive="base">
                                        <p:cTn id="3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6564"/>
                                        </p:tgtEl>
                                        <p:attrNameLst>
                                          <p:attrName>style.visibility</p:attrName>
                                        </p:attrNameLst>
                                      </p:cBhvr>
                                      <p:to>
                                        <p:strVal val="visible"/>
                                      </p:to>
                                    </p:set>
                                    <p:anim calcmode="lin" valueType="num">
                                      <p:cBhvr additive="base">
                                        <p:cTn id="43" dur="500" fill="hold"/>
                                        <p:tgtEl>
                                          <p:spTgt spid="66564"/>
                                        </p:tgtEl>
                                        <p:attrNameLst>
                                          <p:attrName>ppt_x</p:attrName>
                                        </p:attrNameLst>
                                      </p:cBhvr>
                                      <p:tavLst>
                                        <p:tav tm="0">
                                          <p:val>
                                            <p:strVal val="0-#ppt_w/2"/>
                                          </p:val>
                                        </p:tav>
                                        <p:tav tm="100000">
                                          <p:val>
                                            <p:strVal val="#ppt_x"/>
                                          </p:val>
                                        </p:tav>
                                      </p:tavLst>
                                    </p:anim>
                                    <p:anim calcmode="lin" valueType="num">
                                      <p:cBhvr additive="base">
                                        <p:cTn id="44" dur="500" fill="hold"/>
                                        <p:tgtEl>
                                          <p:spTgt spid="6656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6565"/>
                                        </p:tgtEl>
                                        <p:attrNameLst>
                                          <p:attrName>style.visibility</p:attrName>
                                        </p:attrNameLst>
                                      </p:cBhvr>
                                      <p:to>
                                        <p:strVal val="visible"/>
                                      </p:to>
                                    </p:set>
                                    <p:anim calcmode="lin" valueType="num">
                                      <p:cBhvr additive="base">
                                        <p:cTn id="49" dur="500" fill="hold"/>
                                        <p:tgtEl>
                                          <p:spTgt spid="66565"/>
                                        </p:tgtEl>
                                        <p:attrNameLst>
                                          <p:attrName>ppt_x</p:attrName>
                                        </p:attrNameLst>
                                      </p:cBhvr>
                                      <p:tavLst>
                                        <p:tav tm="0">
                                          <p:val>
                                            <p:strVal val="0-#ppt_w/2"/>
                                          </p:val>
                                        </p:tav>
                                        <p:tav tm="100000">
                                          <p:val>
                                            <p:strVal val="#ppt_x"/>
                                          </p:val>
                                        </p:tav>
                                      </p:tavLst>
                                    </p:anim>
                                    <p:anim calcmode="lin" valueType="num">
                                      <p:cBhvr additive="base">
                                        <p:cTn id="50" dur="500" fill="hold"/>
                                        <p:tgtEl>
                                          <p:spTgt spid="6656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6566"/>
                                        </p:tgtEl>
                                        <p:attrNameLst>
                                          <p:attrName>style.visibility</p:attrName>
                                        </p:attrNameLst>
                                      </p:cBhvr>
                                      <p:to>
                                        <p:strVal val="visible"/>
                                      </p:to>
                                    </p:set>
                                    <p:anim calcmode="lin" valueType="num">
                                      <p:cBhvr additive="base">
                                        <p:cTn id="55" dur="500" fill="hold"/>
                                        <p:tgtEl>
                                          <p:spTgt spid="66566"/>
                                        </p:tgtEl>
                                        <p:attrNameLst>
                                          <p:attrName>ppt_x</p:attrName>
                                        </p:attrNameLst>
                                      </p:cBhvr>
                                      <p:tavLst>
                                        <p:tav tm="0">
                                          <p:val>
                                            <p:strVal val="0-#ppt_w/2"/>
                                          </p:val>
                                        </p:tav>
                                        <p:tav tm="100000">
                                          <p:val>
                                            <p:strVal val="#ppt_x"/>
                                          </p:val>
                                        </p:tav>
                                      </p:tavLst>
                                    </p:anim>
                                    <p:anim calcmode="lin" valueType="num">
                                      <p:cBhvr additive="base">
                                        <p:cTn id="56" dur="500" fill="hold"/>
                                        <p:tgtEl>
                                          <p:spTgt spid="6656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9704"/>
                                        </p:tgtEl>
                                        <p:attrNameLst>
                                          <p:attrName>style.visibility</p:attrName>
                                        </p:attrNameLst>
                                      </p:cBhvr>
                                      <p:to>
                                        <p:strVal val="visible"/>
                                      </p:to>
                                    </p:set>
                                    <p:anim calcmode="lin" valueType="num">
                                      <p:cBhvr additive="base">
                                        <p:cTn id="61" dur="500" fill="hold"/>
                                        <p:tgtEl>
                                          <p:spTgt spid="29704"/>
                                        </p:tgtEl>
                                        <p:attrNameLst>
                                          <p:attrName>ppt_x</p:attrName>
                                        </p:attrNameLst>
                                      </p:cBhvr>
                                      <p:tavLst>
                                        <p:tav tm="0">
                                          <p:val>
                                            <p:strVal val="#ppt_x"/>
                                          </p:val>
                                        </p:tav>
                                        <p:tav tm="100000">
                                          <p:val>
                                            <p:strVal val="#ppt_x"/>
                                          </p:val>
                                        </p:tav>
                                      </p:tavLst>
                                    </p:anim>
                                    <p:anim calcmode="lin" valueType="num">
                                      <p:cBhvr additive="base">
                                        <p:cTn id="62" dur="500" fill="hold"/>
                                        <p:tgtEl>
                                          <p:spTgt spid="2970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7601"/>
                                        </p:tgtEl>
                                        <p:attrNameLst>
                                          <p:attrName>style.visibility</p:attrName>
                                        </p:attrNameLst>
                                      </p:cBhvr>
                                      <p:to>
                                        <p:strVal val="visible"/>
                                      </p:to>
                                    </p:set>
                                    <p:anim calcmode="lin" valueType="num">
                                      <p:cBhvr additive="base">
                                        <p:cTn id="67" dur="500" fill="hold"/>
                                        <p:tgtEl>
                                          <p:spTgt spid="67601"/>
                                        </p:tgtEl>
                                        <p:attrNameLst>
                                          <p:attrName>ppt_x</p:attrName>
                                        </p:attrNameLst>
                                      </p:cBhvr>
                                      <p:tavLst>
                                        <p:tav tm="0">
                                          <p:val>
                                            <p:strVal val="0-#ppt_w/2"/>
                                          </p:val>
                                        </p:tav>
                                        <p:tav tm="100000">
                                          <p:val>
                                            <p:strVal val="#ppt_x"/>
                                          </p:val>
                                        </p:tav>
                                      </p:tavLst>
                                    </p:anim>
                                    <p:anim calcmode="lin" valueType="num">
                                      <p:cBhvr additive="base">
                                        <p:cTn id="68" dur="500" fill="hold"/>
                                        <p:tgtEl>
                                          <p:spTgt spid="67601"/>
                                        </p:tgtEl>
                                        <p:attrNameLst>
                                          <p:attrName>ppt_y</p:attrName>
                                        </p:attrNameLst>
                                      </p:cBhvr>
                                      <p:tavLst>
                                        <p:tav tm="0">
                                          <p:val>
                                            <p:strVal val="#ppt_y"/>
                                          </p:val>
                                        </p:tav>
                                        <p:tav tm="100000">
                                          <p:val>
                                            <p:strVal val="#ppt_y"/>
                                          </p:val>
                                        </p:tav>
                                      </p:tavLst>
                                    </p:anim>
                                  </p:childTnLst>
                                </p:cTn>
                              </p:par>
                              <p:par>
                                <p:cTn id="69" presetID="4" presetClass="entr" presetSubtype="16" fill="hold" nodeType="withEffect">
                                  <p:stCondLst>
                                    <p:cond delay="0"/>
                                  </p:stCondLst>
                                  <p:childTnLst>
                                    <p:set>
                                      <p:cBhvr>
                                        <p:cTn id="70" dur="1" fill="hold">
                                          <p:stCondLst>
                                            <p:cond delay="0"/>
                                          </p:stCondLst>
                                        </p:cTn>
                                        <p:tgtEl>
                                          <p:spTgt spid="67602"/>
                                        </p:tgtEl>
                                        <p:attrNameLst>
                                          <p:attrName>style.visibility</p:attrName>
                                        </p:attrNameLst>
                                      </p:cBhvr>
                                      <p:to>
                                        <p:strVal val="visible"/>
                                      </p:to>
                                    </p:set>
                                    <p:animEffect transition="in" filter="box(in)">
                                      <p:cBhvr>
                                        <p:cTn id="71" dur="500"/>
                                        <p:tgtEl>
                                          <p:spTgt spid="67602"/>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67603"/>
                                        </p:tgtEl>
                                        <p:attrNameLst>
                                          <p:attrName>style.visibility</p:attrName>
                                        </p:attrNameLst>
                                      </p:cBhvr>
                                      <p:to>
                                        <p:strVal val="visible"/>
                                      </p:to>
                                    </p:set>
                                    <p:anim calcmode="lin" valueType="num">
                                      <p:cBhvr additive="base">
                                        <p:cTn id="76" dur="500" fill="hold"/>
                                        <p:tgtEl>
                                          <p:spTgt spid="67603"/>
                                        </p:tgtEl>
                                        <p:attrNameLst>
                                          <p:attrName>ppt_x</p:attrName>
                                        </p:attrNameLst>
                                      </p:cBhvr>
                                      <p:tavLst>
                                        <p:tav tm="0">
                                          <p:val>
                                            <p:strVal val="0-#ppt_w/2"/>
                                          </p:val>
                                        </p:tav>
                                        <p:tav tm="100000">
                                          <p:val>
                                            <p:strVal val="#ppt_x"/>
                                          </p:val>
                                        </p:tav>
                                      </p:tavLst>
                                    </p:anim>
                                    <p:anim calcmode="lin" valueType="num">
                                      <p:cBhvr additive="base">
                                        <p:cTn id="77" dur="500" fill="hold"/>
                                        <p:tgtEl>
                                          <p:spTgt spid="67603"/>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67587"/>
                                        </p:tgtEl>
                                        <p:attrNameLst>
                                          <p:attrName>style.visibility</p:attrName>
                                        </p:attrNameLst>
                                      </p:cBhvr>
                                      <p:to>
                                        <p:strVal val="visible"/>
                                      </p:to>
                                    </p:set>
                                    <p:animEffect transition="in" filter="box(in)">
                                      <p:cBhvr>
                                        <p:cTn id="82" dur="500"/>
                                        <p:tgtEl>
                                          <p:spTgt spid="67587"/>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67590"/>
                                        </p:tgtEl>
                                        <p:attrNameLst>
                                          <p:attrName>style.visibility</p:attrName>
                                        </p:attrNameLst>
                                      </p:cBhvr>
                                      <p:to>
                                        <p:strVal val="visible"/>
                                      </p:to>
                                    </p:set>
                                    <p:anim calcmode="lin" valueType="num">
                                      <p:cBhvr additive="base">
                                        <p:cTn id="87" dur="500" fill="hold"/>
                                        <p:tgtEl>
                                          <p:spTgt spid="67590"/>
                                        </p:tgtEl>
                                        <p:attrNameLst>
                                          <p:attrName>ppt_x</p:attrName>
                                        </p:attrNameLst>
                                      </p:cBhvr>
                                      <p:tavLst>
                                        <p:tav tm="0">
                                          <p:val>
                                            <p:strVal val="0-#ppt_w/2"/>
                                          </p:val>
                                        </p:tav>
                                        <p:tav tm="100000">
                                          <p:val>
                                            <p:strVal val="#ppt_x"/>
                                          </p:val>
                                        </p:tav>
                                      </p:tavLst>
                                    </p:anim>
                                    <p:anim calcmode="lin" valueType="num">
                                      <p:cBhvr additive="base">
                                        <p:cTn id="88" dur="500" fill="hold"/>
                                        <p:tgtEl>
                                          <p:spTgt spid="675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build="p"/>
      <p:bldP spid="66566" grpId="0" bldLvl="0" autoUpdateAnimBg="0"/>
      <p:bldP spid="28677" grpId="0" bldLvl="0" animBg="1"/>
      <p:bldP spid="67590" grpId="0" bldLvl="0" autoUpdateAnimBg="0"/>
      <p:bldP spid="67601" grpId="0" bldLvl="0" animBg="1" autoUpdateAnimBg="0"/>
      <p:bldP spid="67603" grpId="0" bldLvl="0" animBg="1" autoUpdateAnimBg="0"/>
      <p:bldP spid="29704"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TextBox 5"/>
          <p:cNvSpPr txBox="1">
            <a:spLocks noChangeArrowheads="1"/>
          </p:cNvSpPr>
          <p:nvPr/>
        </p:nvSpPr>
        <p:spPr bwMode="auto">
          <a:xfrm>
            <a:off x="338455" y="664845"/>
            <a:ext cx="4606290" cy="398780"/>
          </a:xfrm>
          <a:prstGeom prst="rect">
            <a:avLst/>
          </a:prstGeom>
          <a:noFill/>
          <a:ln w="9525">
            <a:noFill/>
            <a:miter lim="800000"/>
          </a:ln>
        </p:spPr>
        <p:txBody>
          <a:bodyPr wrap="square">
            <a:spAutoFit/>
          </a:bodyPr>
          <a:p>
            <a:r>
              <a:rPr lang="en-US" sz="2000" b="1" dirty="0">
                <a:solidFill>
                  <a:schemeClr val="tx1"/>
                </a:solidFill>
                <a:latin typeface="Times New Roman" panose="02020603050405020304" pitchFamily="18" charset="0"/>
                <a:ea typeface="楷体_GB2312" pitchFamily="49" charset="-122"/>
                <a:cs typeface="Times New Roman" panose="02020603050405020304" pitchFamily="18" charset="0"/>
              </a:rPr>
              <a:t>4 </a:t>
            </a:r>
            <a:r>
              <a:rPr lang="zh-CN" altLang="en-US" sz="2000" b="1" smtClean="0">
                <a:solidFill>
                  <a:schemeClr val="tx1"/>
                </a:solidFill>
                <a:latin typeface="华文新魏" panose="02010800040101010101" pitchFamily="2" charset="-122"/>
                <a:ea typeface="华文新魏" panose="02010800040101010101" pitchFamily="2" charset="-122"/>
                <a:sym typeface="+mn-ea"/>
              </a:rPr>
              <a:t>传感器温度误差的校正方法</a:t>
            </a:r>
            <a:endParaRPr lang="zh-CN" altLang="en-US" sz="2000" b="1" dirty="0" smtClean="0">
              <a:solidFill>
                <a:schemeClr val="tx1"/>
              </a:solidFill>
              <a:effectLst/>
              <a:latin typeface="华文新魏" panose="02010800040101010101" pitchFamily="2" charset="-122"/>
              <a:ea typeface="华文新魏" panose="02010800040101010101" pitchFamily="2" charset="-122"/>
              <a:cs typeface="Times New Roman" panose="02020603050405020304" pitchFamily="18" charset="0"/>
              <a:sym typeface="+mn-ea"/>
            </a:endParaRPr>
          </a:p>
        </p:txBody>
      </p:sp>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3.3.2 </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系统误差的处理及传感器的非线性校正</a:t>
            </a:r>
            <a:endPar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91874" name="Rectangle 2"/>
          <p:cNvSpPr>
            <a:spLocks noGrp="1" noChangeArrowheads="1"/>
          </p:cNvSpPr>
          <p:nvPr/>
        </p:nvSpPr>
        <p:spPr>
          <a:xfrm>
            <a:off x="2128520" y="3710940"/>
            <a:ext cx="5717540" cy="43878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9pPr>
          </a:lstStyle>
          <a:p>
            <a:pPr eaLnBrk="1" hangingPunct="1">
              <a:defRPr/>
            </a:pPr>
            <a:r>
              <a:rPr lang="zh-CN" altLang="en-US" sz="2000" b="1" smtClean="0">
                <a:solidFill>
                  <a:schemeClr val="folHlink"/>
                </a:solidFill>
                <a:latin typeface="宋体" panose="02010600030101010101" pitchFamily="2" charset="-122"/>
                <a:ea typeface="宋体" panose="02010600030101010101" pitchFamily="2" charset="-122"/>
                <a:cs typeface="宋体" panose="02010600030101010101" pitchFamily="2" charset="-122"/>
              </a:rPr>
              <a:t>可采用如下较简单的温度误差校正模型：</a:t>
            </a:r>
            <a:r>
              <a:rPr lang="zh-CN" altLang="en-US" sz="2000" b="1" smtClean="0">
                <a:latin typeface="宋体" panose="02010600030101010101" pitchFamily="2" charset="-122"/>
                <a:ea typeface="宋体" panose="02010600030101010101" pitchFamily="2" charset="-122"/>
                <a:cs typeface="宋体" panose="02010600030101010101" pitchFamily="2" charset="-122"/>
              </a:rPr>
              <a:t>  </a:t>
            </a:r>
            <a:endParaRPr lang="zh-CN" altLang="en-US" sz="2000" b="1" smtClean="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4578" name="Object 4"/>
          <p:cNvGraphicFramePr>
            <a:graphicFrameLocks noChangeAspect="1"/>
          </p:cNvGraphicFramePr>
          <p:nvPr/>
        </p:nvGraphicFramePr>
        <p:xfrm>
          <a:off x="2520315" y="4096385"/>
          <a:ext cx="4104005" cy="621665"/>
        </p:xfrm>
        <a:graphic>
          <a:graphicData uri="http://schemas.openxmlformats.org/presentationml/2006/ole">
            <mc:AlternateContent xmlns:mc="http://schemas.openxmlformats.org/markup-compatibility/2006">
              <mc:Choice xmlns:v="urn:schemas-microsoft-com:vml" Requires="v">
                <p:oleObj spid="_x0000_s15376" name="Equation" r:id="rId4" imgW="1257300" imgH="190500" progId="Equation.3">
                  <p:embed/>
                </p:oleObj>
              </mc:Choice>
              <mc:Fallback>
                <p:oleObj name="Equation" r:id="rId4" imgW="1257300" imgH="190500" progId="Equation.3">
                  <p:embed/>
                  <p:pic>
                    <p:nvPicPr>
                      <p:cNvPr id="0" name="图片 153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0315" y="4096385"/>
                        <a:ext cx="4104005" cy="621665"/>
                      </a:xfrm>
                      <a:prstGeom prst="rect">
                        <a:avLst/>
                      </a:prstGeom>
                      <a:solidFill>
                        <a:srgbClr val="FFFFCC"/>
                      </a:solidFill>
                    </p:spPr>
                  </p:pic>
                </p:oleObj>
              </mc:Fallback>
            </mc:AlternateContent>
          </a:graphicData>
        </a:graphic>
      </p:graphicFrame>
      <p:sp>
        <p:nvSpPr>
          <p:cNvPr id="591877" name="Text Box 5"/>
          <p:cNvSpPr txBox="1">
            <a:spLocks noChangeArrowheads="1"/>
          </p:cNvSpPr>
          <p:nvPr/>
        </p:nvSpPr>
        <p:spPr bwMode="auto">
          <a:xfrm>
            <a:off x="951230" y="4839970"/>
            <a:ext cx="764921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fontAlgn="base">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y</a:t>
            </a:r>
            <a:r>
              <a:rPr lang="zh-CN" altLang="en-US" sz="2000">
                <a:latin typeface="宋体" panose="02010600030101010101" pitchFamily="2" charset="-122"/>
                <a:ea typeface="宋体" panose="02010600030101010101" pitchFamily="2" charset="-122"/>
                <a:cs typeface="宋体" panose="02010600030101010101" pitchFamily="2" charset="-122"/>
              </a:rPr>
              <a:t>为未经温度校正的测量值；</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fontAlgn="base">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a:latin typeface="宋体" panose="02010600030101010101" pitchFamily="2" charset="-122"/>
                <a:ea typeface="宋体" panose="02010600030101010101" pitchFamily="2" charset="-122"/>
                <a:cs typeface="宋体" panose="02010600030101010101" pitchFamily="2" charset="-122"/>
              </a:rPr>
              <a:t>为经温度校正的测量值；</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fontAlgn="base">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Δd</a:t>
            </a:r>
            <a:r>
              <a:rPr lang="zh-CN" altLang="en-US" sz="2000">
                <a:latin typeface="宋体" panose="02010600030101010101" pitchFamily="2" charset="-122"/>
                <a:ea typeface="宋体" panose="02010600030101010101" pitchFamily="2" charset="-122"/>
                <a:cs typeface="宋体" panose="02010600030101010101" pitchFamily="2" charset="-122"/>
              </a:rPr>
              <a:t>为实际工作环境与标准温度之差；</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fontAlgn="base">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a:latin typeface="宋体" panose="02010600030101010101" pitchFamily="2" charset="-122"/>
                <a:ea typeface="宋体" panose="02010600030101010101" pitchFamily="2" charset="-122"/>
                <a:cs typeface="宋体" panose="02010600030101010101" pitchFamily="2" charset="-122"/>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宋体" panose="02010600030101010101" pitchFamily="2" charset="-122"/>
                <a:ea typeface="宋体" panose="02010600030101010101" pitchFamily="2" charset="-122"/>
                <a:cs typeface="宋体" panose="02010600030101010101" pitchFamily="2" charset="-122"/>
              </a:rPr>
              <a:t>为温度变化系数（</a:t>
            </a:r>
            <a:r>
              <a:rPr lang="en-US" altLang="zh-CN" sz="2000">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宋体" panose="02010600030101010101" pitchFamily="2" charset="-122"/>
                <a:ea typeface="宋体" panose="02010600030101010101" pitchFamily="2" charset="-122"/>
                <a:cs typeface="宋体" panose="02010600030101010101" pitchFamily="2" charset="-122"/>
              </a:rPr>
              <a:t>用于校正由于温度变化引起的传感器零位漂移，</a:t>
            </a:r>
            <a:r>
              <a:rPr lang="en-US" altLang="zh-CN" sz="2000">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a:latin typeface="宋体" panose="02010600030101010101" pitchFamily="2" charset="-122"/>
                <a:ea typeface="宋体" panose="02010600030101010101" pitchFamily="2" charset="-122"/>
                <a:cs typeface="宋体" panose="02010600030101010101" pitchFamily="2" charset="-122"/>
              </a:rPr>
              <a:t>用于校正由于温度变化引起的传感器标度的变化）。</a:t>
            </a:r>
            <a:r>
              <a:rPr lang="zh-CN" altLang="en-US" sz="2000">
                <a:solidFill>
                  <a:srgbClr val="45C984"/>
                </a:solidFill>
                <a:latin typeface="宋体" panose="02010600030101010101" pitchFamily="2" charset="-122"/>
                <a:ea typeface="宋体" panose="02010600030101010101" pitchFamily="2" charset="-122"/>
                <a:cs typeface="宋体" panose="02010600030101010101" pitchFamily="2" charset="-122"/>
              </a:rPr>
              <a:t> </a:t>
            </a:r>
            <a:endParaRPr lang="zh-CN" altLang="en-US" sz="2000">
              <a:solidFill>
                <a:srgbClr val="45C984"/>
              </a:solidFill>
              <a:latin typeface="宋体" panose="02010600030101010101" pitchFamily="2" charset="-122"/>
              <a:ea typeface="宋体" panose="02010600030101010101" pitchFamily="2" charset="-122"/>
              <a:cs typeface="宋体" panose="02010600030101010101" pitchFamily="2" charset="-122"/>
            </a:endParaRPr>
          </a:p>
        </p:txBody>
      </p:sp>
      <p:sp>
        <p:nvSpPr>
          <p:cNvPr id="76803" name="Rectangle 3"/>
          <p:cNvSpPr>
            <a:spLocks noGrp="1" noChangeArrowheads="1"/>
          </p:cNvSpPr>
          <p:nvPr/>
        </p:nvSpPr>
        <p:spPr>
          <a:xfrm>
            <a:off x="338455" y="1000760"/>
            <a:ext cx="8453120" cy="139446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9pPr>
          </a:lstStyle>
          <a:p>
            <a:pPr marL="0" indent="0" algn="just" eaLnBrk="1" latinLnBrk="0" hangingPunct="1">
              <a:lnSpc>
                <a:spcPct val="100000"/>
              </a:lnSpc>
              <a:spcBef>
                <a:spcPts val="0"/>
              </a:spcBef>
              <a:buFont typeface="Wingdings" panose="05000000000000000000" pitchFamily="2" charset="2"/>
              <a:buNone/>
              <a:defRPr/>
            </a:pP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    在高精度仪器仪表中，传感器以及放大器、多路转换开关、</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转换器等各种集成电路都受到温度的影响而产生温度误差，影响整个仪器仪表的性能指标。智能仪器出现以前，电子仪器要采用各种硬件方法进行温度补偿，线路复杂，实现完全补偿非常困难。</a:t>
            </a:r>
            <a:endPar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2" name="Rectangle 3"/>
          <p:cNvSpPr>
            <a:spLocks noGrp="1" noChangeArrowheads="1"/>
          </p:cNvSpPr>
          <p:nvPr/>
        </p:nvSpPr>
        <p:spPr>
          <a:xfrm>
            <a:off x="412750" y="2187575"/>
            <a:ext cx="8378825" cy="196215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9pPr>
          </a:lstStyle>
          <a:p>
            <a:pPr marL="0" indent="0" algn="just" eaLnBrk="1" latinLnBrk="0" hangingPunct="1">
              <a:lnSpc>
                <a:spcPct val="100000"/>
              </a:lnSpc>
              <a:spcBef>
                <a:spcPts val="0"/>
              </a:spcBef>
              <a:buFont typeface="Wingdings" panose="05000000000000000000" pitchFamily="2" charset="2"/>
              <a:buNone/>
              <a:defRPr/>
            </a:pP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    在</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智能仪器中，安装测温元件，如热敏电阻、</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AD590</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DS18B20</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等，将温度信号转变成电量，经信号调理电路、</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A/D</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转换器转换成与温度有关的数字量</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d</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，只要能建立较精确的温度误差模型</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利用</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d</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的变化（Δ</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d</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）计算温度的补偿量</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smtClean="0">
                <a:solidFill>
                  <a:srgbClr val="FF0000"/>
                </a:solidFill>
                <a:latin typeface="宋体" panose="02010600030101010101" pitchFamily="2" charset="-122"/>
                <a:ea typeface="宋体" panose="02010600030101010101" pitchFamily="2" charset="-122"/>
                <a:cs typeface="宋体" panose="02010600030101010101" pitchFamily="2" charset="-122"/>
              </a:rPr>
              <a:t>即只要能建立起较精确的温度误差模型，就可能实现完善的校正。</a:t>
            </a:r>
            <a:r>
              <a:rPr lang="zh-CN" altLang="zh-CN" sz="2000" dirty="0" smtClean="0">
                <a:latin typeface="宋体" panose="02010600030101010101" pitchFamily="2" charset="-122"/>
                <a:ea typeface="宋体" panose="02010600030101010101" pitchFamily="2" charset="-122"/>
                <a:cs typeface="宋体" panose="02010600030101010101" pitchFamily="2" charset="-122"/>
              </a:rPr>
              <a:t>温度误差数学模型的建立可以采用前面已经介绍的代数插值法或最小二乘法等。</a:t>
            </a:r>
            <a:endParaRPr lang="zh-CN" altLang="en-US" sz="2000" b="1" dirty="0" smtClean="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1874">
                                            <p:bg/>
                                          </p:spTgt>
                                        </p:tgtEl>
                                        <p:attrNameLst>
                                          <p:attrName>style.visibility</p:attrName>
                                        </p:attrNameLst>
                                      </p:cBhvr>
                                      <p:to>
                                        <p:strVal val="visible"/>
                                      </p:to>
                                    </p:set>
                                    <p:anim calcmode="lin" valueType="num">
                                      <p:cBhvr additive="base">
                                        <p:cTn id="7" dur="500" fill="hold"/>
                                        <p:tgtEl>
                                          <p:spTgt spid="59187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9187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1874">
                                            <p:txEl>
                                              <p:pRg st="0" end="0"/>
                                            </p:txEl>
                                          </p:spTgt>
                                        </p:tgtEl>
                                        <p:attrNameLst>
                                          <p:attrName>style.visibility</p:attrName>
                                        </p:attrNameLst>
                                      </p:cBhvr>
                                      <p:to>
                                        <p:strVal val="visible"/>
                                      </p:to>
                                    </p:set>
                                    <p:anim calcmode="lin" valueType="num">
                                      <p:cBhvr additive="base">
                                        <p:cTn id="13" dur="500" fill="hold"/>
                                        <p:tgtEl>
                                          <p:spTgt spid="59187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18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78"/>
                                        </p:tgtEl>
                                        <p:attrNameLst>
                                          <p:attrName>style.visibility</p:attrName>
                                        </p:attrNameLst>
                                      </p:cBhvr>
                                      <p:to>
                                        <p:strVal val="visible"/>
                                      </p:to>
                                    </p:set>
                                    <p:anim calcmode="lin" valueType="num">
                                      <p:cBhvr additive="base">
                                        <p:cTn id="19" dur="500" fill="hold"/>
                                        <p:tgtEl>
                                          <p:spTgt spid="24578"/>
                                        </p:tgtEl>
                                        <p:attrNameLst>
                                          <p:attrName>ppt_x</p:attrName>
                                        </p:attrNameLst>
                                      </p:cBhvr>
                                      <p:tavLst>
                                        <p:tav tm="0">
                                          <p:val>
                                            <p:strVal val="#ppt_x"/>
                                          </p:val>
                                        </p:tav>
                                        <p:tav tm="100000">
                                          <p:val>
                                            <p:strVal val="#ppt_x"/>
                                          </p:val>
                                        </p:tav>
                                      </p:tavLst>
                                    </p:anim>
                                    <p:anim calcmode="lin" valueType="num">
                                      <p:cBhvr additive="base">
                                        <p:cTn id="20"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1877"/>
                                        </p:tgtEl>
                                        <p:attrNameLst>
                                          <p:attrName>style.visibility</p:attrName>
                                        </p:attrNameLst>
                                      </p:cBhvr>
                                      <p:to>
                                        <p:strVal val="visible"/>
                                      </p:to>
                                    </p:set>
                                    <p:anim calcmode="lin" valueType="num">
                                      <p:cBhvr additive="base">
                                        <p:cTn id="25" dur="500" fill="hold"/>
                                        <p:tgtEl>
                                          <p:spTgt spid="591877"/>
                                        </p:tgtEl>
                                        <p:attrNameLst>
                                          <p:attrName>ppt_x</p:attrName>
                                        </p:attrNameLst>
                                      </p:cBhvr>
                                      <p:tavLst>
                                        <p:tav tm="0">
                                          <p:val>
                                            <p:strVal val="#ppt_x"/>
                                          </p:val>
                                        </p:tav>
                                        <p:tav tm="100000">
                                          <p:val>
                                            <p:strVal val="#ppt_x"/>
                                          </p:val>
                                        </p:tav>
                                      </p:tavLst>
                                    </p:anim>
                                    <p:anim calcmode="lin" valueType="num">
                                      <p:cBhvr additive="base">
                                        <p:cTn id="26" dur="500" fill="hold"/>
                                        <p:tgtEl>
                                          <p:spTgt spid="5918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4" grpId="0" animBg="1" build="p"/>
      <p:bldP spid="59187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3.3.3 </a:t>
            </a:r>
            <a:r>
              <a:rPr lang="zh-CN" altLang="en-US" sz="2400" dirty="0" smtClean="0">
                <a:solidFill>
                  <a:schemeClr val="tx1"/>
                </a:solidFill>
                <a:latin typeface="宋体" panose="02010600030101010101" pitchFamily="2" charset="-122"/>
                <a:ea typeface="宋体" panose="02010600030101010101" pitchFamily="2" charset="-122"/>
                <a:sym typeface="+mn-ea"/>
              </a:rPr>
              <a:t>粗大误差的处理方法</a:t>
            </a:r>
            <a:endParaRPr lang="zh-CN" altLang="en-US" sz="24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8611" name="Rectangle 3"/>
          <p:cNvSpPr>
            <a:spLocks noGrp="1" noChangeArrowheads="1"/>
          </p:cNvSpPr>
          <p:nvPr/>
        </p:nvSpPr>
        <p:spPr>
          <a:xfrm>
            <a:off x="325755" y="737870"/>
            <a:ext cx="8275320" cy="260159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9pPr>
          </a:lstStyle>
          <a:p>
            <a:pPr marL="0" indent="0" algn="just" eaLnBrk="1" latinLnBrk="0" hangingPunct="1">
              <a:spcBef>
                <a:spcPts val="0"/>
              </a:spcBef>
              <a:buFont typeface="Wingdings" panose="05000000000000000000" pitchFamily="2" charset="2"/>
              <a:buNone/>
              <a:defRPr/>
            </a:pP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粗大误差</a:t>
            </a:r>
            <a:r>
              <a:rPr lang="zh-CN" altLang="en-US"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(careless error)</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是指在一定的测量条件下，测量值明显偏离实际值所形成的误差。粗大误差明显歪曲了测量结果，应予以剔除。但测量结果中可能同样存在系统误差和随机误差，在测量和数据处理时要认真分析、判断，确定结果中出现的误差究竟属于哪类误差，再作相应的误差处理，而不可轻易舍去可疑测量值。常用的判断粗大误差的准则有</a:t>
            </a:r>
            <a:endPar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lvl="1" indent="0" algn="just" eaLnBrk="1" latinLnBrk="0" hangingPunct="1">
              <a:spcBef>
                <a:spcPts val="0"/>
              </a:spcBef>
              <a:buFont typeface="Wingdings" panose="05000000000000000000" pitchFamily="2" charset="2"/>
              <a:buChar char="ü"/>
              <a:defRPr/>
            </a:pP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拉依达准则</a:t>
            </a:r>
            <a:endPar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lvl="1" indent="0" algn="just" eaLnBrk="1" latinLnBrk="0" hangingPunct="1">
              <a:spcBef>
                <a:spcPts val="0"/>
              </a:spcBef>
              <a:buFont typeface="Wingdings" panose="05000000000000000000" pitchFamily="2" charset="2"/>
              <a:buChar char="ü"/>
              <a:defRPr/>
            </a:pP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格拉布斯准则</a:t>
            </a:r>
            <a:endPar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92901" name="Text Box 5" descr="斜纹布"/>
          <p:cNvSpPr txBox="1">
            <a:spLocks noChangeArrowheads="1"/>
          </p:cNvSpPr>
          <p:nvPr/>
        </p:nvSpPr>
        <p:spPr bwMode="auto">
          <a:xfrm>
            <a:off x="325755" y="3226435"/>
            <a:ext cx="8686800" cy="11684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zh-CN" altLang="en-US" sz="2000">
                <a:solidFill>
                  <a:srgbClr val="FFFFFF"/>
                </a:solidFill>
                <a:latin typeface="Times New Roman" panose="02020603050405020304" pitchFamily="18" charset="0"/>
                <a:ea typeface="宋体" panose="02010600030101010101" pitchFamily="2" charset="-122"/>
              </a:rPr>
              <a:t>（</a:t>
            </a:r>
            <a:r>
              <a:rPr lang="en-US" altLang="zh-CN" sz="2000">
                <a:solidFill>
                  <a:srgbClr val="FFFFFF"/>
                </a:solidFill>
                <a:latin typeface="Times New Roman" panose="02020603050405020304" pitchFamily="18" charset="0"/>
                <a:ea typeface="宋体" panose="02010600030101010101" pitchFamily="2" charset="-122"/>
              </a:rPr>
              <a:t>1</a:t>
            </a:r>
            <a:r>
              <a:rPr lang="zh-CN" altLang="en-US" sz="2000">
                <a:solidFill>
                  <a:srgbClr val="FFFFFF"/>
                </a:solidFill>
                <a:latin typeface="Times New Roman" panose="02020603050405020304" pitchFamily="18" charset="0"/>
                <a:ea typeface="宋体" panose="02010600030101010101" pitchFamily="2" charset="-122"/>
              </a:rPr>
              <a:t>）拉依达准则</a:t>
            </a:r>
            <a:endParaRPr lang="zh-CN" altLang="en-US" sz="200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fontAlgn="base" hangingPunct="1">
              <a:spcBef>
                <a:spcPct val="50000"/>
              </a:spcBef>
              <a:spcAft>
                <a:spcPct val="0"/>
              </a:spcAft>
            </a:pPr>
            <a:r>
              <a:rPr lang="zh-CN" altLang="en-US" sz="2000">
                <a:solidFill>
                  <a:srgbClr val="FFFFFF"/>
                </a:solidFill>
                <a:latin typeface="宋体" panose="02010600030101010101" pitchFamily="2" charset="-122"/>
                <a:ea typeface="宋体" panose="02010600030101010101" pitchFamily="2" charset="-122"/>
              </a:rPr>
              <a:t>   </a:t>
            </a:r>
            <a:r>
              <a:rPr lang="en-US" altLang="zh-CN" sz="2000">
                <a:solidFill>
                  <a:srgbClr val="FFFFFF"/>
                </a:solidFill>
                <a:latin typeface="宋体" panose="02010600030101010101" pitchFamily="2" charset="-122"/>
                <a:ea typeface="宋体" panose="02010600030101010101" pitchFamily="2" charset="-122"/>
              </a:rPr>
              <a:t> </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若有一等精度独立测量列</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(i=1,2,……,n)</a:t>
            </a:r>
            <a:r>
              <a:rPr lang="en-US" altLang="zh-CN" sz="200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其算术平均值为</a:t>
            </a:r>
            <a:r>
              <a:rPr lang="en-US" altLang="zh-CN" sz="200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，标准偏差为</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，其中某次测量值</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所对应的残差</a:t>
            </a:r>
            <a:r>
              <a:rPr lang="en-US" altLang="zh-CN" sz="2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满足</a:t>
            </a:r>
            <a:endPar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92911" name="Object 15"/>
          <p:cNvGraphicFramePr>
            <a:graphicFrameLocks noChangeAspect="1"/>
          </p:cNvGraphicFramePr>
          <p:nvPr/>
        </p:nvGraphicFramePr>
        <p:xfrm>
          <a:off x="1414145" y="4394835"/>
          <a:ext cx="2226945" cy="649605"/>
        </p:xfrm>
        <a:graphic>
          <a:graphicData uri="http://schemas.openxmlformats.org/presentationml/2006/ole">
            <mc:AlternateContent xmlns:mc="http://schemas.openxmlformats.org/markup-compatibility/2006">
              <mc:Choice xmlns:v="urn:schemas-microsoft-com:vml" Requires="v">
                <p:oleObj spid="_x0000_s16400" name="Equation" r:id="rId4" imgW="913765" imgH="266700" progId="Equation.3">
                  <p:embed/>
                </p:oleObj>
              </mc:Choice>
              <mc:Fallback>
                <p:oleObj name="Equation" r:id="rId4" imgW="913765" imgH="266700" progId="Equation.3">
                  <p:embed/>
                  <p:pic>
                    <p:nvPicPr>
                      <p:cNvPr id="0" name="图片 163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4145" y="4394835"/>
                        <a:ext cx="2226945" cy="649605"/>
                      </a:xfrm>
                      <a:prstGeom prst="rect">
                        <a:avLst/>
                      </a:prstGeom>
                      <a:solidFill>
                        <a:schemeClr val="tx1"/>
                      </a:solidFill>
                    </p:spPr>
                  </p:pic>
                </p:oleObj>
              </mc:Fallback>
            </mc:AlternateContent>
          </a:graphicData>
        </a:graphic>
      </p:graphicFrame>
      <p:sp>
        <p:nvSpPr>
          <p:cNvPr id="592913" name="Text Box 17" descr="斜纹布"/>
          <p:cNvSpPr txBox="1">
            <a:spLocks noChangeArrowheads="1"/>
          </p:cNvSpPr>
          <p:nvPr/>
        </p:nvSpPr>
        <p:spPr bwMode="auto">
          <a:xfrm>
            <a:off x="3716655" y="4511040"/>
            <a:ext cx="483362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2000">
                <a:latin typeface="宋体" panose="02010600030101010101" pitchFamily="2" charset="-122"/>
                <a:ea typeface="宋体" panose="02010600030101010101" pitchFamily="2" charset="-122"/>
              </a:rPr>
              <a:t>则</a:t>
            </a:r>
            <a:r>
              <a:rPr lang="en-US" altLang="zh-CN" sz="2000">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a:latin typeface="宋体" panose="02010600030101010101" pitchFamily="2" charset="-122"/>
                <a:ea typeface="宋体" panose="02010600030101010101" pitchFamily="2" charset="-122"/>
              </a:rPr>
              <a:t>为粗大误差，</a:t>
            </a:r>
            <a:r>
              <a:rPr lang="en-US" altLang="zh-CN" sz="200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a:latin typeface="宋体" panose="02010600030101010101" pitchFamily="2" charset="-122"/>
                <a:ea typeface="宋体" panose="02010600030101010101" pitchFamily="2" charset="-122"/>
              </a:rPr>
              <a:t>为坏值应予以剔除。</a:t>
            </a:r>
            <a:r>
              <a:rPr lang="zh-CN" altLang="en-US" sz="2000"/>
              <a:t> </a:t>
            </a:r>
            <a:endParaRPr lang="zh-CN" altLang="en-US" sz="2000"/>
          </a:p>
        </p:txBody>
      </p:sp>
      <p:pic>
        <p:nvPicPr>
          <p:cNvPr id="25611"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87273" y="3757295"/>
            <a:ext cx="239712" cy="287338"/>
          </a:xfrm>
          <a:prstGeom prst="rect">
            <a:avLst/>
          </a:prstGeom>
          <a:solidFill>
            <a:schemeClr val="tx1"/>
          </a:solidFill>
          <a:ln w="28575" cap="sq" algn="ctr">
            <a:solidFill>
              <a:schemeClr val="tx1"/>
            </a:solidFill>
            <a:miter lim="800000"/>
            <a:headEnd/>
            <a:tailEnd/>
          </a:ln>
        </p:spPr>
      </p:pic>
      <p:sp>
        <p:nvSpPr>
          <p:cNvPr id="69641" name="Text Box 9"/>
          <p:cNvSpPr txBox="1">
            <a:spLocks noChangeArrowheads="1"/>
          </p:cNvSpPr>
          <p:nvPr/>
        </p:nvSpPr>
        <p:spPr bwMode="auto">
          <a:xfrm>
            <a:off x="627380" y="5093970"/>
            <a:ext cx="7708265" cy="1271270"/>
          </a:xfrm>
          <a:prstGeom prst="rect">
            <a:avLst/>
          </a:prstGeom>
          <a:noFill/>
          <a:ln w="9525">
            <a:noFill/>
            <a:miter lim="800000"/>
          </a:ln>
        </p:spPr>
        <p:txBody>
          <a:bodyPr wrap="square">
            <a:spAutoFit/>
          </a:bodyPr>
          <a:p>
            <a:pPr algn="just">
              <a:spcBef>
                <a:spcPts val="1000"/>
              </a:spcBef>
              <a:buClr>
                <a:schemeClr val="tx1"/>
              </a:buClr>
              <a:buFont typeface="Wingdings" panose="05000000000000000000" pitchFamily="2" charset="2"/>
              <a:buChar char="ü"/>
            </a:pP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简单</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，易于使用</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，应用广泛</a:t>
            </a:r>
            <a:endParaRPr lang="en-US" altLang="zh-CN"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gn="just">
              <a:spcBef>
                <a:spcPts val="1000"/>
              </a:spcBef>
              <a:buClr>
                <a:schemeClr val="tx1"/>
              </a:buClr>
              <a:buFont typeface="Wingdings" panose="05000000000000000000" pitchFamily="2" charset="2"/>
              <a:buChar char="ü"/>
            </a:pP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在</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重复测量次数</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n</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趋于无穷大的前提下</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建立，</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故当</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n</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有限，特别是</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n</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endParaRPr>
          </a:p>
          <a:p>
            <a:pPr indent="0" algn="just">
              <a:spcBef>
                <a:spcPts val="1000"/>
              </a:spcBef>
              <a:buClr>
                <a:schemeClr val="tx1"/>
              </a:buClr>
              <a:buFont typeface="Wingdings" panose="05000000000000000000" pitchFamily="2" charset="2"/>
              <a:buNone/>
            </a:pPr>
            <a:r>
              <a:rPr lang="en-US" altLang="zh-CN"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较小时，此准则</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不可靠</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pRg st="4294967295" end="4294967295"/>
                                            </p:txEl>
                                          </p:spTgt>
                                        </p:tgtEl>
                                        <p:attrNameLst>
                                          <p:attrName>style.visibility</p:attrName>
                                        </p:attrNameLst>
                                      </p:cBhvr>
                                      <p:to>
                                        <p:strVal val="visible"/>
                                      </p:to>
                                    </p:set>
                                    <p:anim calcmode="lin" valueType="num">
                                      <p:cBhvr additive="base">
                                        <p:cTn id="7" dur="500" fill="hold"/>
                                        <p:tgtEl>
                                          <p:spTgt spid="68611">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p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1">
                                            <p:txEl>
                                              <p:pRg st="4294967295" end="4294967295"/>
                                            </p:txEl>
                                          </p:spTgt>
                                        </p:tgtEl>
                                        <p:attrNameLst>
                                          <p:attrName>style.visibility</p:attrName>
                                        </p:attrNameLst>
                                      </p:cBhvr>
                                      <p:to>
                                        <p:strVal val="visible"/>
                                      </p:to>
                                    </p:set>
                                    <p:anim calcmode="lin" valueType="num">
                                      <p:cBhvr additive="base">
                                        <p:cTn id="13" dur="500" fill="hold"/>
                                        <p:tgtEl>
                                          <p:spTgt spid="68611">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p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11">
                                            <p:txEl>
                                              <p:pRg st="0" end="0"/>
                                            </p:txEl>
                                          </p:spTgt>
                                        </p:tgtEl>
                                        <p:attrNameLst>
                                          <p:attrName>style.visibility</p:attrName>
                                        </p:attrNameLst>
                                      </p:cBhvr>
                                      <p:to>
                                        <p:strVal val="visible"/>
                                      </p:to>
                                    </p:set>
                                    <p:anim calcmode="lin" valueType="num">
                                      <p:cBhvr additive="base">
                                        <p:cTn id="19"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11">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8611">
                                            <p:txEl>
                                              <p:pRg st="1" end="1"/>
                                            </p:txEl>
                                          </p:spTgt>
                                        </p:tgtEl>
                                        <p:attrNameLst>
                                          <p:attrName>style.visibility</p:attrName>
                                        </p:attrNameLst>
                                      </p:cBhvr>
                                      <p:to>
                                        <p:strVal val="visible"/>
                                      </p:to>
                                    </p:set>
                                    <p:anim calcmode="lin" valueType="num">
                                      <p:cBhvr additive="base">
                                        <p:cTn id="23" dur="500" fill="hold"/>
                                        <p:tgtEl>
                                          <p:spTgt spid="68611">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8611">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8611">
                                            <p:txEl>
                                              <p:pRg st="2" end="2"/>
                                            </p:txEl>
                                          </p:spTgt>
                                        </p:tgtEl>
                                        <p:attrNameLst>
                                          <p:attrName>style.visibility</p:attrName>
                                        </p:attrNameLst>
                                      </p:cBhvr>
                                      <p:to>
                                        <p:strVal val="visible"/>
                                      </p:to>
                                    </p:set>
                                    <p:anim calcmode="lin" valueType="num">
                                      <p:cBhvr additive="base">
                                        <p:cTn id="27" dur="500" fill="hold"/>
                                        <p:tgtEl>
                                          <p:spTgt spid="68611">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86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92901"/>
                                        </p:tgtEl>
                                        <p:attrNameLst>
                                          <p:attrName>style.visibility</p:attrName>
                                        </p:attrNameLst>
                                      </p:cBhvr>
                                      <p:to>
                                        <p:strVal val="visible"/>
                                      </p:to>
                                    </p:set>
                                    <p:anim calcmode="lin" valueType="num">
                                      <p:cBhvr additive="base">
                                        <p:cTn id="33" dur="500" fill="hold"/>
                                        <p:tgtEl>
                                          <p:spTgt spid="592901"/>
                                        </p:tgtEl>
                                        <p:attrNameLst>
                                          <p:attrName>ppt_x</p:attrName>
                                        </p:attrNameLst>
                                      </p:cBhvr>
                                      <p:tavLst>
                                        <p:tav tm="0">
                                          <p:val>
                                            <p:strVal val="#ppt_x"/>
                                          </p:val>
                                        </p:tav>
                                        <p:tav tm="100000">
                                          <p:val>
                                            <p:strVal val="#ppt_x"/>
                                          </p:val>
                                        </p:tav>
                                      </p:tavLst>
                                    </p:anim>
                                    <p:anim calcmode="lin" valueType="num">
                                      <p:cBhvr additive="base">
                                        <p:cTn id="34" dur="500" fill="hold"/>
                                        <p:tgtEl>
                                          <p:spTgt spid="59290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92911"/>
                                        </p:tgtEl>
                                        <p:attrNameLst>
                                          <p:attrName>style.visibility</p:attrName>
                                        </p:attrNameLst>
                                      </p:cBhvr>
                                      <p:to>
                                        <p:strVal val="visible"/>
                                      </p:to>
                                    </p:set>
                                    <p:anim calcmode="lin" valueType="num">
                                      <p:cBhvr additive="base">
                                        <p:cTn id="39" dur="500" fill="hold"/>
                                        <p:tgtEl>
                                          <p:spTgt spid="592911"/>
                                        </p:tgtEl>
                                        <p:attrNameLst>
                                          <p:attrName>ppt_x</p:attrName>
                                        </p:attrNameLst>
                                      </p:cBhvr>
                                      <p:tavLst>
                                        <p:tav tm="0">
                                          <p:val>
                                            <p:strVal val="#ppt_x"/>
                                          </p:val>
                                        </p:tav>
                                        <p:tav tm="100000">
                                          <p:val>
                                            <p:strVal val="#ppt_x"/>
                                          </p:val>
                                        </p:tav>
                                      </p:tavLst>
                                    </p:anim>
                                    <p:anim calcmode="lin" valueType="num">
                                      <p:cBhvr additive="base">
                                        <p:cTn id="40" dur="500" fill="hold"/>
                                        <p:tgtEl>
                                          <p:spTgt spid="5929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92913"/>
                                        </p:tgtEl>
                                        <p:attrNameLst>
                                          <p:attrName>style.visibility</p:attrName>
                                        </p:attrNameLst>
                                      </p:cBhvr>
                                      <p:to>
                                        <p:strVal val="visible"/>
                                      </p:to>
                                    </p:set>
                                    <p:anim calcmode="lin" valueType="num">
                                      <p:cBhvr additive="base">
                                        <p:cTn id="45" dur="500" fill="hold"/>
                                        <p:tgtEl>
                                          <p:spTgt spid="592913"/>
                                        </p:tgtEl>
                                        <p:attrNameLst>
                                          <p:attrName>ppt_x</p:attrName>
                                        </p:attrNameLst>
                                      </p:cBhvr>
                                      <p:tavLst>
                                        <p:tav tm="0">
                                          <p:val>
                                            <p:strVal val="#ppt_x"/>
                                          </p:val>
                                        </p:tav>
                                        <p:tav tm="100000">
                                          <p:val>
                                            <p:strVal val="#ppt_x"/>
                                          </p:val>
                                        </p:tav>
                                      </p:tavLst>
                                    </p:anim>
                                    <p:anim calcmode="lin" valueType="num">
                                      <p:cBhvr additive="base">
                                        <p:cTn id="46" dur="500" fill="hold"/>
                                        <p:tgtEl>
                                          <p:spTgt spid="592913"/>
                                        </p:tgtEl>
                                        <p:attrNameLst>
                                          <p:attrName>ppt_y</p:attrName>
                                        </p:attrNameLst>
                                      </p:cBhvr>
                                      <p:tavLst>
                                        <p:tav tm="0">
                                          <p:val>
                                            <p:strVal val="1+#ppt_h/2"/>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69641">
                                            <p:txEl>
                                              <p:pRg st="0" end="0"/>
                                            </p:txEl>
                                          </p:spTgt>
                                        </p:tgtEl>
                                        <p:attrNameLst>
                                          <p:attrName>style.visibility</p:attrName>
                                        </p:attrNameLst>
                                      </p:cBhvr>
                                      <p:to>
                                        <p:strVal val="visible"/>
                                      </p:to>
                                    </p:set>
                                    <p:anim calcmode="lin" valueType="num">
                                      <p:cBhvr additive="base">
                                        <p:cTn id="49" dur="500" fill="hold"/>
                                        <p:tgtEl>
                                          <p:spTgt spid="69641">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9641">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69641">
                                            <p:txEl>
                                              <p:pRg st="1" end="1"/>
                                            </p:txEl>
                                          </p:spTgt>
                                        </p:tgtEl>
                                        <p:attrNameLst>
                                          <p:attrName>style.visibility</p:attrName>
                                        </p:attrNameLst>
                                      </p:cBhvr>
                                      <p:to>
                                        <p:strVal val="visible"/>
                                      </p:to>
                                    </p:set>
                                    <p:anim calcmode="lin" valueType="num">
                                      <p:cBhvr additive="base">
                                        <p:cTn id="53" dur="500" fill="hold"/>
                                        <p:tgtEl>
                                          <p:spTgt spid="69641">
                                            <p:txEl>
                                              <p:pRg st="1" end="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69641">
                                            <p:txEl>
                                              <p:pRg st="1" end="1"/>
                                            </p:txEl>
                                          </p:spTgt>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69641">
                                            <p:txEl>
                                              <p:pRg st="2" end="2"/>
                                            </p:txEl>
                                          </p:spTgt>
                                        </p:tgtEl>
                                        <p:attrNameLst>
                                          <p:attrName>style.visibility</p:attrName>
                                        </p:attrNameLst>
                                      </p:cBhvr>
                                      <p:to>
                                        <p:strVal val="visible"/>
                                      </p:to>
                                    </p:set>
                                    <p:anim calcmode="lin" valueType="num">
                                      <p:cBhvr additive="base">
                                        <p:cTn id="57" dur="500" fill="hold"/>
                                        <p:tgtEl>
                                          <p:spTgt spid="69641">
                                            <p:txEl>
                                              <p:pRg st="2" end="2"/>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6964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utoUpdateAnimBg="0" uiExpand="1" build="p"/>
      <p:bldP spid="592901" grpId="0" bldLvl="0" animBg="1"/>
      <p:bldP spid="59291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19" name="Text Box 19" descr="斜纹布"/>
          <p:cNvSpPr txBox="1">
            <a:spLocks noChangeArrowheads="1"/>
          </p:cNvSpPr>
          <p:nvPr/>
        </p:nvSpPr>
        <p:spPr bwMode="auto">
          <a:xfrm>
            <a:off x="2028190" y="389255"/>
            <a:ext cx="5476240" cy="52197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3.2 </a:t>
            </a:r>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rPr>
              <a:t>测量结果的非数值处理 </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37620" name="Text Box 20" descr="斜纹布"/>
          <p:cNvSpPr txBox="1">
            <a:spLocks noChangeArrowheads="1"/>
          </p:cNvSpPr>
          <p:nvPr/>
        </p:nvSpPr>
        <p:spPr bwMode="auto">
          <a:xfrm>
            <a:off x="228600" y="1254125"/>
            <a:ext cx="14865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3.2.1</a:t>
            </a:r>
            <a:r>
              <a:rPr lang="zh-CN" altLang="en-US" sz="2400" dirty="0">
                <a:solidFill>
                  <a:srgbClr val="FFFFFF"/>
                </a:solidFill>
                <a:latin typeface="宋体" panose="02010600030101010101" pitchFamily="2" charset="-122"/>
                <a:ea typeface="宋体" panose="02010600030101010101" pitchFamily="2" charset="-122"/>
                <a:cs typeface="宋体" panose="02010600030101010101" pitchFamily="2" charset="-122"/>
              </a:rPr>
              <a:t>查表</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537621" name="Text Box 21" descr="斜纹布"/>
          <p:cNvSpPr txBox="1">
            <a:spLocks noChangeArrowheads="1"/>
          </p:cNvSpPr>
          <p:nvPr/>
        </p:nvSpPr>
        <p:spPr bwMode="auto">
          <a:xfrm>
            <a:off x="229235" y="1636395"/>
            <a:ext cx="8766175"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ts val="0"/>
              </a:spcBef>
              <a:spcAft>
                <a:spcPct val="0"/>
              </a:spcAft>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所谓查表法就是把事先计算或测得的数据按照一定顺序编制成表格，根据被测参数的值或者中间结果，查出最终所需要的结果。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537622" name="Text Box 22"/>
          <p:cNvSpPr txBox="1">
            <a:spLocks noChangeArrowheads="1"/>
          </p:cNvSpPr>
          <p:nvPr/>
        </p:nvSpPr>
        <p:spPr bwMode="auto">
          <a:xfrm>
            <a:off x="317500" y="3575050"/>
            <a:ext cx="1546860" cy="398780"/>
          </a:xfrm>
          <a:prstGeom prst="rect">
            <a:avLst/>
          </a:prstGeom>
          <a:solidFill>
            <a:srgbClr val="66FFFF"/>
          </a:solidFill>
          <a:ln>
            <a:noFill/>
          </a:ln>
          <a:effectLst>
            <a:prstShdw prst="shdw17" dist="17961" dir="2700000">
              <a:schemeClr val="bg2"/>
            </a:prstShdw>
          </a:effectLst>
          <a:extLs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zh-CN" altLang="en-US" sz="2000" dirty="0">
                <a:solidFill>
                  <a:srgbClr val="000080"/>
                </a:solidFill>
                <a:latin typeface="宋体" panose="02010600030101010101" pitchFamily="2" charset="-122"/>
                <a:ea typeface="宋体" panose="02010600030101010101" pitchFamily="2" charset="-122"/>
              </a:rPr>
              <a:t>顺序查表法</a:t>
            </a:r>
            <a:endParaRPr lang="zh-CN" altLang="en-US" sz="2000" dirty="0">
              <a:solidFill>
                <a:srgbClr val="000080"/>
              </a:solidFill>
              <a:latin typeface="宋体" panose="02010600030101010101" pitchFamily="2" charset="-122"/>
              <a:ea typeface="宋体" panose="02010600030101010101" pitchFamily="2" charset="-122"/>
            </a:endParaRPr>
          </a:p>
        </p:txBody>
      </p:sp>
      <p:sp>
        <p:nvSpPr>
          <p:cNvPr id="537623" name="Text Box 23" descr="斜纹布"/>
          <p:cNvSpPr txBox="1">
            <a:spLocks noChangeArrowheads="1"/>
          </p:cNvSpPr>
          <p:nvPr/>
        </p:nvSpPr>
        <p:spPr bwMode="auto">
          <a:xfrm>
            <a:off x="144145" y="3621405"/>
            <a:ext cx="8846185"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ts val="0"/>
              </a:spcBef>
              <a:spcAft>
                <a:spcPct val="0"/>
              </a:spcAft>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FFFFFF"/>
                </a:solidFill>
                <a:latin typeface="宋体" panose="02010600030101010101" pitchFamily="2" charset="-122"/>
                <a:ea typeface="宋体" panose="02010600030101010101" pitchFamily="2" charset="-122"/>
                <a:cs typeface="宋体" panose="02010600030101010101" pitchFamily="2" charset="-122"/>
              </a:rPr>
              <a:t>顺序查表法就是从头开始，按照顺序把表中元素的关键项逐一地与给定的关键字进行比较。若比较结果相同，所比较的元素就是要查找的元素；若表中所有元素的比较结果都不相同，则该元素在表中查找不到。 </a:t>
            </a:r>
            <a:endParaRPr lang="zh-CN" altLang="en-US" sz="200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537625" name="Text Box 25" descr="斜纹布"/>
          <p:cNvSpPr txBox="1">
            <a:spLocks noChangeArrowheads="1"/>
          </p:cNvSpPr>
          <p:nvPr/>
        </p:nvSpPr>
        <p:spPr bwMode="auto">
          <a:xfrm>
            <a:off x="228600" y="4611052"/>
            <a:ext cx="8839200"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dirty="0">
                <a:solidFill>
                  <a:srgbClr val="66FFFF"/>
                </a:solidFill>
                <a:latin typeface="宋体" panose="02010600030101010101" pitchFamily="2" charset="-122"/>
                <a:ea typeface="宋体" panose="02010600030101010101" pitchFamily="2" charset="-122"/>
                <a:cs typeface="宋体" panose="02010600030101010101" pitchFamily="2" charset="-122"/>
              </a:rPr>
              <a:t>    </a:t>
            </a:r>
            <a:r>
              <a:rPr lang="zh-CN" altLang="en-US" sz="2000" dirty="0">
                <a:solidFill>
                  <a:srgbClr val="66FFFF"/>
                </a:solidFill>
                <a:latin typeface="宋体" panose="02010600030101010101" pitchFamily="2" charset="-122"/>
                <a:ea typeface="宋体" panose="02010600030101010101" pitchFamily="2" charset="-122"/>
                <a:cs typeface="宋体" panose="02010600030101010101" pitchFamily="2" charset="-122"/>
              </a:rPr>
              <a:t>此方法适用于排列无序的表格，顺序查表查找速度相对较慢。对于无序表，特别是在表中记录不多的情况下，用顺序查找法是适宜的。 </a:t>
            </a:r>
            <a:endParaRPr lang="zh-CN" altLang="en-US" sz="2000" dirty="0">
              <a:solidFill>
                <a:srgbClr val="66FFFF"/>
              </a:solidFill>
              <a:latin typeface="宋体" panose="02010600030101010101" pitchFamily="2" charset="-122"/>
              <a:ea typeface="宋体" panose="02010600030101010101" pitchFamily="2" charset="-122"/>
              <a:cs typeface="宋体" panose="02010600030101010101" pitchFamily="2" charset="-122"/>
            </a:endParaRPr>
          </a:p>
        </p:txBody>
      </p:sp>
      <p:sp>
        <p:nvSpPr>
          <p:cNvPr id="2" name="Text Box 21" descr="斜纹布"/>
          <p:cNvSpPr txBox="1">
            <a:spLocks noChangeArrowheads="1"/>
          </p:cNvSpPr>
          <p:nvPr/>
        </p:nvSpPr>
        <p:spPr bwMode="auto">
          <a:xfrm>
            <a:off x="611505" y="911225"/>
            <a:ext cx="838454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sz="2000">
                <a:latin typeface="宋体" panose="02010600030101010101" pitchFamily="2" charset="-122"/>
                <a:ea typeface="宋体" panose="02010600030101010101" pitchFamily="2" charset="-122"/>
                <a:cs typeface="宋体" panose="02010600030101010101" pitchFamily="2" charset="-122"/>
              </a:rPr>
              <a:t>智能仪器中常对数据和符号进行不以数值计算为目的的非数值处理。</a:t>
            </a:r>
            <a:endParaRPr lang="zh-CN" sz="2000">
              <a:latin typeface="宋体" panose="02010600030101010101" pitchFamily="2" charset="-122"/>
              <a:ea typeface="宋体" panose="02010600030101010101" pitchFamily="2" charset="-122"/>
              <a:cs typeface="宋体" panose="02010600030101010101" pitchFamily="2" charset="-122"/>
            </a:endParaRPr>
          </a:p>
        </p:txBody>
      </p:sp>
      <p:sp>
        <p:nvSpPr>
          <p:cNvPr id="3" name="Text Box 21" descr="斜纹布"/>
          <p:cNvSpPr txBox="1">
            <a:spLocks noChangeArrowheads="1"/>
          </p:cNvSpPr>
          <p:nvPr/>
        </p:nvSpPr>
        <p:spPr bwMode="auto">
          <a:xfrm>
            <a:off x="226695" y="2228215"/>
            <a:ext cx="8766175"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ts val="0"/>
              </a:spcBef>
              <a:spcAft>
                <a:spcPct val="0"/>
              </a:spcAft>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这是一种非数值计算方法，用于数据的补偿、计算和转换等场合，是计算机系统和智能仪器中经常采用的数据处理方法。</a:t>
            </a:r>
            <a:r>
              <a:rPr lang="zh-CN" altLang="en-US" sz="2000">
                <a:latin typeface="宋体" panose="02010600030101010101" pitchFamily="2" charset="-122"/>
                <a:ea typeface="宋体" panose="02010600030101010101" pitchFamily="2" charset="-122"/>
                <a:cs typeface="宋体" panose="02010600030101010101" pitchFamily="2" charset="-122"/>
              </a:rPr>
              <a:t>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Text Box 21" descr="斜纹布"/>
          <p:cNvSpPr txBox="1">
            <a:spLocks noChangeArrowheads="1"/>
          </p:cNvSpPr>
          <p:nvPr/>
        </p:nvSpPr>
        <p:spPr bwMode="auto">
          <a:xfrm>
            <a:off x="224155" y="2835275"/>
            <a:ext cx="8766175"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ts val="0"/>
              </a:spcBef>
              <a:spcAft>
                <a:spcPct val="0"/>
              </a:spcAft>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表格有两种排序：无序表格和有序表格；排列方法不同，查表方法也不尽相同。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5" name="Text Box 22"/>
          <p:cNvSpPr txBox="1">
            <a:spLocks noChangeArrowheads="1"/>
          </p:cNvSpPr>
          <p:nvPr/>
        </p:nvSpPr>
        <p:spPr bwMode="auto">
          <a:xfrm>
            <a:off x="317500" y="5322570"/>
            <a:ext cx="1546860" cy="398780"/>
          </a:xfrm>
          <a:prstGeom prst="rect">
            <a:avLst/>
          </a:prstGeom>
          <a:solidFill>
            <a:srgbClr val="66FFFF"/>
          </a:solidFill>
          <a:ln>
            <a:noFill/>
          </a:ln>
          <a:effectLst>
            <a:prstShdw prst="shdw17" dist="17961" dir="2700000">
              <a:schemeClr val="bg2"/>
            </a:prstShdw>
          </a:effectLst>
          <a:extLs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zh-CN" altLang="en-US" sz="2000" dirty="0">
                <a:solidFill>
                  <a:srgbClr val="000080"/>
                </a:solidFill>
                <a:latin typeface="宋体" panose="02010600030101010101" pitchFamily="2" charset="-122"/>
                <a:ea typeface="宋体" panose="02010600030101010101" pitchFamily="2" charset="-122"/>
              </a:rPr>
              <a:t>对半查表法</a:t>
            </a:r>
            <a:endParaRPr lang="zh-CN" altLang="en-US" sz="2000" dirty="0">
              <a:solidFill>
                <a:srgbClr val="000080"/>
              </a:solidFill>
              <a:latin typeface="宋体" panose="02010600030101010101" pitchFamily="2" charset="-122"/>
              <a:ea typeface="宋体" panose="02010600030101010101" pitchFamily="2" charset="-122"/>
            </a:endParaRPr>
          </a:p>
        </p:txBody>
      </p:sp>
      <p:sp>
        <p:nvSpPr>
          <p:cNvPr id="6" name="Text Box 21" descr="斜纹布"/>
          <p:cNvSpPr txBox="1">
            <a:spLocks noChangeArrowheads="1"/>
          </p:cNvSpPr>
          <p:nvPr/>
        </p:nvSpPr>
        <p:spPr bwMode="auto">
          <a:xfrm>
            <a:off x="210820" y="5375910"/>
            <a:ext cx="8779510"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有序表查表不必像无序表那样逐个查表，采用对半查表法又称二分查表法。每次截取表的一半，确定查表元素在哪一部分，逐步细分缩小检索范围，加快查表速度。</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7620"/>
                                        </p:tgtEl>
                                        <p:attrNameLst>
                                          <p:attrName>style.visibility</p:attrName>
                                        </p:attrNameLst>
                                      </p:cBhvr>
                                      <p:to>
                                        <p:strVal val="visible"/>
                                      </p:to>
                                    </p:set>
                                    <p:anim calcmode="lin" valueType="num">
                                      <p:cBhvr additive="base">
                                        <p:cTn id="7" dur="500" fill="hold"/>
                                        <p:tgtEl>
                                          <p:spTgt spid="537620"/>
                                        </p:tgtEl>
                                        <p:attrNameLst>
                                          <p:attrName>ppt_x</p:attrName>
                                        </p:attrNameLst>
                                      </p:cBhvr>
                                      <p:tavLst>
                                        <p:tav tm="0">
                                          <p:val>
                                            <p:strVal val="#ppt_x"/>
                                          </p:val>
                                        </p:tav>
                                        <p:tav tm="100000">
                                          <p:val>
                                            <p:strVal val="#ppt_x"/>
                                          </p:val>
                                        </p:tav>
                                      </p:tavLst>
                                    </p:anim>
                                    <p:anim calcmode="lin" valueType="num">
                                      <p:cBhvr additive="base">
                                        <p:cTn id="8" dur="500" fill="hold"/>
                                        <p:tgtEl>
                                          <p:spTgt spid="5376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7621"/>
                                        </p:tgtEl>
                                        <p:attrNameLst>
                                          <p:attrName>style.visibility</p:attrName>
                                        </p:attrNameLst>
                                      </p:cBhvr>
                                      <p:to>
                                        <p:strVal val="visible"/>
                                      </p:to>
                                    </p:set>
                                    <p:anim calcmode="lin" valueType="num">
                                      <p:cBhvr additive="base">
                                        <p:cTn id="13" dur="500" fill="hold"/>
                                        <p:tgtEl>
                                          <p:spTgt spid="537621"/>
                                        </p:tgtEl>
                                        <p:attrNameLst>
                                          <p:attrName>ppt_x</p:attrName>
                                        </p:attrNameLst>
                                      </p:cBhvr>
                                      <p:tavLst>
                                        <p:tav tm="0">
                                          <p:val>
                                            <p:strVal val="#ppt_x"/>
                                          </p:val>
                                        </p:tav>
                                        <p:tav tm="100000">
                                          <p:val>
                                            <p:strVal val="#ppt_x"/>
                                          </p:val>
                                        </p:tav>
                                      </p:tavLst>
                                    </p:anim>
                                    <p:anim calcmode="lin" valueType="num">
                                      <p:cBhvr additive="base">
                                        <p:cTn id="14" dur="500" fill="hold"/>
                                        <p:tgtEl>
                                          <p:spTgt spid="5376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7622"/>
                                        </p:tgtEl>
                                        <p:attrNameLst>
                                          <p:attrName>style.visibility</p:attrName>
                                        </p:attrNameLst>
                                      </p:cBhvr>
                                      <p:to>
                                        <p:strVal val="visible"/>
                                      </p:to>
                                    </p:set>
                                    <p:anim calcmode="lin" valueType="num">
                                      <p:cBhvr additive="base">
                                        <p:cTn id="31" dur="500" fill="hold"/>
                                        <p:tgtEl>
                                          <p:spTgt spid="537622"/>
                                        </p:tgtEl>
                                        <p:attrNameLst>
                                          <p:attrName>ppt_x</p:attrName>
                                        </p:attrNameLst>
                                      </p:cBhvr>
                                      <p:tavLst>
                                        <p:tav tm="0">
                                          <p:val>
                                            <p:strVal val="#ppt_x"/>
                                          </p:val>
                                        </p:tav>
                                        <p:tav tm="100000">
                                          <p:val>
                                            <p:strVal val="#ppt_x"/>
                                          </p:val>
                                        </p:tav>
                                      </p:tavLst>
                                    </p:anim>
                                    <p:anim calcmode="lin" valueType="num">
                                      <p:cBhvr additive="base">
                                        <p:cTn id="32" dur="500" fill="hold"/>
                                        <p:tgtEl>
                                          <p:spTgt spid="5376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37623"/>
                                        </p:tgtEl>
                                        <p:attrNameLst>
                                          <p:attrName>style.visibility</p:attrName>
                                        </p:attrNameLst>
                                      </p:cBhvr>
                                      <p:to>
                                        <p:strVal val="visible"/>
                                      </p:to>
                                    </p:set>
                                    <p:anim calcmode="lin" valueType="num">
                                      <p:cBhvr additive="base">
                                        <p:cTn id="37" dur="500" fill="hold"/>
                                        <p:tgtEl>
                                          <p:spTgt spid="537623"/>
                                        </p:tgtEl>
                                        <p:attrNameLst>
                                          <p:attrName>ppt_x</p:attrName>
                                        </p:attrNameLst>
                                      </p:cBhvr>
                                      <p:tavLst>
                                        <p:tav tm="0">
                                          <p:val>
                                            <p:strVal val="#ppt_x"/>
                                          </p:val>
                                        </p:tav>
                                        <p:tav tm="100000">
                                          <p:val>
                                            <p:strVal val="#ppt_x"/>
                                          </p:val>
                                        </p:tav>
                                      </p:tavLst>
                                    </p:anim>
                                    <p:anim calcmode="lin" valueType="num">
                                      <p:cBhvr additive="base">
                                        <p:cTn id="38" dur="500" fill="hold"/>
                                        <p:tgtEl>
                                          <p:spTgt spid="5376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37625"/>
                                        </p:tgtEl>
                                        <p:attrNameLst>
                                          <p:attrName>style.visibility</p:attrName>
                                        </p:attrNameLst>
                                      </p:cBhvr>
                                      <p:to>
                                        <p:strVal val="visible"/>
                                      </p:to>
                                    </p:set>
                                    <p:anim calcmode="lin" valueType="num">
                                      <p:cBhvr additive="base">
                                        <p:cTn id="43" dur="500" fill="hold"/>
                                        <p:tgtEl>
                                          <p:spTgt spid="537625"/>
                                        </p:tgtEl>
                                        <p:attrNameLst>
                                          <p:attrName>ppt_x</p:attrName>
                                        </p:attrNameLst>
                                      </p:cBhvr>
                                      <p:tavLst>
                                        <p:tav tm="0">
                                          <p:val>
                                            <p:strVal val="#ppt_x"/>
                                          </p:val>
                                        </p:tav>
                                        <p:tav tm="100000">
                                          <p:val>
                                            <p:strVal val="#ppt_x"/>
                                          </p:val>
                                        </p:tav>
                                      </p:tavLst>
                                    </p:anim>
                                    <p:anim calcmode="lin" valueType="num">
                                      <p:cBhvr additive="base">
                                        <p:cTn id="44" dur="500" fill="hold"/>
                                        <p:tgtEl>
                                          <p:spTgt spid="5376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20" grpId="0" animBg="1"/>
      <p:bldP spid="537621" grpId="0" animBg="1"/>
      <p:bldP spid="3" grpId="0" animBg="1"/>
      <p:bldP spid="4" grpId="0" bldLvl="0" animBg="1"/>
      <p:bldP spid="537622" grpId="0" bldLvl="0" animBg="1"/>
      <p:bldP spid="537623" grpId="0" animBg="1"/>
      <p:bldP spid="537625" grpId="0" bldLvl="0" animBg="1"/>
      <p:bldP spid="5" grpId="0" bldLvl="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3.3.3 </a:t>
            </a:r>
            <a:r>
              <a:rPr lang="zh-CN" altLang="en-US" sz="2400" dirty="0" smtClean="0">
                <a:solidFill>
                  <a:schemeClr val="tx1"/>
                </a:solidFill>
                <a:latin typeface="宋体" panose="02010600030101010101" pitchFamily="2" charset="-122"/>
                <a:ea typeface="宋体" panose="02010600030101010101" pitchFamily="2" charset="-122"/>
                <a:sym typeface="+mn-ea"/>
              </a:rPr>
              <a:t>粗大误差的处理方法</a:t>
            </a:r>
            <a:endParaRPr lang="zh-CN" altLang="en-US" sz="24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0658" name="Rectangle 2"/>
          <p:cNvSpPr>
            <a:spLocks noGrp="1" noChangeArrowheads="1"/>
          </p:cNvSpPr>
          <p:nvPr/>
        </p:nvSpPr>
        <p:spPr>
          <a:xfrm>
            <a:off x="252730" y="621030"/>
            <a:ext cx="4038600" cy="39814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9pPr>
          </a:lstStyle>
          <a:p>
            <a:pPr marL="0" indent="0" eaLnBrk="1" hangingPunct="1">
              <a:buNone/>
              <a:defRPr/>
            </a:pP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(2)</a:t>
            </a:r>
            <a:r>
              <a:rPr lang="zh-CN" sz="2000" b="1" dirty="0" smtClean="0">
                <a:latin typeface="宋体" panose="02010600030101010101" pitchFamily="2" charset="-122"/>
                <a:ea typeface="宋体" panose="02010600030101010101" pitchFamily="2" charset="-122"/>
              </a:rPr>
              <a:t>格拉布斯准则</a:t>
            </a:r>
            <a:endParaRPr lang="zh-CN" sz="2000" b="1" dirty="0" smtClean="0">
              <a:latin typeface="宋体" panose="02010600030101010101" pitchFamily="2" charset="-122"/>
              <a:ea typeface="宋体" panose="02010600030101010101" pitchFamily="2" charset="-122"/>
            </a:endParaRPr>
          </a:p>
        </p:txBody>
      </p:sp>
      <p:graphicFrame>
        <p:nvGraphicFramePr>
          <p:cNvPr id="70661" name="Object 5"/>
          <p:cNvGraphicFramePr>
            <a:graphicFrameLocks noChangeAspect="1"/>
          </p:cNvGraphicFramePr>
          <p:nvPr/>
        </p:nvGraphicFramePr>
        <p:xfrm>
          <a:off x="4355465" y="620395"/>
          <a:ext cx="3364230" cy="636270"/>
        </p:xfrm>
        <a:graphic>
          <a:graphicData uri="http://schemas.openxmlformats.org/presentationml/2006/ole">
            <mc:AlternateContent xmlns:mc="http://schemas.openxmlformats.org/markup-compatibility/2006">
              <mc:Choice xmlns:v="urn:schemas-microsoft-com:vml" Requires="v">
                <p:oleObj spid="_x0000_s30721" name="Equation" r:id="rId4" imgW="38709600" imgH="7315200" progId="Equation.DSMT4">
                  <p:embed/>
                </p:oleObj>
              </mc:Choice>
              <mc:Fallback>
                <p:oleObj name="Equation" r:id="rId4" imgW="38709600" imgH="7315200" progId="Equation.DSMT4">
                  <p:embed/>
                  <p:pic>
                    <p:nvPicPr>
                      <p:cNvPr id="0" name="Object 5"/>
                      <p:cNvPicPr>
                        <a:picLocks noChangeAspect="1"/>
                      </p:cNvPicPr>
                      <p:nvPr/>
                    </p:nvPicPr>
                    <p:blipFill>
                      <a:blip r:embed="rId5"/>
                      <a:stretch>
                        <a:fillRect/>
                      </a:stretch>
                    </p:blipFill>
                    <p:spPr>
                      <a:xfrm>
                        <a:off x="4355465" y="620395"/>
                        <a:ext cx="3364230" cy="636270"/>
                      </a:xfrm>
                      <a:prstGeom prst="rect">
                        <a:avLst/>
                      </a:prstGeom>
                      <a:solidFill>
                        <a:srgbClr val="86D1EC"/>
                      </a:solidFill>
                      <a:ln w="9525">
                        <a:noFill/>
                      </a:ln>
                    </p:spPr>
                  </p:pic>
                </p:oleObj>
              </mc:Fallback>
            </mc:AlternateContent>
          </a:graphicData>
        </a:graphic>
      </p:graphicFrame>
      <p:sp>
        <p:nvSpPr>
          <p:cNvPr id="70662" name="Text Box 6"/>
          <p:cNvSpPr txBox="1">
            <a:spLocks noChangeArrowheads="1"/>
          </p:cNvSpPr>
          <p:nvPr/>
        </p:nvSpPr>
        <p:spPr bwMode="auto">
          <a:xfrm>
            <a:off x="775643" y="2276976"/>
            <a:ext cx="7776716" cy="1691640"/>
          </a:xfrm>
          <a:prstGeom prst="rect">
            <a:avLst/>
          </a:prstGeom>
          <a:noFill/>
          <a:ln w="9525">
            <a:noFill/>
            <a:miter lim="800000"/>
          </a:ln>
        </p:spPr>
        <p:txBody>
          <a:bodyPr wrap="square">
            <a:spAutoFit/>
          </a:bodyPr>
          <a:lstStyle/>
          <a:p>
            <a:pPr>
              <a:lnSpc>
                <a:spcPct val="130000"/>
              </a:lnSpc>
              <a:buClr>
                <a:schemeClr val="tx1"/>
              </a:buClr>
              <a:buFont typeface="Wingdings" panose="05000000000000000000" pitchFamily="2" charset="2"/>
              <a:buChar char="Ø"/>
            </a:pPr>
            <a:r>
              <a:rPr lang="zh-CN" altLang="zh-CN" sz="2000" b="1" dirty="0">
                <a:solidFill>
                  <a:srgbClr val="FFFF00"/>
                </a:solidFill>
                <a:latin typeface="宋体" panose="02010600030101010101" pitchFamily="2" charset="-122"/>
                <a:ea typeface="宋体" panose="02010600030101010101" pitchFamily="2" charset="-122"/>
                <a:sym typeface="宋体" panose="02010600030101010101" pitchFamily="2" charset="-122"/>
              </a:rPr>
              <a:t>凡残余误差</a:t>
            </a:r>
            <a:r>
              <a:rPr lang="zh-CN" altLang="zh-CN" sz="2000" b="1" dirty="0" smtClean="0">
                <a:solidFill>
                  <a:srgbClr val="FFFF00"/>
                </a:solidFill>
                <a:latin typeface="宋体" panose="02010600030101010101" pitchFamily="2" charset="-122"/>
                <a:ea typeface="宋体" panose="02010600030101010101" pitchFamily="2" charset="-122"/>
                <a:sym typeface="宋体" panose="02010600030101010101" pitchFamily="2" charset="-122"/>
              </a:rPr>
              <a:t>满足</a:t>
            </a:r>
            <a:r>
              <a:rPr lang="zh-CN" altLang="en-US" sz="2000" b="1" dirty="0" smtClean="0">
                <a:solidFill>
                  <a:srgbClr val="FFFF00"/>
                </a:solidFill>
                <a:latin typeface="宋体" panose="02010600030101010101" pitchFamily="2" charset="-122"/>
                <a:ea typeface="宋体" panose="02010600030101010101" pitchFamily="2" charset="-122"/>
                <a:sym typeface="宋体" panose="02010600030101010101" pitchFamily="2" charset="-122"/>
              </a:rPr>
              <a:t>上式的误差</a:t>
            </a:r>
            <a:r>
              <a:rPr lang="zh-CN" altLang="en-US" sz="2000" b="1" dirty="0">
                <a:solidFill>
                  <a:srgbClr val="FFFF00"/>
                </a:solidFill>
                <a:latin typeface="宋体" panose="02010600030101010101" pitchFamily="2" charset="-122"/>
                <a:ea typeface="宋体" panose="02010600030101010101" pitchFamily="2" charset="-122"/>
                <a:sym typeface="宋体" panose="02010600030101010101" pitchFamily="2" charset="-122"/>
              </a:rPr>
              <a:t>被认为是粗大误差，其相应的测量值应予以舍弃</a:t>
            </a:r>
            <a:r>
              <a:rPr lang="zh-CN" altLang="en-US" sz="2000" b="1" dirty="0" smtClean="0">
                <a:solidFill>
                  <a:srgbClr val="FFFF00"/>
                </a:solidFill>
                <a:latin typeface="宋体" panose="02010600030101010101" pitchFamily="2" charset="-122"/>
                <a:ea typeface="宋体" panose="02010600030101010101" pitchFamily="2" charset="-122"/>
                <a:sym typeface="宋体" panose="02010600030101010101" pitchFamily="2" charset="-122"/>
              </a:rPr>
              <a:t>。</a:t>
            </a:r>
            <a:endParaRPr lang="en-US" altLang="zh-CN" sz="2000" b="1" dirty="0" smtClean="0">
              <a:solidFill>
                <a:srgbClr val="FFFF00"/>
              </a:solidFill>
              <a:latin typeface="宋体" panose="02010600030101010101" pitchFamily="2" charset="-122"/>
              <a:ea typeface="宋体" panose="02010600030101010101" pitchFamily="2" charset="-122"/>
              <a:sym typeface="宋体" panose="02010600030101010101" pitchFamily="2" charset="-122"/>
            </a:endParaRPr>
          </a:p>
          <a:p>
            <a:pPr>
              <a:lnSpc>
                <a:spcPct val="130000"/>
              </a:lnSpc>
              <a:buClr>
                <a:schemeClr val="tx1"/>
              </a:buClr>
              <a:buFont typeface="Wingdings" panose="05000000000000000000" pitchFamily="2" charset="2"/>
              <a:buChar char="Ø"/>
            </a:pPr>
            <a:r>
              <a:rPr lang="zh-CN" altLang="en-US" sz="2000" b="1" dirty="0" smtClean="0">
                <a:solidFill>
                  <a:srgbClr val="FFFF00"/>
                </a:solidFill>
                <a:latin typeface="宋体" panose="02010600030101010101" pitchFamily="2" charset="-122"/>
                <a:ea typeface="宋体" panose="02010600030101010101" pitchFamily="2" charset="-122"/>
                <a:sym typeface="宋体" panose="02010600030101010101" pitchFamily="2" charset="-122"/>
              </a:rPr>
              <a:t>考虑测量次数以及标准偏差本身误差的影响，理论上较严谨，使用较方便。</a:t>
            </a:r>
            <a:endParaRPr lang="zh-CN" altLang="en-US" sz="2000" b="1" dirty="0" smtClean="0">
              <a:solidFill>
                <a:srgbClr val="FFFF00"/>
              </a:solidFill>
              <a:latin typeface="宋体" panose="02010600030101010101" pitchFamily="2" charset="-122"/>
              <a:ea typeface="宋体" panose="02010600030101010101" pitchFamily="2" charset="-122"/>
              <a:sym typeface="宋体" panose="02010600030101010101" pitchFamily="2" charset="-122"/>
            </a:endParaRPr>
          </a:p>
        </p:txBody>
      </p:sp>
      <p:sp>
        <p:nvSpPr>
          <p:cNvPr id="8" name="Text Box 6"/>
          <p:cNvSpPr txBox="1">
            <a:spLocks noChangeArrowheads="1"/>
          </p:cNvSpPr>
          <p:nvPr/>
        </p:nvSpPr>
        <p:spPr bwMode="auto">
          <a:xfrm>
            <a:off x="971352" y="1340500"/>
            <a:ext cx="7632700" cy="891540"/>
          </a:xfrm>
          <a:prstGeom prst="rect">
            <a:avLst/>
          </a:prstGeom>
          <a:noFill/>
          <a:ln w="9525">
            <a:noFill/>
            <a:miter lim="800000"/>
          </a:ln>
        </p:spPr>
        <p:txBody>
          <a:bodyPr>
            <a:spAutoFit/>
          </a:bodyPr>
          <a:lstStyle/>
          <a:p>
            <a:pPr>
              <a:lnSpc>
                <a:spcPct val="130000"/>
              </a:lnSpc>
            </a:pP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式</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σ</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为</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标准偏差，</a:t>
            </a: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n</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为测量次数，</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α</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为危险概率，</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α=1—P</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P</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为置信概率</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为格拉布斯系数，是</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与</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n</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和</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α</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有关的</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系数。</a:t>
            </a:r>
            <a:endPar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93923" name="Text Box 3" descr="斜纹布"/>
          <p:cNvSpPr txBox="1">
            <a:spLocks noChangeArrowheads="1"/>
          </p:cNvSpPr>
          <p:nvPr/>
        </p:nvSpPr>
        <p:spPr bwMode="auto">
          <a:xfrm>
            <a:off x="2339340" y="621030"/>
            <a:ext cx="464820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凡残余误差满足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 name="对象 1"/>
          <p:cNvGraphicFramePr/>
          <p:nvPr/>
        </p:nvGraphicFramePr>
        <p:xfrm>
          <a:off x="2339340" y="1844675"/>
          <a:ext cx="1033780" cy="355600"/>
        </p:xfrm>
        <a:graphic>
          <a:graphicData uri="http://schemas.openxmlformats.org/presentationml/2006/ole">
            <mc:AlternateContent xmlns:mc="http://schemas.openxmlformats.org/markup-compatibility/2006">
              <mc:Choice xmlns:v="urn:schemas-microsoft-com:vml" Requires="v">
                <p:oleObj spid="_x0000_s3" name="" r:id="rId6" imgW="1548130" imgH="441960" progId="Equation.KSEE3">
                  <p:embed/>
                </p:oleObj>
              </mc:Choice>
              <mc:Fallback>
                <p:oleObj name="" r:id="rId6" imgW="1548130" imgH="441960" progId="Equation.KSEE3">
                  <p:embed/>
                  <p:pic>
                    <p:nvPicPr>
                      <p:cNvPr id="0" name="图片 2"/>
                      <p:cNvPicPr/>
                      <p:nvPr/>
                    </p:nvPicPr>
                    <p:blipFill>
                      <a:blip r:embed="rId7">
                        <a:biLevel thresh="50000"/>
                        <a:lum bright="100000"/>
                      </a:blip>
                      <a:stretch>
                        <a:fillRect/>
                      </a:stretch>
                    </p:blipFill>
                    <p:spPr>
                      <a:xfrm>
                        <a:off x="2339340" y="1844675"/>
                        <a:ext cx="1033780" cy="3556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0661"/>
                                        </p:tgtEl>
                                        <p:attrNameLst>
                                          <p:attrName>style.visibility</p:attrName>
                                        </p:attrNameLst>
                                      </p:cBhvr>
                                      <p:to>
                                        <p:strVal val="visible"/>
                                      </p:to>
                                    </p:set>
                                    <p:anim calcmode="lin" valueType="num">
                                      <p:cBhvr additive="base">
                                        <p:cTn id="7" dur="500" fill="hold"/>
                                        <p:tgtEl>
                                          <p:spTgt spid="70661"/>
                                        </p:tgtEl>
                                        <p:attrNameLst>
                                          <p:attrName>ppt_x</p:attrName>
                                        </p:attrNameLst>
                                      </p:cBhvr>
                                      <p:tavLst>
                                        <p:tav tm="0">
                                          <p:val>
                                            <p:strVal val="0-#ppt_w/2"/>
                                          </p:val>
                                        </p:tav>
                                        <p:tav tm="100000">
                                          <p:val>
                                            <p:strVal val="#ppt_x"/>
                                          </p:val>
                                        </p:tav>
                                      </p:tavLst>
                                    </p:anim>
                                    <p:anim calcmode="lin" valueType="num">
                                      <p:cBhvr additive="base">
                                        <p:cTn id="8" dur="500" fill="hold"/>
                                        <p:tgtEl>
                                          <p:spTgt spid="706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0662">
                                            <p:txEl>
                                              <p:pRg st="0" end="0"/>
                                            </p:txEl>
                                          </p:spTgt>
                                        </p:tgtEl>
                                        <p:attrNameLst>
                                          <p:attrName>style.visibility</p:attrName>
                                        </p:attrNameLst>
                                      </p:cBhvr>
                                      <p:to>
                                        <p:strVal val="visible"/>
                                      </p:to>
                                    </p:set>
                                    <p:anim calcmode="lin" valueType="num">
                                      <p:cBhvr additive="base">
                                        <p:cTn id="23" dur="500" fill="hold"/>
                                        <p:tgtEl>
                                          <p:spTgt spid="70662">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06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70662">
                                            <p:txEl>
                                              <p:pRg st="1" end="1"/>
                                            </p:txEl>
                                          </p:spTgt>
                                        </p:tgtEl>
                                        <p:attrNameLst>
                                          <p:attrName>style.visibility</p:attrName>
                                        </p:attrNameLst>
                                      </p:cBhvr>
                                      <p:to>
                                        <p:strVal val="visible"/>
                                      </p:to>
                                    </p:set>
                                    <p:anim calcmode="lin" valueType="num">
                                      <p:cBhvr additive="base">
                                        <p:cTn id="29" dur="500" fill="hold"/>
                                        <p:tgtEl>
                                          <p:spTgt spid="70662">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066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3.3.3 </a:t>
            </a:r>
            <a:r>
              <a:rPr lang="zh-CN" altLang="en-US" sz="2400" dirty="0" smtClean="0">
                <a:solidFill>
                  <a:schemeClr val="tx1"/>
                </a:solidFill>
                <a:latin typeface="宋体" panose="02010600030101010101" pitchFamily="2" charset="-122"/>
                <a:ea typeface="宋体" panose="02010600030101010101" pitchFamily="2" charset="-122"/>
                <a:sym typeface="+mn-ea"/>
              </a:rPr>
              <a:t>粗大误差的处理方法</a:t>
            </a:r>
            <a:endParaRPr lang="zh-CN" altLang="en-US" sz="24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0658" name="Rectangle 2"/>
          <p:cNvSpPr>
            <a:spLocks noGrp="1" noChangeArrowheads="1"/>
          </p:cNvSpPr>
          <p:nvPr/>
        </p:nvSpPr>
        <p:spPr>
          <a:xfrm>
            <a:off x="252730" y="621030"/>
            <a:ext cx="4038600" cy="398145"/>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mn-lt"/>
                <a:ea typeface="+mn-ea"/>
              </a:defRPr>
            </a:lvl9pPr>
          </a:lstStyle>
          <a:p>
            <a:pPr marL="0" indent="0" eaLnBrk="1" hangingPunct="1">
              <a:buNone/>
              <a:defRPr/>
            </a:pP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(2)</a:t>
            </a:r>
            <a:r>
              <a:rPr lang="zh-CN" sz="2000" b="1" dirty="0" smtClean="0">
                <a:latin typeface="宋体" panose="02010600030101010101" pitchFamily="2" charset="-122"/>
                <a:ea typeface="宋体" panose="02010600030101010101" pitchFamily="2" charset="-122"/>
              </a:rPr>
              <a:t>格拉布斯准则</a:t>
            </a:r>
            <a:endParaRPr lang="zh-CN" sz="2000" b="1" dirty="0" smtClean="0">
              <a:latin typeface="宋体" panose="02010600030101010101" pitchFamily="2" charset="-122"/>
              <a:ea typeface="宋体" panose="02010600030101010101" pitchFamily="2" charset="-122"/>
            </a:endParaRPr>
          </a:p>
        </p:txBody>
      </p:sp>
      <p:pic>
        <p:nvPicPr>
          <p:cNvPr id="80898" name="Picture 2"/>
          <p:cNvPicPr>
            <a:picLocks noGrp="1" noChangeAspect="1" noChangeArrowheads="1"/>
          </p:cNvPicPr>
          <p:nvPr/>
        </p:nvPicPr>
        <p:blipFill>
          <a:blip r:embed="rId4" cstate="print"/>
          <a:srcRect/>
          <a:stretch>
            <a:fillRect/>
          </a:stretch>
        </p:blipFill>
        <p:spPr>
          <a:xfrm>
            <a:off x="2380615" y="3976370"/>
            <a:ext cx="591820" cy="335280"/>
          </a:xfrm>
          <a:prstGeom prst="rect">
            <a:avLst/>
          </a:prstGeom>
          <a:noFill/>
          <a:ln w="9525">
            <a:noFill/>
            <a:miter lim="800000"/>
            <a:headEnd/>
            <a:tailEnd/>
          </a:ln>
          <a:effectLst/>
        </p:spPr>
      </p:pic>
      <p:sp>
        <p:nvSpPr>
          <p:cNvPr id="71683" name="Rectangle 3"/>
          <p:cNvSpPr>
            <a:spLocks noGrp="1" noChangeArrowheads="1"/>
          </p:cNvSpPr>
          <p:nvPr/>
        </p:nvSpPr>
        <p:spPr>
          <a:xfrm>
            <a:off x="971550" y="763270"/>
            <a:ext cx="6565900" cy="629920"/>
          </a:xfrm>
          <a:prstGeom prst="rect">
            <a:avLst/>
          </a:prstGeom>
          <a:no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eaLnBrk="1" hangingPunct="1">
              <a:defRPr/>
            </a:pPr>
            <a:r>
              <a:rPr lang="zh-CN" sz="2400" b="1" dirty="0" smtClean="0">
                <a:solidFill>
                  <a:srgbClr val="FFFF00"/>
                </a:solidFill>
                <a:latin typeface="宋体" panose="02010600030101010101" pitchFamily="2" charset="-122"/>
                <a:ea typeface="宋体" panose="02010600030101010101" pitchFamily="2" charset="-122"/>
              </a:rPr>
              <a:t>格拉布斯系数</a:t>
            </a:r>
            <a:r>
              <a:rPr lang="zh-CN" altLang="zh-CN" sz="2400" b="1" dirty="0" smtClean="0">
                <a:solidFill>
                  <a:srgbClr val="FFFF00"/>
                </a:solidFill>
                <a:latin typeface="宋体" panose="02010600030101010101" pitchFamily="2" charset="-122"/>
                <a:ea typeface="宋体" panose="02010600030101010101" pitchFamily="2" charset="-122"/>
              </a:rPr>
              <a:t>表</a:t>
            </a:r>
            <a:endParaRPr lang="zh-CN" sz="2400" b="1" dirty="0" smtClean="0">
              <a:solidFill>
                <a:srgbClr val="FFFF00"/>
              </a:solidFill>
              <a:latin typeface="宋体" panose="02010600030101010101" pitchFamily="2" charset="-122"/>
              <a:ea typeface="宋体" panose="02010600030101010101" pitchFamily="2" charset="-122"/>
            </a:endParaRPr>
          </a:p>
        </p:txBody>
      </p:sp>
      <p:graphicFrame>
        <p:nvGraphicFramePr>
          <p:cNvPr id="71684" name="Group 4"/>
          <p:cNvGraphicFramePr>
            <a:graphicFrameLocks noGrp="1"/>
          </p:cNvGraphicFramePr>
          <p:nvPr>
            <p:custDataLst>
              <p:tags r:id="rId5"/>
            </p:custDataLst>
          </p:nvPr>
        </p:nvGraphicFramePr>
        <p:xfrm>
          <a:off x="683895" y="1412875"/>
          <a:ext cx="7806055" cy="5229225"/>
        </p:xfrm>
        <a:graphic>
          <a:graphicData uri="http://schemas.openxmlformats.org/drawingml/2006/table">
            <a:tbl>
              <a:tblPr/>
              <a:tblGrid>
                <a:gridCol w="851535"/>
                <a:gridCol w="882650"/>
                <a:gridCol w="883920"/>
                <a:gridCol w="848360"/>
                <a:gridCol w="915035"/>
                <a:gridCol w="883285"/>
                <a:gridCol w="857250"/>
                <a:gridCol w="802640"/>
                <a:gridCol w="881380"/>
              </a:tblGrid>
              <a:tr h="762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en-US" sz="2000" b="1" i="0" u="none" strike="noStrike" cap="none" normalizeH="0" baseline="0" dirty="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   n    α</a:t>
                      </a:r>
                      <a:endParaRPr kumimoji="0" lang="zh-CN" altLang="en-US" sz="2000" b="1" i="0" u="none" strike="noStrike" cap="none" normalizeH="0" baseline="0" dirty="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0.05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0.01</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en-US"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    n    α</a:t>
                      </a:r>
                      <a:endParaRPr kumimoji="0" lang="zh-CN" altLang="en-US"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0.05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0.01</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en-US"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    n  </a:t>
                      </a:r>
                      <a:endParaRPr kumimoji="0" lang="zh-CN" altLang="en-US"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en-US"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α</a:t>
                      </a:r>
                      <a:endParaRPr kumimoji="0" lang="zh-CN" altLang="en-US"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0.05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0.01</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r>
              <a:tr h="3962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3</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1.15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1.15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14</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2.37</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2.66</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2.66</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3.01</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r>
              <a:tr h="3962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4</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1.46</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1.49</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2.41</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2.71</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30</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2.75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zh-CN" altLang="zh-CN" sz="2000" b="1" i="0" u="none" strike="noStrike" cap="none" normalizeH="0" baseline="0" smtClean="0">
                        <a:ln>
                          <a:noFill/>
                        </a:ln>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r>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1.67</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1.75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16</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2.44</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2.75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35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2.82</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zh-CN" altLang="zh-CN" sz="2000" b="1" i="0" u="none" strike="noStrike" cap="none" normalizeH="0" baseline="0" smtClean="0">
                        <a:ln>
                          <a:noFill/>
                        </a:ln>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r>
              <a:tr h="3962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6</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1.82</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1.94</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17</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2.47</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2.79</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40</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2.87</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zh-CN" altLang="zh-CN" sz="2000" b="1" i="0" u="none" strike="noStrike" cap="none" normalizeH="0" baseline="0" smtClean="0">
                        <a:ln>
                          <a:noFill/>
                        </a:ln>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r>
              <a:tr h="3962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7</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1.94</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2.10</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18</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2.50</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2.82</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45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2.92</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zh-CN" altLang="zh-CN" sz="2000" b="1" i="0" u="none" strike="noStrike" cap="none" normalizeH="0" baseline="0" smtClean="0">
                        <a:ln>
                          <a:noFill/>
                        </a:ln>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r>
              <a:tr h="3962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8</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2.03</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2.22</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19</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2.53</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2.85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50</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2.93</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zh-CN" altLang="zh-CN" sz="2000" b="1" i="0" u="none" strike="noStrike" cap="none" normalizeH="0" baseline="0" smtClean="0">
                        <a:ln>
                          <a:noFill/>
                        </a:ln>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r>
              <a:tr h="3962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9</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2.11</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2.32</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20</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2.56</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2.88</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60</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3.03</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zh-CN" altLang="zh-CN" sz="2000" b="1" i="0" u="none" strike="noStrike" cap="none" normalizeH="0" baseline="0" smtClean="0">
                        <a:ln>
                          <a:noFill/>
                        </a:ln>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r>
              <a:tr h="3962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10</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2.18</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2.41</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21</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2.58</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2.91</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70</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3.09</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zh-CN" altLang="zh-CN" sz="2000" b="1" i="0" u="none" strike="noStrike" cap="none" normalizeH="0" baseline="0" smtClean="0">
                        <a:ln>
                          <a:noFill/>
                        </a:ln>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r>
              <a:tr h="3962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11</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2.23</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2.48</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22</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2.60</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2.94</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80</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3.14</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zh-CN" altLang="zh-CN" sz="2000" b="1" i="0" u="none" strike="noStrike" cap="none" normalizeH="0" baseline="0" smtClean="0">
                        <a:ln>
                          <a:noFill/>
                        </a:ln>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r>
              <a:tr h="3962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12</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2.29</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2.55</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23</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2.62</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2.96</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90</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3.18</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zh-CN" altLang="zh-CN" sz="2000" b="1" i="0" u="none" strike="noStrike" cap="none" normalizeH="0" baseline="0" smtClean="0">
                        <a:ln>
                          <a:noFill/>
                        </a:ln>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r>
              <a:tr h="3962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13</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2.33</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dirty="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2.61</a:t>
                      </a:r>
                      <a:endParaRPr kumimoji="0" lang="zh-CN" altLang="zh-CN" sz="2000" b="1" i="0" u="none" strike="noStrike" cap="none" normalizeH="0" baseline="0" dirty="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dirty="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24</a:t>
                      </a:r>
                      <a:endParaRPr kumimoji="0" lang="zh-CN" altLang="zh-CN" sz="2000" b="1" i="0" u="none" strike="noStrike" cap="none" normalizeH="0" baseline="0" dirty="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dirty="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2.64</a:t>
                      </a:r>
                      <a:endParaRPr kumimoji="0" lang="zh-CN" altLang="zh-CN" sz="2000" b="1" i="0" u="none" strike="noStrike" cap="none" normalizeH="0" baseline="0" dirty="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dirty="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2.99</a:t>
                      </a:r>
                      <a:endParaRPr kumimoji="0" lang="zh-CN" altLang="zh-CN" sz="2000" b="1" i="0" u="none" strike="noStrike" cap="none" normalizeH="0" baseline="0" dirty="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100</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rPr>
                        <a:t>3.21</a:t>
                      </a:r>
                      <a:endParaRPr kumimoji="0" lang="zh-CN" altLang="zh-CN" sz="2000" b="1" i="0" u="none" strike="noStrike" cap="none" normalizeH="0" baseline="0" smtClean="0">
                        <a:ln>
                          <a:noFill/>
                        </a:ln>
                        <a:effectLst>
                          <a:outerShdw blurRad="38100" dist="38100" dir="2700000" algn="tl">
                            <a:srgbClr val="C0C0C0"/>
                          </a:outerShdw>
                        </a:effectLst>
                        <a:latin typeface="宋体" panose="02010600030101010101" pitchFamily="2" charset="-122"/>
                        <a:ea typeface="宋体" panose="02010600030101010101" pitchFamily="2" charset="-122"/>
                        <a:sym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zh-CN" altLang="zh-CN" sz="2000" b="1" i="0" u="none" strike="noStrike" cap="none" normalizeH="0" baseline="0" dirty="0" smtClean="0">
                        <a:ln>
                          <a:noFill/>
                        </a:ln>
                        <a:effectLst>
                          <a:outerShdw blurRad="38100" dist="38100" dir="2700000" algn="tl">
                            <a:srgbClr val="C0C0C0"/>
                          </a:outerShdw>
                        </a:effectLst>
                        <a:latin typeface="Arial" panose="020B0604020202020204" pitchFamily="34" charset="0"/>
                        <a:ea typeface="宋体" panose="02010600030101010101"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2"/>
                    </a:solidFill>
                  </a:tcPr>
                </a:tc>
              </a:tr>
            </a:tbl>
          </a:graphicData>
        </a:graphic>
      </p:graphicFrame>
      <p:pic>
        <p:nvPicPr>
          <p:cNvPr id="81032" name="Picture 350"/>
          <p:cNvPicPr>
            <a:picLocks noChangeArrowheads="1"/>
          </p:cNvPicPr>
          <p:nvPr/>
        </p:nvPicPr>
        <p:blipFill>
          <a:blip r:embed="rId4" cstate="print"/>
          <a:srcRect/>
          <a:stretch>
            <a:fillRect/>
          </a:stretch>
        </p:blipFill>
        <p:spPr bwMode="auto">
          <a:xfrm>
            <a:off x="683895" y="1410970"/>
            <a:ext cx="889000" cy="666115"/>
          </a:xfrm>
          <a:prstGeom prst="rect">
            <a:avLst/>
          </a:prstGeom>
          <a:noFill/>
          <a:ln w="9525">
            <a:noFill/>
            <a:miter lim="800000"/>
            <a:headEnd/>
            <a:tailEnd/>
          </a:ln>
        </p:spPr>
      </p:pic>
      <p:sp>
        <p:nvSpPr>
          <p:cNvPr id="72031" name="Line 351"/>
          <p:cNvSpPr>
            <a:spLocks noChangeShapeType="1"/>
          </p:cNvSpPr>
          <p:nvPr/>
        </p:nvSpPr>
        <p:spPr bwMode="auto">
          <a:xfrm>
            <a:off x="3348355" y="1483995"/>
            <a:ext cx="652145" cy="541655"/>
          </a:xfrm>
          <a:prstGeom prst="line">
            <a:avLst/>
          </a:prstGeom>
          <a:noFill/>
          <a:ln w="28575" cap="sq" cmpd="sng">
            <a:solidFill>
              <a:srgbClr val="000000"/>
            </a:solidFill>
            <a:round/>
          </a:ln>
          <a:effectLst>
            <a:outerShdw dist="17961" dir="2700000" algn="ctr" rotWithShape="0">
              <a:schemeClr val="bg2"/>
            </a:outerShdw>
          </a:effectLst>
        </p:spPr>
        <p:txBody>
          <a:bodyPr wrap="none" anchor="ctr"/>
          <a:lstStyle/>
          <a:p>
            <a:pPr>
              <a:defRPr/>
            </a:pPr>
            <a:endParaRPr lang="zh-CN" altLang="en-US">
              <a:ea typeface="楷体" panose="02010609060101010101" pitchFamily="49" charset="-122"/>
            </a:endParaRPr>
          </a:p>
        </p:txBody>
      </p:sp>
      <p:sp>
        <p:nvSpPr>
          <p:cNvPr id="72032" name="Line 352"/>
          <p:cNvSpPr>
            <a:spLocks noChangeShapeType="1"/>
          </p:cNvSpPr>
          <p:nvPr/>
        </p:nvSpPr>
        <p:spPr bwMode="auto">
          <a:xfrm>
            <a:off x="6010910" y="1483995"/>
            <a:ext cx="734695" cy="541655"/>
          </a:xfrm>
          <a:prstGeom prst="line">
            <a:avLst/>
          </a:prstGeom>
          <a:noFill/>
          <a:ln w="28575" cap="sq" cmpd="sng">
            <a:solidFill>
              <a:srgbClr val="000000"/>
            </a:solidFill>
            <a:round/>
          </a:ln>
          <a:effectLst>
            <a:outerShdw dist="17961" dir="2700000" algn="ctr" rotWithShape="0">
              <a:schemeClr val="bg2"/>
            </a:outerShdw>
          </a:effectLst>
        </p:spPr>
        <p:txBody>
          <a:bodyPr wrap="none" anchor="ctr"/>
          <a:lstStyle/>
          <a:p>
            <a:pPr>
              <a:defRPr/>
            </a:pPr>
            <a:endParaRPr lang="zh-CN" altLang="en-US">
              <a:ea typeface="楷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3.3.3 </a:t>
            </a:r>
            <a:r>
              <a:rPr lang="zh-CN" altLang="en-US" sz="2400" dirty="0" smtClean="0">
                <a:solidFill>
                  <a:schemeClr val="tx1"/>
                </a:solidFill>
                <a:latin typeface="宋体" panose="02010600030101010101" pitchFamily="2" charset="-122"/>
                <a:ea typeface="宋体" panose="02010600030101010101" pitchFamily="2" charset="-122"/>
                <a:sym typeface="+mn-ea"/>
              </a:rPr>
              <a:t>粗大误差的处理方法</a:t>
            </a:r>
            <a:endParaRPr lang="zh-CN" altLang="en-US" sz="24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81922" name="Text Box 2" descr="斜纹布"/>
          <p:cNvSpPr txBox="1">
            <a:spLocks noChangeArrowheads="1"/>
          </p:cNvSpPr>
          <p:nvPr/>
        </p:nvSpPr>
        <p:spPr bwMode="auto">
          <a:xfrm>
            <a:off x="323850" y="765175"/>
            <a:ext cx="5105400" cy="398780"/>
          </a:xfrm>
          <a:prstGeom prst="rect">
            <a:avLst/>
          </a:prstGeom>
          <a:noFill/>
          <a:ln w="9525">
            <a:solidFill>
              <a:srgbClr val="FFCC00"/>
            </a:solidFill>
            <a:miter lim="800000"/>
          </a:ln>
          <a:effectLst>
            <a:prstShdw prst="shdw17" dist="17961" dir="2700000">
              <a:schemeClr val="bg2"/>
            </a:prstShdw>
          </a:effectLst>
        </p:spPr>
        <p:txBody>
          <a:bodyPr>
            <a:spAutoFit/>
          </a:bodyPr>
          <a:p>
            <a:pPr algn="just">
              <a:spcBef>
                <a:spcPct val="50000"/>
              </a:spcBef>
              <a:buSzPct val="100000"/>
              <a:buFont typeface="Wingdings" panose="05000000000000000000" pitchFamily="2" charset="2"/>
              <a:buChar char="n"/>
            </a:pPr>
            <a:r>
              <a:rPr lang="zh-CN" altLang="en-US" sz="2000" b="1">
                <a:solidFill>
                  <a:srgbClr val="FFFF00"/>
                </a:solidFill>
                <a:latin typeface="宋体" panose="02010600030101010101" pitchFamily="2" charset="-122"/>
                <a:ea typeface="宋体" panose="02010600030101010101" pitchFamily="2" charset="-122"/>
              </a:rPr>
              <a:t>测量数据的处理步骤</a:t>
            </a:r>
            <a:endParaRPr lang="zh-CN" altLang="en-US" sz="2000" b="1">
              <a:solidFill>
                <a:srgbClr val="FFFF00"/>
              </a:solidFill>
              <a:latin typeface="宋体" panose="02010600030101010101" pitchFamily="2" charset="-122"/>
              <a:ea typeface="宋体" panose="02010600030101010101" pitchFamily="2" charset="-122"/>
            </a:endParaRPr>
          </a:p>
        </p:txBody>
      </p:sp>
      <p:sp>
        <p:nvSpPr>
          <p:cNvPr id="75779" name="Text Box 3" descr="斜纹布"/>
          <p:cNvSpPr txBox="1">
            <a:spLocks noChangeArrowheads="1"/>
          </p:cNvSpPr>
          <p:nvPr/>
        </p:nvSpPr>
        <p:spPr bwMode="auto">
          <a:xfrm>
            <a:off x="468630" y="1340485"/>
            <a:ext cx="5562600" cy="398780"/>
          </a:xfrm>
          <a:prstGeom prst="rect">
            <a:avLst/>
          </a:prstGeom>
          <a:noFill/>
          <a:ln w="9525">
            <a:noFill/>
            <a:miter lim="800000"/>
          </a:ln>
          <a:effectLst>
            <a:prstShdw prst="shdw17" dist="17961" dir="2700000">
              <a:schemeClr val="bg2"/>
            </a:prstShdw>
          </a:effectLst>
        </p:spPr>
        <p:txBody>
          <a:bodyPr>
            <a:spAutoFit/>
          </a:bodyPr>
          <a:p>
            <a:pPr algn="just">
              <a:spcBef>
                <a:spcPct val="50000"/>
              </a:spcBef>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）求测量数据的算术平均值</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5780" name="Text Box 4" descr="斜纹布"/>
          <p:cNvSpPr txBox="1">
            <a:spLocks noChangeArrowheads="1"/>
          </p:cNvSpPr>
          <p:nvPr/>
        </p:nvSpPr>
        <p:spPr bwMode="auto">
          <a:xfrm>
            <a:off x="457200" y="1631315"/>
            <a:ext cx="4648200" cy="398780"/>
          </a:xfrm>
          <a:prstGeom prst="rect">
            <a:avLst/>
          </a:prstGeom>
          <a:noFill/>
          <a:ln w="9525">
            <a:noFill/>
            <a:miter lim="800000"/>
          </a:ln>
          <a:effectLst>
            <a:prstShdw prst="shdw17" dist="17961" dir="2700000">
              <a:schemeClr val="bg2"/>
            </a:prstShdw>
          </a:effectLst>
        </p:spPr>
        <p:txBody>
          <a:bodyPr>
            <a:spAutoFit/>
          </a:bodyPr>
          <a:p>
            <a:pPr>
              <a:spcBef>
                <a:spcPct val="50000"/>
              </a:spcBef>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2</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）求出各测量值的残差 </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5781" name="Text Box 5" descr="斜纹布"/>
          <p:cNvSpPr txBox="1">
            <a:spLocks noChangeArrowheads="1"/>
          </p:cNvSpPr>
          <p:nvPr/>
        </p:nvSpPr>
        <p:spPr bwMode="auto">
          <a:xfrm>
            <a:off x="468313" y="1991360"/>
            <a:ext cx="4191000" cy="398780"/>
          </a:xfrm>
          <a:prstGeom prst="rect">
            <a:avLst/>
          </a:prstGeom>
          <a:noFill/>
          <a:ln w="9525">
            <a:noFill/>
            <a:miter lim="800000"/>
          </a:ln>
          <a:effectLst>
            <a:prstShdw prst="shdw17" dist="17961" dir="2700000">
              <a:schemeClr val="bg2"/>
            </a:prstShdw>
          </a:effectLst>
        </p:spPr>
        <p:txBody>
          <a:bodyPr>
            <a:spAutoFit/>
          </a:bodyPr>
          <a:p>
            <a:pPr algn="just">
              <a:spcBef>
                <a:spcPct val="50000"/>
              </a:spcBef>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3</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）求标准偏差</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5782" name="Text Box 6" descr="斜纹布"/>
          <p:cNvSpPr txBox="1">
            <a:spLocks noChangeArrowheads="1"/>
          </p:cNvSpPr>
          <p:nvPr/>
        </p:nvSpPr>
        <p:spPr bwMode="auto">
          <a:xfrm>
            <a:off x="468630" y="2644140"/>
            <a:ext cx="8588375" cy="706755"/>
          </a:xfrm>
          <a:prstGeom prst="rect">
            <a:avLst/>
          </a:prstGeom>
          <a:noFill/>
          <a:ln w="9525">
            <a:noFill/>
            <a:miter lim="800000"/>
          </a:ln>
          <a:effectLst>
            <a:prstShdw prst="shdw17" dist="17961" dir="2700000">
              <a:schemeClr val="bg2"/>
            </a:prstShdw>
          </a:effectLst>
        </p:spPr>
        <p:txBody>
          <a:bodyPr wrap="square">
            <a:spAutoFit/>
          </a:bodyPr>
          <a:p>
            <a:pPr eaLnBrk="1" latinLnBrk="0" hangingPunct="1">
              <a:spcBef>
                <a:spcPts val="0"/>
              </a:spcBef>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5</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）如果判断存在粗大误差，应予以舍弃。然后重复上述步骤（</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4</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eaLnBrk="1" latinLnBrk="0" hangingPunct="1">
              <a:spcBef>
                <a:spcPts val="0"/>
              </a:spcBef>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直到清除全部粗大误差（每次只允许舍弃其中最大的一个）。 </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5783" name="Text Box 7" descr="斜纹布"/>
          <p:cNvSpPr txBox="1">
            <a:spLocks noChangeArrowheads="1"/>
          </p:cNvSpPr>
          <p:nvPr/>
        </p:nvSpPr>
        <p:spPr bwMode="auto">
          <a:xfrm>
            <a:off x="468313" y="2281873"/>
            <a:ext cx="7696200" cy="398780"/>
          </a:xfrm>
          <a:prstGeom prst="rect">
            <a:avLst/>
          </a:prstGeom>
          <a:noFill/>
          <a:ln w="9525">
            <a:noFill/>
            <a:miter lim="800000"/>
          </a:ln>
          <a:effectLst>
            <a:prstShdw prst="shdw17" dist="17961" dir="2700000">
              <a:schemeClr val="bg2"/>
            </a:prstShdw>
          </a:effectLst>
        </p:spPr>
        <p:txBody>
          <a:bodyPr>
            <a:spAutoFit/>
          </a:bodyPr>
          <a:p>
            <a:pPr algn="just">
              <a:spcBef>
                <a:spcPct val="50000"/>
              </a:spcBef>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4</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）利用拉依达准则和格拉布斯准则判断粗大误差。</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2708" name="Text Box 4" descr="斜纹布"/>
          <p:cNvSpPr txBox="1">
            <a:spLocks noChangeArrowheads="1"/>
          </p:cNvSpPr>
          <p:nvPr/>
        </p:nvSpPr>
        <p:spPr bwMode="auto">
          <a:xfrm>
            <a:off x="323850" y="3278346"/>
            <a:ext cx="8353425" cy="1322070"/>
          </a:xfrm>
          <a:prstGeom prst="rect">
            <a:avLst/>
          </a:prstGeom>
          <a:noFill/>
          <a:ln w="9525">
            <a:noFill/>
            <a:miter lim="800000"/>
          </a:ln>
          <a:effectLst>
            <a:outerShdw dist="17961" dir="2700000" algn="ctr" rotWithShape="0">
              <a:schemeClr val="bg2"/>
            </a:outerShdw>
          </a:effectLst>
        </p:spPr>
        <p:txBody>
          <a:bodyPr anchor="ctr">
            <a:spAutoFit/>
          </a:bodyPr>
          <a:p>
            <a:pPr>
              <a:defRPr/>
            </a:pPr>
            <a:r>
              <a:rPr lang="zh-CN" altLang="en-US" sz="2000" b="1" dirty="0">
                <a:solidFill>
                  <a:srgbClr val="FFCC00"/>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smtClean="0">
                <a:solidFill>
                  <a:srgbClr val="FFCC00"/>
                </a:solidFill>
                <a:latin typeface="宋体" panose="02010600030101010101" pitchFamily="2" charset="-122"/>
                <a:ea typeface="宋体" panose="02010600030101010101" pitchFamily="2" charset="-122"/>
                <a:cs typeface="宋体" panose="02010600030101010101" pitchFamily="2" charset="-122"/>
              </a:rPr>
              <a:t>例] </a:t>
            </a:r>
            <a:r>
              <a:rPr lang="zh-CN" altLang="en-US" sz="2000" b="1" dirty="0">
                <a:solidFill>
                  <a:srgbClr val="FFCC00"/>
                </a:solidFill>
                <a:latin typeface="宋体" panose="02010600030101010101" pitchFamily="2" charset="-122"/>
                <a:ea typeface="宋体" panose="02010600030101010101" pitchFamily="2" charset="-122"/>
                <a:cs typeface="宋体" panose="02010600030101010101" pitchFamily="2" charset="-122"/>
              </a:rPr>
              <a:t>有一组等精度无系统误差的独立测量列</a:t>
            </a:r>
            <a:r>
              <a:rPr lang="zh-CN" altLang="en-US" sz="2000" b="1" dirty="0">
                <a:solidFill>
                  <a:srgbClr val="FFCC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baseline="-25000" dirty="0">
                <a:solidFill>
                  <a:srgbClr val="FFCC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dirty="0">
                <a:solidFill>
                  <a:srgbClr val="FFCC00"/>
                </a:solidFill>
                <a:latin typeface="Times New Roman" panose="02020603050405020304" pitchFamily="18" charset="0"/>
                <a:ea typeface="宋体" panose="02010600030101010101" pitchFamily="2" charset="-122"/>
                <a:cs typeface="Times New Roman" panose="02020603050405020304" pitchFamily="18" charset="0"/>
              </a:rPr>
              <a:t>(i=1,2,……,n)：39.44，39.27，39.94，39.44，38.91，39.69，39.48，40.56，39.78，39.35，39.68，39.71，39.46，40.12，39.39，39.76，</a:t>
            </a:r>
            <a:r>
              <a:rPr lang="zh-CN" altLang="en-US" sz="2000" b="1" dirty="0">
                <a:solidFill>
                  <a:srgbClr val="FFCC00"/>
                </a:solidFill>
                <a:latin typeface="宋体" panose="02010600030101010101" pitchFamily="2" charset="-122"/>
                <a:ea typeface="宋体" panose="02010600030101010101" pitchFamily="2" charset="-122"/>
                <a:cs typeface="宋体" panose="02010600030101010101" pitchFamily="2" charset="-122"/>
              </a:rPr>
              <a:t>试用拉依达准则和格拉布斯准则分别判断该测量列有无粗大误差。</a:t>
            </a:r>
            <a:endParaRPr lang="zh-CN" altLang="en-US" sz="2000" b="1" dirty="0">
              <a:solidFill>
                <a:srgbClr val="FFCC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2706" name="Object 2"/>
          <p:cNvGraphicFramePr>
            <a:graphicFrameLocks noChangeAspect="1"/>
          </p:cNvGraphicFramePr>
          <p:nvPr/>
        </p:nvGraphicFramePr>
        <p:xfrm>
          <a:off x="640715" y="4831715"/>
          <a:ext cx="1819275" cy="389890"/>
        </p:xfrm>
        <a:graphic>
          <a:graphicData uri="http://schemas.openxmlformats.org/presentationml/2006/ole">
            <mc:AlternateContent xmlns:mc="http://schemas.openxmlformats.org/markup-compatibility/2006">
              <mc:Choice xmlns:v="urn:schemas-microsoft-com:vml" Requires="v">
                <p:oleObj spid="_x0000_s31745" name="" r:id="rId1" imgW="21336000" imgH="5486400" progId="Equation.3">
                  <p:embed/>
                </p:oleObj>
              </mc:Choice>
              <mc:Fallback>
                <p:oleObj name="" r:id="rId1" imgW="21336000" imgH="5486400" progId="Equation.3">
                  <p:embed/>
                  <p:pic>
                    <p:nvPicPr>
                      <p:cNvPr id="0" name="Object 2"/>
                      <p:cNvPicPr>
                        <a:picLocks noChangeAspect="1"/>
                      </p:cNvPicPr>
                      <p:nvPr/>
                    </p:nvPicPr>
                    <p:blipFill>
                      <a:blip r:embed="rId2"/>
                      <a:stretch>
                        <a:fillRect/>
                      </a:stretch>
                    </p:blipFill>
                    <p:spPr>
                      <a:xfrm>
                        <a:off x="640715" y="4831715"/>
                        <a:ext cx="1819275" cy="389890"/>
                      </a:xfrm>
                      <a:prstGeom prst="rect">
                        <a:avLst/>
                      </a:prstGeom>
                      <a:solidFill>
                        <a:srgbClr val="86D1EC"/>
                      </a:solidFill>
                      <a:ln w="9525">
                        <a:noFill/>
                      </a:ln>
                    </p:spPr>
                  </p:pic>
                </p:oleObj>
              </mc:Fallback>
            </mc:AlternateContent>
          </a:graphicData>
        </a:graphic>
      </p:graphicFrame>
      <p:graphicFrame>
        <p:nvGraphicFramePr>
          <p:cNvPr id="72707" name="Object 3"/>
          <p:cNvGraphicFramePr>
            <a:graphicFrameLocks noChangeAspect="1"/>
          </p:cNvGraphicFramePr>
          <p:nvPr/>
        </p:nvGraphicFramePr>
        <p:xfrm>
          <a:off x="3304540" y="4877435"/>
          <a:ext cx="1748790" cy="391795"/>
        </p:xfrm>
        <a:graphic>
          <a:graphicData uri="http://schemas.openxmlformats.org/presentationml/2006/ole">
            <mc:AlternateContent xmlns:mc="http://schemas.openxmlformats.org/markup-compatibility/2006">
              <mc:Choice xmlns:v="urn:schemas-microsoft-com:vml" Requires="v">
                <p:oleObj spid="_x0000_s31746" name="" r:id="rId3" imgW="27127200" imgH="6096000" progId="Equation.3">
                  <p:embed/>
                </p:oleObj>
              </mc:Choice>
              <mc:Fallback>
                <p:oleObj name="" r:id="rId3" imgW="27127200" imgH="6096000" progId="Equation.3">
                  <p:embed/>
                  <p:pic>
                    <p:nvPicPr>
                      <p:cNvPr id="0" name="Object 3"/>
                      <p:cNvPicPr>
                        <a:picLocks noChangeAspect="1"/>
                      </p:cNvPicPr>
                      <p:nvPr/>
                    </p:nvPicPr>
                    <p:blipFill>
                      <a:blip r:embed="rId4"/>
                      <a:stretch>
                        <a:fillRect/>
                      </a:stretch>
                    </p:blipFill>
                    <p:spPr>
                      <a:xfrm>
                        <a:off x="3304540" y="4877435"/>
                        <a:ext cx="1748790" cy="391795"/>
                      </a:xfrm>
                      <a:prstGeom prst="rect">
                        <a:avLst/>
                      </a:prstGeom>
                      <a:solidFill>
                        <a:srgbClr val="86D1EC"/>
                      </a:solidFill>
                      <a:ln w="9525">
                        <a:noFill/>
                      </a:ln>
                    </p:spPr>
                  </p:pic>
                </p:oleObj>
              </mc:Fallback>
            </mc:AlternateContent>
          </a:graphicData>
        </a:graphic>
      </p:graphicFrame>
      <p:sp>
        <p:nvSpPr>
          <p:cNvPr id="72710" name="Text Box 6"/>
          <p:cNvSpPr txBox="1">
            <a:spLocks noChangeArrowheads="1"/>
          </p:cNvSpPr>
          <p:nvPr/>
        </p:nvSpPr>
        <p:spPr bwMode="auto">
          <a:xfrm>
            <a:off x="209550" y="4519295"/>
            <a:ext cx="7704138" cy="706755"/>
          </a:xfrm>
          <a:prstGeom prst="rect">
            <a:avLst/>
          </a:prstGeom>
          <a:noFill/>
          <a:ln w="9525">
            <a:noFill/>
            <a:miter lim="800000"/>
          </a:ln>
        </p:spPr>
        <p:txBody>
          <a:bodyPr>
            <a:spAutoFit/>
          </a:bodyPr>
          <a:p>
            <a:pPr indent="0" eaLnBrk="1" latinLnBrk="0" hangingPunct="1">
              <a:lnSpc>
                <a:spcPct val="100000"/>
              </a:lnSpc>
            </a:pP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解：① 由于</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x</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较大，可以任选一与</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x</a:t>
            </a:r>
            <a:r>
              <a:rPr lang="zh-CN" altLang="en-US" sz="2000" b="1" baseline="-25000" dirty="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接近的</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值</a:t>
            </a:r>
            <a:r>
              <a:rPr lang="en-US" altLang="zh-CN" sz="2000" b="1" dirty="0" err="1" smtClean="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y</a:t>
            </a:r>
            <a:r>
              <a:rPr lang="en-US" altLang="zh-CN" sz="2000" b="1" baseline="-25000" dirty="0" err="1" smtClean="0">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i</a:t>
            </a:r>
            <a:r>
              <a:rPr lang="zh-CN" altLang="en-US" sz="2000" b="1" dirty="0" smtClean="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作</a:t>
            </a:r>
            <a:r>
              <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变换，令               ，因为               所以有</a:t>
            </a:r>
            <a:endParaRPr lang="zh-CN" altLang="en-US" sz="2000" b="1" dirty="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aphicFrame>
        <p:nvGraphicFramePr>
          <p:cNvPr id="72711" name="Object 7"/>
          <p:cNvGraphicFramePr>
            <a:graphicFrameLocks noChangeAspect="1"/>
          </p:cNvGraphicFramePr>
          <p:nvPr/>
        </p:nvGraphicFramePr>
        <p:xfrm>
          <a:off x="6031230" y="4871720"/>
          <a:ext cx="2390775" cy="1848485"/>
        </p:xfrm>
        <a:graphic>
          <a:graphicData uri="http://schemas.openxmlformats.org/presentationml/2006/ole">
            <mc:AlternateContent xmlns:mc="http://schemas.openxmlformats.org/markup-compatibility/2006">
              <mc:Choice xmlns:v="urn:schemas-microsoft-com:vml" Requires="v">
                <p:oleObj spid="_x0000_s31747" name="" r:id="rId5" imgW="53644800" imgH="43891200" progId="Equation.3">
                  <p:embed/>
                </p:oleObj>
              </mc:Choice>
              <mc:Fallback>
                <p:oleObj name="" r:id="rId5" imgW="53644800" imgH="43891200" progId="Equation.3">
                  <p:embed/>
                  <p:pic>
                    <p:nvPicPr>
                      <p:cNvPr id="0" name="Object 7"/>
                      <p:cNvPicPr>
                        <a:picLocks noChangeAspect="1"/>
                      </p:cNvPicPr>
                      <p:nvPr/>
                    </p:nvPicPr>
                    <p:blipFill>
                      <a:blip r:embed="rId6"/>
                      <a:stretch>
                        <a:fillRect/>
                      </a:stretch>
                    </p:blipFill>
                    <p:spPr>
                      <a:xfrm>
                        <a:off x="6031230" y="4871720"/>
                        <a:ext cx="2390775" cy="1848485"/>
                      </a:xfrm>
                      <a:prstGeom prst="rect">
                        <a:avLst/>
                      </a:prstGeom>
                      <a:solidFill>
                        <a:srgbClr val="86D1EC"/>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pRg st="4294967295" end="4294967295"/>
                                            </p:txEl>
                                          </p:spTgt>
                                        </p:tgtEl>
                                        <p:attrNameLst>
                                          <p:attrName>style.visibility</p:attrName>
                                        </p:attrNameLst>
                                      </p:cBhvr>
                                      <p:to>
                                        <p:strVal val="visible"/>
                                      </p:to>
                                    </p:set>
                                    <p:anim calcmode="lin" valueType="num">
                                      <p:cBhvr additive="base">
                                        <p:cTn id="7" dur="500" fill="hold"/>
                                        <p:tgtEl>
                                          <p:spTgt spid="75779">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9">
                                            <p:txEl>
                                              <p:pRg st="4294967295" end="42949672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7"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pRg st="4294967295" end="4294967295"/>
                                            </p:txEl>
                                          </p:spTgt>
                                        </p:tgtEl>
                                        <p:attrNameLst>
                                          <p:attrName>style.visibility</p:attrName>
                                        </p:attrNameLst>
                                      </p:cBhvr>
                                      <p:to>
                                        <p:strVal val="visible"/>
                                      </p:to>
                                    </p:set>
                                    <p:anim calcmode="lin" valueType="num">
                                      <p:cBhvr additive="base">
                                        <p:cTn id="13" dur="500" fill="hold"/>
                                        <p:tgtEl>
                                          <p:spTgt spid="75779">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79">
                                            <p:txEl>
                                              <p:pRg st="4294967295" end="42949672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7"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5779">
                                            <p:txEl>
                                              <p:pRg st="0" end="0"/>
                                            </p:txEl>
                                          </p:spTgt>
                                        </p:tgtEl>
                                        <p:attrNameLst>
                                          <p:attrName>style.visibility</p:attrName>
                                        </p:attrNameLst>
                                      </p:cBhvr>
                                      <p:to>
                                        <p:strVal val="visible"/>
                                      </p:to>
                                    </p:set>
                                    <p:anim calcmode="lin" valueType="num">
                                      <p:cBhvr additive="base">
                                        <p:cTn id="19" dur="5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57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7"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5780"/>
                                        </p:tgtEl>
                                        <p:attrNameLst>
                                          <p:attrName>style.visibility</p:attrName>
                                        </p:attrNameLst>
                                      </p:cBhvr>
                                      <p:to>
                                        <p:strVal val="visible"/>
                                      </p:to>
                                    </p:set>
                                    <p:anim calcmode="lin" valueType="num">
                                      <p:cBhvr additive="base">
                                        <p:cTn id="25" dur="500" fill="hold"/>
                                        <p:tgtEl>
                                          <p:spTgt spid="75780"/>
                                        </p:tgtEl>
                                        <p:attrNameLst>
                                          <p:attrName>ppt_x</p:attrName>
                                        </p:attrNameLst>
                                      </p:cBhvr>
                                      <p:tavLst>
                                        <p:tav tm="0">
                                          <p:val>
                                            <p:strVal val="0-#ppt_w/2"/>
                                          </p:val>
                                        </p:tav>
                                        <p:tav tm="100000">
                                          <p:val>
                                            <p:strVal val="#ppt_x"/>
                                          </p:val>
                                        </p:tav>
                                      </p:tavLst>
                                    </p:anim>
                                    <p:anim calcmode="lin" valueType="num">
                                      <p:cBhvr additive="base">
                                        <p:cTn id="26"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5781">
                                            <p:txEl>
                                              <p:pRg st="4294967295" end="4294967295"/>
                                            </p:txEl>
                                          </p:spTgt>
                                        </p:tgtEl>
                                        <p:attrNameLst>
                                          <p:attrName>style.visibility</p:attrName>
                                        </p:attrNameLst>
                                      </p:cBhvr>
                                      <p:to>
                                        <p:strVal val="visible"/>
                                      </p:to>
                                    </p:set>
                                    <p:anim calcmode="lin" valueType="num">
                                      <p:cBhvr additive="base">
                                        <p:cTn id="31" dur="500" fill="hold"/>
                                        <p:tgtEl>
                                          <p:spTgt spid="75781">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5781">
                                            <p:txEl>
                                              <p:p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5781">
                                            <p:txEl>
                                              <p:pRg st="4294967295" end="4294967295"/>
                                            </p:txEl>
                                          </p:spTgt>
                                        </p:tgtEl>
                                        <p:attrNameLst>
                                          <p:attrName>style.visibility</p:attrName>
                                        </p:attrNameLst>
                                      </p:cBhvr>
                                      <p:to>
                                        <p:strVal val="visible"/>
                                      </p:to>
                                    </p:set>
                                    <p:anim calcmode="lin" valueType="num">
                                      <p:cBhvr additive="base">
                                        <p:cTn id="37" dur="500" fill="hold"/>
                                        <p:tgtEl>
                                          <p:spTgt spid="75781">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5781">
                                            <p:txEl>
                                              <p:pRg st="4294967295" end="429496729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5781">
                                            <p:txEl>
                                              <p:pRg st="0" end="0"/>
                                            </p:txEl>
                                          </p:spTgt>
                                        </p:tgtEl>
                                        <p:attrNameLst>
                                          <p:attrName>style.visibility</p:attrName>
                                        </p:attrNameLst>
                                      </p:cBhvr>
                                      <p:to>
                                        <p:strVal val="visible"/>
                                      </p:to>
                                    </p:set>
                                    <p:anim calcmode="lin" valueType="num">
                                      <p:cBhvr additive="base">
                                        <p:cTn id="43" dur="500" fill="hold"/>
                                        <p:tgtEl>
                                          <p:spTgt spid="75781">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57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5783">
                                            <p:txEl>
                                              <p:pRg st="4294967295" end="4294967295"/>
                                            </p:txEl>
                                          </p:spTgt>
                                        </p:tgtEl>
                                        <p:attrNameLst>
                                          <p:attrName>style.visibility</p:attrName>
                                        </p:attrNameLst>
                                      </p:cBhvr>
                                      <p:to>
                                        <p:strVal val="visible"/>
                                      </p:to>
                                    </p:set>
                                    <p:animEffect transition="in" filter="wipe(left)">
                                      <p:cBhvr>
                                        <p:cTn id="49" dur="500"/>
                                        <p:tgtEl>
                                          <p:spTgt spid="75783">
                                            <p:txEl>
                                              <p:pRg st="4294967295" end="429496729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5783">
                                            <p:txEl>
                                              <p:pRg st="4294967295" end="4294967295"/>
                                            </p:txEl>
                                          </p:spTgt>
                                        </p:tgtEl>
                                        <p:attrNameLst>
                                          <p:attrName>style.visibility</p:attrName>
                                        </p:attrNameLst>
                                      </p:cBhvr>
                                      <p:to>
                                        <p:strVal val="visible"/>
                                      </p:to>
                                    </p:set>
                                    <p:animEffect transition="in" filter="wipe(left)">
                                      <p:cBhvr>
                                        <p:cTn id="54" dur="500"/>
                                        <p:tgtEl>
                                          <p:spTgt spid="75783">
                                            <p:txEl>
                                              <p:pRg st="4294967295" end="429496729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5783">
                                            <p:txEl>
                                              <p:pRg st="0" end="0"/>
                                            </p:txEl>
                                          </p:spTgt>
                                        </p:tgtEl>
                                        <p:attrNameLst>
                                          <p:attrName>style.visibility</p:attrName>
                                        </p:attrNameLst>
                                      </p:cBhvr>
                                      <p:to>
                                        <p:strVal val="visible"/>
                                      </p:to>
                                    </p:set>
                                    <p:animEffect transition="in" filter="wipe(left)">
                                      <p:cBhvr>
                                        <p:cTn id="59" dur="500"/>
                                        <p:tgtEl>
                                          <p:spTgt spid="75783">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75782"/>
                                        </p:tgtEl>
                                        <p:attrNameLst>
                                          <p:attrName>style.visibility</p:attrName>
                                        </p:attrNameLst>
                                      </p:cBhvr>
                                      <p:to>
                                        <p:strVal val="visible"/>
                                      </p:to>
                                    </p:set>
                                    <p:anim calcmode="lin" valueType="num">
                                      <p:cBhvr additive="base">
                                        <p:cTn id="64" dur="500" fill="hold"/>
                                        <p:tgtEl>
                                          <p:spTgt spid="75782"/>
                                        </p:tgtEl>
                                        <p:attrNameLst>
                                          <p:attrName>ppt_x</p:attrName>
                                        </p:attrNameLst>
                                      </p:cBhvr>
                                      <p:tavLst>
                                        <p:tav tm="0">
                                          <p:val>
                                            <p:strVal val="0-#ppt_w/2"/>
                                          </p:val>
                                        </p:tav>
                                        <p:tav tm="100000">
                                          <p:val>
                                            <p:strVal val="#ppt_x"/>
                                          </p:val>
                                        </p:tav>
                                      </p:tavLst>
                                    </p:anim>
                                    <p:anim calcmode="lin" valueType="num">
                                      <p:cBhvr additive="base">
                                        <p:cTn id="65" dur="500" fill="hold"/>
                                        <p:tgtEl>
                                          <p:spTgt spid="75782"/>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72708"/>
                                        </p:tgtEl>
                                        <p:attrNameLst>
                                          <p:attrName>style.visibility</p:attrName>
                                        </p:attrNameLst>
                                      </p:cBhvr>
                                      <p:to>
                                        <p:strVal val="visible"/>
                                      </p:to>
                                    </p:set>
                                    <p:anim calcmode="lin" valueType="num">
                                      <p:cBhvr additive="base">
                                        <p:cTn id="70" dur="500" fill="hold"/>
                                        <p:tgtEl>
                                          <p:spTgt spid="72708"/>
                                        </p:tgtEl>
                                        <p:attrNameLst>
                                          <p:attrName>ppt_x</p:attrName>
                                        </p:attrNameLst>
                                      </p:cBhvr>
                                      <p:tavLst>
                                        <p:tav tm="0">
                                          <p:val>
                                            <p:strVal val="#ppt_x"/>
                                          </p:val>
                                        </p:tav>
                                        <p:tav tm="100000">
                                          <p:val>
                                            <p:strVal val="#ppt_x"/>
                                          </p:val>
                                        </p:tav>
                                      </p:tavLst>
                                    </p:anim>
                                    <p:anim calcmode="lin" valueType="num">
                                      <p:cBhvr additive="base">
                                        <p:cTn id="71" dur="500" fill="hold"/>
                                        <p:tgtEl>
                                          <p:spTgt spid="72708"/>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nodeType="clickEffect">
                                  <p:stCondLst>
                                    <p:cond delay="0"/>
                                  </p:stCondLst>
                                  <p:childTnLst>
                                    <p:set>
                                      <p:cBhvr>
                                        <p:cTn id="75" dur="1" fill="hold">
                                          <p:stCondLst>
                                            <p:cond delay="0"/>
                                          </p:stCondLst>
                                        </p:cTn>
                                        <p:tgtEl>
                                          <p:spTgt spid="72710">
                                            <p:txEl>
                                              <p:pRg st="0" end="0"/>
                                            </p:txEl>
                                          </p:spTgt>
                                        </p:tgtEl>
                                        <p:attrNameLst>
                                          <p:attrName>style.visibility</p:attrName>
                                        </p:attrNameLst>
                                      </p:cBhvr>
                                      <p:to>
                                        <p:strVal val="visible"/>
                                      </p:to>
                                    </p:set>
                                    <p:anim calcmode="lin" valueType="num">
                                      <p:cBhvr additive="base">
                                        <p:cTn id="76" dur="500" fill="hold"/>
                                        <p:tgtEl>
                                          <p:spTgt spid="72710">
                                            <p:txEl>
                                              <p:pRg st="0" end="0"/>
                                            </p:txEl>
                                          </p:spTgt>
                                        </p:tgtEl>
                                        <p:attrNameLst>
                                          <p:attrName>ppt_x</p:attrName>
                                        </p:attrNameLst>
                                      </p:cBhvr>
                                      <p:tavLst>
                                        <p:tav tm="0">
                                          <p:val>
                                            <p:strVal val="0-#ppt_w/2"/>
                                          </p:val>
                                        </p:tav>
                                        <p:tav tm="100000">
                                          <p:val>
                                            <p:strVal val="#ppt_x"/>
                                          </p:val>
                                        </p:tav>
                                      </p:tavLst>
                                    </p:anim>
                                    <p:anim calcmode="lin" valueType="num">
                                      <p:cBhvr additive="base">
                                        <p:cTn id="77" dur="500" fill="hold"/>
                                        <p:tgtEl>
                                          <p:spTgt spid="72710">
                                            <p:txEl>
                                              <p:pRg st="0" end="0"/>
                                            </p:txEl>
                                          </p:spTgt>
                                        </p:tgtEl>
                                        <p:attrNameLst>
                                          <p:attrName>ppt_y</p:attrName>
                                        </p:attrNameLst>
                                      </p:cBhvr>
                                      <p:tavLst>
                                        <p:tav tm="0">
                                          <p:val>
                                            <p:strVal val="#ppt_y"/>
                                          </p:val>
                                        </p:tav>
                                        <p:tav tm="100000">
                                          <p:val>
                                            <p:strVal val="#ppt_y"/>
                                          </p:val>
                                        </p:tav>
                                      </p:tavLst>
                                    </p:anim>
                                  </p:childTnLst>
                                </p:cTn>
                              </p:par>
                              <p:par>
                                <p:cTn id="78" presetID="2" presetClass="entr" presetSubtype="8" fill="hold" nodeType="withEffect">
                                  <p:stCondLst>
                                    <p:cond delay="0"/>
                                  </p:stCondLst>
                                  <p:childTnLst>
                                    <p:set>
                                      <p:cBhvr>
                                        <p:cTn id="79" dur="1" fill="hold">
                                          <p:stCondLst>
                                            <p:cond delay="0"/>
                                          </p:stCondLst>
                                        </p:cTn>
                                        <p:tgtEl>
                                          <p:spTgt spid="72706"/>
                                        </p:tgtEl>
                                        <p:attrNameLst>
                                          <p:attrName>style.visibility</p:attrName>
                                        </p:attrNameLst>
                                      </p:cBhvr>
                                      <p:to>
                                        <p:strVal val="visible"/>
                                      </p:to>
                                    </p:set>
                                    <p:anim calcmode="lin" valueType="num">
                                      <p:cBhvr additive="base">
                                        <p:cTn id="80" dur="500" fill="hold"/>
                                        <p:tgtEl>
                                          <p:spTgt spid="72706"/>
                                        </p:tgtEl>
                                        <p:attrNameLst>
                                          <p:attrName>ppt_x</p:attrName>
                                        </p:attrNameLst>
                                      </p:cBhvr>
                                      <p:tavLst>
                                        <p:tav tm="0">
                                          <p:val>
                                            <p:strVal val="0-#ppt_w/2"/>
                                          </p:val>
                                        </p:tav>
                                        <p:tav tm="100000">
                                          <p:val>
                                            <p:strVal val="#ppt_x"/>
                                          </p:val>
                                        </p:tav>
                                      </p:tavLst>
                                    </p:anim>
                                    <p:anim calcmode="lin" valueType="num">
                                      <p:cBhvr additive="base">
                                        <p:cTn id="81" dur="500" fill="hold"/>
                                        <p:tgtEl>
                                          <p:spTgt spid="72706"/>
                                        </p:tgtEl>
                                        <p:attrNameLst>
                                          <p:attrName>ppt_y</p:attrName>
                                        </p:attrNameLst>
                                      </p:cBhvr>
                                      <p:tavLst>
                                        <p:tav tm="0">
                                          <p:val>
                                            <p:strVal val="#ppt_y"/>
                                          </p:val>
                                        </p:tav>
                                        <p:tav tm="100000">
                                          <p:val>
                                            <p:strVal val="#ppt_y"/>
                                          </p:val>
                                        </p:tav>
                                      </p:tavLst>
                                    </p:anim>
                                  </p:childTnLst>
                                </p:cTn>
                              </p:par>
                              <p:par>
                                <p:cTn id="82" presetID="2" presetClass="entr" presetSubtype="8" fill="hold" nodeType="withEffect">
                                  <p:stCondLst>
                                    <p:cond delay="0"/>
                                  </p:stCondLst>
                                  <p:childTnLst>
                                    <p:set>
                                      <p:cBhvr>
                                        <p:cTn id="83" dur="1" fill="hold">
                                          <p:stCondLst>
                                            <p:cond delay="0"/>
                                          </p:stCondLst>
                                        </p:cTn>
                                        <p:tgtEl>
                                          <p:spTgt spid="72707"/>
                                        </p:tgtEl>
                                        <p:attrNameLst>
                                          <p:attrName>style.visibility</p:attrName>
                                        </p:attrNameLst>
                                      </p:cBhvr>
                                      <p:to>
                                        <p:strVal val="visible"/>
                                      </p:to>
                                    </p:set>
                                    <p:anim calcmode="lin" valueType="num">
                                      <p:cBhvr additive="base">
                                        <p:cTn id="84" dur="500" fill="hold"/>
                                        <p:tgtEl>
                                          <p:spTgt spid="72707"/>
                                        </p:tgtEl>
                                        <p:attrNameLst>
                                          <p:attrName>ppt_x</p:attrName>
                                        </p:attrNameLst>
                                      </p:cBhvr>
                                      <p:tavLst>
                                        <p:tav tm="0">
                                          <p:val>
                                            <p:strVal val="0-#ppt_w/2"/>
                                          </p:val>
                                        </p:tav>
                                        <p:tav tm="100000">
                                          <p:val>
                                            <p:strVal val="#ppt_x"/>
                                          </p:val>
                                        </p:tav>
                                      </p:tavLst>
                                    </p:anim>
                                    <p:anim calcmode="lin" valueType="num">
                                      <p:cBhvr additive="base">
                                        <p:cTn id="85"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nodeType="clickEffect">
                                  <p:stCondLst>
                                    <p:cond delay="0"/>
                                  </p:stCondLst>
                                  <p:childTnLst>
                                    <p:set>
                                      <p:cBhvr>
                                        <p:cTn id="89" dur="1" fill="hold">
                                          <p:stCondLst>
                                            <p:cond delay="0"/>
                                          </p:stCondLst>
                                        </p:cTn>
                                        <p:tgtEl>
                                          <p:spTgt spid="72711"/>
                                        </p:tgtEl>
                                        <p:attrNameLst>
                                          <p:attrName>style.visibility</p:attrName>
                                        </p:attrNameLst>
                                      </p:cBhvr>
                                      <p:to>
                                        <p:strVal val="visible"/>
                                      </p:to>
                                    </p:set>
                                    <p:anim calcmode="lin" valueType="num">
                                      <p:cBhvr additive="base">
                                        <p:cTn id="90" dur="500" fill="hold"/>
                                        <p:tgtEl>
                                          <p:spTgt spid="72711"/>
                                        </p:tgtEl>
                                        <p:attrNameLst>
                                          <p:attrName>ppt_x</p:attrName>
                                        </p:attrNameLst>
                                      </p:cBhvr>
                                      <p:tavLst>
                                        <p:tav tm="0">
                                          <p:val>
                                            <p:strVal val="0-#ppt_w/2"/>
                                          </p:val>
                                        </p:tav>
                                        <p:tav tm="100000">
                                          <p:val>
                                            <p:strVal val="#ppt_x"/>
                                          </p:val>
                                        </p:tav>
                                      </p:tavLst>
                                    </p:anim>
                                    <p:anim calcmode="lin" valueType="num">
                                      <p:cBhvr additive="base">
                                        <p:cTn id="91" dur="500" fill="hold"/>
                                        <p:tgtEl>
                                          <p:spTgt spid="727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uiExpand="1" build="p"/>
      <p:bldP spid="75780" grpId="0" bldLvl="0" animBg="1" autoUpdateAnimBg="0"/>
      <p:bldP spid="75781" grpId="0" autoUpdateAnimBg="0" uiExpand="1" build="p"/>
      <p:bldP spid="75782" grpId="0" bldLvl="0" animBg="1" autoUpdateAnimBg="0"/>
      <p:bldP spid="75783" grpId="0" autoUpdateAnimBg="0" uiExpand="1" build="p"/>
      <p:bldP spid="7270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02" name="Text Box 2" descr="斜纹布"/>
          <p:cNvSpPr txBox="1">
            <a:spLocks noChangeArrowheads="1"/>
          </p:cNvSpPr>
          <p:nvPr/>
        </p:nvSpPr>
        <p:spPr bwMode="auto">
          <a:xfrm>
            <a:off x="229870" y="277495"/>
            <a:ext cx="8001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rPr>
              <a:t>3.3.3 </a:t>
            </a:r>
            <a:r>
              <a:rPr lang="zh-CN" altLang="en-US" sz="2400" dirty="0" smtClean="0">
                <a:solidFill>
                  <a:schemeClr val="tx1"/>
                </a:solidFill>
                <a:latin typeface="宋体" panose="02010600030101010101" pitchFamily="2" charset="-122"/>
                <a:ea typeface="宋体" panose="02010600030101010101" pitchFamily="2" charset="-122"/>
                <a:sym typeface="+mn-ea"/>
              </a:rPr>
              <a:t>粗大误差的处理方法</a:t>
            </a:r>
            <a:endParaRPr lang="zh-CN" altLang="en-US" sz="24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73730" name="Object 2"/>
          <p:cNvGraphicFramePr>
            <a:graphicFrameLocks noChangeAspect="1"/>
          </p:cNvGraphicFramePr>
          <p:nvPr/>
        </p:nvGraphicFramePr>
        <p:xfrm>
          <a:off x="4355148" y="651193"/>
          <a:ext cx="2632075" cy="395287"/>
        </p:xfrm>
        <a:graphic>
          <a:graphicData uri="http://schemas.openxmlformats.org/presentationml/2006/ole">
            <mc:AlternateContent xmlns:mc="http://schemas.openxmlformats.org/markup-compatibility/2006">
              <mc:Choice xmlns:v="urn:schemas-microsoft-com:vml" Requires="v">
                <p:oleObj spid="_x0000_s32769" name="" r:id="rId1" imgW="29260800" imgH="4267200" progId="Equation.3">
                  <p:embed/>
                </p:oleObj>
              </mc:Choice>
              <mc:Fallback>
                <p:oleObj name="" r:id="rId1" imgW="29260800" imgH="4267200" progId="Equation.3">
                  <p:embed/>
                  <p:pic>
                    <p:nvPicPr>
                      <p:cNvPr id="0" name="Object 2"/>
                      <p:cNvPicPr>
                        <a:picLocks noChangeAspect="1"/>
                      </p:cNvPicPr>
                      <p:nvPr/>
                    </p:nvPicPr>
                    <p:blipFill>
                      <a:blip r:embed="rId2"/>
                      <a:stretch>
                        <a:fillRect/>
                      </a:stretch>
                    </p:blipFill>
                    <p:spPr>
                      <a:xfrm>
                        <a:off x="4355148" y="651193"/>
                        <a:ext cx="2632075" cy="395287"/>
                      </a:xfrm>
                      <a:prstGeom prst="rect">
                        <a:avLst/>
                      </a:prstGeom>
                      <a:solidFill>
                        <a:srgbClr val="86D1EC"/>
                      </a:solidFill>
                      <a:ln w="9525">
                        <a:noFill/>
                      </a:ln>
                    </p:spPr>
                  </p:pic>
                </p:oleObj>
              </mc:Fallback>
            </mc:AlternateContent>
          </a:graphicData>
        </a:graphic>
      </p:graphicFrame>
      <p:graphicFrame>
        <p:nvGraphicFramePr>
          <p:cNvPr id="73731" name="Object 3"/>
          <p:cNvGraphicFramePr>
            <a:graphicFrameLocks noChangeAspect="1"/>
          </p:cNvGraphicFramePr>
          <p:nvPr/>
        </p:nvGraphicFramePr>
        <p:xfrm>
          <a:off x="7092365" y="2345432"/>
          <a:ext cx="1912938" cy="360362"/>
        </p:xfrm>
        <a:graphic>
          <a:graphicData uri="http://schemas.openxmlformats.org/presentationml/2006/ole">
            <mc:AlternateContent xmlns:mc="http://schemas.openxmlformats.org/markup-compatibility/2006">
              <mc:Choice xmlns:v="urn:schemas-microsoft-com:vml" Requires="v">
                <p:oleObj spid="_x0000_s32770" name="" r:id="rId3" imgW="26517600" imgH="4876800" progId="Equation.3">
                  <p:embed/>
                </p:oleObj>
              </mc:Choice>
              <mc:Fallback>
                <p:oleObj name="" r:id="rId3" imgW="26517600" imgH="4876800" progId="Equation.3">
                  <p:embed/>
                  <p:pic>
                    <p:nvPicPr>
                      <p:cNvPr id="0" name="Object 3"/>
                      <p:cNvPicPr>
                        <a:picLocks noChangeAspect="1"/>
                      </p:cNvPicPr>
                      <p:nvPr/>
                    </p:nvPicPr>
                    <p:blipFill>
                      <a:blip r:embed="rId4"/>
                      <a:stretch>
                        <a:fillRect/>
                      </a:stretch>
                    </p:blipFill>
                    <p:spPr>
                      <a:xfrm>
                        <a:off x="7092365" y="2345432"/>
                        <a:ext cx="1912938" cy="360362"/>
                      </a:xfrm>
                      <a:prstGeom prst="rect">
                        <a:avLst/>
                      </a:prstGeom>
                      <a:solidFill>
                        <a:srgbClr val="86D1EC"/>
                      </a:solidFill>
                      <a:ln w="9525">
                        <a:noFill/>
                      </a:ln>
                    </p:spPr>
                  </p:pic>
                </p:oleObj>
              </mc:Fallback>
            </mc:AlternateContent>
          </a:graphicData>
        </a:graphic>
      </p:graphicFrame>
      <p:graphicFrame>
        <p:nvGraphicFramePr>
          <p:cNvPr id="73732" name="Object 4"/>
          <p:cNvGraphicFramePr>
            <a:graphicFrameLocks noChangeAspect="1"/>
          </p:cNvGraphicFramePr>
          <p:nvPr/>
        </p:nvGraphicFramePr>
        <p:xfrm>
          <a:off x="3407410" y="2705100"/>
          <a:ext cx="3600450" cy="371475"/>
        </p:xfrm>
        <a:graphic>
          <a:graphicData uri="http://schemas.openxmlformats.org/presentationml/2006/ole">
            <mc:AlternateContent xmlns:mc="http://schemas.openxmlformats.org/markup-compatibility/2006">
              <mc:Choice xmlns:v="urn:schemas-microsoft-com:vml" Requires="v">
                <p:oleObj spid="_x0000_s32771" name="" r:id="rId5" imgW="47853600" imgH="4876800" progId="Equation.3">
                  <p:embed/>
                </p:oleObj>
              </mc:Choice>
              <mc:Fallback>
                <p:oleObj name="" r:id="rId5" imgW="47853600" imgH="4876800" progId="Equation.3">
                  <p:embed/>
                  <p:pic>
                    <p:nvPicPr>
                      <p:cNvPr id="0" name="Object 4"/>
                      <p:cNvPicPr>
                        <a:picLocks noChangeAspect="1"/>
                      </p:cNvPicPr>
                      <p:nvPr/>
                    </p:nvPicPr>
                    <p:blipFill>
                      <a:blip r:embed="rId6"/>
                      <a:stretch>
                        <a:fillRect/>
                      </a:stretch>
                    </p:blipFill>
                    <p:spPr>
                      <a:xfrm>
                        <a:off x="3407410" y="2705100"/>
                        <a:ext cx="3600450" cy="371475"/>
                      </a:xfrm>
                      <a:prstGeom prst="rect">
                        <a:avLst/>
                      </a:prstGeom>
                      <a:solidFill>
                        <a:srgbClr val="86D1EC"/>
                      </a:solidFill>
                      <a:ln w="9525">
                        <a:noFill/>
                      </a:ln>
                    </p:spPr>
                  </p:pic>
                </p:oleObj>
              </mc:Fallback>
            </mc:AlternateContent>
          </a:graphicData>
        </a:graphic>
      </p:graphicFrame>
      <p:sp>
        <p:nvSpPr>
          <p:cNvPr id="33798" name="Text Box 5"/>
          <p:cNvSpPr txBox="1">
            <a:spLocks noChangeArrowheads="1"/>
          </p:cNvSpPr>
          <p:nvPr/>
        </p:nvSpPr>
        <p:spPr bwMode="auto">
          <a:xfrm>
            <a:off x="323850" y="617855"/>
            <a:ext cx="5080000" cy="398780"/>
          </a:xfrm>
          <a:prstGeom prst="rect">
            <a:avLst/>
          </a:prstGeom>
          <a:noFill/>
          <a:ln w="9525">
            <a:noFill/>
            <a:miter lim="800000"/>
          </a:ln>
        </p:spPr>
        <p:txBody>
          <a:bodyPr>
            <a:spAutoFit/>
          </a:bodyPr>
          <a:p>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②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然后按照拉依达准则进行判断。</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73734" name="Text Box 6"/>
          <p:cNvSpPr txBox="1">
            <a:spLocks noChangeArrowheads="1"/>
          </p:cNvSpPr>
          <p:nvPr/>
        </p:nvSpPr>
        <p:spPr bwMode="auto">
          <a:xfrm>
            <a:off x="539115" y="1086485"/>
            <a:ext cx="8310245" cy="891540"/>
          </a:xfrm>
          <a:prstGeom prst="rect">
            <a:avLst/>
          </a:prstGeom>
          <a:noFill/>
          <a:ln w="9525">
            <a:noFill/>
            <a:miter lim="800000"/>
          </a:ln>
        </p:spPr>
        <p:txBody>
          <a:bodyPr wrap="square">
            <a:spAutoFit/>
          </a:bodyPr>
          <a:p>
            <a:pPr>
              <a:lnSpc>
                <a:spcPct val="130000"/>
              </a:lnSpc>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逐一检查各测量值，均有</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nSpc>
                <a:spcPct val="130000"/>
              </a:lnSpc>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即各测量值的残差的绝对值都小于      ，所以这组数据没有粗大误差。</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73735" name="Picture 7"/>
          <p:cNvPicPr>
            <a:picLocks noChangeArrowheads="1"/>
          </p:cNvPicPr>
          <p:nvPr/>
        </p:nvPicPr>
        <p:blipFill>
          <a:blip r:embed="rId7" cstate="print"/>
          <a:srcRect/>
          <a:stretch>
            <a:fillRect/>
          </a:stretch>
        </p:blipFill>
        <p:spPr bwMode="auto">
          <a:xfrm>
            <a:off x="3491548" y="1121093"/>
            <a:ext cx="3887787" cy="503237"/>
          </a:xfrm>
          <a:prstGeom prst="rect">
            <a:avLst/>
          </a:prstGeom>
          <a:solidFill>
            <a:schemeClr val="hlink"/>
          </a:solidFill>
          <a:ln w="9525">
            <a:noFill/>
            <a:miter lim="800000"/>
            <a:headEnd/>
            <a:tailEnd/>
          </a:ln>
        </p:spPr>
      </p:pic>
      <p:pic>
        <p:nvPicPr>
          <p:cNvPr id="73736" name="Picture 8"/>
          <p:cNvPicPr>
            <a:picLocks noChangeArrowheads="1"/>
          </p:cNvPicPr>
          <p:nvPr/>
        </p:nvPicPr>
        <p:blipFill>
          <a:blip r:embed="rId8" cstate="print"/>
          <a:srcRect/>
          <a:stretch>
            <a:fillRect/>
          </a:stretch>
        </p:blipFill>
        <p:spPr bwMode="auto">
          <a:xfrm>
            <a:off x="4572000" y="1624330"/>
            <a:ext cx="360363" cy="358775"/>
          </a:xfrm>
          <a:prstGeom prst="rect">
            <a:avLst/>
          </a:prstGeom>
          <a:solidFill>
            <a:schemeClr val="hlink"/>
          </a:solidFill>
          <a:ln w="9525">
            <a:noFill/>
            <a:miter lim="800000"/>
            <a:headEnd/>
            <a:tailEnd/>
          </a:ln>
        </p:spPr>
      </p:pic>
      <p:sp>
        <p:nvSpPr>
          <p:cNvPr id="73737" name="Text Box 9"/>
          <p:cNvSpPr txBox="1">
            <a:spLocks noChangeArrowheads="1"/>
          </p:cNvSpPr>
          <p:nvPr/>
        </p:nvSpPr>
        <p:spPr bwMode="auto">
          <a:xfrm>
            <a:off x="467360" y="2335213"/>
            <a:ext cx="7705725" cy="706755"/>
          </a:xfrm>
          <a:prstGeom prst="rect">
            <a:avLst/>
          </a:prstGeom>
          <a:noFill/>
          <a:ln w="9525">
            <a:noFill/>
            <a:miter lim="800000"/>
          </a:ln>
        </p:spPr>
        <p:txBody>
          <a:bodyPr>
            <a:spAutoFit/>
          </a:bodyPr>
          <a:p>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③ 再按照格拉布斯准则进行判断。据</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表查出</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格拉布斯系数             （常取</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α=0.05</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），所以有</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aphicFrame>
        <p:nvGraphicFramePr>
          <p:cNvPr id="73738" name="Object 10"/>
          <p:cNvGraphicFramePr>
            <a:graphicFrameLocks noChangeAspect="1"/>
          </p:cNvGraphicFramePr>
          <p:nvPr/>
        </p:nvGraphicFramePr>
        <p:xfrm>
          <a:off x="4787900" y="3073400"/>
          <a:ext cx="2340610" cy="363855"/>
        </p:xfrm>
        <a:graphic>
          <a:graphicData uri="http://schemas.openxmlformats.org/presentationml/2006/ole">
            <mc:AlternateContent xmlns:mc="http://schemas.openxmlformats.org/markup-compatibility/2006">
              <mc:Choice xmlns:v="urn:schemas-microsoft-com:vml" Requires="v">
                <p:oleObj spid="_x0000_s32772" name="" r:id="rId9" imgW="39624000" imgH="7315200" progId="Equation.3">
                  <p:embed/>
                </p:oleObj>
              </mc:Choice>
              <mc:Fallback>
                <p:oleObj name="" r:id="rId9" imgW="39624000" imgH="7315200" progId="Equation.3">
                  <p:embed/>
                  <p:pic>
                    <p:nvPicPr>
                      <p:cNvPr id="0" name="Object 10"/>
                      <p:cNvPicPr>
                        <a:picLocks noChangeAspect="1"/>
                      </p:cNvPicPr>
                      <p:nvPr/>
                    </p:nvPicPr>
                    <p:blipFill>
                      <a:blip r:embed="rId10"/>
                      <a:stretch>
                        <a:fillRect/>
                      </a:stretch>
                    </p:blipFill>
                    <p:spPr>
                      <a:xfrm>
                        <a:off x="4787900" y="3073400"/>
                        <a:ext cx="2340610" cy="363855"/>
                      </a:xfrm>
                      <a:prstGeom prst="rect">
                        <a:avLst/>
                      </a:prstGeom>
                      <a:solidFill>
                        <a:srgbClr val="86D1EC"/>
                      </a:solidFill>
                      <a:ln w="9525">
                        <a:noFill/>
                      </a:ln>
                    </p:spPr>
                  </p:pic>
                </p:oleObj>
              </mc:Fallback>
            </mc:AlternateContent>
          </a:graphicData>
        </a:graphic>
      </p:graphicFrame>
      <p:sp>
        <p:nvSpPr>
          <p:cNvPr id="73739" name="Text Box 11"/>
          <p:cNvSpPr txBox="1">
            <a:spLocks noChangeArrowheads="1"/>
          </p:cNvSpPr>
          <p:nvPr/>
        </p:nvSpPr>
        <p:spPr bwMode="auto">
          <a:xfrm>
            <a:off x="252730" y="3041968"/>
            <a:ext cx="6264275" cy="398780"/>
          </a:xfrm>
          <a:prstGeom prst="rect">
            <a:avLst/>
          </a:prstGeom>
          <a:noFill/>
          <a:ln w="9525">
            <a:noFill/>
            <a:miter lim="800000"/>
          </a:ln>
        </p:spPr>
        <p:txBody>
          <a:bodyPr>
            <a:spAutoFit/>
          </a:bodyPr>
          <a:p>
            <a:pPr indent="266700"/>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逐一检查各测量值，第</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8</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个测量值</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y</a:t>
            </a:r>
            <a:r>
              <a:rPr lang="zh-CN" altLang="zh-CN" sz="2000" b="1" baseline="-25000">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8</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有</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73740" name="Text Box 12"/>
          <p:cNvSpPr txBox="1">
            <a:spLocks noChangeArrowheads="1"/>
          </p:cNvSpPr>
          <p:nvPr/>
        </p:nvSpPr>
        <p:spPr bwMode="auto">
          <a:xfrm>
            <a:off x="575310" y="3497580"/>
            <a:ext cx="7489825" cy="398780"/>
          </a:xfrm>
          <a:prstGeom prst="rect">
            <a:avLst/>
          </a:prstGeom>
          <a:noFill/>
          <a:ln w="9525">
            <a:noFill/>
            <a:miter lim="800000"/>
          </a:ln>
        </p:spPr>
        <p:txBody>
          <a:bodyPr>
            <a:spAutoFit/>
          </a:bodyPr>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所以， </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v</a:t>
            </a:r>
            <a:r>
              <a:rPr lang="zh-CN"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8</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为粗差，第</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8</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个测量值为坏值，应予以舍弃。</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aphicFrame>
        <p:nvGraphicFramePr>
          <p:cNvPr id="74754" name="Object 2"/>
          <p:cNvGraphicFramePr>
            <a:graphicFrameLocks noChangeAspect="1"/>
          </p:cNvGraphicFramePr>
          <p:nvPr/>
        </p:nvGraphicFramePr>
        <p:xfrm>
          <a:off x="3060065" y="3898900"/>
          <a:ext cx="4844415" cy="775335"/>
        </p:xfrm>
        <a:graphic>
          <a:graphicData uri="http://schemas.openxmlformats.org/presentationml/2006/ole">
            <mc:AlternateContent xmlns:mc="http://schemas.openxmlformats.org/markup-compatibility/2006">
              <mc:Choice xmlns:v="urn:schemas-microsoft-com:vml" Requires="v">
                <p:oleObj spid="_x0000_s33793" name="" r:id="rId11" imgW="63703200" imgH="11582400" progId="Equation.3">
                  <p:embed/>
                </p:oleObj>
              </mc:Choice>
              <mc:Fallback>
                <p:oleObj name="" r:id="rId11" imgW="63703200" imgH="11582400" progId="Equation.3">
                  <p:embed/>
                  <p:pic>
                    <p:nvPicPr>
                      <p:cNvPr id="0" name="Object 2"/>
                      <p:cNvPicPr>
                        <a:picLocks noChangeAspect="1"/>
                      </p:cNvPicPr>
                      <p:nvPr/>
                    </p:nvPicPr>
                    <p:blipFill>
                      <a:blip r:embed="rId12"/>
                      <a:stretch>
                        <a:fillRect/>
                      </a:stretch>
                    </p:blipFill>
                    <p:spPr>
                      <a:xfrm>
                        <a:off x="3060065" y="3898900"/>
                        <a:ext cx="4844415" cy="775335"/>
                      </a:xfrm>
                      <a:prstGeom prst="rect">
                        <a:avLst/>
                      </a:prstGeom>
                      <a:solidFill>
                        <a:srgbClr val="86D1EC"/>
                      </a:solidFill>
                      <a:ln w="9525">
                        <a:noFill/>
                      </a:ln>
                    </p:spPr>
                  </p:pic>
                </p:oleObj>
              </mc:Fallback>
            </mc:AlternateContent>
          </a:graphicData>
        </a:graphic>
      </p:graphicFrame>
      <p:graphicFrame>
        <p:nvGraphicFramePr>
          <p:cNvPr id="74755" name="Object 3"/>
          <p:cNvGraphicFramePr>
            <a:graphicFrameLocks noChangeAspect="1"/>
          </p:cNvGraphicFramePr>
          <p:nvPr/>
        </p:nvGraphicFramePr>
        <p:xfrm>
          <a:off x="2771775" y="4719320"/>
          <a:ext cx="3384550" cy="458788"/>
        </p:xfrm>
        <a:graphic>
          <a:graphicData uri="http://schemas.openxmlformats.org/presentationml/2006/ole">
            <mc:AlternateContent xmlns:mc="http://schemas.openxmlformats.org/markup-compatibility/2006">
              <mc:Choice xmlns:v="urn:schemas-microsoft-com:vml" Requires="v">
                <p:oleObj spid="_x0000_s33794" name="" r:id="rId13" imgW="48158400" imgH="7315200" progId="Equation.3">
                  <p:embed/>
                </p:oleObj>
              </mc:Choice>
              <mc:Fallback>
                <p:oleObj name="" r:id="rId13" imgW="48158400" imgH="7315200" progId="Equation.3">
                  <p:embed/>
                  <p:pic>
                    <p:nvPicPr>
                      <p:cNvPr id="0" name="Object 3"/>
                      <p:cNvPicPr>
                        <a:picLocks noChangeAspect="1"/>
                      </p:cNvPicPr>
                      <p:nvPr/>
                    </p:nvPicPr>
                    <p:blipFill>
                      <a:blip r:embed="rId14"/>
                      <a:stretch>
                        <a:fillRect/>
                      </a:stretch>
                    </p:blipFill>
                    <p:spPr>
                      <a:xfrm>
                        <a:off x="2771775" y="4719320"/>
                        <a:ext cx="3384550" cy="458788"/>
                      </a:xfrm>
                      <a:prstGeom prst="rect">
                        <a:avLst/>
                      </a:prstGeom>
                      <a:solidFill>
                        <a:srgbClr val="86D1EC"/>
                      </a:solidFill>
                      <a:ln w="9525">
                        <a:noFill/>
                      </a:ln>
                    </p:spPr>
                  </p:pic>
                </p:oleObj>
              </mc:Fallback>
            </mc:AlternateContent>
          </a:graphicData>
        </a:graphic>
      </p:graphicFrame>
      <p:graphicFrame>
        <p:nvGraphicFramePr>
          <p:cNvPr id="74756" name="Object 4"/>
          <p:cNvGraphicFramePr>
            <a:graphicFrameLocks noChangeAspect="1"/>
          </p:cNvGraphicFramePr>
          <p:nvPr/>
        </p:nvGraphicFramePr>
        <p:xfrm>
          <a:off x="3131503" y="5217160"/>
          <a:ext cx="1944687" cy="369888"/>
        </p:xfrm>
        <a:graphic>
          <a:graphicData uri="http://schemas.openxmlformats.org/presentationml/2006/ole">
            <mc:AlternateContent xmlns:mc="http://schemas.openxmlformats.org/markup-compatibility/2006">
              <mc:Choice xmlns:v="urn:schemas-microsoft-com:vml" Requires="v">
                <p:oleObj spid="_x0000_s33795" name="" r:id="rId15" imgW="26212800" imgH="4876800" progId="Equation.3">
                  <p:embed/>
                </p:oleObj>
              </mc:Choice>
              <mc:Fallback>
                <p:oleObj name="" r:id="rId15" imgW="26212800" imgH="4876800" progId="Equation.3">
                  <p:embed/>
                  <p:pic>
                    <p:nvPicPr>
                      <p:cNvPr id="0" name="Object 4"/>
                      <p:cNvPicPr>
                        <a:picLocks noChangeAspect="1"/>
                      </p:cNvPicPr>
                      <p:nvPr/>
                    </p:nvPicPr>
                    <p:blipFill>
                      <a:blip r:embed="rId16"/>
                      <a:stretch>
                        <a:fillRect/>
                      </a:stretch>
                    </p:blipFill>
                    <p:spPr>
                      <a:xfrm>
                        <a:off x="3131503" y="5217160"/>
                        <a:ext cx="1944687" cy="369888"/>
                      </a:xfrm>
                      <a:prstGeom prst="rect">
                        <a:avLst/>
                      </a:prstGeom>
                      <a:solidFill>
                        <a:srgbClr val="86D1EC"/>
                      </a:solidFill>
                      <a:ln w="9525">
                        <a:noFill/>
                      </a:ln>
                    </p:spPr>
                  </p:pic>
                </p:oleObj>
              </mc:Fallback>
            </mc:AlternateContent>
          </a:graphicData>
        </a:graphic>
      </p:graphicFrame>
      <p:sp>
        <p:nvSpPr>
          <p:cNvPr id="34822" name="Text Box 5"/>
          <p:cNvSpPr txBox="1">
            <a:spLocks noChangeArrowheads="1"/>
          </p:cNvSpPr>
          <p:nvPr/>
        </p:nvSpPr>
        <p:spPr bwMode="auto">
          <a:xfrm>
            <a:off x="252095" y="3927475"/>
            <a:ext cx="2802890" cy="398780"/>
          </a:xfrm>
          <a:prstGeom prst="rect">
            <a:avLst/>
          </a:prstGeom>
          <a:noFill/>
          <a:ln w="9525">
            <a:noFill/>
            <a:miter lim="800000"/>
          </a:ln>
        </p:spPr>
        <p:txBody>
          <a:bodyPr wrap="square">
            <a:spAutoFit/>
          </a:bodyPr>
          <a:p>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sym typeface="楷体" panose="02010609060101010101" pitchFamily="49" charset="-122"/>
              </a:rPr>
              <a:t>④</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舍弃</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y</a:t>
            </a:r>
            <a:r>
              <a:rPr lang="zh-CN"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8</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后，重新计算</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74758" name="Text Box 6"/>
          <p:cNvSpPr txBox="1">
            <a:spLocks noChangeArrowheads="1"/>
          </p:cNvSpPr>
          <p:nvPr/>
        </p:nvSpPr>
        <p:spPr bwMode="auto">
          <a:xfrm>
            <a:off x="683895" y="4719320"/>
            <a:ext cx="2426970" cy="398780"/>
          </a:xfrm>
          <a:prstGeom prst="rect">
            <a:avLst/>
          </a:prstGeom>
          <a:noFill/>
          <a:ln w="9525">
            <a:noFill/>
            <a:miter lim="800000"/>
          </a:ln>
        </p:spPr>
        <p:txBody>
          <a:bodyPr wrap="square">
            <a:spAutoFit/>
          </a:bodyPr>
          <a:p>
            <a:r>
              <a:rPr lang="zh-CN" altLang="en-US" sz="2000" b="1">
                <a:solidFill>
                  <a:srgbClr val="FFFF00"/>
                </a:solidFill>
                <a:latin typeface="宋体" panose="02010600030101010101" pitchFamily="2" charset="-122"/>
                <a:ea typeface="宋体" panose="02010600030101010101" pitchFamily="2" charset="-122"/>
                <a:sym typeface="宋体" panose="02010600030101010101" pitchFamily="2" charset="-122"/>
              </a:rPr>
              <a:t>按照拉依达准则：</a:t>
            </a:r>
            <a:endParaRPr lang="zh-CN" altLang="en-US" sz="2000" b="1">
              <a:solidFill>
                <a:srgbClr val="FFFF00"/>
              </a:solidFill>
              <a:latin typeface="宋体" panose="02010600030101010101" pitchFamily="2" charset="-122"/>
              <a:ea typeface="宋体" panose="02010600030101010101" pitchFamily="2" charset="-122"/>
              <a:sym typeface="宋体" panose="02010600030101010101" pitchFamily="2" charset="-122"/>
            </a:endParaRPr>
          </a:p>
        </p:txBody>
      </p:sp>
      <p:sp>
        <p:nvSpPr>
          <p:cNvPr id="74759" name="Text Box 7"/>
          <p:cNvSpPr txBox="1">
            <a:spLocks noChangeArrowheads="1"/>
          </p:cNvSpPr>
          <p:nvPr/>
        </p:nvSpPr>
        <p:spPr bwMode="auto">
          <a:xfrm>
            <a:off x="6228080" y="4719320"/>
            <a:ext cx="1798638" cy="398780"/>
          </a:xfrm>
          <a:prstGeom prst="rect">
            <a:avLst/>
          </a:prstGeom>
          <a:noFill/>
          <a:ln w="9525">
            <a:noFill/>
            <a:miter lim="800000"/>
          </a:ln>
        </p:spPr>
        <p:txBody>
          <a:bodyPr>
            <a:spAutoFit/>
          </a:bodyPr>
          <a:p>
            <a:r>
              <a:rPr lang="zh-CN" altLang="en-US" sz="2000" b="1">
                <a:solidFill>
                  <a:srgbClr val="FFFF00"/>
                </a:solidFill>
                <a:latin typeface="宋体" panose="02010600030101010101" pitchFamily="2" charset="-122"/>
                <a:ea typeface="宋体" panose="02010600030101010101" pitchFamily="2" charset="-122"/>
                <a:sym typeface="宋体" panose="02010600030101010101" pitchFamily="2" charset="-122"/>
              </a:rPr>
              <a:t>没有粗差。</a:t>
            </a:r>
            <a:endParaRPr lang="zh-CN" altLang="en-US" sz="2000" b="1">
              <a:solidFill>
                <a:srgbClr val="FFFF00"/>
              </a:solidFill>
              <a:latin typeface="宋体" panose="02010600030101010101" pitchFamily="2" charset="-122"/>
              <a:ea typeface="宋体" panose="02010600030101010101" pitchFamily="2" charset="-122"/>
              <a:sym typeface="宋体" panose="02010600030101010101" pitchFamily="2" charset="-122"/>
            </a:endParaRPr>
          </a:p>
        </p:txBody>
      </p:sp>
      <p:sp>
        <p:nvSpPr>
          <p:cNvPr id="74760" name="Text Box 8"/>
          <p:cNvSpPr txBox="1">
            <a:spLocks noChangeArrowheads="1"/>
          </p:cNvSpPr>
          <p:nvPr/>
        </p:nvSpPr>
        <p:spPr bwMode="auto">
          <a:xfrm>
            <a:off x="755650" y="5223510"/>
            <a:ext cx="2528570" cy="398780"/>
          </a:xfrm>
          <a:prstGeom prst="rect">
            <a:avLst/>
          </a:prstGeom>
          <a:noFill/>
          <a:ln w="9525">
            <a:noFill/>
            <a:miter lim="800000"/>
          </a:ln>
        </p:spPr>
        <p:txBody>
          <a:bodyPr wrap="square">
            <a:spAutoFit/>
          </a:bodyPr>
          <a:p>
            <a:r>
              <a:rPr lang="zh-CN" altLang="en-US" sz="2000" b="1">
                <a:solidFill>
                  <a:srgbClr val="FFFF00"/>
                </a:solidFill>
                <a:latin typeface="宋体" panose="02010600030101010101" pitchFamily="2" charset="-122"/>
                <a:ea typeface="宋体" panose="02010600030101010101" pitchFamily="2" charset="-122"/>
                <a:sym typeface="宋体" panose="02010600030101010101" pitchFamily="2" charset="-122"/>
              </a:rPr>
              <a:t>按照格拉布斯准则：</a:t>
            </a:r>
            <a:endParaRPr lang="zh-CN" altLang="en-US" sz="2000" b="1">
              <a:solidFill>
                <a:srgbClr val="FFFF00"/>
              </a:solidFill>
              <a:latin typeface="宋体" panose="02010600030101010101" pitchFamily="2" charset="-122"/>
              <a:ea typeface="宋体" panose="02010600030101010101" pitchFamily="2" charset="-122"/>
              <a:sym typeface="宋体" panose="02010600030101010101" pitchFamily="2" charset="-122"/>
            </a:endParaRPr>
          </a:p>
        </p:txBody>
      </p:sp>
      <p:sp>
        <p:nvSpPr>
          <p:cNvPr id="74761" name="Text Box 9"/>
          <p:cNvSpPr txBox="1">
            <a:spLocks noChangeArrowheads="1"/>
          </p:cNvSpPr>
          <p:nvPr/>
        </p:nvSpPr>
        <p:spPr bwMode="auto">
          <a:xfrm>
            <a:off x="5147945" y="5203825"/>
            <a:ext cx="3185795" cy="460375"/>
          </a:xfrm>
          <a:prstGeom prst="rect">
            <a:avLst/>
          </a:prstGeom>
          <a:noFill/>
          <a:ln w="9525">
            <a:noFill/>
            <a:miter lim="800000"/>
          </a:ln>
        </p:spPr>
        <p:txBody>
          <a:bodyPr wrap="square">
            <a:spAutoFit/>
          </a:bodyPr>
          <a:p>
            <a:r>
              <a:rPr lang="zh-CN" altLang="en-US" sz="2400" b="1">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zh-CN" sz="2400" b="1">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n=15, α=0.05</a:t>
            </a:r>
            <a:r>
              <a:rPr lang="zh-CN" altLang="en-US" sz="2400" b="1">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r>
              <a:rPr lang="zh-CN" altLang="zh-CN" sz="2400" b="1">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rPr>
              <a:t>,</a:t>
            </a:r>
            <a:endParaRPr lang="zh-CN" altLang="zh-CN" sz="2400" b="1">
              <a:solidFill>
                <a:srgbClr val="FFFF00"/>
              </a:solidFill>
              <a:latin typeface="Times New Roman" panose="02020603050405020304" pitchFamily="18" charset="0"/>
              <a:ea typeface="楷体_GB2312" pitchFamily="49" charset="-122"/>
              <a:cs typeface="Times New Roman" panose="02020603050405020304" pitchFamily="18" charset="0"/>
              <a:sym typeface="宋体" panose="02010600030101010101" pitchFamily="2" charset="-122"/>
            </a:endParaRPr>
          </a:p>
        </p:txBody>
      </p:sp>
      <p:graphicFrame>
        <p:nvGraphicFramePr>
          <p:cNvPr id="74762" name="Object 10"/>
          <p:cNvGraphicFramePr>
            <a:graphicFrameLocks noChangeAspect="1"/>
          </p:cNvGraphicFramePr>
          <p:nvPr/>
        </p:nvGraphicFramePr>
        <p:xfrm>
          <a:off x="1619885" y="5655945"/>
          <a:ext cx="3910965" cy="386715"/>
        </p:xfrm>
        <a:graphic>
          <a:graphicData uri="http://schemas.openxmlformats.org/presentationml/2006/ole">
            <mc:AlternateContent xmlns:mc="http://schemas.openxmlformats.org/markup-compatibility/2006">
              <mc:Choice xmlns:v="urn:schemas-microsoft-com:vml" Requires="v">
                <p:oleObj spid="_x0000_s33796" name="" r:id="rId17" imgW="47853600" imgH="4876800" progId="Equation.3">
                  <p:embed/>
                </p:oleObj>
              </mc:Choice>
              <mc:Fallback>
                <p:oleObj name="" r:id="rId17" imgW="47853600" imgH="4876800" progId="Equation.3">
                  <p:embed/>
                  <p:pic>
                    <p:nvPicPr>
                      <p:cNvPr id="0" name="Object 10"/>
                      <p:cNvPicPr>
                        <a:picLocks noChangeAspect="1"/>
                      </p:cNvPicPr>
                      <p:nvPr/>
                    </p:nvPicPr>
                    <p:blipFill>
                      <a:blip r:embed="rId18"/>
                      <a:stretch>
                        <a:fillRect/>
                      </a:stretch>
                    </p:blipFill>
                    <p:spPr>
                      <a:xfrm>
                        <a:off x="1619885" y="5655945"/>
                        <a:ext cx="3910965" cy="386715"/>
                      </a:xfrm>
                      <a:prstGeom prst="rect">
                        <a:avLst/>
                      </a:prstGeom>
                      <a:solidFill>
                        <a:srgbClr val="86D1EC"/>
                      </a:solidFill>
                      <a:ln w="9525">
                        <a:noFill/>
                      </a:ln>
                    </p:spPr>
                  </p:pic>
                </p:oleObj>
              </mc:Fallback>
            </mc:AlternateContent>
          </a:graphicData>
        </a:graphic>
      </p:graphicFrame>
      <p:sp>
        <p:nvSpPr>
          <p:cNvPr id="74763" name="Text Box 11"/>
          <p:cNvSpPr txBox="1">
            <a:spLocks noChangeArrowheads="1"/>
          </p:cNvSpPr>
          <p:nvPr/>
        </p:nvSpPr>
        <p:spPr bwMode="auto">
          <a:xfrm>
            <a:off x="249555" y="6088380"/>
            <a:ext cx="8672830" cy="706755"/>
          </a:xfrm>
          <a:prstGeom prst="rect">
            <a:avLst/>
          </a:prstGeom>
          <a:noFill/>
          <a:ln w="9525">
            <a:noFill/>
            <a:miter lim="800000"/>
          </a:ln>
        </p:spPr>
        <p:txBody>
          <a:bodyPr wrap="square">
            <a:spAutoFit/>
          </a:bodyPr>
          <a:p>
            <a:pPr indent="266700"/>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  逐一检查各个测量值，所有残余误差均小于鉴别值，所以测量值中不含粗差。至此，粗差判断结束，全部测量值中只有</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x</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宋体" panose="02010600030101010101" pitchFamily="2" charset="-122"/>
              </a:rPr>
              <a:t>8</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含有粗差，应予以舍弃。</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74764" name="Text Box 12" descr="斜纹布"/>
          <p:cNvSpPr txBox="1">
            <a:spLocks noChangeArrowheads="1"/>
          </p:cNvSpPr>
          <p:nvPr/>
        </p:nvSpPr>
        <p:spPr bwMode="auto">
          <a:xfrm>
            <a:off x="971233" y="5667375"/>
            <a:ext cx="693420" cy="398780"/>
          </a:xfrm>
          <a:prstGeom prst="rect">
            <a:avLst/>
          </a:prstGeom>
          <a:noFill/>
          <a:ln w="9525">
            <a:noFill/>
            <a:miter lim="800000"/>
          </a:ln>
          <a:effectLst>
            <a:outerShdw dist="17961" dir="2700000" algn="ctr" rotWithShape="0">
              <a:schemeClr val="bg2"/>
            </a:outerShdw>
          </a:effectLst>
        </p:spPr>
        <p:txBody>
          <a:bodyPr wrap="none" anchor="ctr">
            <a:spAutoFit/>
          </a:bodyPr>
          <a:p>
            <a:pPr>
              <a:defRPr/>
            </a:pPr>
            <a:r>
              <a:rPr lang="zh-CN" altLang="en-US" sz="2000" b="1" dirty="0">
                <a:solidFill>
                  <a:srgbClr val="FFFF00"/>
                </a:solidFill>
                <a:latin typeface="宋体" panose="02010600030101010101" pitchFamily="2" charset="-122"/>
                <a:ea typeface="宋体" panose="02010600030101010101" pitchFamily="2" charset="-122"/>
              </a:rPr>
              <a:t>所以</a:t>
            </a:r>
            <a:endParaRPr lang="zh-CN" altLang="en-US" sz="2000" b="1" dirty="0">
              <a:solidFill>
                <a:srgbClr val="FF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 calcmode="lin" valueType="num">
                                      <p:cBhvr additive="base">
                                        <p:cTn id="7" dur="500" fill="hold"/>
                                        <p:tgtEl>
                                          <p:spTgt spid="33798"/>
                                        </p:tgtEl>
                                        <p:attrNameLst>
                                          <p:attrName>ppt_x</p:attrName>
                                        </p:attrNameLst>
                                      </p:cBhvr>
                                      <p:tavLst>
                                        <p:tav tm="0">
                                          <p:val>
                                            <p:strVal val="#ppt_x"/>
                                          </p:val>
                                        </p:tav>
                                        <p:tav tm="100000">
                                          <p:val>
                                            <p:strVal val="#ppt_x"/>
                                          </p:val>
                                        </p:tav>
                                      </p:tavLst>
                                    </p:anim>
                                    <p:anim calcmode="lin" valueType="num">
                                      <p:cBhvr additive="base">
                                        <p:cTn id="8"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3730"/>
                                        </p:tgtEl>
                                        <p:attrNameLst>
                                          <p:attrName>style.visibility</p:attrName>
                                        </p:attrNameLst>
                                      </p:cBhvr>
                                      <p:to>
                                        <p:strVal val="visible"/>
                                      </p:to>
                                    </p:set>
                                    <p:anim calcmode="lin" valueType="num">
                                      <p:cBhvr additive="base">
                                        <p:cTn id="13" dur="500" fill="hold"/>
                                        <p:tgtEl>
                                          <p:spTgt spid="73730"/>
                                        </p:tgtEl>
                                        <p:attrNameLst>
                                          <p:attrName>ppt_x</p:attrName>
                                        </p:attrNameLst>
                                      </p:cBhvr>
                                      <p:tavLst>
                                        <p:tav tm="0">
                                          <p:val>
                                            <p:strVal val="0-#ppt_w/2"/>
                                          </p:val>
                                        </p:tav>
                                        <p:tav tm="100000">
                                          <p:val>
                                            <p:strVal val="#ppt_x"/>
                                          </p:val>
                                        </p:tav>
                                      </p:tavLst>
                                    </p:anim>
                                    <p:anim calcmode="lin" valueType="num">
                                      <p:cBhvr additive="base">
                                        <p:cTn id="14" dur="500" fill="hold"/>
                                        <p:tgtEl>
                                          <p:spTgt spid="737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3734"/>
                                        </p:tgtEl>
                                        <p:attrNameLst>
                                          <p:attrName>style.visibility</p:attrName>
                                        </p:attrNameLst>
                                      </p:cBhvr>
                                      <p:to>
                                        <p:strVal val="visible"/>
                                      </p:to>
                                    </p:set>
                                    <p:animEffect transition="in" filter="blinds(horizontal)">
                                      <p:cBhvr>
                                        <p:cTn id="19" dur="500"/>
                                        <p:tgtEl>
                                          <p:spTgt spid="73734"/>
                                        </p:tgtEl>
                                      </p:cBhvr>
                                    </p:animEffect>
                                  </p:childTnLst>
                                </p:cTn>
                              </p:par>
                              <p:par>
                                <p:cTn id="20" presetID="3" presetClass="entr" presetSubtype="10" fill="hold" nodeType="withEffect">
                                  <p:stCondLst>
                                    <p:cond delay="0"/>
                                  </p:stCondLst>
                                  <p:childTnLst>
                                    <p:set>
                                      <p:cBhvr>
                                        <p:cTn id="21" dur="1" fill="hold">
                                          <p:stCondLst>
                                            <p:cond delay="0"/>
                                          </p:stCondLst>
                                        </p:cTn>
                                        <p:tgtEl>
                                          <p:spTgt spid="73735"/>
                                        </p:tgtEl>
                                        <p:attrNameLst>
                                          <p:attrName>style.visibility</p:attrName>
                                        </p:attrNameLst>
                                      </p:cBhvr>
                                      <p:to>
                                        <p:strVal val="visible"/>
                                      </p:to>
                                    </p:set>
                                    <p:animEffect transition="in" filter="blinds(horizontal)">
                                      <p:cBhvr>
                                        <p:cTn id="22" dur="500"/>
                                        <p:tgtEl>
                                          <p:spTgt spid="73735"/>
                                        </p:tgtEl>
                                      </p:cBhvr>
                                    </p:animEffect>
                                  </p:childTnLst>
                                </p:cTn>
                              </p:par>
                              <p:par>
                                <p:cTn id="23" presetID="3" presetClass="entr" presetSubtype="10" fill="hold" nodeType="withEffect">
                                  <p:stCondLst>
                                    <p:cond delay="0"/>
                                  </p:stCondLst>
                                  <p:childTnLst>
                                    <p:set>
                                      <p:cBhvr>
                                        <p:cTn id="24" dur="1" fill="hold">
                                          <p:stCondLst>
                                            <p:cond delay="0"/>
                                          </p:stCondLst>
                                        </p:cTn>
                                        <p:tgtEl>
                                          <p:spTgt spid="73736"/>
                                        </p:tgtEl>
                                        <p:attrNameLst>
                                          <p:attrName>style.visibility</p:attrName>
                                        </p:attrNameLst>
                                      </p:cBhvr>
                                      <p:to>
                                        <p:strVal val="visible"/>
                                      </p:to>
                                    </p:set>
                                    <p:animEffect transition="in" filter="blinds(horizontal)">
                                      <p:cBhvr>
                                        <p:cTn id="25" dur="500"/>
                                        <p:tgtEl>
                                          <p:spTgt spid="7373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3737"/>
                                        </p:tgtEl>
                                        <p:attrNameLst>
                                          <p:attrName>style.visibility</p:attrName>
                                        </p:attrNameLst>
                                      </p:cBhvr>
                                      <p:to>
                                        <p:strVal val="visible"/>
                                      </p:to>
                                    </p:set>
                                    <p:anim calcmode="lin" valueType="num">
                                      <p:cBhvr additive="base">
                                        <p:cTn id="30" dur="500" fill="hold"/>
                                        <p:tgtEl>
                                          <p:spTgt spid="73737"/>
                                        </p:tgtEl>
                                        <p:attrNameLst>
                                          <p:attrName>ppt_x</p:attrName>
                                        </p:attrNameLst>
                                      </p:cBhvr>
                                      <p:tavLst>
                                        <p:tav tm="0">
                                          <p:val>
                                            <p:strVal val="0-#ppt_w/2"/>
                                          </p:val>
                                        </p:tav>
                                        <p:tav tm="100000">
                                          <p:val>
                                            <p:strVal val="#ppt_x"/>
                                          </p:val>
                                        </p:tav>
                                      </p:tavLst>
                                    </p:anim>
                                    <p:anim calcmode="lin" valueType="num">
                                      <p:cBhvr additive="base">
                                        <p:cTn id="31" dur="500" fill="hold"/>
                                        <p:tgtEl>
                                          <p:spTgt spid="73737"/>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73731"/>
                                        </p:tgtEl>
                                        <p:attrNameLst>
                                          <p:attrName>style.visibility</p:attrName>
                                        </p:attrNameLst>
                                      </p:cBhvr>
                                      <p:to>
                                        <p:strVal val="visible"/>
                                      </p:to>
                                    </p:set>
                                    <p:anim calcmode="lin" valueType="num">
                                      <p:cBhvr additive="base">
                                        <p:cTn id="34" dur="500" fill="hold"/>
                                        <p:tgtEl>
                                          <p:spTgt spid="73731"/>
                                        </p:tgtEl>
                                        <p:attrNameLst>
                                          <p:attrName>ppt_x</p:attrName>
                                        </p:attrNameLst>
                                      </p:cBhvr>
                                      <p:tavLst>
                                        <p:tav tm="0">
                                          <p:val>
                                            <p:strVal val="0-#ppt_w/2"/>
                                          </p:val>
                                        </p:tav>
                                        <p:tav tm="100000">
                                          <p:val>
                                            <p:strVal val="#ppt_x"/>
                                          </p:val>
                                        </p:tav>
                                      </p:tavLst>
                                    </p:anim>
                                    <p:anim calcmode="lin" valueType="num">
                                      <p:cBhvr additive="base">
                                        <p:cTn id="35" dur="500" fill="hold"/>
                                        <p:tgtEl>
                                          <p:spTgt spid="7373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73732"/>
                                        </p:tgtEl>
                                        <p:attrNameLst>
                                          <p:attrName>style.visibility</p:attrName>
                                        </p:attrNameLst>
                                      </p:cBhvr>
                                      <p:to>
                                        <p:strVal val="visible"/>
                                      </p:to>
                                    </p:set>
                                    <p:anim calcmode="lin" valueType="num">
                                      <p:cBhvr additive="base">
                                        <p:cTn id="40" dur="500" fill="hold"/>
                                        <p:tgtEl>
                                          <p:spTgt spid="73732"/>
                                        </p:tgtEl>
                                        <p:attrNameLst>
                                          <p:attrName>ppt_x</p:attrName>
                                        </p:attrNameLst>
                                      </p:cBhvr>
                                      <p:tavLst>
                                        <p:tav tm="0">
                                          <p:val>
                                            <p:strVal val="0-#ppt_w/2"/>
                                          </p:val>
                                        </p:tav>
                                        <p:tav tm="100000">
                                          <p:val>
                                            <p:strVal val="#ppt_x"/>
                                          </p:val>
                                        </p:tav>
                                      </p:tavLst>
                                    </p:anim>
                                    <p:anim calcmode="lin" valueType="num">
                                      <p:cBhvr additive="base">
                                        <p:cTn id="41"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73739"/>
                                        </p:tgtEl>
                                        <p:attrNameLst>
                                          <p:attrName>style.visibility</p:attrName>
                                        </p:attrNameLst>
                                      </p:cBhvr>
                                      <p:to>
                                        <p:strVal val="visible"/>
                                      </p:to>
                                    </p:set>
                                    <p:anim calcmode="lin" valueType="num">
                                      <p:cBhvr additive="base">
                                        <p:cTn id="46" dur="500" fill="hold"/>
                                        <p:tgtEl>
                                          <p:spTgt spid="73739"/>
                                        </p:tgtEl>
                                        <p:attrNameLst>
                                          <p:attrName>ppt_x</p:attrName>
                                        </p:attrNameLst>
                                      </p:cBhvr>
                                      <p:tavLst>
                                        <p:tav tm="0">
                                          <p:val>
                                            <p:strVal val="0-#ppt_w/2"/>
                                          </p:val>
                                        </p:tav>
                                        <p:tav tm="100000">
                                          <p:val>
                                            <p:strVal val="#ppt_x"/>
                                          </p:val>
                                        </p:tav>
                                      </p:tavLst>
                                    </p:anim>
                                    <p:anim calcmode="lin" valueType="num">
                                      <p:cBhvr additive="base">
                                        <p:cTn id="47" dur="500" fill="hold"/>
                                        <p:tgtEl>
                                          <p:spTgt spid="73739"/>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73738"/>
                                        </p:tgtEl>
                                        <p:attrNameLst>
                                          <p:attrName>style.visibility</p:attrName>
                                        </p:attrNameLst>
                                      </p:cBhvr>
                                      <p:to>
                                        <p:strVal val="visible"/>
                                      </p:to>
                                    </p:set>
                                    <p:anim calcmode="lin" valueType="num">
                                      <p:cBhvr additive="base">
                                        <p:cTn id="52" dur="500" fill="hold"/>
                                        <p:tgtEl>
                                          <p:spTgt spid="73738"/>
                                        </p:tgtEl>
                                        <p:attrNameLst>
                                          <p:attrName>ppt_x</p:attrName>
                                        </p:attrNameLst>
                                      </p:cBhvr>
                                      <p:tavLst>
                                        <p:tav tm="0">
                                          <p:val>
                                            <p:strVal val="0-#ppt_w/2"/>
                                          </p:val>
                                        </p:tav>
                                        <p:tav tm="100000">
                                          <p:val>
                                            <p:strVal val="#ppt_x"/>
                                          </p:val>
                                        </p:tav>
                                      </p:tavLst>
                                    </p:anim>
                                    <p:anim calcmode="lin" valueType="num">
                                      <p:cBhvr additive="base">
                                        <p:cTn id="53" dur="500" fill="hold"/>
                                        <p:tgtEl>
                                          <p:spTgt spid="73738"/>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73740"/>
                                        </p:tgtEl>
                                        <p:attrNameLst>
                                          <p:attrName>style.visibility</p:attrName>
                                        </p:attrNameLst>
                                      </p:cBhvr>
                                      <p:to>
                                        <p:strVal val="visible"/>
                                      </p:to>
                                    </p:set>
                                    <p:anim calcmode="lin" valueType="num">
                                      <p:cBhvr additive="base">
                                        <p:cTn id="58" dur="500" fill="hold"/>
                                        <p:tgtEl>
                                          <p:spTgt spid="73740"/>
                                        </p:tgtEl>
                                        <p:attrNameLst>
                                          <p:attrName>ppt_x</p:attrName>
                                        </p:attrNameLst>
                                      </p:cBhvr>
                                      <p:tavLst>
                                        <p:tav tm="0">
                                          <p:val>
                                            <p:strVal val="0-#ppt_w/2"/>
                                          </p:val>
                                        </p:tav>
                                        <p:tav tm="100000">
                                          <p:val>
                                            <p:strVal val="#ppt_x"/>
                                          </p:val>
                                        </p:tav>
                                      </p:tavLst>
                                    </p:anim>
                                    <p:anim calcmode="lin" valueType="num">
                                      <p:cBhvr additive="base">
                                        <p:cTn id="59" dur="500" fill="hold"/>
                                        <p:tgtEl>
                                          <p:spTgt spid="73740"/>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4822"/>
                                        </p:tgtEl>
                                        <p:attrNameLst>
                                          <p:attrName>style.visibility</p:attrName>
                                        </p:attrNameLst>
                                      </p:cBhvr>
                                      <p:to>
                                        <p:strVal val="visible"/>
                                      </p:to>
                                    </p:set>
                                    <p:anim calcmode="lin" valueType="num">
                                      <p:cBhvr additive="base">
                                        <p:cTn id="64" dur="500" fill="hold"/>
                                        <p:tgtEl>
                                          <p:spTgt spid="34822"/>
                                        </p:tgtEl>
                                        <p:attrNameLst>
                                          <p:attrName>ppt_x</p:attrName>
                                        </p:attrNameLst>
                                      </p:cBhvr>
                                      <p:tavLst>
                                        <p:tav tm="0">
                                          <p:val>
                                            <p:strVal val="#ppt_x"/>
                                          </p:val>
                                        </p:tav>
                                        <p:tav tm="100000">
                                          <p:val>
                                            <p:strVal val="#ppt_x"/>
                                          </p:val>
                                        </p:tav>
                                      </p:tavLst>
                                    </p:anim>
                                    <p:anim calcmode="lin" valueType="num">
                                      <p:cBhvr additive="base">
                                        <p:cTn id="65" dur="500" fill="hold"/>
                                        <p:tgtEl>
                                          <p:spTgt spid="34822"/>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74754"/>
                                        </p:tgtEl>
                                        <p:attrNameLst>
                                          <p:attrName>style.visibility</p:attrName>
                                        </p:attrNameLst>
                                      </p:cBhvr>
                                      <p:to>
                                        <p:strVal val="visible"/>
                                      </p:to>
                                    </p:set>
                                    <p:anim calcmode="lin" valueType="num">
                                      <p:cBhvr additive="base">
                                        <p:cTn id="70" dur="500" fill="hold"/>
                                        <p:tgtEl>
                                          <p:spTgt spid="74754"/>
                                        </p:tgtEl>
                                        <p:attrNameLst>
                                          <p:attrName>ppt_x</p:attrName>
                                        </p:attrNameLst>
                                      </p:cBhvr>
                                      <p:tavLst>
                                        <p:tav tm="0">
                                          <p:val>
                                            <p:strVal val="0-#ppt_w/2"/>
                                          </p:val>
                                        </p:tav>
                                        <p:tav tm="100000">
                                          <p:val>
                                            <p:strVal val="#ppt_x"/>
                                          </p:val>
                                        </p:tav>
                                      </p:tavLst>
                                    </p:anim>
                                    <p:anim calcmode="lin" valueType="num">
                                      <p:cBhvr additive="base">
                                        <p:cTn id="71" dur="500" fill="hold"/>
                                        <p:tgtEl>
                                          <p:spTgt spid="74754"/>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74758"/>
                                        </p:tgtEl>
                                        <p:attrNameLst>
                                          <p:attrName>style.visibility</p:attrName>
                                        </p:attrNameLst>
                                      </p:cBhvr>
                                      <p:to>
                                        <p:strVal val="visible"/>
                                      </p:to>
                                    </p:set>
                                    <p:animEffect transition="in" filter="blinds(horizontal)">
                                      <p:cBhvr>
                                        <p:cTn id="76" dur="500"/>
                                        <p:tgtEl>
                                          <p:spTgt spid="74758"/>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nodeType="clickEffect">
                                  <p:stCondLst>
                                    <p:cond delay="0"/>
                                  </p:stCondLst>
                                  <p:childTnLst>
                                    <p:set>
                                      <p:cBhvr>
                                        <p:cTn id="80" dur="1" fill="hold">
                                          <p:stCondLst>
                                            <p:cond delay="0"/>
                                          </p:stCondLst>
                                        </p:cTn>
                                        <p:tgtEl>
                                          <p:spTgt spid="74755"/>
                                        </p:tgtEl>
                                        <p:attrNameLst>
                                          <p:attrName>style.visibility</p:attrName>
                                        </p:attrNameLst>
                                      </p:cBhvr>
                                      <p:to>
                                        <p:strVal val="visible"/>
                                      </p:to>
                                    </p:set>
                                    <p:anim calcmode="lin" valueType="num">
                                      <p:cBhvr additive="base">
                                        <p:cTn id="81" dur="500" fill="hold"/>
                                        <p:tgtEl>
                                          <p:spTgt spid="74755"/>
                                        </p:tgtEl>
                                        <p:attrNameLst>
                                          <p:attrName>ppt_x</p:attrName>
                                        </p:attrNameLst>
                                      </p:cBhvr>
                                      <p:tavLst>
                                        <p:tav tm="0">
                                          <p:val>
                                            <p:strVal val="0-#ppt_w/2"/>
                                          </p:val>
                                        </p:tav>
                                        <p:tav tm="100000">
                                          <p:val>
                                            <p:strVal val="#ppt_x"/>
                                          </p:val>
                                        </p:tav>
                                      </p:tavLst>
                                    </p:anim>
                                    <p:anim calcmode="lin" valueType="num">
                                      <p:cBhvr additive="base">
                                        <p:cTn id="82" dur="500" fill="hold"/>
                                        <p:tgtEl>
                                          <p:spTgt spid="74755"/>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74759"/>
                                        </p:tgtEl>
                                        <p:attrNameLst>
                                          <p:attrName>style.visibility</p:attrName>
                                        </p:attrNameLst>
                                      </p:cBhvr>
                                      <p:to>
                                        <p:strVal val="visible"/>
                                      </p:to>
                                    </p:set>
                                    <p:anim calcmode="lin" valueType="num">
                                      <p:cBhvr additive="base">
                                        <p:cTn id="85" dur="500" fill="hold"/>
                                        <p:tgtEl>
                                          <p:spTgt spid="74759"/>
                                        </p:tgtEl>
                                        <p:attrNameLst>
                                          <p:attrName>ppt_x</p:attrName>
                                        </p:attrNameLst>
                                      </p:cBhvr>
                                      <p:tavLst>
                                        <p:tav tm="0">
                                          <p:val>
                                            <p:strVal val="0-#ppt_w/2"/>
                                          </p:val>
                                        </p:tav>
                                        <p:tav tm="100000">
                                          <p:val>
                                            <p:strVal val="#ppt_x"/>
                                          </p:val>
                                        </p:tav>
                                      </p:tavLst>
                                    </p:anim>
                                    <p:anim calcmode="lin" valueType="num">
                                      <p:cBhvr additive="base">
                                        <p:cTn id="86" dur="500" fill="hold"/>
                                        <p:tgtEl>
                                          <p:spTgt spid="74759"/>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74760"/>
                                        </p:tgtEl>
                                        <p:attrNameLst>
                                          <p:attrName>style.visibility</p:attrName>
                                        </p:attrNameLst>
                                      </p:cBhvr>
                                      <p:to>
                                        <p:strVal val="visible"/>
                                      </p:to>
                                    </p:set>
                                    <p:anim calcmode="lin" valueType="num">
                                      <p:cBhvr additive="base">
                                        <p:cTn id="91" dur="500" fill="hold"/>
                                        <p:tgtEl>
                                          <p:spTgt spid="74760"/>
                                        </p:tgtEl>
                                        <p:attrNameLst>
                                          <p:attrName>ppt_x</p:attrName>
                                        </p:attrNameLst>
                                      </p:cBhvr>
                                      <p:tavLst>
                                        <p:tav tm="0">
                                          <p:val>
                                            <p:strVal val="0-#ppt_w/2"/>
                                          </p:val>
                                        </p:tav>
                                        <p:tav tm="100000">
                                          <p:val>
                                            <p:strVal val="#ppt_x"/>
                                          </p:val>
                                        </p:tav>
                                      </p:tavLst>
                                    </p:anim>
                                    <p:anim calcmode="lin" valueType="num">
                                      <p:cBhvr additive="base">
                                        <p:cTn id="92" dur="500" fill="hold"/>
                                        <p:tgtEl>
                                          <p:spTgt spid="74760"/>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74756"/>
                                        </p:tgtEl>
                                        <p:attrNameLst>
                                          <p:attrName>style.visibility</p:attrName>
                                        </p:attrNameLst>
                                      </p:cBhvr>
                                      <p:to>
                                        <p:strVal val="visible"/>
                                      </p:to>
                                    </p:set>
                                    <p:anim calcmode="lin" valueType="num">
                                      <p:cBhvr additive="base">
                                        <p:cTn id="97" dur="500" fill="hold"/>
                                        <p:tgtEl>
                                          <p:spTgt spid="74756"/>
                                        </p:tgtEl>
                                        <p:attrNameLst>
                                          <p:attrName>ppt_x</p:attrName>
                                        </p:attrNameLst>
                                      </p:cBhvr>
                                      <p:tavLst>
                                        <p:tav tm="0">
                                          <p:val>
                                            <p:strVal val="0-#ppt_w/2"/>
                                          </p:val>
                                        </p:tav>
                                        <p:tav tm="100000">
                                          <p:val>
                                            <p:strVal val="#ppt_x"/>
                                          </p:val>
                                        </p:tav>
                                      </p:tavLst>
                                    </p:anim>
                                    <p:anim calcmode="lin" valueType="num">
                                      <p:cBhvr additive="base">
                                        <p:cTn id="98" dur="500" fill="hold"/>
                                        <p:tgtEl>
                                          <p:spTgt spid="74756"/>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74761"/>
                                        </p:tgtEl>
                                        <p:attrNameLst>
                                          <p:attrName>style.visibility</p:attrName>
                                        </p:attrNameLst>
                                      </p:cBhvr>
                                      <p:to>
                                        <p:strVal val="visible"/>
                                      </p:to>
                                    </p:set>
                                    <p:anim calcmode="lin" valueType="num">
                                      <p:cBhvr additive="base">
                                        <p:cTn id="101" dur="500" fill="hold"/>
                                        <p:tgtEl>
                                          <p:spTgt spid="74761"/>
                                        </p:tgtEl>
                                        <p:attrNameLst>
                                          <p:attrName>ppt_x</p:attrName>
                                        </p:attrNameLst>
                                      </p:cBhvr>
                                      <p:tavLst>
                                        <p:tav tm="0">
                                          <p:val>
                                            <p:strVal val="0-#ppt_w/2"/>
                                          </p:val>
                                        </p:tav>
                                        <p:tav tm="100000">
                                          <p:val>
                                            <p:strVal val="#ppt_x"/>
                                          </p:val>
                                        </p:tav>
                                      </p:tavLst>
                                    </p:anim>
                                    <p:anim calcmode="lin" valueType="num">
                                      <p:cBhvr additive="base">
                                        <p:cTn id="102" dur="500" fill="hold"/>
                                        <p:tgtEl>
                                          <p:spTgt spid="74761"/>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74764"/>
                                        </p:tgtEl>
                                        <p:attrNameLst>
                                          <p:attrName>style.visibility</p:attrName>
                                        </p:attrNameLst>
                                      </p:cBhvr>
                                      <p:to>
                                        <p:strVal val="visible"/>
                                      </p:to>
                                    </p:set>
                                    <p:anim calcmode="lin" valueType="num">
                                      <p:cBhvr additive="base">
                                        <p:cTn id="107" dur="500" fill="hold"/>
                                        <p:tgtEl>
                                          <p:spTgt spid="74764"/>
                                        </p:tgtEl>
                                        <p:attrNameLst>
                                          <p:attrName>ppt_x</p:attrName>
                                        </p:attrNameLst>
                                      </p:cBhvr>
                                      <p:tavLst>
                                        <p:tav tm="0">
                                          <p:val>
                                            <p:strVal val="0-#ppt_w/2"/>
                                          </p:val>
                                        </p:tav>
                                        <p:tav tm="100000">
                                          <p:val>
                                            <p:strVal val="#ppt_x"/>
                                          </p:val>
                                        </p:tav>
                                      </p:tavLst>
                                    </p:anim>
                                    <p:anim calcmode="lin" valueType="num">
                                      <p:cBhvr additive="base">
                                        <p:cTn id="108" dur="500" fill="hold"/>
                                        <p:tgtEl>
                                          <p:spTgt spid="74764"/>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nodeType="clickEffect">
                                  <p:stCondLst>
                                    <p:cond delay="0"/>
                                  </p:stCondLst>
                                  <p:childTnLst>
                                    <p:set>
                                      <p:cBhvr>
                                        <p:cTn id="112" dur="1" fill="hold">
                                          <p:stCondLst>
                                            <p:cond delay="0"/>
                                          </p:stCondLst>
                                        </p:cTn>
                                        <p:tgtEl>
                                          <p:spTgt spid="74762"/>
                                        </p:tgtEl>
                                        <p:attrNameLst>
                                          <p:attrName>style.visibility</p:attrName>
                                        </p:attrNameLst>
                                      </p:cBhvr>
                                      <p:to>
                                        <p:strVal val="visible"/>
                                      </p:to>
                                    </p:set>
                                    <p:anim calcmode="lin" valueType="num">
                                      <p:cBhvr additive="base">
                                        <p:cTn id="113" dur="500" fill="hold"/>
                                        <p:tgtEl>
                                          <p:spTgt spid="74762"/>
                                        </p:tgtEl>
                                        <p:attrNameLst>
                                          <p:attrName>ppt_x</p:attrName>
                                        </p:attrNameLst>
                                      </p:cBhvr>
                                      <p:tavLst>
                                        <p:tav tm="0">
                                          <p:val>
                                            <p:strVal val="0-#ppt_w/2"/>
                                          </p:val>
                                        </p:tav>
                                        <p:tav tm="100000">
                                          <p:val>
                                            <p:strVal val="#ppt_x"/>
                                          </p:val>
                                        </p:tav>
                                      </p:tavLst>
                                    </p:anim>
                                    <p:anim calcmode="lin" valueType="num">
                                      <p:cBhvr additive="base">
                                        <p:cTn id="114" dur="500" fill="hold"/>
                                        <p:tgtEl>
                                          <p:spTgt spid="74762"/>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grpId="0" nodeType="clickEffect">
                                  <p:stCondLst>
                                    <p:cond delay="0"/>
                                  </p:stCondLst>
                                  <p:childTnLst>
                                    <p:set>
                                      <p:cBhvr>
                                        <p:cTn id="118" dur="1" fill="hold">
                                          <p:stCondLst>
                                            <p:cond delay="0"/>
                                          </p:stCondLst>
                                        </p:cTn>
                                        <p:tgtEl>
                                          <p:spTgt spid="74763"/>
                                        </p:tgtEl>
                                        <p:attrNameLst>
                                          <p:attrName>style.visibility</p:attrName>
                                        </p:attrNameLst>
                                      </p:cBhvr>
                                      <p:to>
                                        <p:strVal val="visible"/>
                                      </p:to>
                                    </p:set>
                                    <p:anim calcmode="lin" valueType="num">
                                      <p:cBhvr additive="base">
                                        <p:cTn id="119" dur="500" fill="hold"/>
                                        <p:tgtEl>
                                          <p:spTgt spid="74763"/>
                                        </p:tgtEl>
                                        <p:attrNameLst>
                                          <p:attrName>ppt_x</p:attrName>
                                        </p:attrNameLst>
                                      </p:cBhvr>
                                      <p:tavLst>
                                        <p:tav tm="0">
                                          <p:val>
                                            <p:strVal val="0-#ppt_w/2"/>
                                          </p:val>
                                        </p:tav>
                                        <p:tav tm="100000">
                                          <p:val>
                                            <p:strVal val="#ppt_x"/>
                                          </p:val>
                                        </p:tav>
                                      </p:tavLst>
                                    </p:anim>
                                    <p:anim calcmode="lin" valueType="num">
                                      <p:cBhvr additive="base">
                                        <p:cTn id="120" dur="500" fill="hold"/>
                                        <p:tgtEl>
                                          <p:spTgt spid="747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bldLvl="0" autoUpdateAnimBg="0"/>
      <p:bldP spid="73737" grpId="0" bldLvl="0" autoUpdateAnimBg="0"/>
      <p:bldP spid="73739" grpId="0" bldLvl="0" autoUpdateAnimBg="0"/>
      <p:bldP spid="73740" grpId="0" bldLvl="0" autoUpdateAnimBg="0"/>
      <p:bldP spid="33798" grpId="0"/>
      <p:bldP spid="74758" grpId="0" bldLvl="0" autoUpdateAnimBg="0"/>
      <p:bldP spid="74759" grpId="0" bldLvl="0" autoUpdateAnimBg="0"/>
      <p:bldP spid="74760" grpId="0" bldLvl="0" autoUpdateAnimBg="0"/>
      <p:bldP spid="74761" grpId="0" bldLvl="0" autoUpdateAnimBg="0"/>
      <p:bldP spid="74763" grpId="0" bldLvl="0" autoUpdateAnimBg="0"/>
      <p:bldP spid="74764" grpId="0" bldLvl="0" animBg="1" autoUpdateAnimBg="0"/>
      <p:bldP spid="348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30" name="Rectangle 6"/>
          <p:cNvSpPr>
            <a:spLocks noGrp="1" noChangeArrowheads="1"/>
          </p:cNvSpPr>
          <p:nvPr/>
        </p:nvSpPr>
        <p:spPr bwMode="auto">
          <a:xfrm>
            <a:off x="457200" y="278130"/>
            <a:ext cx="8229600" cy="621665"/>
          </a:xfrm>
          <a:prstGeom prst="rect">
            <a:avLst/>
          </a:prstGeom>
          <a:noFill/>
          <a:ln w="9525">
            <a:noFill/>
            <a:miter lim="800000"/>
          </a:ln>
          <a:effectLst/>
        </p:spPr>
        <p:txBody>
          <a:bodyPr anchor="ctr"/>
          <a:p>
            <a:pPr algn="ctr">
              <a:defRPr/>
            </a:pPr>
            <a:r>
              <a:rPr lang="en-US" sz="2400" b="1" dirty="0">
                <a:solidFill>
                  <a:schemeClr val="tx2"/>
                </a:solidFill>
                <a:effectLst>
                  <a:outerShdw blurRad="38100" dist="38100" dir="2700000" algn="tl">
                    <a:srgbClr val="000000"/>
                  </a:outerShdw>
                </a:effectLst>
                <a:latin typeface="Times New Roman" panose="02020603050405020304" pitchFamily="18" charset="0"/>
                <a:ea typeface="楷体_GB2312" pitchFamily="49" charset="-122"/>
                <a:cs typeface="Times New Roman" panose="02020603050405020304" pitchFamily="18" charset="0"/>
              </a:rPr>
              <a:t>3.4</a:t>
            </a:r>
            <a:r>
              <a:rPr lang="zh-CN" altLang="en-US" sz="2400" b="1" dirty="0" smtClean="0">
                <a:solidFill>
                  <a:schemeClr val="tx2"/>
                </a:solidFill>
                <a:effectLst>
                  <a:outerShdw blurRad="38100" dist="38100" dir="2700000" algn="tl">
                    <a:srgbClr val="000000"/>
                  </a:outerShdw>
                </a:effectLst>
                <a:latin typeface="Times New Roman" panose="02020603050405020304" pitchFamily="18" charset="0"/>
                <a:ea typeface="楷体_GB2312" pitchFamily="49" charset="-122"/>
                <a:cs typeface="Times New Roman" panose="02020603050405020304" pitchFamily="18" charset="0"/>
              </a:rPr>
              <a:t>  </a:t>
            </a:r>
            <a:r>
              <a:rPr lang="zh-CN" altLang="en-US" sz="2400" b="1" dirty="0">
                <a:solidFill>
                  <a:schemeClr val="tx2"/>
                </a:solidFill>
                <a:effectLst>
                  <a:outerShdw blurRad="38100" dist="38100" dir="2700000" algn="tl">
                    <a:srgbClr val="000000"/>
                  </a:outerShdw>
                </a:effectLst>
                <a:latin typeface="Times New Roman" panose="02020603050405020304" pitchFamily="18" charset="0"/>
                <a:ea typeface="楷体_GB2312" pitchFamily="49" charset="-122"/>
                <a:cs typeface="Times New Roman" panose="02020603050405020304" pitchFamily="18" charset="0"/>
              </a:rPr>
              <a:t>测量数据的标度变换</a:t>
            </a:r>
            <a:endParaRPr lang="zh-CN" altLang="en-US" sz="2400" b="1" dirty="0">
              <a:solidFill>
                <a:schemeClr val="tx2"/>
              </a:solidFill>
              <a:effectLst>
                <a:outerShdw blurRad="38100" dist="38100" dir="2700000" algn="tl">
                  <a:srgbClr val="000000"/>
                </a:outerShdw>
              </a:effectLst>
              <a:latin typeface="Times New Roman" panose="02020603050405020304" pitchFamily="18" charset="0"/>
              <a:ea typeface="楷体_GB2312" pitchFamily="49" charset="-122"/>
              <a:cs typeface="Times New Roman" panose="02020603050405020304" pitchFamily="18" charset="0"/>
            </a:endParaRPr>
          </a:p>
        </p:txBody>
      </p:sp>
      <p:sp>
        <p:nvSpPr>
          <p:cNvPr id="77827" name="Rectangle 3"/>
          <p:cNvSpPr>
            <a:spLocks noChangeArrowheads="1"/>
          </p:cNvSpPr>
          <p:nvPr/>
        </p:nvSpPr>
        <p:spPr bwMode="auto">
          <a:xfrm>
            <a:off x="444500" y="899795"/>
            <a:ext cx="8405495" cy="2941320"/>
          </a:xfrm>
          <a:prstGeom prst="rect">
            <a:avLst/>
          </a:prstGeom>
          <a:noFill/>
          <a:ln w="9525">
            <a:noFill/>
            <a:miter lim="800000"/>
          </a:ln>
        </p:spPr>
        <p:txBody>
          <a:bodyPr/>
          <a:p>
            <a:pPr indent="720090"/>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生产过程中的各个参数都有不同的量纲和数值，例如温度的单位为</a:t>
            </a:r>
            <a:r>
              <a:rPr lang="zh-CN"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，流量的单位为</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1" baseline="30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/h</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，压力的单位为</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Pa</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或</a:t>
            </a:r>
            <a:r>
              <a:rPr lang="en-US" altLang="zh-CN" sz="2000" b="1"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MPa</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。在智能仪器系统中，这些物理参数要经过传感器转换成电信号</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如</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0</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5V</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0</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10V</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等</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，再经</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D</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转换器转换成二进制数值，才能被</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CPU</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进行信号处理。即仪器直接采集的数据仅代表被测参数的相对大小，并不等于原来带有量纲的参数值，当系统进行显示、记录、打印和报警操作时，必须把这些测得的数据转换成原物理量纲的工程实际值，这就转换称为标度变换。一般有</a:t>
            </a:r>
            <a:endPar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lvl="1" indent="720090">
              <a:buClr>
                <a:schemeClr val="tx1"/>
              </a:buClr>
              <a:buFont typeface="Wingdings" panose="05000000000000000000" pitchFamily="2" charset="2"/>
              <a:buChar char="ü"/>
            </a:pP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线性标度变换</a:t>
            </a:r>
            <a:endPar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lvl="1" indent="720090">
              <a:buClr>
                <a:schemeClr val="tx1"/>
              </a:buClr>
              <a:buFont typeface="Wingdings" panose="05000000000000000000" pitchFamily="2" charset="2"/>
              <a:buChar char="ü"/>
            </a:pP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非线性标度变</a:t>
            </a:r>
            <a:endPar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2" name="Rectangle 3"/>
          <p:cNvSpPr>
            <a:spLocks noChangeArrowheads="1"/>
          </p:cNvSpPr>
          <p:nvPr/>
        </p:nvSpPr>
        <p:spPr bwMode="auto">
          <a:xfrm>
            <a:off x="457200" y="3677285"/>
            <a:ext cx="8251190" cy="1631315"/>
          </a:xfrm>
          <a:prstGeom prst="rect">
            <a:avLst/>
          </a:prstGeom>
          <a:noFill/>
          <a:ln w="9525">
            <a:noFill/>
            <a:miter lim="800000"/>
          </a:ln>
        </p:spPr>
        <p:txBody>
          <a:bodyPr/>
          <a:p>
            <a:pPr indent="457200"/>
            <a:r>
              <a:rPr lang="zh-CN" altLang="zh-CN" sz="2000" b="1" dirty="0" smtClean="0">
                <a:latin typeface="宋体" panose="02010600030101010101" pitchFamily="2" charset="-122"/>
                <a:ea typeface="宋体" panose="02010600030101010101" pitchFamily="2" charset="-122"/>
                <a:cs typeface="宋体" panose="02010600030101010101" pitchFamily="2" charset="-122"/>
              </a:rPr>
              <a:t>例如在一个温度测控系统中，某种热电偶传感器把现场温度</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0</a:t>
            </a:r>
            <a:r>
              <a:rPr lang="zh-CN" altLang="zh-CN" sz="20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zh-CN" sz="20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1200</a:t>
            </a:r>
            <a:r>
              <a:rPr lang="zh-CN" altLang="zh-CN" sz="20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zh-CN" sz="2000" b="1" dirty="0" smtClean="0">
                <a:latin typeface="宋体" panose="02010600030101010101" pitchFamily="2" charset="-122"/>
                <a:ea typeface="宋体" panose="02010600030101010101" pitchFamily="2" charset="-122"/>
                <a:cs typeface="宋体" panose="02010600030101010101" pitchFamily="2" charset="-122"/>
              </a:rPr>
              <a:t>转变为</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0mV</a:t>
            </a:r>
            <a:r>
              <a:rPr lang="zh-CN" altLang="zh-CN" sz="20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48mV</a:t>
            </a:r>
            <a:r>
              <a:rPr lang="zh-CN" altLang="zh-CN" sz="2000" b="1" dirty="0" smtClean="0">
                <a:latin typeface="宋体" panose="02010600030101010101" pitchFamily="2" charset="-122"/>
                <a:ea typeface="宋体" panose="02010600030101010101" pitchFamily="2" charset="-122"/>
                <a:cs typeface="宋体" panose="02010600030101010101" pitchFamily="2" charset="-122"/>
              </a:rPr>
              <a:t>信号，经输入通道中的运算放大器放大到</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0V</a:t>
            </a:r>
            <a:r>
              <a:rPr lang="zh-CN" altLang="zh-CN" sz="20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5V</a:t>
            </a:r>
            <a:r>
              <a:rPr lang="zh-CN" altLang="zh-CN" sz="2000" b="1" dirty="0" smtClean="0">
                <a:latin typeface="宋体" panose="02010600030101010101" pitchFamily="2" charset="-122"/>
                <a:ea typeface="宋体" panose="02010600030101010101" pitchFamily="2" charset="-122"/>
                <a:cs typeface="宋体" panose="02010600030101010101" pitchFamily="2" charset="-122"/>
              </a:rPr>
              <a:t>，再由</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8</a:t>
            </a:r>
            <a:r>
              <a:rPr lang="zh-CN" altLang="zh-CN" sz="2000" b="1" dirty="0" smtClean="0">
                <a:latin typeface="宋体" panose="02010600030101010101" pitchFamily="2" charset="-122"/>
                <a:ea typeface="宋体" panose="02010600030101010101" pitchFamily="2" charset="-122"/>
                <a:cs typeface="宋体" panose="02010600030101010101" pitchFamily="2" charset="-122"/>
              </a:rPr>
              <a:t>位</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A/D</a:t>
            </a:r>
            <a:r>
              <a:rPr lang="zh-CN" altLang="zh-CN" sz="2000" b="1" dirty="0" smtClean="0">
                <a:latin typeface="宋体" panose="02010600030101010101" pitchFamily="2" charset="-122"/>
                <a:ea typeface="宋体" panose="02010600030101010101" pitchFamily="2" charset="-122"/>
                <a:cs typeface="宋体" panose="02010600030101010101" pitchFamily="2" charset="-122"/>
              </a:rPr>
              <a:t>转换成</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00H</a:t>
            </a:r>
            <a:r>
              <a:rPr lang="zh-CN" altLang="zh-CN" sz="20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FFH</a:t>
            </a:r>
            <a:r>
              <a:rPr lang="zh-CN" altLang="zh-CN" sz="2000" b="1" dirty="0" smtClean="0">
                <a:latin typeface="宋体" panose="02010600030101010101" pitchFamily="2" charset="-122"/>
                <a:ea typeface="宋体" panose="02010600030101010101" pitchFamily="2" charset="-122"/>
                <a:cs typeface="宋体" panose="02010600030101010101" pitchFamily="2" charset="-122"/>
              </a:rPr>
              <a:t>的数字量，这一系列的转换过程是由输入通道的硬件电路完成的。</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CPU</a:t>
            </a:r>
            <a:r>
              <a:rPr lang="zh-CN" altLang="zh-CN" sz="2000" b="1" dirty="0" smtClean="0">
                <a:latin typeface="宋体" panose="02010600030101010101" pitchFamily="2" charset="-122"/>
                <a:ea typeface="宋体" panose="02010600030101010101" pitchFamily="2" charset="-122"/>
                <a:cs typeface="宋体" panose="02010600030101010101" pitchFamily="2" charset="-122"/>
              </a:rPr>
              <a:t>读入该信号后，必须把这一个数值量再转换成量纲为</a:t>
            </a:r>
            <a:r>
              <a:rPr lang="zh-CN" altLang="zh-CN" sz="20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zh-CN" sz="2000" b="1" dirty="0" smtClean="0">
                <a:latin typeface="宋体" panose="02010600030101010101" pitchFamily="2" charset="-122"/>
                <a:ea typeface="宋体" panose="02010600030101010101" pitchFamily="2" charset="-122"/>
                <a:cs typeface="宋体" panose="02010600030101010101" pitchFamily="2" charset="-122"/>
              </a:rPr>
              <a:t>的温度信号，才能送到显示器进行显示。</a:t>
            </a:r>
            <a:endParaRPr lang="zh-CN" altLang="zh-CN" sz="20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500" fill="hold"/>
                                        <p:tgtEl>
                                          <p:spTgt spid="77827"/>
                                        </p:tgtEl>
                                        <p:attrNameLst>
                                          <p:attrName>ppt_x</p:attrName>
                                        </p:attrNameLst>
                                      </p:cBhvr>
                                      <p:tavLst>
                                        <p:tav tm="0">
                                          <p:val>
                                            <p:strVal val="0-#ppt_w/2"/>
                                          </p:val>
                                        </p:tav>
                                        <p:tav tm="100000">
                                          <p:val>
                                            <p:strVal val="#ppt_x"/>
                                          </p:val>
                                        </p:tav>
                                      </p:tavLst>
                                    </p:anim>
                                    <p:anim calcmode="lin" valueType="num">
                                      <p:cBhvr additive="base">
                                        <p:cTn id="8"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ldLvl="0" autoUpdateAnimBg="0"/>
      <p:bldP spid="2"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8155" y="442595"/>
            <a:ext cx="2934970" cy="460375"/>
          </a:xfrm>
          <a:prstGeom prst="rect">
            <a:avLst/>
          </a:prstGeom>
          <a:noFill/>
        </p:spPr>
        <p:txBody>
          <a:bodyPr wrap="none" rtlCol="0" anchor="t">
            <a:spAutoFit/>
          </a:bodyPr>
          <a:p>
            <a:pPr>
              <a:defRPr/>
            </a:pPr>
            <a:r>
              <a:rPr lang="en-US" altLang="zh-CN" sz="2400" b="1" dirty="0" smtClean="0">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sym typeface="+mn-ea"/>
              </a:rPr>
              <a:t>3.4.1</a:t>
            </a:r>
            <a:r>
              <a:rPr lang="en-US" altLang="zh-CN" sz="2400" b="1" dirty="0" smtClean="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 </a:t>
            </a:r>
            <a:r>
              <a:rPr lang="zh-CN" sz="2400" b="1" dirty="0" smtClean="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线性</a:t>
            </a:r>
            <a:r>
              <a:rPr lang="zh-CN" sz="2400" b="1" dirty="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标度变换</a:t>
            </a:r>
            <a:r>
              <a:rPr lang="zh-CN" sz="2400" dirty="0">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77827" name="Rectangle 3"/>
          <p:cNvSpPr>
            <a:spLocks noChangeArrowheads="1"/>
          </p:cNvSpPr>
          <p:nvPr/>
        </p:nvSpPr>
        <p:spPr bwMode="auto">
          <a:xfrm>
            <a:off x="238125" y="902970"/>
            <a:ext cx="8458200" cy="1011555"/>
          </a:xfrm>
          <a:prstGeom prst="rect">
            <a:avLst/>
          </a:prstGeom>
          <a:noFill/>
          <a:ln w="9525">
            <a:noFill/>
            <a:miter lim="800000"/>
          </a:ln>
          <a:effectLst/>
        </p:spPr>
        <p:txBody>
          <a:bodyPr/>
          <a:p>
            <a:pPr marL="0" indent="0" algn="just" eaLnBrk="1" latinLnBrk="0" hangingPunct="1">
              <a:spcBef>
                <a:spcPts val="0"/>
              </a:spcBef>
              <a:buClr>
                <a:schemeClr val="hlink"/>
              </a:buClr>
              <a:buSzPct val="90000"/>
              <a:buFont typeface="Wingdings" panose="05000000000000000000" pitchFamily="2" charset="2"/>
              <a:buNone/>
              <a:defRPr/>
            </a:pP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线性标度变换</a:t>
            </a:r>
            <a:r>
              <a:rPr lang="zh-CN" altLang="en-US"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Linear scale transform</a:t>
            </a:r>
            <a:r>
              <a:rPr lang="zh-CN" altLang="en-US"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是最常用的标度变换方式，其前提是被测参数与</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转换后的结果为线性关系。即</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可以用线性表达式</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y=</a:t>
            </a:r>
            <a:r>
              <a:rPr lang="en-US" altLang="zh-CN" sz="2000" b="1" dirty="0" err="1" smtClean="0">
                <a:solidFill>
                  <a:srgbClr val="FFFF00"/>
                </a:solidFill>
                <a:latin typeface="宋体" panose="02010600030101010101" pitchFamily="2" charset="-122"/>
                <a:ea typeface="宋体" panose="02010600030101010101" pitchFamily="2" charset="-122"/>
                <a:cs typeface="宋体" panose="02010600030101010101" pitchFamily="2" charset="-122"/>
              </a:rPr>
              <a:t>ax+b</a:t>
            </a:r>
            <a:r>
              <a:rPr lang="zh-CN"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来表示的变换。如果传感器在额定范围内的输出信号与被测量有较好的线性关系，就可以用线性标度变换。</a:t>
            </a:r>
            <a:r>
              <a:rPr lang="zh-CN" sz="2000" b="1" dirty="0" smtClean="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变换公式为：</a:t>
            </a:r>
            <a:endParaRPr lang="zh-CN" sz="2000" b="1" dirty="0" smtClean="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7828" name="Object 4"/>
          <p:cNvGraphicFramePr>
            <a:graphicFrameLocks noChangeAspect="1"/>
          </p:cNvGraphicFramePr>
          <p:nvPr/>
        </p:nvGraphicFramePr>
        <p:xfrm>
          <a:off x="1172210" y="2336165"/>
          <a:ext cx="4597400" cy="447675"/>
        </p:xfrm>
        <a:graphic>
          <a:graphicData uri="http://schemas.openxmlformats.org/presentationml/2006/ole">
            <mc:AlternateContent xmlns:mc="http://schemas.openxmlformats.org/markup-compatibility/2006">
              <mc:Choice xmlns:v="urn:schemas-microsoft-com:vml" Requires="v">
                <p:oleObj spid="_x0000_s34817" name="" r:id="rId1" imgW="66446400" imgH="5486400" progId="Equation.3">
                  <p:embed/>
                </p:oleObj>
              </mc:Choice>
              <mc:Fallback>
                <p:oleObj name="" r:id="rId1" imgW="66446400" imgH="5486400" progId="Equation.3">
                  <p:embed/>
                  <p:pic>
                    <p:nvPicPr>
                      <p:cNvPr id="0" name="Object 4"/>
                      <p:cNvPicPr>
                        <a:picLocks noChangeAspect="1"/>
                      </p:cNvPicPr>
                      <p:nvPr/>
                    </p:nvPicPr>
                    <p:blipFill>
                      <a:blip r:embed="rId2"/>
                      <a:stretch>
                        <a:fillRect/>
                      </a:stretch>
                    </p:blipFill>
                    <p:spPr>
                      <a:xfrm>
                        <a:off x="1172210" y="2336165"/>
                        <a:ext cx="4597400" cy="447675"/>
                      </a:xfrm>
                      <a:prstGeom prst="rect">
                        <a:avLst/>
                      </a:prstGeom>
                      <a:solidFill>
                        <a:srgbClr val="FFFFCC"/>
                      </a:solidFill>
                      <a:ln w="9525">
                        <a:noFill/>
                      </a:ln>
                    </p:spPr>
                  </p:pic>
                </p:oleObj>
              </mc:Fallback>
            </mc:AlternateContent>
          </a:graphicData>
        </a:graphic>
      </p:graphicFrame>
      <p:sp>
        <p:nvSpPr>
          <p:cNvPr id="77829" name="Text Box 5"/>
          <p:cNvSpPr txBox="1">
            <a:spLocks noChangeArrowheads="1"/>
          </p:cNvSpPr>
          <p:nvPr/>
        </p:nvSpPr>
        <p:spPr bwMode="auto">
          <a:xfrm>
            <a:off x="668655" y="2918460"/>
            <a:ext cx="7924800" cy="1014730"/>
          </a:xfrm>
          <a:prstGeom prst="rect">
            <a:avLst/>
          </a:prstGeom>
          <a:noFill/>
          <a:ln w="9525">
            <a:noFill/>
            <a:miter lim="800000"/>
          </a:ln>
        </p:spPr>
        <p:txBody>
          <a:bodyPr wrap="square">
            <a:spAutoFit/>
          </a:bodyPr>
          <a:p>
            <a:pPr algn="just" eaLnBrk="1" latinLnBrk="0" hangingPunct="1">
              <a:spcBef>
                <a:spcPts val="0"/>
              </a:spcBef>
            </a:pP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式中：</a:t>
            </a:r>
            <a:r>
              <a:rPr lang="zh-CN"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zh-CN" sz="2000" b="1" baseline="-30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为测量仪表的下限</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2000" b="1" baseline="-30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为仪表下限所对应的数字量</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just" eaLnBrk="1" latinLnBrk="0" hangingPunct="1">
              <a:spcBef>
                <a:spcPts val="0"/>
              </a:spcBef>
            </a:pP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zh-CN" sz="2000" b="1" baseline="-30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为实际测量值</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工程量</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2000" b="1" baseline="-30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为测量值所对应的数字量。  </a:t>
            </a:r>
            <a:endPar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just" eaLnBrk="1" latinLnBrk="0" hangingPunct="1">
              <a:spcBef>
                <a:spcPts val="0"/>
              </a:spcBef>
            </a:pP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zh-CN" sz="2000" b="1" baseline="-30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为测量仪表的上限；；</a:t>
            </a:r>
            <a:r>
              <a:rPr lang="en-US" altLang="zh-CN"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2000" b="1" baseline="-30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为仪表上限所对应的数字量</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8850" name="Object 2"/>
          <p:cNvGraphicFramePr>
            <a:graphicFrameLocks noChangeAspect="1"/>
          </p:cNvGraphicFramePr>
          <p:nvPr/>
        </p:nvGraphicFramePr>
        <p:xfrm>
          <a:off x="2123440" y="4365625"/>
          <a:ext cx="4231640" cy="561975"/>
        </p:xfrm>
        <a:graphic>
          <a:graphicData uri="http://schemas.openxmlformats.org/presentationml/2006/ole">
            <mc:AlternateContent xmlns:mc="http://schemas.openxmlformats.org/markup-compatibility/2006">
              <mc:Choice xmlns:v="urn:schemas-microsoft-com:vml" Requires="v">
                <p:oleObj spid="_x0000_s35841" name="" r:id="rId3" imgW="47853600" imgH="5486400" progId="Equation.3">
                  <p:embed/>
                </p:oleObj>
              </mc:Choice>
              <mc:Fallback>
                <p:oleObj name="" r:id="rId3" imgW="47853600" imgH="5486400" progId="Equation.3">
                  <p:embed/>
                  <p:pic>
                    <p:nvPicPr>
                      <p:cNvPr id="0" name="Object 2"/>
                      <p:cNvPicPr>
                        <a:picLocks noChangeAspect="1"/>
                      </p:cNvPicPr>
                      <p:nvPr/>
                    </p:nvPicPr>
                    <p:blipFill>
                      <a:blip r:embed="rId4"/>
                      <a:stretch>
                        <a:fillRect/>
                      </a:stretch>
                    </p:blipFill>
                    <p:spPr>
                      <a:xfrm>
                        <a:off x="2123440" y="4365625"/>
                        <a:ext cx="4231640" cy="561975"/>
                      </a:xfrm>
                      <a:prstGeom prst="rect">
                        <a:avLst/>
                      </a:prstGeom>
                      <a:solidFill>
                        <a:srgbClr val="FFFFCC"/>
                      </a:solidFill>
                      <a:ln w="9525">
                        <a:noFill/>
                      </a:ln>
                    </p:spPr>
                  </p:pic>
                </p:oleObj>
              </mc:Fallback>
            </mc:AlternateContent>
          </a:graphicData>
        </a:graphic>
      </p:graphicFrame>
      <p:sp>
        <p:nvSpPr>
          <p:cNvPr id="36868" name="Rectangle 3"/>
          <p:cNvSpPr>
            <a:spLocks noChangeArrowheads="1"/>
          </p:cNvSpPr>
          <p:nvPr/>
        </p:nvSpPr>
        <p:spPr bwMode="auto">
          <a:xfrm>
            <a:off x="539115" y="3998595"/>
            <a:ext cx="8143875" cy="398780"/>
          </a:xfrm>
          <a:prstGeom prst="rect">
            <a:avLst/>
          </a:prstGeom>
          <a:noFill/>
          <a:ln w="9525">
            <a:noFill/>
            <a:miter lim="800000"/>
          </a:ln>
        </p:spPr>
        <p:txBody>
          <a:bodyPr wrap="square">
            <a:spAutoFit/>
          </a:bodyPr>
          <a:p>
            <a:pPr eaLnBrk="0" latinLnBrk="0" hangingPunct="0"/>
            <a:r>
              <a:rPr lang="zh-CN" altLang="en-US" sz="2000" b="1">
                <a:latin typeface="楷体_GB2312" pitchFamily="49" charset="-122"/>
                <a:ea typeface="楷体_GB2312" pitchFamily="49" charset="-122"/>
              </a:rPr>
              <a:t>一般把测量仪表的下限</a:t>
            </a:r>
            <a:r>
              <a:rPr lang="zh-CN" altLang="zh-CN" sz="2000" b="1">
                <a:latin typeface="Times New Roman" panose="02020603050405020304" pitchFamily="18" charset="0"/>
                <a:ea typeface="楷体_GB2312" pitchFamily="49" charset="-122"/>
                <a:cs typeface="Times New Roman" panose="02020603050405020304" pitchFamily="18" charset="0"/>
              </a:rPr>
              <a:t>A</a:t>
            </a:r>
            <a:r>
              <a:rPr lang="zh-CN" altLang="zh-CN" sz="2000" b="1" baseline="-25000">
                <a:latin typeface="Times New Roman" panose="02020603050405020304" pitchFamily="18" charset="0"/>
                <a:ea typeface="楷体_GB2312" pitchFamily="49" charset="-122"/>
                <a:cs typeface="Times New Roman" panose="02020603050405020304" pitchFamily="18" charset="0"/>
              </a:rPr>
              <a:t>0</a:t>
            </a:r>
            <a:r>
              <a:rPr lang="zh-CN" altLang="en-US" sz="2000" b="1">
                <a:latin typeface="楷体_GB2312" pitchFamily="49" charset="-122"/>
                <a:ea typeface="楷体_GB2312" pitchFamily="49" charset="-122"/>
              </a:rPr>
              <a:t>所对应的</a:t>
            </a:r>
            <a:r>
              <a:rPr lang="zh-CN" altLang="zh-CN" sz="2000" b="1">
                <a:latin typeface="Times New Roman" panose="02020603050405020304" pitchFamily="18" charset="0"/>
                <a:ea typeface="楷体_GB2312" pitchFamily="49" charset="-122"/>
                <a:cs typeface="Times New Roman" panose="02020603050405020304" pitchFamily="18" charset="0"/>
              </a:rPr>
              <a:t>A</a:t>
            </a:r>
            <a:r>
              <a:rPr lang="zh-CN" altLang="en-US" sz="2000" b="1">
                <a:latin typeface="Times New Roman" panose="02020603050405020304" pitchFamily="18" charset="0"/>
                <a:ea typeface="楷体_GB2312" pitchFamily="49" charset="-122"/>
                <a:cs typeface="Times New Roman" panose="02020603050405020304" pitchFamily="18" charset="0"/>
              </a:rPr>
              <a:t>／</a:t>
            </a:r>
            <a:r>
              <a:rPr lang="zh-CN" altLang="zh-CN" sz="2000" b="1">
                <a:latin typeface="Times New Roman" panose="02020603050405020304" pitchFamily="18" charset="0"/>
                <a:ea typeface="楷体_GB2312" pitchFamily="49" charset="-122"/>
                <a:cs typeface="Times New Roman" panose="02020603050405020304" pitchFamily="18" charset="0"/>
              </a:rPr>
              <a:t>D</a:t>
            </a:r>
            <a:r>
              <a:rPr lang="zh-CN" altLang="en-US" sz="2000" b="1">
                <a:latin typeface="楷体_GB2312" pitchFamily="49" charset="-122"/>
                <a:ea typeface="楷体_GB2312" pitchFamily="49" charset="-122"/>
              </a:rPr>
              <a:t>转换值置为</a:t>
            </a:r>
            <a:r>
              <a:rPr lang="zh-CN" altLang="zh-CN" sz="2000" b="1">
                <a:latin typeface="楷体_GB2312" pitchFamily="49" charset="-122"/>
                <a:ea typeface="楷体_GB2312" pitchFamily="49" charset="-122"/>
              </a:rPr>
              <a:t>0</a:t>
            </a:r>
            <a:r>
              <a:rPr lang="zh-CN" altLang="en-US" sz="2000" b="1">
                <a:latin typeface="楷体_GB2312" pitchFamily="49" charset="-122"/>
                <a:ea typeface="楷体_GB2312" pitchFamily="49" charset="-122"/>
              </a:rPr>
              <a:t>，即使 </a:t>
            </a:r>
            <a:r>
              <a:rPr lang="zh-CN" altLang="zh-CN" sz="2000" b="1">
                <a:solidFill>
                  <a:schemeClr val="tx1"/>
                </a:solidFill>
                <a:latin typeface="Times New Roman" panose="02020603050405020304" pitchFamily="18" charset="0"/>
                <a:ea typeface="楷体_GB2312" pitchFamily="49" charset="-122"/>
                <a:cs typeface="Times New Roman" panose="02020603050405020304" pitchFamily="18" charset="0"/>
              </a:rPr>
              <a:t>N</a:t>
            </a:r>
            <a:r>
              <a:rPr lang="zh-CN" altLang="zh-CN" sz="2000" b="1" baseline="-30000">
                <a:solidFill>
                  <a:schemeClr val="tx1"/>
                </a:solidFill>
                <a:latin typeface="Times New Roman" panose="02020603050405020304" pitchFamily="18" charset="0"/>
                <a:ea typeface="楷体_GB2312" pitchFamily="49" charset="-122"/>
                <a:cs typeface="Times New Roman" panose="02020603050405020304" pitchFamily="18" charset="0"/>
              </a:rPr>
              <a:t>0</a:t>
            </a:r>
            <a:r>
              <a:rPr lang="zh-CN" altLang="zh-CN" sz="2000" b="1">
                <a:solidFill>
                  <a:schemeClr val="tx1"/>
                </a:solidFill>
                <a:latin typeface="Times New Roman" panose="02020603050405020304" pitchFamily="18" charset="0"/>
                <a:ea typeface="楷体_GB2312" pitchFamily="49" charset="-122"/>
                <a:cs typeface="Times New Roman" panose="02020603050405020304" pitchFamily="18" charset="0"/>
              </a:rPr>
              <a:t>=0</a:t>
            </a:r>
            <a:r>
              <a:rPr lang="zh-CN" altLang="en-US" sz="2000" b="1">
                <a:solidFill>
                  <a:schemeClr val="tx1"/>
                </a:solidFill>
                <a:latin typeface="楷体_GB2312" pitchFamily="49" charset="-122"/>
                <a:ea typeface="楷体_GB2312" pitchFamily="49" charset="-122"/>
              </a:rPr>
              <a:t>，有</a:t>
            </a:r>
            <a:endParaRPr lang="zh-CN" altLang="en-US" sz="2000" b="1">
              <a:solidFill>
                <a:schemeClr val="tx1"/>
              </a:solidFill>
              <a:latin typeface="楷体_GB2312" pitchFamily="49" charset="-122"/>
              <a:ea typeface="楷体_GB2312" pitchFamily="49" charset="-122"/>
            </a:endParaRPr>
          </a:p>
        </p:txBody>
      </p:sp>
      <p:graphicFrame>
        <p:nvGraphicFramePr>
          <p:cNvPr id="78852" name="Object 4"/>
          <p:cNvGraphicFramePr>
            <a:graphicFrameLocks noChangeAspect="1"/>
          </p:cNvGraphicFramePr>
          <p:nvPr/>
        </p:nvGraphicFramePr>
        <p:xfrm>
          <a:off x="3131820" y="5373370"/>
          <a:ext cx="1765935" cy="1165860"/>
        </p:xfrm>
        <a:graphic>
          <a:graphicData uri="http://schemas.openxmlformats.org/presentationml/2006/ole">
            <mc:AlternateContent xmlns:mc="http://schemas.openxmlformats.org/markup-compatibility/2006">
              <mc:Choice xmlns:v="urn:schemas-microsoft-com:vml" Requires="v">
                <p:oleObj spid="_x0000_s35842" name="" r:id="rId5" imgW="18897600" imgH="10363200" progId="Equation.3">
                  <p:embed/>
                </p:oleObj>
              </mc:Choice>
              <mc:Fallback>
                <p:oleObj name="" r:id="rId5" imgW="18897600" imgH="10363200" progId="Equation.3">
                  <p:embed/>
                  <p:pic>
                    <p:nvPicPr>
                      <p:cNvPr id="0" name="Object 4"/>
                      <p:cNvPicPr>
                        <a:picLocks noChangeAspect="1"/>
                      </p:cNvPicPr>
                      <p:nvPr/>
                    </p:nvPicPr>
                    <p:blipFill>
                      <a:blip r:embed="rId6"/>
                      <a:stretch>
                        <a:fillRect/>
                      </a:stretch>
                    </p:blipFill>
                    <p:spPr>
                      <a:xfrm>
                        <a:off x="3131820" y="5373370"/>
                        <a:ext cx="1765935" cy="1165860"/>
                      </a:xfrm>
                      <a:prstGeom prst="rect">
                        <a:avLst/>
                      </a:prstGeom>
                      <a:solidFill>
                        <a:srgbClr val="45C984"/>
                      </a:solidFill>
                      <a:ln w="9525">
                        <a:noFill/>
                      </a:ln>
                    </p:spPr>
                  </p:pic>
                </p:oleObj>
              </mc:Fallback>
            </mc:AlternateContent>
          </a:graphicData>
        </a:graphic>
      </p:graphicFrame>
      <p:sp>
        <p:nvSpPr>
          <p:cNvPr id="78853" name="Text Box 5" descr="斜纹布"/>
          <p:cNvSpPr txBox="1">
            <a:spLocks noChangeArrowheads="1"/>
          </p:cNvSpPr>
          <p:nvPr/>
        </p:nvSpPr>
        <p:spPr bwMode="auto">
          <a:xfrm>
            <a:off x="611505" y="4941253"/>
            <a:ext cx="7848600" cy="706755"/>
          </a:xfrm>
          <a:prstGeom prst="rect">
            <a:avLst/>
          </a:prstGeom>
          <a:noFill/>
          <a:ln w="9525">
            <a:noFill/>
            <a:miter lim="800000"/>
          </a:ln>
          <a:effectLst>
            <a:prstShdw prst="shdw17" dist="17961" dir="2700000">
              <a:schemeClr val="bg2"/>
            </a:prstShdw>
          </a:effectLst>
        </p:spPr>
        <p:txBody>
          <a:bodyPr>
            <a:spAutoFit/>
          </a:bodyPr>
          <a:p>
            <a:pPr>
              <a:spcBef>
                <a:spcPct val="50000"/>
              </a:spcBef>
            </a:pPr>
            <a:r>
              <a:rPr lang="zh-CN" altLang="zh-CN" sz="2000" b="1">
                <a:latin typeface="宋体" panose="02010600030101010101" pitchFamily="2" charset="-122"/>
                <a:ea typeface="宋体" panose="02010600030101010101" pitchFamily="2" charset="-122"/>
                <a:cs typeface="宋体" panose="02010600030101010101" pitchFamily="2" charset="-122"/>
              </a:rPr>
              <a:t>    </a:t>
            </a:r>
            <a:r>
              <a:rPr lang="zh-CN" altLang="en-US" sz="2000" b="1">
                <a:latin typeface="宋体" panose="02010600030101010101" pitchFamily="2" charset="-122"/>
                <a:ea typeface="宋体" panose="02010600030101010101" pitchFamily="2" charset="-122"/>
                <a:cs typeface="宋体" panose="02010600030101010101" pitchFamily="2" charset="-122"/>
              </a:rPr>
              <a:t>在很多测量系统中，仪表下限值</a:t>
            </a:r>
            <a:r>
              <a:rPr lang="zh-CN" altLang="zh-CN" sz="2000" b="1">
                <a:latin typeface="Times New Roman" panose="02020603050405020304" pitchFamily="18" charset="0"/>
                <a:ea typeface="宋体" panose="02010600030101010101" pitchFamily="2" charset="-122"/>
                <a:cs typeface="Times New Roman" panose="02020603050405020304" pitchFamily="18" charset="0"/>
              </a:rPr>
              <a:t>A</a:t>
            </a:r>
            <a:r>
              <a:rPr lang="zh-CN" altLang="zh-CN" sz="2000" b="1" baseline="-25000">
                <a:latin typeface="Times New Roman" panose="02020603050405020304" pitchFamily="18" charset="0"/>
                <a:ea typeface="宋体" panose="02010600030101010101" pitchFamily="2" charset="-122"/>
                <a:cs typeface="Times New Roman" panose="02020603050405020304" pitchFamily="18" charset="0"/>
              </a:rPr>
              <a:t>0</a:t>
            </a:r>
            <a:r>
              <a:rPr lang="zh-CN" altLang="zh-CN" sz="2000" b="1">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latin typeface="宋体" panose="02010600030101010101" pitchFamily="2" charset="-122"/>
                <a:ea typeface="宋体" panose="02010600030101010101" pitchFamily="2" charset="-122"/>
                <a:cs typeface="宋体" panose="02010600030101010101" pitchFamily="2" charset="-122"/>
              </a:rPr>
              <a:t>，此时，其对应的</a:t>
            </a:r>
            <a:r>
              <a:rPr lang="zh-CN" altLang="zh-CN" sz="2000" b="1">
                <a:latin typeface="Times New Roman" panose="02020603050405020304" pitchFamily="18" charset="0"/>
                <a:ea typeface="宋体" panose="02010600030101010101" pitchFamily="2" charset="-122"/>
                <a:cs typeface="Times New Roman" panose="02020603050405020304" pitchFamily="18" charset="0"/>
              </a:rPr>
              <a:t>N</a:t>
            </a:r>
            <a:r>
              <a:rPr lang="zh-CN" altLang="zh-CN" sz="2000" b="1" baseline="-25000">
                <a:latin typeface="Times New Roman" panose="02020603050405020304" pitchFamily="18" charset="0"/>
                <a:ea typeface="宋体" panose="02010600030101010101" pitchFamily="2" charset="-122"/>
                <a:cs typeface="Times New Roman" panose="02020603050405020304" pitchFamily="18" charset="0"/>
              </a:rPr>
              <a:t>0</a:t>
            </a:r>
            <a:r>
              <a:rPr lang="zh-CN" altLang="zh-CN" sz="2000" b="1">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latin typeface="宋体" panose="02010600030101010101" pitchFamily="2" charset="-122"/>
                <a:ea typeface="宋体" panose="02010600030101010101" pitchFamily="2" charset="-122"/>
                <a:cs typeface="宋体" panose="02010600030101010101" pitchFamily="2" charset="-122"/>
              </a:rPr>
              <a:t>，上式可进一步简化为</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500" fill="hold"/>
                                        <p:tgtEl>
                                          <p:spTgt spid="77827"/>
                                        </p:tgtEl>
                                        <p:attrNameLst>
                                          <p:attrName>ppt_x</p:attrName>
                                        </p:attrNameLst>
                                      </p:cBhvr>
                                      <p:tavLst>
                                        <p:tav tm="0">
                                          <p:val>
                                            <p:strVal val="0-#ppt_w/2"/>
                                          </p:val>
                                        </p:tav>
                                        <p:tav tm="100000">
                                          <p:val>
                                            <p:strVal val="#ppt_x"/>
                                          </p:val>
                                        </p:tav>
                                      </p:tavLst>
                                    </p:anim>
                                    <p:anim calcmode="lin" valueType="num">
                                      <p:cBhvr additive="base">
                                        <p:cTn id="8"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7828"/>
                                        </p:tgtEl>
                                        <p:attrNameLst>
                                          <p:attrName>style.visibility</p:attrName>
                                        </p:attrNameLst>
                                      </p:cBhvr>
                                      <p:to>
                                        <p:strVal val="visible"/>
                                      </p:to>
                                    </p:set>
                                    <p:anim calcmode="lin" valueType="num">
                                      <p:cBhvr additive="base">
                                        <p:cTn id="13" dur="500" fill="hold"/>
                                        <p:tgtEl>
                                          <p:spTgt spid="77828"/>
                                        </p:tgtEl>
                                        <p:attrNameLst>
                                          <p:attrName>ppt_x</p:attrName>
                                        </p:attrNameLst>
                                      </p:cBhvr>
                                      <p:tavLst>
                                        <p:tav tm="0">
                                          <p:val>
                                            <p:strVal val="0-#ppt_w/2"/>
                                          </p:val>
                                        </p:tav>
                                        <p:tav tm="100000">
                                          <p:val>
                                            <p:strVal val="#ppt_x"/>
                                          </p:val>
                                        </p:tav>
                                      </p:tavLst>
                                    </p:anim>
                                    <p:anim calcmode="lin" valueType="num">
                                      <p:cBhvr additive="base">
                                        <p:cTn id="14" dur="500" fill="hold"/>
                                        <p:tgtEl>
                                          <p:spTgt spid="778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7829"/>
                                        </p:tgtEl>
                                        <p:attrNameLst>
                                          <p:attrName>style.visibility</p:attrName>
                                        </p:attrNameLst>
                                      </p:cBhvr>
                                      <p:to>
                                        <p:strVal val="visible"/>
                                      </p:to>
                                    </p:set>
                                    <p:anim calcmode="lin" valueType="num">
                                      <p:cBhvr additive="base">
                                        <p:cTn id="19" dur="500" fill="hold"/>
                                        <p:tgtEl>
                                          <p:spTgt spid="77829"/>
                                        </p:tgtEl>
                                        <p:attrNameLst>
                                          <p:attrName>ppt_x</p:attrName>
                                        </p:attrNameLst>
                                      </p:cBhvr>
                                      <p:tavLst>
                                        <p:tav tm="0">
                                          <p:val>
                                            <p:strVal val="0-#ppt_w/2"/>
                                          </p:val>
                                        </p:tav>
                                        <p:tav tm="100000">
                                          <p:val>
                                            <p:strVal val="#ppt_x"/>
                                          </p:val>
                                        </p:tav>
                                      </p:tavLst>
                                    </p:anim>
                                    <p:anim calcmode="lin" valueType="num">
                                      <p:cBhvr additive="base">
                                        <p:cTn id="20" dur="500" fill="hold"/>
                                        <p:tgtEl>
                                          <p:spTgt spid="778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8"/>
                                        </p:tgtEl>
                                        <p:attrNameLst>
                                          <p:attrName>style.visibility</p:attrName>
                                        </p:attrNameLst>
                                      </p:cBhvr>
                                      <p:to>
                                        <p:strVal val="visible"/>
                                      </p:to>
                                    </p:set>
                                    <p:anim calcmode="lin" valueType="num">
                                      <p:cBhvr additive="base">
                                        <p:cTn id="25" dur="500" fill="hold"/>
                                        <p:tgtEl>
                                          <p:spTgt spid="36868"/>
                                        </p:tgtEl>
                                        <p:attrNameLst>
                                          <p:attrName>ppt_x</p:attrName>
                                        </p:attrNameLst>
                                      </p:cBhvr>
                                      <p:tavLst>
                                        <p:tav tm="0">
                                          <p:val>
                                            <p:strVal val="#ppt_x"/>
                                          </p:val>
                                        </p:tav>
                                        <p:tav tm="100000">
                                          <p:val>
                                            <p:strVal val="#ppt_x"/>
                                          </p:val>
                                        </p:tav>
                                      </p:tavLst>
                                    </p:anim>
                                    <p:anim calcmode="lin" valueType="num">
                                      <p:cBhvr additive="base">
                                        <p:cTn id="26"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7" presetClass="entr" presetSubtype="8" fill="hold" nodeType="clickEffect">
                                  <p:stCondLst>
                                    <p:cond delay="0"/>
                                  </p:stCondLst>
                                  <p:childTnLst>
                                    <p:set>
                                      <p:cBhvr>
                                        <p:cTn id="30" dur="1" fill="hold">
                                          <p:stCondLst>
                                            <p:cond delay="0"/>
                                          </p:stCondLst>
                                        </p:cTn>
                                        <p:tgtEl>
                                          <p:spTgt spid="78850"/>
                                        </p:tgtEl>
                                        <p:attrNameLst>
                                          <p:attrName>style.visibility</p:attrName>
                                        </p:attrNameLst>
                                      </p:cBhvr>
                                      <p:to>
                                        <p:strVal val="visible"/>
                                      </p:to>
                                    </p:set>
                                    <p:anim calcmode="lin" valueType="num">
                                      <p:cBhvr additive="base">
                                        <p:cTn id="31" dur="500" fill="hold"/>
                                        <p:tgtEl>
                                          <p:spTgt spid="78850"/>
                                        </p:tgtEl>
                                        <p:attrNameLst>
                                          <p:attrName>ppt_x</p:attrName>
                                        </p:attrNameLst>
                                      </p:cBhvr>
                                      <p:tavLst>
                                        <p:tav tm="0">
                                          <p:val>
                                            <p:strVal val="0-#ppt_w/2"/>
                                          </p:val>
                                        </p:tav>
                                        <p:tav tm="100000">
                                          <p:val>
                                            <p:strVal val="#ppt_x"/>
                                          </p:val>
                                        </p:tav>
                                      </p:tavLst>
                                    </p:anim>
                                    <p:anim calcmode="lin" valueType="num">
                                      <p:cBhvr additive="base">
                                        <p:cTn id="32" dur="500" fill="hold"/>
                                        <p:tgtEl>
                                          <p:spTgt spid="7885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8853"/>
                                        </p:tgtEl>
                                        <p:attrNameLst>
                                          <p:attrName>style.visibility</p:attrName>
                                        </p:attrNameLst>
                                      </p:cBhvr>
                                      <p:to>
                                        <p:strVal val="visible"/>
                                      </p:to>
                                    </p:set>
                                    <p:anim calcmode="lin" valueType="num">
                                      <p:cBhvr additive="base">
                                        <p:cTn id="37" dur="500" fill="hold"/>
                                        <p:tgtEl>
                                          <p:spTgt spid="78853"/>
                                        </p:tgtEl>
                                        <p:attrNameLst>
                                          <p:attrName>ppt_x</p:attrName>
                                        </p:attrNameLst>
                                      </p:cBhvr>
                                      <p:tavLst>
                                        <p:tav tm="0">
                                          <p:val>
                                            <p:strVal val="0-#ppt_w/2"/>
                                          </p:val>
                                        </p:tav>
                                        <p:tav tm="100000">
                                          <p:val>
                                            <p:strVal val="#ppt_x"/>
                                          </p:val>
                                        </p:tav>
                                      </p:tavLst>
                                    </p:anim>
                                    <p:anim calcmode="lin" valueType="num">
                                      <p:cBhvr additive="base">
                                        <p:cTn id="38" dur="500" fill="hold"/>
                                        <p:tgtEl>
                                          <p:spTgt spid="7885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8852"/>
                                        </p:tgtEl>
                                        <p:attrNameLst>
                                          <p:attrName>style.visibility</p:attrName>
                                        </p:attrNameLst>
                                      </p:cBhvr>
                                      <p:to>
                                        <p:strVal val="visible"/>
                                      </p:to>
                                    </p:set>
                                    <p:anim calcmode="lin" valueType="num">
                                      <p:cBhvr additive="base">
                                        <p:cTn id="43" dur="500" fill="hold"/>
                                        <p:tgtEl>
                                          <p:spTgt spid="78852"/>
                                        </p:tgtEl>
                                        <p:attrNameLst>
                                          <p:attrName>ppt_x</p:attrName>
                                        </p:attrNameLst>
                                      </p:cBhvr>
                                      <p:tavLst>
                                        <p:tav tm="0">
                                          <p:val>
                                            <p:strVal val="0-#ppt_w/2"/>
                                          </p:val>
                                        </p:tav>
                                        <p:tav tm="100000">
                                          <p:val>
                                            <p:strVal val="#ppt_x"/>
                                          </p:val>
                                        </p:tav>
                                      </p:tavLst>
                                    </p:anim>
                                    <p:anim calcmode="lin" valueType="num">
                                      <p:cBhvr additive="base">
                                        <p:cTn id="44" dur="500" fill="hold"/>
                                        <p:tgtEl>
                                          <p:spTgt spid="78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ldLvl="0" animBg="1" autoUpdateAnimBg="0"/>
      <p:bldP spid="77829" grpId="0" bldLvl="0" autoUpdateAnimBg="0"/>
      <p:bldP spid="78853" grpId="0" bldLvl="0" animBg="1" autoUpdateAnimBg="0"/>
      <p:bldP spid="3686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8155" y="442595"/>
            <a:ext cx="2934970" cy="460375"/>
          </a:xfrm>
          <a:prstGeom prst="rect">
            <a:avLst/>
          </a:prstGeom>
          <a:noFill/>
        </p:spPr>
        <p:txBody>
          <a:bodyPr wrap="none" rtlCol="0" anchor="t">
            <a:spAutoFit/>
          </a:bodyPr>
          <a:p>
            <a:pPr>
              <a:defRPr/>
            </a:pPr>
            <a:r>
              <a:rPr lang="en-US" altLang="zh-CN" sz="2400" b="1" dirty="0" smtClean="0">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sym typeface="+mn-ea"/>
              </a:rPr>
              <a:t>3.4.1</a:t>
            </a:r>
            <a:r>
              <a:rPr lang="en-US" altLang="zh-CN" sz="2400" b="1" dirty="0" smtClean="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 </a:t>
            </a:r>
            <a:r>
              <a:rPr lang="zh-CN" sz="2400" b="1" dirty="0" smtClean="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线性</a:t>
            </a:r>
            <a:r>
              <a:rPr lang="zh-CN" sz="2400" b="1" dirty="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标度变换</a:t>
            </a:r>
            <a:r>
              <a:rPr lang="zh-CN" sz="2400" dirty="0">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37891" name="Rectangle 2"/>
          <p:cNvSpPr>
            <a:spLocks noChangeArrowheads="1"/>
          </p:cNvSpPr>
          <p:nvPr/>
        </p:nvSpPr>
        <p:spPr bwMode="auto">
          <a:xfrm>
            <a:off x="612775" y="1085533"/>
            <a:ext cx="1459230" cy="398780"/>
          </a:xfrm>
          <a:prstGeom prst="rect">
            <a:avLst/>
          </a:prstGeom>
          <a:solidFill>
            <a:schemeClr val="hlink"/>
          </a:solidFill>
          <a:ln w="38100">
            <a:solidFill>
              <a:schemeClr val="folHlink"/>
            </a:solidFill>
            <a:miter lim="800000"/>
          </a:ln>
        </p:spPr>
        <p:txBody>
          <a:bodyPr wrap="none">
            <a:spAutoFit/>
          </a:bodyPr>
          <a:p>
            <a:pPr eaLnBrk="0" hangingPunct="0"/>
            <a:r>
              <a:rPr lang="zh-CN" altLang="en-US" sz="2000" b="1" i="1">
                <a:solidFill>
                  <a:schemeClr val="bg1"/>
                </a:solidFill>
                <a:latin typeface="仿宋_GB2312" pitchFamily="49" charset="-122"/>
                <a:ea typeface="仿宋_GB2312" pitchFamily="49" charset="-122"/>
              </a:rPr>
              <a:t>应用实例：</a:t>
            </a:r>
            <a:endParaRPr lang="zh-CN" altLang="en-US" sz="2000" b="1" i="1">
              <a:solidFill>
                <a:schemeClr val="bg1"/>
              </a:solidFill>
              <a:latin typeface="仿宋_GB2312" pitchFamily="49" charset="-122"/>
              <a:ea typeface="仿宋_GB2312" pitchFamily="49" charset="-122"/>
            </a:endParaRPr>
          </a:p>
        </p:txBody>
      </p:sp>
      <p:sp>
        <p:nvSpPr>
          <p:cNvPr id="79875" name="Text Box 3" descr="斜纹布"/>
          <p:cNvSpPr txBox="1">
            <a:spLocks noChangeArrowheads="1"/>
          </p:cNvSpPr>
          <p:nvPr/>
        </p:nvSpPr>
        <p:spPr bwMode="auto">
          <a:xfrm>
            <a:off x="251143" y="1589405"/>
            <a:ext cx="8964612" cy="706755"/>
          </a:xfrm>
          <a:prstGeom prst="rect">
            <a:avLst/>
          </a:prstGeom>
          <a:noFill/>
          <a:ln w="9525">
            <a:noFill/>
            <a:miter lim="800000"/>
          </a:ln>
          <a:effectLst>
            <a:prstShdw prst="shdw17" dist="17961" dir="2700000">
              <a:schemeClr val="bg2"/>
            </a:prstShdw>
          </a:effectLst>
        </p:spPr>
        <p:txBody>
          <a:bodyPr>
            <a:spAutoFit/>
          </a:bodyPr>
          <a:p>
            <a:r>
              <a:rPr lang="zh-CN" altLang="zh-CN" sz="2000" b="1">
                <a:solidFill>
                  <a:srgbClr val="FFCC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CC00"/>
                </a:solidFill>
                <a:latin typeface="宋体" panose="02010600030101010101" pitchFamily="2" charset="-122"/>
                <a:ea typeface="宋体" panose="02010600030101010101" pitchFamily="2" charset="-122"/>
                <a:cs typeface="宋体" panose="02010600030101010101" pitchFamily="2" charset="-122"/>
              </a:rPr>
              <a:t>某压力测量系统中，压力测量仪表的量程为</a:t>
            </a:r>
            <a:r>
              <a:rPr lang="zh-CN" altLang="zh-CN" sz="2000" b="1">
                <a:solidFill>
                  <a:srgbClr val="FFCC00"/>
                </a:solidFill>
                <a:latin typeface="Times New Roman" panose="02020603050405020304" pitchFamily="18" charset="0"/>
                <a:ea typeface="宋体" panose="02010600030101010101" pitchFamily="2" charset="-122"/>
                <a:cs typeface="Times New Roman" panose="02020603050405020304" pitchFamily="18" charset="0"/>
              </a:rPr>
              <a:t>400</a:t>
            </a:r>
            <a:r>
              <a:rPr lang="zh-CN" altLang="en-US" sz="2000" b="1">
                <a:solidFill>
                  <a:srgbClr val="FFCC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a:solidFill>
                  <a:srgbClr val="FFCC00"/>
                </a:solidFill>
                <a:latin typeface="Times New Roman" panose="02020603050405020304" pitchFamily="18" charset="0"/>
                <a:ea typeface="宋体" panose="02010600030101010101" pitchFamily="2" charset="-122"/>
                <a:cs typeface="Times New Roman" panose="02020603050405020304" pitchFamily="18" charset="0"/>
              </a:rPr>
              <a:t>1200Pa</a:t>
            </a:r>
            <a:r>
              <a:rPr lang="zh-CN" altLang="en-US" sz="2000" b="1">
                <a:solidFill>
                  <a:srgbClr val="FFCC00"/>
                </a:solidFill>
                <a:latin typeface="宋体" panose="02010600030101010101" pitchFamily="2" charset="-122"/>
                <a:ea typeface="宋体" panose="02010600030101010101" pitchFamily="2" charset="-122"/>
                <a:cs typeface="宋体" panose="02010600030101010101" pitchFamily="2" charset="-122"/>
              </a:rPr>
              <a:t>，采用</a:t>
            </a:r>
            <a:r>
              <a:rPr lang="zh-CN" altLang="zh-CN" sz="2000" b="1">
                <a:solidFill>
                  <a:srgbClr val="FFCC00"/>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b="1">
                <a:solidFill>
                  <a:srgbClr val="FFCC00"/>
                </a:solidFill>
                <a:latin typeface="宋体" panose="02010600030101010101" pitchFamily="2" charset="-122"/>
                <a:ea typeface="宋体" panose="02010600030101010101" pitchFamily="2" charset="-122"/>
                <a:cs typeface="宋体" panose="02010600030101010101" pitchFamily="2" charset="-122"/>
              </a:rPr>
              <a:t>位</a:t>
            </a:r>
            <a:r>
              <a:rPr lang="zh-CN" altLang="zh-CN" sz="2000" b="1">
                <a:solidFill>
                  <a:srgbClr val="FFCC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a:solidFill>
                  <a:srgbClr val="FFCC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b="1">
                <a:solidFill>
                  <a:srgbClr val="FFCC00"/>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b="1">
                <a:solidFill>
                  <a:srgbClr val="FFCC00"/>
                </a:solidFill>
                <a:latin typeface="宋体" panose="02010600030101010101" pitchFamily="2" charset="-122"/>
                <a:ea typeface="宋体" panose="02010600030101010101" pitchFamily="2" charset="-122"/>
                <a:cs typeface="宋体" panose="02010600030101010101" pitchFamily="2" charset="-122"/>
              </a:rPr>
              <a:t>转换器，经计算机采样及数字滤波后的数字量为</a:t>
            </a:r>
            <a:r>
              <a:rPr lang="zh-CN" altLang="zh-CN" sz="2000" b="1">
                <a:solidFill>
                  <a:srgbClr val="FFCC00"/>
                </a:solidFill>
                <a:latin typeface="Times New Roman" panose="02020603050405020304" pitchFamily="18" charset="0"/>
                <a:ea typeface="宋体" panose="02010600030101010101" pitchFamily="2" charset="-122"/>
                <a:cs typeface="Times New Roman" panose="02020603050405020304" pitchFamily="18" charset="0"/>
              </a:rPr>
              <a:t>ABH</a:t>
            </a:r>
            <a:r>
              <a:rPr lang="zh-CN" altLang="en-US" sz="2000" b="1">
                <a:solidFill>
                  <a:srgbClr val="FFCC00"/>
                </a:solidFill>
                <a:latin typeface="宋体" panose="02010600030101010101" pitchFamily="2" charset="-122"/>
                <a:ea typeface="宋体" panose="02010600030101010101" pitchFamily="2" charset="-122"/>
                <a:cs typeface="宋体" panose="02010600030101010101" pitchFamily="2" charset="-122"/>
              </a:rPr>
              <a:t>，求此时的压力值。</a:t>
            </a:r>
            <a:endParaRPr lang="zh-CN" altLang="en-US" sz="2000" b="1">
              <a:solidFill>
                <a:srgbClr val="FFCC00"/>
              </a:solidFill>
              <a:latin typeface="宋体" panose="02010600030101010101" pitchFamily="2" charset="-122"/>
              <a:ea typeface="宋体" panose="02010600030101010101" pitchFamily="2" charset="-122"/>
              <a:cs typeface="宋体" panose="02010600030101010101" pitchFamily="2" charset="-122"/>
            </a:endParaRPr>
          </a:p>
        </p:txBody>
      </p:sp>
      <p:sp>
        <p:nvSpPr>
          <p:cNvPr id="79876" name="Text Box 4" descr="斜纹布"/>
          <p:cNvSpPr txBox="1">
            <a:spLocks noChangeArrowheads="1"/>
          </p:cNvSpPr>
          <p:nvPr/>
        </p:nvSpPr>
        <p:spPr bwMode="auto">
          <a:xfrm>
            <a:off x="539433" y="2296160"/>
            <a:ext cx="8208962" cy="1168400"/>
          </a:xfrm>
          <a:prstGeom prst="rect">
            <a:avLst/>
          </a:prstGeom>
          <a:noFill/>
          <a:ln w="9525">
            <a:noFill/>
            <a:miter lim="800000"/>
          </a:ln>
          <a:effectLst>
            <a:prstShdw prst="shdw17" dist="17961" dir="2700000">
              <a:schemeClr val="bg2"/>
            </a:prstShdw>
          </a:effectLst>
        </p:spPr>
        <p:txBody>
          <a:bodyPr>
            <a:spAutoFit/>
          </a:bodyPr>
          <a:p>
            <a:r>
              <a:rPr lang="zh-CN" altLang="en-US" sz="2000" b="1">
                <a:latin typeface="楷体_GB2312" pitchFamily="49" charset="-122"/>
                <a:ea typeface="楷体_GB2312" pitchFamily="49" charset="-122"/>
              </a:rPr>
              <a:t>解：根据题意，已知</a:t>
            </a:r>
            <a:r>
              <a:rPr lang="zh-CN" altLang="zh-CN" sz="2000" b="1">
                <a:latin typeface="Times New Roman" panose="02020603050405020304" pitchFamily="18" charset="0"/>
                <a:ea typeface="楷体_GB2312" pitchFamily="49" charset="-122"/>
                <a:cs typeface="Times New Roman" panose="02020603050405020304" pitchFamily="18" charset="0"/>
              </a:rPr>
              <a:t>A</a:t>
            </a:r>
            <a:r>
              <a:rPr lang="zh-CN" altLang="zh-CN" sz="2000" b="1" baseline="-25000">
                <a:latin typeface="Times New Roman" panose="02020603050405020304" pitchFamily="18" charset="0"/>
                <a:ea typeface="楷体_GB2312" pitchFamily="49" charset="-122"/>
                <a:cs typeface="Times New Roman" panose="02020603050405020304" pitchFamily="18" charset="0"/>
              </a:rPr>
              <a:t>0</a:t>
            </a:r>
            <a:r>
              <a:rPr lang="zh-CN" altLang="zh-CN" sz="2000" b="1">
                <a:latin typeface="Times New Roman" panose="02020603050405020304" pitchFamily="18" charset="0"/>
                <a:ea typeface="楷体_GB2312" pitchFamily="49" charset="-122"/>
                <a:cs typeface="Times New Roman" panose="02020603050405020304" pitchFamily="18" charset="0"/>
              </a:rPr>
              <a:t>=400 Pa</a:t>
            </a:r>
            <a:r>
              <a:rPr lang="zh-CN" altLang="en-US" sz="2000" b="1">
                <a:latin typeface="Times New Roman" panose="02020603050405020304" pitchFamily="18" charset="0"/>
                <a:ea typeface="楷体_GB2312" pitchFamily="49" charset="-122"/>
                <a:cs typeface="Times New Roman" panose="02020603050405020304" pitchFamily="18" charset="0"/>
              </a:rPr>
              <a:t>，</a:t>
            </a:r>
            <a:r>
              <a:rPr lang="zh-CN" altLang="zh-CN" sz="2000" b="1">
                <a:latin typeface="Times New Roman" panose="02020603050405020304" pitchFamily="18" charset="0"/>
                <a:ea typeface="楷体_GB2312" pitchFamily="49" charset="-122"/>
                <a:cs typeface="Times New Roman" panose="02020603050405020304" pitchFamily="18" charset="0"/>
              </a:rPr>
              <a:t>A</a:t>
            </a:r>
            <a:r>
              <a:rPr lang="zh-CN" altLang="zh-CN" sz="2000" b="1" baseline="-25000">
                <a:latin typeface="Times New Roman" panose="02020603050405020304" pitchFamily="18" charset="0"/>
                <a:ea typeface="楷体_GB2312" pitchFamily="49" charset="-122"/>
                <a:cs typeface="Times New Roman" panose="02020603050405020304" pitchFamily="18" charset="0"/>
              </a:rPr>
              <a:t>m</a:t>
            </a:r>
            <a:r>
              <a:rPr lang="zh-CN" altLang="zh-CN" sz="2000" b="1">
                <a:latin typeface="Times New Roman" panose="02020603050405020304" pitchFamily="18" charset="0"/>
                <a:ea typeface="楷体_GB2312" pitchFamily="49" charset="-122"/>
                <a:cs typeface="Times New Roman" panose="02020603050405020304" pitchFamily="18" charset="0"/>
              </a:rPr>
              <a:t>=1200 Pa</a:t>
            </a:r>
            <a:r>
              <a:rPr lang="zh-CN" altLang="en-US" sz="2000" b="1">
                <a:latin typeface="Times New Roman" panose="02020603050405020304" pitchFamily="18" charset="0"/>
                <a:ea typeface="楷体_GB2312" pitchFamily="49" charset="-122"/>
                <a:cs typeface="Times New Roman" panose="02020603050405020304" pitchFamily="18" charset="0"/>
              </a:rPr>
              <a:t>，</a:t>
            </a:r>
            <a:r>
              <a:rPr lang="zh-CN" altLang="zh-CN" sz="2000" b="1">
                <a:latin typeface="Times New Roman" panose="02020603050405020304" pitchFamily="18" charset="0"/>
                <a:ea typeface="楷体_GB2312" pitchFamily="49" charset="-122"/>
                <a:cs typeface="Times New Roman" panose="02020603050405020304" pitchFamily="18" charset="0"/>
              </a:rPr>
              <a:t>N</a:t>
            </a:r>
            <a:r>
              <a:rPr lang="zh-CN" altLang="zh-CN" sz="2000" b="1" baseline="-25000">
                <a:latin typeface="Times New Roman" panose="02020603050405020304" pitchFamily="18" charset="0"/>
                <a:ea typeface="楷体_GB2312" pitchFamily="49" charset="-122"/>
                <a:cs typeface="Times New Roman" panose="02020603050405020304" pitchFamily="18" charset="0"/>
              </a:rPr>
              <a:t>x</a:t>
            </a:r>
            <a:r>
              <a:rPr lang="zh-CN" altLang="zh-CN" sz="2000" b="1">
                <a:latin typeface="Times New Roman" panose="02020603050405020304" pitchFamily="18" charset="0"/>
                <a:ea typeface="楷体_GB2312" pitchFamily="49" charset="-122"/>
                <a:cs typeface="Times New Roman" panose="02020603050405020304" pitchFamily="18" charset="0"/>
              </a:rPr>
              <a:t>=ABH=171 D</a:t>
            </a:r>
            <a:r>
              <a:rPr lang="zh-CN" altLang="en-US" sz="2000" b="1">
                <a:latin typeface="楷体_GB2312" pitchFamily="49" charset="-122"/>
                <a:ea typeface="楷体_GB2312" pitchFamily="49" charset="-122"/>
              </a:rPr>
              <a:t>，选</a:t>
            </a:r>
            <a:r>
              <a:rPr lang="zh-CN" altLang="zh-CN" sz="2000" b="1">
                <a:latin typeface="Times New Roman" panose="02020603050405020304" pitchFamily="18" charset="0"/>
                <a:ea typeface="楷体_GB2312" pitchFamily="49" charset="-122"/>
                <a:cs typeface="Times New Roman" panose="02020603050405020304" pitchFamily="18" charset="0"/>
              </a:rPr>
              <a:t>N</a:t>
            </a:r>
            <a:r>
              <a:rPr lang="zh-CN" altLang="zh-CN" sz="2000" b="1" baseline="-25000">
                <a:latin typeface="Times New Roman" panose="02020603050405020304" pitchFamily="18" charset="0"/>
                <a:ea typeface="楷体_GB2312" pitchFamily="49" charset="-122"/>
                <a:cs typeface="Times New Roman" panose="02020603050405020304" pitchFamily="18" charset="0"/>
              </a:rPr>
              <a:t>m</a:t>
            </a:r>
            <a:r>
              <a:rPr lang="zh-CN" altLang="zh-CN" sz="2000" b="1">
                <a:latin typeface="Times New Roman" panose="02020603050405020304" pitchFamily="18" charset="0"/>
                <a:ea typeface="楷体_GB2312" pitchFamily="49" charset="-122"/>
                <a:cs typeface="Times New Roman" panose="02020603050405020304" pitchFamily="18" charset="0"/>
              </a:rPr>
              <a:t> =FFH=255 D</a:t>
            </a:r>
            <a:r>
              <a:rPr lang="zh-CN" altLang="en-US" sz="2000" b="1">
                <a:latin typeface="Times New Roman" panose="02020603050405020304" pitchFamily="18" charset="0"/>
                <a:ea typeface="楷体_GB2312" pitchFamily="49" charset="-122"/>
                <a:cs typeface="Times New Roman" panose="02020603050405020304" pitchFamily="18" charset="0"/>
              </a:rPr>
              <a:t>，</a:t>
            </a:r>
            <a:r>
              <a:rPr lang="zh-CN" altLang="zh-CN" sz="2000" b="1">
                <a:latin typeface="Times New Roman" panose="02020603050405020304" pitchFamily="18" charset="0"/>
                <a:ea typeface="楷体_GB2312" pitchFamily="49" charset="-122"/>
                <a:cs typeface="Times New Roman" panose="02020603050405020304" pitchFamily="18" charset="0"/>
              </a:rPr>
              <a:t>N</a:t>
            </a:r>
            <a:r>
              <a:rPr lang="zh-CN" altLang="zh-CN" sz="2000" b="1" baseline="-25000">
                <a:latin typeface="Times New Roman" panose="02020603050405020304" pitchFamily="18" charset="0"/>
                <a:ea typeface="楷体_GB2312" pitchFamily="49" charset="-122"/>
                <a:cs typeface="Times New Roman" panose="02020603050405020304" pitchFamily="18" charset="0"/>
              </a:rPr>
              <a:t>0</a:t>
            </a:r>
            <a:r>
              <a:rPr lang="zh-CN" altLang="zh-CN" sz="2000" b="1">
                <a:latin typeface="Times New Roman" panose="02020603050405020304" pitchFamily="18" charset="0"/>
                <a:ea typeface="楷体_GB2312" pitchFamily="49" charset="-122"/>
                <a:cs typeface="Times New Roman" panose="02020603050405020304" pitchFamily="18" charset="0"/>
              </a:rPr>
              <a:t>=0</a:t>
            </a:r>
            <a:r>
              <a:rPr lang="zh-CN" altLang="en-US" sz="2000" b="1">
                <a:latin typeface="Times New Roman" panose="02020603050405020304" pitchFamily="18" charset="0"/>
                <a:ea typeface="楷体_GB2312" pitchFamily="49" charset="-122"/>
                <a:cs typeface="Times New Roman" panose="02020603050405020304" pitchFamily="18" charset="0"/>
              </a:rPr>
              <a:t>，</a:t>
            </a:r>
            <a:r>
              <a:rPr lang="zh-CN" altLang="en-US" sz="2000" b="1">
                <a:latin typeface="楷体_GB2312" pitchFamily="49" charset="-122"/>
                <a:ea typeface="楷体_GB2312" pitchFamily="49" charset="-122"/>
              </a:rPr>
              <a:t>则</a:t>
            </a:r>
            <a:endParaRPr lang="zh-CN" altLang="en-US" sz="2000" b="1">
              <a:latin typeface="楷体_GB2312" pitchFamily="49" charset="-122"/>
              <a:ea typeface="楷体_GB2312" pitchFamily="49" charset="-122"/>
            </a:endParaRPr>
          </a:p>
          <a:p>
            <a:pPr>
              <a:spcBef>
                <a:spcPct val="50000"/>
              </a:spcBef>
            </a:pPr>
            <a:endParaRPr lang="zh-CN" altLang="zh-CN" sz="2000" b="1">
              <a:solidFill>
                <a:srgbClr val="66FFFF"/>
              </a:solidFill>
              <a:latin typeface="楷体_GB2312" pitchFamily="49" charset="-122"/>
              <a:ea typeface="楷体_GB2312" pitchFamily="49" charset="-122"/>
            </a:endParaRPr>
          </a:p>
        </p:txBody>
      </p:sp>
      <p:graphicFrame>
        <p:nvGraphicFramePr>
          <p:cNvPr id="79878" name="Object 6"/>
          <p:cNvGraphicFramePr>
            <a:graphicFrameLocks noChangeAspect="1"/>
          </p:cNvGraphicFramePr>
          <p:nvPr/>
        </p:nvGraphicFramePr>
        <p:xfrm>
          <a:off x="1979930" y="3101340"/>
          <a:ext cx="4829175" cy="1846263"/>
        </p:xfrm>
        <a:graphic>
          <a:graphicData uri="http://schemas.openxmlformats.org/presentationml/2006/ole">
            <mc:AlternateContent xmlns:mc="http://schemas.openxmlformats.org/markup-compatibility/2006">
              <mc:Choice xmlns:v="urn:schemas-microsoft-com:vml" Requires="v">
                <p:oleObj spid="_x0000_s36865" name="" r:id="rId1" imgW="53035200" imgH="20116800" progId="Equation.3">
                  <p:embed/>
                </p:oleObj>
              </mc:Choice>
              <mc:Fallback>
                <p:oleObj name="" r:id="rId1" imgW="53035200" imgH="20116800" progId="Equation.3">
                  <p:embed/>
                  <p:pic>
                    <p:nvPicPr>
                      <p:cNvPr id="0" name="Object 6"/>
                      <p:cNvPicPr>
                        <a:picLocks noChangeAspect="1"/>
                      </p:cNvPicPr>
                      <p:nvPr/>
                    </p:nvPicPr>
                    <p:blipFill>
                      <a:blip r:embed="rId2"/>
                      <a:stretch>
                        <a:fillRect/>
                      </a:stretch>
                    </p:blipFill>
                    <p:spPr>
                      <a:xfrm>
                        <a:off x="1979930" y="3101340"/>
                        <a:ext cx="4829175" cy="1846263"/>
                      </a:xfrm>
                      <a:prstGeom prst="rect">
                        <a:avLst/>
                      </a:prstGeom>
                      <a:solidFill>
                        <a:srgbClr val="FFFFFF"/>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0-#ppt_w/2"/>
                                          </p:val>
                                        </p:tav>
                                        <p:tav tm="100000">
                                          <p:val>
                                            <p:strVal val="#ppt_x"/>
                                          </p:val>
                                        </p:tav>
                                      </p:tavLst>
                                    </p:anim>
                                    <p:anim calcmode="lin" valueType="num">
                                      <p:cBhvr additive="base">
                                        <p:cTn id="8" dur="500" fill="hold"/>
                                        <p:tgtEl>
                                          <p:spTgt spid="798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6"/>
                                        </p:tgtEl>
                                        <p:attrNameLst>
                                          <p:attrName>style.visibility</p:attrName>
                                        </p:attrNameLst>
                                      </p:cBhvr>
                                      <p:to>
                                        <p:strVal val="visible"/>
                                      </p:to>
                                    </p:set>
                                    <p:anim calcmode="lin" valueType="num">
                                      <p:cBhvr additive="base">
                                        <p:cTn id="13" dur="500" fill="hold"/>
                                        <p:tgtEl>
                                          <p:spTgt spid="79876"/>
                                        </p:tgtEl>
                                        <p:attrNameLst>
                                          <p:attrName>ppt_x</p:attrName>
                                        </p:attrNameLst>
                                      </p:cBhvr>
                                      <p:tavLst>
                                        <p:tav tm="0">
                                          <p:val>
                                            <p:strVal val="0-#ppt_w/2"/>
                                          </p:val>
                                        </p:tav>
                                        <p:tav tm="100000">
                                          <p:val>
                                            <p:strVal val="#ppt_x"/>
                                          </p:val>
                                        </p:tav>
                                      </p:tavLst>
                                    </p:anim>
                                    <p:anim calcmode="lin" valueType="num">
                                      <p:cBhvr additive="base">
                                        <p:cTn id="14" dur="500" fill="hold"/>
                                        <p:tgtEl>
                                          <p:spTgt spid="798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9878"/>
                                        </p:tgtEl>
                                        <p:attrNameLst>
                                          <p:attrName>style.visibility</p:attrName>
                                        </p:attrNameLst>
                                      </p:cBhvr>
                                      <p:to>
                                        <p:strVal val="visible"/>
                                      </p:to>
                                    </p:set>
                                    <p:anim calcmode="lin" valueType="num">
                                      <p:cBhvr additive="base">
                                        <p:cTn id="19" dur="500" fill="hold"/>
                                        <p:tgtEl>
                                          <p:spTgt spid="79878"/>
                                        </p:tgtEl>
                                        <p:attrNameLst>
                                          <p:attrName>ppt_x</p:attrName>
                                        </p:attrNameLst>
                                      </p:cBhvr>
                                      <p:tavLst>
                                        <p:tav tm="0">
                                          <p:val>
                                            <p:strVal val="#ppt_x"/>
                                          </p:val>
                                        </p:tav>
                                        <p:tav tm="100000">
                                          <p:val>
                                            <p:strVal val="#ppt_x"/>
                                          </p:val>
                                        </p:tav>
                                      </p:tavLst>
                                    </p:anim>
                                    <p:anim calcmode="lin" valueType="num">
                                      <p:cBhvr additive="base">
                                        <p:cTn id="20" dur="500" fill="hold"/>
                                        <p:tgtEl>
                                          <p:spTgt spid="798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ldLvl="0" animBg="1" autoUpdateAnimBg="0"/>
      <p:bldP spid="79876" grpId="0" bldLvl="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0835" y="396875"/>
            <a:ext cx="4159250" cy="460375"/>
          </a:xfrm>
          <a:prstGeom prst="rect">
            <a:avLst/>
          </a:prstGeom>
          <a:noFill/>
        </p:spPr>
        <p:txBody>
          <a:bodyPr wrap="none" rtlCol="0" anchor="t">
            <a:spAutoFit/>
          </a:bodyPr>
          <a:p>
            <a:pPr>
              <a:defRPr/>
            </a:pPr>
            <a:r>
              <a:rPr lang="en-US" altLang="zh-CN" sz="2400" b="1" dirty="0" smtClean="0">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sym typeface="+mn-ea"/>
              </a:rPr>
              <a:t>3.4.2</a:t>
            </a:r>
            <a:r>
              <a:rPr lang="en-US" altLang="zh-CN" sz="2400" b="1" dirty="0" smtClean="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smtClean="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非</a:t>
            </a:r>
            <a:r>
              <a:rPr lang="zh-CN" sz="2400" b="1" dirty="0" smtClean="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线性参数</a:t>
            </a:r>
            <a:r>
              <a:rPr lang="zh-CN" altLang="en-US" sz="2400" b="1" dirty="0" smtClean="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的</a:t>
            </a:r>
            <a:r>
              <a:rPr lang="zh-CN" sz="2400" b="1" dirty="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标度变换</a:t>
            </a:r>
            <a:r>
              <a:rPr lang="zh-CN" sz="2400" dirty="0">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80899" name="Text Box 3" descr="斜纹布"/>
          <p:cNvSpPr txBox="1">
            <a:spLocks noChangeArrowheads="1"/>
          </p:cNvSpPr>
          <p:nvPr/>
        </p:nvSpPr>
        <p:spPr bwMode="auto">
          <a:xfrm>
            <a:off x="395288" y="856933"/>
            <a:ext cx="8135937" cy="1322070"/>
          </a:xfrm>
          <a:prstGeom prst="rect">
            <a:avLst/>
          </a:prstGeom>
          <a:noFill/>
          <a:ln w="9525">
            <a:noFill/>
            <a:miter lim="800000"/>
          </a:ln>
          <a:effectLst>
            <a:prstShdw prst="shdw17" dist="17961" dir="2700000">
              <a:schemeClr val="bg2"/>
            </a:prstShdw>
          </a:effectLst>
        </p:spPr>
        <p:txBody>
          <a:bodyPr wrap="square">
            <a:spAutoFit/>
          </a:bodyPr>
          <a:p>
            <a:pPr fontAlgn="auto">
              <a:spcBef>
                <a:spcPts val="0"/>
              </a:spcBef>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传感器的输出信号与被测参数之间呈非线性关系时，需要非线性参数的标度变换。由于非线性参数的变化规律各不相同，根据不同情况建立标度变换算法。</a:t>
            </a:r>
            <a:endPar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auto">
              <a:spcBef>
                <a:spcPts val="0"/>
              </a:spcBef>
            </a:pPr>
            <a:r>
              <a:rPr lang="zh-CN"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1. </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公式变换法</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0900" name="Text Box 4" descr="斜纹布"/>
          <p:cNvSpPr txBox="1">
            <a:spLocks noChangeArrowheads="1"/>
          </p:cNvSpPr>
          <p:nvPr/>
        </p:nvSpPr>
        <p:spPr bwMode="auto">
          <a:xfrm>
            <a:off x="2267585" y="1790065"/>
            <a:ext cx="5833110" cy="398780"/>
          </a:xfrm>
          <a:prstGeom prst="rect">
            <a:avLst/>
          </a:prstGeom>
          <a:noFill/>
          <a:ln w="9525">
            <a:noFill/>
            <a:miter lim="800000"/>
          </a:ln>
          <a:effectLst>
            <a:prstShdw prst="shdw17" dist="17961" dir="2700000">
              <a:schemeClr val="bg2"/>
            </a:prstShdw>
          </a:effectLst>
        </p:spPr>
        <p:txBody>
          <a:bodyPr wrap="square">
            <a:spAutoFit/>
          </a:bodyPr>
          <a:p>
            <a:r>
              <a:rPr lang="zh-CN" altLang="en-US" sz="2000" b="1">
                <a:solidFill>
                  <a:srgbClr val="FFFF00"/>
                </a:solidFill>
                <a:latin typeface="宋体" panose="02010600030101010101" pitchFamily="2" charset="-122"/>
                <a:ea typeface="宋体" panose="02010600030101010101" pitchFamily="2" charset="-122"/>
              </a:rPr>
              <a:t>例如，在流量测量中，流量与差压间的关系式为</a:t>
            </a:r>
            <a:endParaRPr lang="zh-CN" altLang="en-US" sz="2000" b="1">
              <a:solidFill>
                <a:srgbClr val="FFFF00"/>
              </a:solidFill>
              <a:latin typeface="宋体" panose="02010600030101010101" pitchFamily="2" charset="-122"/>
              <a:ea typeface="宋体" panose="02010600030101010101" pitchFamily="2" charset="-122"/>
            </a:endParaRPr>
          </a:p>
        </p:txBody>
      </p:sp>
      <p:graphicFrame>
        <p:nvGraphicFramePr>
          <p:cNvPr id="80902" name="Object 6"/>
          <p:cNvGraphicFramePr>
            <a:graphicFrameLocks noChangeAspect="1"/>
          </p:cNvGraphicFramePr>
          <p:nvPr/>
        </p:nvGraphicFramePr>
        <p:xfrm>
          <a:off x="1403350" y="2120265"/>
          <a:ext cx="1571625" cy="535305"/>
        </p:xfrm>
        <a:graphic>
          <a:graphicData uri="http://schemas.openxmlformats.org/presentationml/2006/ole">
            <mc:AlternateContent xmlns:mc="http://schemas.openxmlformats.org/markup-compatibility/2006">
              <mc:Choice xmlns:v="urn:schemas-microsoft-com:vml" Requires="v">
                <p:oleObj spid="_x0000_s37889" name="" r:id="rId1" imgW="16764000" imgH="5791200" progId="Equation.3">
                  <p:embed/>
                </p:oleObj>
              </mc:Choice>
              <mc:Fallback>
                <p:oleObj name="" r:id="rId1" imgW="16764000" imgH="5791200" progId="Equation.3">
                  <p:embed/>
                  <p:pic>
                    <p:nvPicPr>
                      <p:cNvPr id="0" name="Object 6"/>
                      <p:cNvPicPr>
                        <a:picLocks noChangeAspect="1"/>
                      </p:cNvPicPr>
                      <p:nvPr/>
                    </p:nvPicPr>
                    <p:blipFill>
                      <a:blip r:embed="rId2"/>
                      <a:stretch>
                        <a:fillRect/>
                      </a:stretch>
                    </p:blipFill>
                    <p:spPr>
                      <a:xfrm>
                        <a:off x="1403350" y="2120265"/>
                        <a:ext cx="1571625" cy="535305"/>
                      </a:xfrm>
                      <a:prstGeom prst="rect">
                        <a:avLst/>
                      </a:prstGeom>
                      <a:solidFill>
                        <a:srgbClr val="FFFFFF"/>
                      </a:solidFill>
                      <a:ln w="9525">
                        <a:noFill/>
                      </a:ln>
                    </p:spPr>
                  </p:pic>
                </p:oleObj>
              </mc:Fallback>
            </mc:AlternateContent>
          </a:graphicData>
        </a:graphic>
      </p:graphicFrame>
      <p:sp>
        <p:nvSpPr>
          <p:cNvPr id="80903" name="Text Box 7" descr="斜纹布"/>
          <p:cNvSpPr txBox="1">
            <a:spLocks noChangeArrowheads="1"/>
          </p:cNvSpPr>
          <p:nvPr/>
        </p:nvSpPr>
        <p:spPr bwMode="auto">
          <a:xfrm>
            <a:off x="3131820" y="2084070"/>
            <a:ext cx="5183505" cy="1322070"/>
          </a:xfrm>
          <a:prstGeom prst="rect">
            <a:avLst/>
          </a:prstGeom>
          <a:noFill/>
          <a:ln w="9525">
            <a:noFill/>
            <a:miter lim="800000"/>
          </a:ln>
          <a:effectLst>
            <a:prstShdw prst="shdw17" dist="17961" dir="2700000">
              <a:schemeClr val="bg2"/>
            </a:prstShdw>
          </a:effectLst>
        </p:spPr>
        <p:txBody>
          <a:bodyPr wrap="square">
            <a:spAutoFit/>
          </a:bodyPr>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式中：</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流量</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k</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刻度系数，与流体的性质及节流装</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置的尺寸相关</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节流装置的差压。</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39941" name="Text Box 2" descr="斜纹布"/>
          <p:cNvSpPr txBox="1">
            <a:spLocks noChangeArrowheads="1"/>
          </p:cNvSpPr>
          <p:nvPr/>
        </p:nvSpPr>
        <p:spPr bwMode="auto">
          <a:xfrm>
            <a:off x="397193" y="3383915"/>
            <a:ext cx="7705725" cy="398780"/>
          </a:xfrm>
          <a:prstGeom prst="rect">
            <a:avLst/>
          </a:prstGeom>
          <a:noFill/>
          <a:ln w="9525">
            <a:noFill/>
            <a:miter lim="800000"/>
          </a:ln>
          <a:effectLst>
            <a:prstShdw prst="shdw17" dist="17961" dir="2700000">
              <a:schemeClr val="bg2"/>
            </a:prstShdw>
          </a:effectLst>
        </p:spPr>
        <p:txBody>
          <a:bodyPr>
            <a:spAutoFit/>
          </a:bodyPr>
          <a:p>
            <a:pPr>
              <a:spcBef>
                <a:spcPct val="50000"/>
              </a:spcBef>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若采集的结果</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与差压成线性关系</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=C△P </a:t>
            </a:r>
            <a:endPar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1924" name="Object 4"/>
          <p:cNvGraphicFramePr>
            <a:graphicFrameLocks noChangeAspect="1"/>
          </p:cNvGraphicFramePr>
          <p:nvPr/>
        </p:nvGraphicFramePr>
        <p:xfrm>
          <a:off x="1534160" y="4008120"/>
          <a:ext cx="1452245" cy="533400"/>
        </p:xfrm>
        <a:graphic>
          <a:graphicData uri="http://schemas.openxmlformats.org/presentationml/2006/ole">
            <mc:AlternateContent xmlns:mc="http://schemas.openxmlformats.org/markup-compatibility/2006">
              <mc:Choice xmlns:v="urn:schemas-microsoft-com:vml" Requires="v">
                <p:oleObj spid="_x0000_s38913" name="" r:id="rId3" imgW="17678400" imgH="6400800" progId="Equation.3">
                  <p:embed/>
                </p:oleObj>
              </mc:Choice>
              <mc:Fallback>
                <p:oleObj name="" r:id="rId3" imgW="17678400" imgH="6400800" progId="Equation.3">
                  <p:embed/>
                  <p:pic>
                    <p:nvPicPr>
                      <p:cNvPr id="0" name="Object 4"/>
                      <p:cNvPicPr>
                        <a:picLocks noChangeAspect="1"/>
                      </p:cNvPicPr>
                      <p:nvPr/>
                    </p:nvPicPr>
                    <p:blipFill>
                      <a:blip r:embed="rId4"/>
                      <a:stretch>
                        <a:fillRect/>
                      </a:stretch>
                    </p:blipFill>
                    <p:spPr>
                      <a:xfrm>
                        <a:off x="1534160" y="4008120"/>
                        <a:ext cx="1452245" cy="533400"/>
                      </a:xfrm>
                      <a:prstGeom prst="rect">
                        <a:avLst/>
                      </a:prstGeom>
                      <a:solidFill>
                        <a:srgbClr val="FFFFFF"/>
                      </a:solidFill>
                      <a:ln w="9525">
                        <a:noFill/>
                      </a:ln>
                    </p:spPr>
                  </p:pic>
                </p:oleObj>
              </mc:Fallback>
            </mc:AlternateContent>
          </a:graphicData>
        </a:graphic>
      </p:graphicFrame>
      <p:sp>
        <p:nvSpPr>
          <p:cNvPr id="81925" name="Text Box 5" descr="斜纹布"/>
          <p:cNvSpPr txBox="1">
            <a:spLocks noChangeArrowheads="1"/>
          </p:cNvSpPr>
          <p:nvPr/>
        </p:nvSpPr>
        <p:spPr bwMode="auto">
          <a:xfrm>
            <a:off x="398780" y="3672840"/>
            <a:ext cx="7846695" cy="1014730"/>
          </a:xfrm>
          <a:prstGeom prst="rect">
            <a:avLst/>
          </a:prstGeom>
          <a:noFill/>
          <a:ln w="9525">
            <a:noFill/>
            <a:miter lim="800000"/>
          </a:ln>
          <a:effectLst>
            <a:prstShdw prst="shdw17" dist="17961" dir="2700000">
              <a:schemeClr val="bg2"/>
            </a:prstShdw>
          </a:effectLst>
        </p:spPr>
        <p:txBody>
          <a:bodyPr wrap="square">
            <a:spAutoFit/>
          </a:bodyPr>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则</a:t>
            </a:r>
            <a:r>
              <a:rPr lang="zh-CN"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与流量就不是线性关系，因此用数据采集的数字量结果表示流量时，有                                      </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1926" name="Rectangle 6" descr="斜纹布"/>
          <p:cNvSpPr>
            <a:spLocks noChangeArrowheads="1"/>
          </p:cNvSpPr>
          <p:nvPr/>
        </p:nvSpPr>
        <p:spPr bwMode="auto">
          <a:xfrm>
            <a:off x="3420110" y="4065905"/>
            <a:ext cx="948690" cy="398780"/>
          </a:xfrm>
          <a:prstGeom prst="rect">
            <a:avLst/>
          </a:prstGeom>
          <a:noFill/>
          <a:ln w="9525">
            <a:noFill/>
            <a:miter lim="800000"/>
          </a:ln>
          <a:effectLst>
            <a:prstShdw prst="shdw17" dist="17961" dir="2700000">
              <a:schemeClr val="bg2"/>
            </a:prstShdw>
          </a:effectLst>
        </p:spPr>
        <p:txBody>
          <a:bodyPr wrap="none">
            <a:spAutoFit/>
          </a:bodyPr>
          <a:p>
            <a:r>
              <a:rPr lang="zh-CN" altLang="en-US" sz="2000" b="1">
                <a:solidFill>
                  <a:srgbClr val="FFFF00"/>
                </a:solidFill>
                <a:latin typeface="宋体" panose="02010600030101010101" pitchFamily="2" charset="-122"/>
                <a:ea typeface="宋体" panose="02010600030101010101" pitchFamily="2" charset="-122"/>
              </a:rPr>
              <a:t>其中：</a:t>
            </a:r>
            <a:endParaRPr lang="zh-CN" altLang="en-US" sz="2000" b="1">
              <a:solidFill>
                <a:srgbClr val="FFFF00"/>
              </a:solidFill>
              <a:latin typeface="宋体" panose="02010600030101010101" pitchFamily="2" charset="-122"/>
              <a:ea typeface="宋体" panose="02010600030101010101" pitchFamily="2" charset="-122"/>
            </a:endParaRPr>
          </a:p>
        </p:txBody>
      </p:sp>
      <p:graphicFrame>
        <p:nvGraphicFramePr>
          <p:cNvPr id="81928" name="Object 8"/>
          <p:cNvGraphicFramePr>
            <a:graphicFrameLocks noChangeAspect="1"/>
          </p:cNvGraphicFramePr>
          <p:nvPr/>
        </p:nvGraphicFramePr>
        <p:xfrm>
          <a:off x="4276090" y="4024630"/>
          <a:ext cx="1033145" cy="445770"/>
        </p:xfrm>
        <a:graphic>
          <a:graphicData uri="http://schemas.openxmlformats.org/presentationml/2006/ole">
            <mc:AlternateContent xmlns:mc="http://schemas.openxmlformats.org/markup-compatibility/2006">
              <mc:Choice xmlns:v="urn:schemas-microsoft-com:vml" Requires="v">
                <p:oleObj spid="_x0000_s38914" name="" r:id="rId5" imgW="15849600" imgH="5181600" progId="Equation.3">
                  <p:embed/>
                </p:oleObj>
              </mc:Choice>
              <mc:Fallback>
                <p:oleObj name="" r:id="rId5" imgW="15849600" imgH="5181600" progId="Equation.3">
                  <p:embed/>
                  <p:pic>
                    <p:nvPicPr>
                      <p:cNvPr id="0" name="Object 8"/>
                      <p:cNvPicPr>
                        <a:picLocks noChangeAspect="1"/>
                      </p:cNvPicPr>
                      <p:nvPr/>
                    </p:nvPicPr>
                    <p:blipFill>
                      <a:blip r:embed="rId6"/>
                      <a:stretch>
                        <a:fillRect/>
                      </a:stretch>
                    </p:blipFill>
                    <p:spPr>
                      <a:xfrm>
                        <a:off x="4276090" y="4024630"/>
                        <a:ext cx="1033145" cy="445770"/>
                      </a:xfrm>
                      <a:prstGeom prst="rect">
                        <a:avLst/>
                      </a:prstGeom>
                      <a:solidFill>
                        <a:srgbClr val="FFFFFF"/>
                      </a:solidFill>
                      <a:ln w="9525">
                        <a:noFill/>
                      </a:ln>
                    </p:spPr>
                  </p:pic>
                </p:oleObj>
              </mc:Fallback>
            </mc:AlternateContent>
          </a:graphicData>
        </a:graphic>
      </p:graphicFrame>
      <p:sp>
        <p:nvSpPr>
          <p:cNvPr id="39946" name="Text Box 2" descr="斜纹布"/>
          <p:cNvSpPr txBox="1">
            <a:spLocks noChangeArrowheads="1"/>
          </p:cNvSpPr>
          <p:nvPr/>
        </p:nvSpPr>
        <p:spPr bwMode="auto">
          <a:xfrm>
            <a:off x="5437505" y="3994150"/>
            <a:ext cx="3540760" cy="398780"/>
          </a:xfrm>
          <a:prstGeom prst="rect">
            <a:avLst/>
          </a:prstGeom>
          <a:noFill/>
          <a:ln w="9525">
            <a:noFill/>
            <a:miter lim="800000"/>
          </a:ln>
          <a:effectLst>
            <a:prstShdw prst="shdw17" dist="17961" dir="2700000">
              <a:schemeClr val="bg2"/>
            </a:prstShdw>
          </a:effectLst>
        </p:spPr>
        <p:txBody>
          <a:bodyPr wrap="square">
            <a:spAutoFit/>
          </a:bodyPr>
          <a:p>
            <a:pPr>
              <a:spcBef>
                <a:spcPct val="50000"/>
              </a:spcBef>
            </a:pPr>
            <a:r>
              <a:rPr lang="zh-CN" altLang="en-US" sz="2000" b="1">
                <a:solidFill>
                  <a:srgbClr val="FFFF00"/>
                </a:solidFill>
                <a:latin typeface="宋体" panose="02010600030101010101" pitchFamily="2" charset="-122"/>
                <a:ea typeface="宋体" panose="02010600030101010101" pitchFamily="2" charset="-122"/>
              </a:rPr>
              <a:t>这样利用两点建立直线方程为</a:t>
            </a:r>
            <a:endParaRPr lang="zh-CN" altLang="en-US" sz="2000" b="1">
              <a:solidFill>
                <a:srgbClr val="FFFF00"/>
              </a:solidFill>
              <a:latin typeface="宋体" panose="02010600030101010101" pitchFamily="2" charset="-122"/>
              <a:ea typeface="宋体" panose="02010600030101010101" pitchFamily="2" charset="-122"/>
            </a:endParaRPr>
          </a:p>
        </p:txBody>
      </p:sp>
      <p:graphicFrame>
        <p:nvGraphicFramePr>
          <p:cNvPr id="10" name="Object 4"/>
          <p:cNvGraphicFramePr>
            <a:graphicFrameLocks noChangeAspect="1"/>
          </p:cNvGraphicFramePr>
          <p:nvPr/>
        </p:nvGraphicFramePr>
        <p:xfrm>
          <a:off x="558165" y="4554220"/>
          <a:ext cx="2416810" cy="760095"/>
        </p:xfrm>
        <a:graphic>
          <a:graphicData uri="http://schemas.openxmlformats.org/presentationml/2006/ole">
            <mc:AlternateContent xmlns:mc="http://schemas.openxmlformats.org/markup-compatibility/2006">
              <mc:Choice xmlns:v="urn:schemas-microsoft-com:vml" Requires="v">
                <p:oleObj spid="_x0000_s3" name="" r:id="rId7" imgW="41452800" imgH="12192000" progId="Equation.3">
                  <p:embed/>
                </p:oleObj>
              </mc:Choice>
              <mc:Fallback>
                <p:oleObj name="" r:id="rId7" imgW="41452800" imgH="12192000" progId="Equation.3">
                  <p:embed/>
                  <p:pic>
                    <p:nvPicPr>
                      <p:cNvPr id="0" name="图片 38914"/>
                      <p:cNvPicPr>
                        <a:picLocks noChangeAspect="1"/>
                      </p:cNvPicPr>
                      <p:nvPr/>
                    </p:nvPicPr>
                    <p:blipFill>
                      <a:blip r:embed="rId8"/>
                      <a:stretch>
                        <a:fillRect/>
                      </a:stretch>
                    </p:blipFill>
                    <p:spPr>
                      <a:xfrm>
                        <a:off x="558165" y="4554220"/>
                        <a:ext cx="2416810" cy="760095"/>
                      </a:xfrm>
                      <a:prstGeom prst="rect">
                        <a:avLst/>
                      </a:prstGeom>
                      <a:solidFill>
                        <a:srgbClr val="FFFFFF"/>
                      </a:solidFill>
                      <a:ln w="9525">
                        <a:noFill/>
                      </a:ln>
                    </p:spPr>
                  </p:pic>
                </p:oleObj>
              </mc:Fallback>
            </mc:AlternateContent>
          </a:graphicData>
        </a:graphic>
      </p:graphicFrame>
      <p:sp>
        <p:nvSpPr>
          <p:cNvPr id="83970" name="Text Box 2" descr="斜纹布"/>
          <p:cNvSpPr txBox="1">
            <a:spLocks noChangeArrowheads="1"/>
          </p:cNvSpPr>
          <p:nvPr/>
        </p:nvSpPr>
        <p:spPr bwMode="auto">
          <a:xfrm>
            <a:off x="6238240" y="4799330"/>
            <a:ext cx="2740025" cy="398780"/>
          </a:xfrm>
          <a:prstGeom prst="rect">
            <a:avLst/>
          </a:prstGeom>
          <a:noFill/>
          <a:ln w="9525">
            <a:noFill/>
            <a:miter lim="800000"/>
          </a:ln>
          <a:effectLst>
            <a:prstShdw prst="shdw17" dist="17961" dir="2700000">
              <a:schemeClr val="bg2"/>
            </a:prstShdw>
          </a:effectLst>
        </p:spPr>
        <p:txBody>
          <a:bodyPr wrap="square">
            <a:spAutoFit/>
          </a:bodyPr>
          <a:p>
            <a:pPr>
              <a:spcBef>
                <a:spcPct val="50000"/>
              </a:spcBef>
            </a:pP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一般下限为</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0</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，即</a:t>
            </a:r>
            <a:r>
              <a:rPr lang="zh-CN"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zh-CN"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3973" name="Text Box 5" descr="斜纹布"/>
          <p:cNvSpPr txBox="1">
            <a:spLocks noChangeArrowheads="1"/>
          </p:cNvSpPr>
          <p:nvPr/>
        </p:nvSpPr>
        <p:spPr bwMode="auto">
          <a:xfrm>
            <a:off x="4220845" y="5502275"/>
            <a:ext cx="4688205" cy="706755"/>
          </a:xfrm>
          <a:prstGeom prst="rect">
            <a:avLst/>
          </a:prstGeom>
          <a:noFill/>
          <a:ln w="9525">
            <a:noFill/>
            <a:miter lim="800000"/>
          </a:ln>
          <a:effectLst>
            <a:prstShdw prst="shdw17" dist="17961" dir="2700000">
              <a:schemeClr val="bg2"/>
            </a:prstShdw>
          </a:effectLst>
        </p:spPr>
        <p:txBody>
          <a:bodyPr wrap="square">
            <a:spAutoFit/>
          </a:bodyPr>
          <a:p>
            <a:pPr>
              <a:spcBef>
                <a:spcPct val="50000"/>
              </a:spcBef>
            </a:pP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若在进行转换时，</a:t>
            </a:r>
            <a:r>
              <a:rPr lang="zh-CN"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zh-CN"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所对应的数字量</a:t>
            </a:r>
            <a:r>
              <a:rPr lang="zh-CN"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zh-CN" sz="2000" b="1"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亦为</a:t>
            </a:r>
            <a:r>
              <a:rPr lang="zh-CN"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0</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，可</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进一步简化为</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3978" name="Object 10"/>
          <p:cNvGraphicFramePr>
            <a:graphicFrameLocks noChangeAspect="1"/>
          </p:cNvGraphicFramePr>
          <p:nvPr/>
        </p:nvGraphicFramePr>
        <p:xfrm>
          <a:off x="6993890" y="5876290"/>
          <a:ext cx="1652905" cy="903605"/>
        </p:xfrm>
        <a:graphic>
          <a:graphicData uri="http://schemas.openxmlformats.org/presentationml/2006/ole">
            <mc:AlternateContent xmlns:mc="http://schemas.openxmlformats.org/markup-compatibility/2006">
              <mc:Choice xmlns:v="urn:schemas-microsoft-com:vml" Requires="v">
                <p:oleObj spid="_x0000_s39939" name="" r:id="rId9" imgW="21336000" imgH="11582400" progId="Equation.3">
                  <p:embed/>
                </p:oleObj>
              </mc:Choice>
              <mc:Fallback>
                <p:oleObj name="" r:id="rId9" imgW="21336000" imgH="11582400" progId="Equation.3">
                  <p:embed/>
                  <p:pic>
                    <p:nvPicPr>
                      <p:cNvPr id="0" name="Object 10"/>
                      <p:cNvPicPr>
                        <a:picLocks noChangeAspect="1"/>
                      </p:cNvPicPr>
                      <p:nvPr/>
                    </p:nvPicPr>
                    <p:blipFill>
                      <a:blip r:embed="rId10"/>
                      <a:stretch>
                        <a:fillRect/>
                      </a:stretch>
                    </p:blipFill>
                    <p:spPr>
                      <a:xfrm>
                        <a:off x="6993890" y="5876290"/>
                        <a:ext cx="1652905" cy="903605"/>
                      </a:xfrm>
                      <a:prstGeom prst="rect">
                        <a:avLst/>
                      </a:prstGeom>
                      <a:solidFill>
                        <a:srgbClr val="FFFFFF"/>
                      </a:solidFill>
                      <a:ln w="9525">
                        <a:noFill/>
                      </a:ln>
                    </p:spPr>
                  </p:pic>
                </p:oleObj>
              </mc:Fallback>
            </mc:AlternateContent>
          </a:graphicData>
        </a:graphic>
      </p:graphicFrame>
      <p:sp>
        <p:nvSpPr>
          <p:cNvPr id="11" name="Text Box 5" descr="斜纹布"/>
          <p:cNvSpPr txBox="1">
            <a:spLocks noChangeArrowheads="1"/>
          </p:cNvSpPr>
          <p:nvPr/>
        </p:nvSpPr>
        <p:spPr bwMode="auto">
          <a:xfrm>
            <a:off x="3056255" y="4396740"/>
            <a:ext cx="4862830" cy="398780"/>
          </a:xfrm>
          <a:prstGeom prst="rect">
            <a:avLst/>
          </a:prstGeom>
          <a:noFill/>
          <a:ln w="9525">
            <a:noFill/>
            <a:miter lim="800000"/>
          </a:ln>
          <a:effectLst>
            <a:prstShdw prst="shdw17" dist="17961" dir="2700000">
              <a:schemeClr val="bg2"/>
            </a:prstShdw>
          </a:effectLst>
        </p:spPr>
        <p:txBody>
          <a:bodyPr wrap="square">
            <a:spAutoFit/>
          </a:bodyPr>
          <a:p>
            <a:pPr>
              <a:spcBef>
                <a:spcPct val="50000"/>
              </a:spcBef>
            </a:pPr>
            <a:r>
              <a:rPr lang="zh-CN" altLang="en-US" sz="2000" b="1">
                <a:solidFill>
                  <a:srgbClr val="FFFF00"/>
                </a:solidFill>
                <a:latin typeface="宋体" panose="02010600030101010101" pitchFamily="2" charset="-122"/>
                <a:ea typeface="宋体" panose="02010600030101010101" pitchFamily="2" charset="-122"/>
              </a:rPr>
              <a:t>可得差压式流量测量时的标度变换公式为</a:t>
            </a:r>
            <a:endParaRPr lang="zh-CN" altLang="en-US" sz="2000" b="1">
              <a:solidFill>
                <a:srgbClr val="FFFF00"/>
              </a:solidFill>
              <a:latin typeface="宋体" panose="02010600030101010101" pitchFamily="2" charset="-122"/>
              <a:ea typeface="宋体" panose="02010600030101010101" pitchFamily="2" charset="-122"/>
            </a:endParaRPr>
          </a:p>
        </p:txBody>
      </p:sp>
      <p:graphicFrame>
        <p:nvGraphicFramePr>
          <p:cNvPr id="12" name="Object 7"/>
          <p:cNvGraphicFramePr>
            <a:graphicFrameLocks noChangeAspect="1"/>
          </p:cNvGraphicFramePr>
          <p:nvPr/>
        </p:nvGraphicFramePr>
        <p:xfrm>
          <a:off x="3192145" y="4712335"/>
          <a:ext cx="2943225" cy="765175"/>
        </p:xfrm>
        <a:graphic>
          <a:graphicData uri="http://schemas.openxmlformats.org/presentationml/2006/ole">
            <mc:AlternateContent xmlns:mc="http://schemas.openxmlformats.org/markup-compatibility/2006">
              <mc:Choice xmlns:v="urn:schemas-microsoft-com:vml" Requires="v">
                <p:oleObj spid="_x0000_s39940" name="" r:id="rId11" imgW="48463200" imgH="12192000" progId="Equation.3">
                  <p:embed/>
                </p:oleObj>
              </mc:Choice>
              <mc:Fallback>
                <p:oleObj name="" r:id="rId11" imgW="48463200" imgH="12192000" progId="Equation.3">
                  <p:embed/>
                  <p:pic>
                    <p:nvPicPr>
                      <p:cNvPr id="0" name="Object 7"/>
                      <p:cNvPicPr>
                        <a:picLocks noChangeAspect="1"/>
                      </p:cNvPicPr>
                      <p:nvPr/>
                    </p:nvPicPr>
                    <p:blipFill>
                      <a:blip r:embed="rId12"/>
                      <a:stretch>
                        <a:fillRect/>
                      </a:stretch>
                    </p:blipFill>
                    <p:spPr>
                      <a:xfrm>
                        <a:off x="3192145" y="4712335"/>
                        <a:ext cx="2943225" cy="765175"/>
                      </a:xfrm>
                      <a:prstGeom prst="rect">
                        <a:avLst/>
                      </a:prstGeom>
                      <a:solidFill>
                        <a:srgbClr val="FFFFFF"/>
                      </a:solidFill>
                      <a:ln w="9525">
                        <a:noFill/>
                      </a:ln>
                    </p:spPr>
                  </p:pic>
                </p:oleObj>
              </mc:Fallback>
            </mc:AlternateContent>
          </a:graphicData>
        </a:graphic>
      </p:graphicFrame>
      <p:sp>
        <p:nvSpPr>
          <p:cNvPr id="13" name="Text Box 2" descr="斜纹布"/>
          <p:cNvSpPr txBox="1">
            <a:spLocks noChangeArrowheads="1"/>
          </p:cNvSpPr>
          <p:nvPr/>
        </p:nvSpPr>
        <p:spPr bwMode="auto">
          <a:xfrm>
            <a:off x="398780" y="5477510"/>
            <a:ext cx="1529715" cy="398780"/>
          </a:xfrm>
          <a:prstGeom prst="rect">
            <a:avLst/>
          </a:prstGeom>
          <a:noFill/>
          <a:ln w="9525">
            <a:noFill/>
            <a:miter lim="800000"/>
          </a:ln>
          <a:effectLst>
            <a:prstShdw prst="shdw17" dist="17961" dir="2700000">
              <a:schemeClr val="bg2"/>
            </a:prstShdw>
          </a:effectLst>
        </p:spPr>
        <p:txBody>
          <a:bodyPr wrap="square">
            <a:spAutoFit/>
          </a:bodyPr>
          <a:p>
            <a:pPr>
              <a:spcBef>
                <a:spcPct val="50000"/>
              </a:spcBef>
            </a:pPr>
            <a:r>
              <a:rPr lang="zh-CN" altLang="en-US" sz="2000" b="1" dirty="0" smtClean="0">
                <a:solidFill>
                  <a:srgbClr val="FFFF00"/>
                </a:solidFill>
                <a:latin typeface="宋体" panose="02010600030101010101" pitchFamily="2" charset="-122"/>
                <a:ea typeface="宋体" panose="02010600030101010101" pitchFamily="2" charset="-122"/>
              </a:rPr>
              <a:t>可</a:t>
            </a:r>
            <a:r>
              <a:rPr lang="zh-CN" altLang="en-US" sz="2000" b="1" dirty="0">
                <a:solidFill>
                  <a:srgbClr val="FFFF00"/>
                </a:solidFill>
                <a:latin typeface="宋体" panose="02010600030101010101" pitchFamily="2" charset="-122"/>
                <a:ea typeface="宋体" panose="02010600030101010101" pitchFamily="2" charset="-122"/>
              </a:rPr>
              <a:t>简化为</a:t>
            </a:r>
            <a:endParaRPr lang="zh-CN" altLang="en-US" sz="2000" b="1" dirty="0">
              <a:solidFill>
                <a:srgbClr val="FFFF00"/>
              </a:solidFill>
              <a:latin typeface="宋体" panose="02010600030101010101" pitchFamily="2" charset="-122"/>
              <a:ea typeface="宋体" panose="02010600030101010101" pitchFamily="2" charset="-122"/>
            </a:endParaRPr>
          </a:p>
        </p:txBody>
      </p:sp>
      <p:graphicFrame>
        <p:nvGraphicFramePr>
          <p:cNvPr id="4" name="Object 4"/>
          <p:cNvGraphicFramePr>
            <a:graphicFrameLocks noChangeAspect="1"/>
          </p:cNvGraphicFramePr>
          <p:nvPr/>
        </p:nvGraphicFramePr>
        <p:xfrm>
          <a:off x="1623060" y="5502275"/>
          <a:ext cx="2597785" cy="781050"/>
        </p:xfrm>
        <a:graphic>
          <a:graphicData uri="http://schemas.openxmlformats.org/presentationml/2006/ole">
            <mc:AlternateContent xmlns:mc="http://schemas.openxmlformats.org/markup-compatibility/2006">
              <mc:Choice xmlns:v="urn:schemas-microsoft-com:vml" Requires="v">
                <p:oleObj spid="_x0000_s5" name="" r:id="rId13" imgW="31699200" imgH="12192000" progId="Equation.3">
                  <p:embed/>
                </p:oleObj>
              </mc:Choice>
              <mc:Fallback>
                <p:oleObj name="" r:id="rId13" imgW="31699200" imgH="12192000" progId="Equation.3">
                  <p:embed/>
                  <p:pic>
                    <p:nvPicPr>
                      <p:cNvPr id="0" name="Object 4"/>
                      <p:cNvPicPr>
                        <a:picLocks noChangeAspect="1"/>
                      </p:cNvPicPr>
                      <p:nvPr/>
                    </p:nvPicPr>
                    <p:blipFill>
                      <a:blip r:embed="rId14"/>
                      <a:stretch>
                        <a:fillRect/>
                      </a:stretch>
                    </p:blipFill>
                    <p:spPr>
                      <a:xfrm>
                        <a:off x="1623060" y="5502275"/>
                        <a:ext cx="2597785" cy="781050"/>
                      </a:xfrm>
                      <a:prstGeom prst="rect">
                        <a:avLst/>
                      </a:prstGeom>
                      <a:solidFill>
                        <a:srgbClr val="FFFFFF"/>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blinds(horizontal)">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blinds(horizontal)">
                                      <p:cBhvr>
                                        <p:cTn id="12" dur="500"/>
                                        <p:tgtEl>
                                          <p:spTgt spid="80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0900"/>
                                        </p:tgtEl>
                                        <p:attrNameLst>
                                          <p:attrName>style.visibility</p:attrName>
                                        </p:attrNameLst>
                                      </p:cBhvr>
                                      <p:to>
                                        <p:strVal val="visible"/>
                                      </p:to>
                                    </p:set>
                                    <p:anim calcmode="lin" valueType="num">
                                      <p:cBhvr additive="base">
                                        <p:cTn id="17" dur="500" fill="hold"/>
                                        <p:tgtEl>
                                          <p:spTgt spid="80900"/>
                                        </p:tgtEl>
                                        <p:attrNameLst>
                                          <p:attrName>ppt_x</p:attrName>
                                        </p:attrNameLst>
                                      </p:cBhvr>
                                      <p:tavLst>
                                        <p:tav tm="0">
                                          <p:val>
                                            <p:strVal val="0-#ppt_w/2"/>
                                          </p:val>
                                        </p:tav>
                                        <p:tav tm="100000">
                                          <p:val>
                                            <p:strVal val="#ppt_x"/>
                                          </p:val>
                                        </p:tav>
                                      </p:tavLst>
                                    </p:anim>
                                    <p:anim calcmode="lin" valueType="num">
                                      <p:cBhvr additive="base">
                                        <p:cTn id="18" dur="500" fill="hold"/>
                                        <p:tgtEl>
                                          <p:spTgt spid="8090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0902"/>
                                        </p:tgtEl>
                                        <p:attrNameLst>
                                          <p:attrName>style.visibility</p:attrName>
                                        </p:attrNameLst>
                                      </p:cBhvr>
                                      <p:to>
                                        <p:strVal val="visible"/>
                                      </p:to>
                                    </p:set>
                                    <p:anim calcmode="lin" valueType="num">
                                      <p:cBhvr additive="base">
                                        <p:cTn id="23" dur="500" fill="hold"/>
                                        <p:tgtEl>
                                          <p:spTgt spid="80902"/>
                                        </p:tgtEl>
                                        <p:attrNameLst>
                                          <p:attrName>ppt_x</p:attrName>
                                        </p:attrNameLst>
                                      </p:cBhvr>
                                      <p:tavLst>
                                        <p:tav tm="0">
                                          <p:val>
                                            <p:strVal val="0-#ppt_w/2"/>
                                          </p:val>
                                        </p:tav>
                                        <p:tav tm="100000">
                                          <p:val>
                                            <p:strVal val="#ppt_x"/>
                                          </p:val>
                                        </p:tav>
                                      </p:tavLst>
                                    </p:anim>
                                    <p:anim calcmode="lin" valueType="num">
                                      <p:cBhvr additive="base">
                                        <p:cTn id="24" dur="500" fill="hold"/>
                                        <p:tgtEl>
                                          <p:spTgt spid="8090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0903"/>
                                        </p:tgtEl>
                                        <p:attrNameLst>
                                          <p:attrName>style.visibility</p:attrName>
                                        </p:attrNameLst>
                                      </p:cBhvr>
                                      <p:to>
                                        <p:strVal val="visible"/>
                                      </p:to>
                                    </p:set>
                                    <p:anim calcmode="lin" valueType="num">
                                      <p:cBhvr additive="base">
                                        <p:cTn id="29" dur="500" fill="hold"/>
                                        <p:tgtEl>
                                          <p:spTgt spid="80903"/>
                                        </p:tgtEl>
                                        <p:attrNameLst>
                                          <p:attrName>ppt_x</p:attrName>
                                        </p:attrNameLst>
                                      </p:cBhvr>
                                      <p:tavLst>
                                        <p:tav tm="0">
                                          <p:val>
                                            <p:strVal val="0-#ppt_w/2"/>
                                          </p:val>
                                        </p:tav>
                                        <p:tav tm="100000">
                                          <p:val>
                                            <p:strVal val="#ppt_x"/>
                                          </p:val>
                                        </p:tav>
                                      </p:tavLst>
                                    </p:anim>
                                    <p:anim calcmode="lin" valueType="num">
                                      <p:cBhvr additive="base">
                                        <p:cTn id="30" dur="500" fill="hold"/>
                                        <p:tgtEl>
                                          <p:spTgt spid="8090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9941"/>
                                        </p:tgtEl>
                                        <p:attrNameLst>
                                          <p:attrName>style.visibility</p:attrName>
                                        </p:attrNameLst>
                                      </p:cBhvr>
                                      <p:to>
                                        <p:strVal val="visible"/>
                                      </p:to>
                                    </p:set>
                                    <p:anim calcmode="lin" valueType="num">
                                      <p:cBhvr additive="base">
                                        <p:cTn id="35" dur="500" fill="hold"/>
                                        <p:tgtEl>
                                          <p:spTgt spid="39941"/>
                                        </p:tgtEl>
                                        <p:attrNameLst>
                                          <p:attrName>ppt_x</p:attrName>
                                        </p:attrNameLst>
                                      </p:cBhvr>
                                      <p:tavLst>
                                        <p:tav tm="0">
                                          <p:val>
                                            <p:strVal val="#ppt_x"/>
                                          </p:val>
                                        </p:tav>
                                        <p:tav tm="100000">
                                          <p:val>
                                            <p:strVal val="#ppt_x"/>
                                          </p:val>
                                        </p:tav>
                                      </p:tavLst>
                                    </p:anim>
                                    <p:anim calcmode="lin" valueType="num">
                                      <p:cBhvr additive="base">
                                        <p:cTn id="36"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81925">
                                            <p:txEl>
                                              <p:pRg st="0" end="0"/>
                                            </p:txEl>
                                          </p:spTgt>
                                        </p:tgtEl>
                                        <p:attrNameLst>
                                          <p:attrName>style.visibility</p:attrName>
                                        </p:attrNameLst>
                                      </p:cBhvr>
                                      <p:to>
                                        <p:strVal val="visible"/>
                                      </p:to>
                                    </p:set>
                                    <p:anim calcmode="lin" valueType="num">
                                      <p:cBhvr additive="base">
                                        <p:cTn id="41" dur="500" fill="hold"/>
                                        <p:tgtEl>
                                          <p:spTgt spid="81925">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19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81924"/>
                                        </p:tgtEl>
                                        <p:attrNameLst>
                                          <p:attrName>style.visibility</p:attrName>
                                        </p:attrNameLst>
                                      </p:cBhvr>
                                      <p:to>
                                        <p:strVal val="visible"/>
                                      </p:to>
                                    </p:set>
                                    <p:animEffect transition="in" filter="box(in)">
                                      <p:cBhvr>
                                        <p:cTn id="47" dur="500"/>
                                        <p:tgtEl>
                                          <p:spTgt spid="8192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1926"/>
                                        </p:tgtEl>
                                        <p:attrNameLst>
                                          <p:attrName>style.visibility</p:attrName>
                                        </p:attrNameLst>
                                      </p:cBhvr>
                                      <p:to>
                                        <p:strVal val="visible"/>
                                      </p:to>
                                    </p:set>
                                    <p:animEffect transition="in" filter="blinds(horizontal)">
                                      <p:cBhvr>
                                        <p:cTn id="52" dur="500"/>
                                        <p:tgtEl>
                                          <p:spTgt spid="819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81928"/>
                                        </p:tgtEl>
                                        <p:attrNameLst>
                                          <p:attrName>style.visibility</p:attrName>
                                        </p:attrNameLst>
                                      </p:cBhvr>
                                      <p:to>
                                        <p:strVal val="visible"/>
                                      </p:to>
                                    </p:set>
                                    <p:animEffect transition="in" filter="wipe(down)">
                                      <p:cBhvr>
                                        <p:cTn id="57" dur="500"/>
                                        <p:tgtEl>
                                          <p:spTgt spid="81928"/>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9946"/>
                                        </p:tgtEl>
                                        <p:attrNameLst>
                                          <p:attrName>style.visibility</p:attrName>
                                        </p:attrNameLst>
                                      </p:cBhvr>
                                      <p:to>
                                        <p:strVal val="visible"/>
                                      </p:to>
                                    </p:set>
                                    <p:anim calcmode="lin" valueType="num">
                                      <p:cBhvr additive="base">
                                        <p:cTn id="62" dur="500" fill="hold"/>
                                        <p:tgtEl>
                                          <p:spTgt spid="39946"/>
                                        </p:tgtEl>
                                        <p:attrNameLst>
                                          <p:attrName>ppt_x</p:attrName>
                                        </p:attrNameLst>
                                      </p:cBhvr>
                                      <p:tavLst>
                                        <p:tav tm="0">
                                          <p:val>
                                            <p:strVal val="#ppt_x"/>
                                          </p:val>
                                        </p:tav>
                                        <p:tav tm="100000">
                                          <p:val>
                                            <p:strVal val="#ppt_x"/>
                                          </p:val>
                                        </p:tav>
                                      </p:tavLst>
                                    </p:anim>
                                    <p:anim calcmode="lin" valueType="num">
                                      <p:cBhvr additive="base">
                                        <p:cTn id="63" dur="500" fill="hold"/>
                                        <p:tgtEl>
                                          <p:spTgt spid="3994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left)">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0-#ppt_w/2"/>
                                          </p:val>
                                        </p:tav>
                                        <p:tav tm="100000">
                                          <p:val>
                                            <p:strVal val="#ppt_x"/>
                                          </p:val>
                                        </p:tav>
                                      </p:tavLst>
                                    </p:anim>
                                    <p:anim calcmode="lin" valueType="num">
                                      <p:cBhvr additive="base">
                                        <p:cTn id="7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0-#ppt_w/2"/>
                                          </p:val>
                                        </p:tav>
                                        <p:tav tm="100000">
                                          <p:val>
                                            <p:strVal val="#ppt_x"/>
                                          </p:val>
                                        </p:tav>
                                      </p:tavLst>
                                    </p:anim>
                                    <p:anim calcmode="lin" valueType="num">
                                      <p:cBhvr additive="base">
                                        <p:cTn id="8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83970"/>
                                        </p:tgtEl>
                                        <p:attrNameLst>
                                          <p:attrName>style.visibility</p:attrName>
                                        </p:attrNameLst>
                                      </p:cBhvr>
                                      <p:to>
                                        <p:strVal val="visible"/>
                                      </p:to>
                                    </p:set>
                                    <p:animEffect transition="in" filter="wipe(down)">
                                      <p:cBhvr>
                                        <p:cTn id="85" dur="500"/>
                                        <p:tgtEl>
                                          <p:spTgt spid="8397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wipe(down)">
                                      <p:cBhvr>
                                        <p:cTn id="90" dur="500"/>
                                        <p:tgtEl>
                                          <p:spTgt spid="13"/>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4"/>
                                        </p:tgtEl>
                                        <p:attrNameLst>
                                          <p:attrName>style.visibility</p:attrName>
                                        </p:attrNameLst>
                                      </p:cBhvr>
                                      <p:to>
                                        <p:strVal val="visible"/>
                                      </p:to>
                                    </p:set>
                                    <p:anim calcmode="lin" valueType="num">
                                      <p:cBhvr additive="base">
                                        <p:cTn id="95" dur="500" fill="hold"/>
                                        <p:tgtEl>
                                          <p:spTgt spid="4"/>
                                        </p:tgtEl>
                                        <p:attrNameLst>
                                          <p:attrName>ppt_x</p:attrName>
                                        </p:attrNameLst>
                                      </p:cBhvr>
                                      <p:tavLst>
                                        <p:tav tm="0">
                                          <p:val>
                                            <p:strVal val="#ppt_x"/>
                                          </p:val>
                                        </p:tav>
                                        <p:tav tm="100000">
                                          <p:val>
                                            <p:strVal val="#ppt_x"/>
                                          </p:val>
                                        </p:tav>
                                      </p:tavLst>
                                    </p:anim>
                                    <p:anim calcmode="lin" valueType="num">
                                      <p:cBhvr additive="base">
                                        <p:cTn id="9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83973">
                                            <p:txEl>
                                              <p:pRg st="0" end="0"/>
                                            </p:txEl>
                                          </p:spTgt>
                                        </p:tgtEl>
                                        <p:attrNameLst>
                                          <p:attrName>style.visibility</p:attrName>
                                        </p:attrNameLst>
                                      </p:cBhvr>
                                      <p:to>
                                        <p:strVal val="visible"/>
                                      </p:to>
                                    </p:set>
                                    <p:animEffect transition="in" filter="blinds(horizontal)">
                                      <p:cBhvr>
                                        <p:cTn id="101" dur="500"/>
                                        <p:tgtEl>
                                          <p:spTgt spid="83973">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5" presetClass="entr" presetSubtype="10" fill="hold" nodeType="clickEffect">
                                  <p:stCondLst>
                                    <p:cond delay="0"/>
                                  </p:stCondLst>
                                  <p:childTnLst>
                                    <p:set>
                                      <p:cBhvr>
                                        <p:cTn id="105" dur="1" fill="hold">
                                          <p:stCondLst>
                                            <p:cond delay="0"/>
                                          </p:stCondLst>
                                        </p:cTn>
                                        <p:tgtEl>
                                          <p:spTgt spid="83978"/>
                                        </p:tgtEl>
                                        <p:attrNameLst>
                                          <p:attrName>style.visibility</p:attrName>
                                        </p:attrNameLst>
                                      </p:cBhvr>
                                      <p:to>
                                        <p:strVal val="visible"/>
                                      </p:to>
                                    </p:set>
                                    <p:animEffect transition="in" filter="checkerboard(across)">
                                      <p:cBhvr>
                                        <p:cTn id="106" dur="500"/>
                                        <p:tgtEl>
                                          <p:spTgt spid="83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bldLvl="0" animBg="1" autoUpdateAnimBg="0"/>
      <p:bldP spid="80903" grpId="0" bldLvl="0" animBg="1" autoUpdateAnimBg="0"/>
      <p:bldP spid="81926" grpId="0" bldLvl="0" animBg="1" autoUpdateAnimBg="0"/>
      <p:bldP spid="39941" grpId="0" bldLvl="0" animBg="1"/>
      <p:bldP spid="39946" grpId="0" bldLvl="0" animBg="1"/>
      <p:bldP spid="83970" grpId="0" bldLvl="0" animBg="1" autoUpdateAnimBg="0"/>
      <p:bldP spid="11" grpId="0" bldLvl="0" animBg="1" autoUpdateAnimBg="0"/>
      <p:bldP spid="13" grpId="0" bldLvl="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0835" y="396875"/>
            <a:ext cx="2934970" cy="460375"/>
          </a:xfrm>
          <a:prstGeom prst="rect">
            <a:avLst/>
          </a:prstGeom>
          <a:noFill/>
        </p:spPr>
        <p:txBody>
          <a:bodyPr wrap="none" rtlCol="0" anchor="t">
            <a:spAutoFit/>
          </a:bodyPr>
          <a:p>
            <a:pPr>
              <a:defRPr/>
            </a:pPr>
            <a:r>
              <a:rPr lang="en-US" altLang="zh-CN" sz="2400" b="1" dirty="0" smtClean="0">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sym typeface="+mn-ea"/>
              </a:rPr>
              <a:t>3.4.3</a:t>
            </a:r>
            <a:r>
              <a:rPr lang="en-US" altLang="zh-CN" sz="2400" b="1" dirty="0" smtClean="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smtClean="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其他</a:t>
            </a:r>
            <a:r>
              <a:rPr lang="zh-CN" sz="2400" b="1" dirty="0">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标度变换</a:t>
            </a:r>
            <a:r>
              <a:rPr lang="zh-CN" sz="2400" dirty="0">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84994" name="Text Box 2" descr="斜纹布"/>
          <p:cNvSpPr txBox="1">
            <a:spLocks noChangeArrowheads="1"/>
          </p:cNvSpPr>
          <p:nvPr/>
        </p:nvSpPr>
        <p:spPr bwMode="auto">
          <a:xfrm>
            <a:off x="755650" y="959803"/>
            <a:ext cx="7632700" cy="1322070"/>
          </a:xfrm>
          <a:prstGeom prst="rect">
            <a:avLst/>
          </a:prstGeom>
          <a:noFill/>
          <a:ln w="9525">
            <a:noFill/>
            <a:miter lim="800000"/>
          </a:ln>
          <a:effectLst>
            <a:prstShdw prst="shdw17" dist="17961" dir="2700000">
              <a:schemeClr val="bg2"/>
            </a:prstShdw>
          </a:effectLst>
        </p:spPr>
        <p:txBody>
          <a:bodyPr>
            <a:spAutoFit/>
          </a:bodyPr>
          <a:p>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许多非线性传感器并不能像流量传感器一样，可以写出一个函数表达式，或者虽然能够写出函数表达式，但计算相当困难。这时可以参照前述系统误差的修正方法，采用查表法或代数插值法或最小二乘法进行标度变换。</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box(in)">
                                      <p:cBhvr>
                                        <p:cTn id="7" dur="500"/>
                                        <p:tgtEl>
                                          <p:spTgt spid="84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42" name="Text Box 18" descr="斜纹布"/>
          <p:cNvSpPr txBox="1">
            <a:spLocks noChangeArrowheads="1"/>
          </p:cNvSpPr>
          <p:nvPr/>
        </p:nvSpPr>
        <p:spPr bwMode="auto">
          <a:xfrm>
            <a:off x="628650" y="988060"/>
            <a:ext cx="8102600"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设置两个指针</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dirty="0">
                <a:latin typeface="宋体" panose="02010600030101010101" pitchFamily="2" charset="-122"/>
                <a:ea typeface="宋体" panose="02010600030101010101" pitchFamily="2" charset="-122"/>
                <a:cs typeface="宋体" panose="02010600030101010101" pitchFamily="2" charset="-122"/>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宋体" panose="02010600030101010101" pitchFamily="2" charset="-122"/>
                <a:ea typeface="宋体" panose="02010600030101010101" pitchFamily="2" charset="-122"/>
                <a:cs typeface="宋体" panose="02010600030101010101" pitchFamily="2" charset="-122"/>
              </a:rPr>
              <a:t>，分别保存表的下限值和上限值的序号，开始查表时设置</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o</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=N-1</a:t>
            </a:r>
            <a:r>
              <a:rPr lang="zh-CN" altLang="en-US" sz="2000" dirty="0">
                <a:latin typeface="宋体" panose="02010600030101010101" pitchFamily="2" charset="-122"/>
                <a:ea typeface="宋体" panose="02010600030101010101" pitchFamily="2" charset="-122"/>
                <a:cs typeface="宋体" panose="02010600030101010101" pitchFamily="2" charset="-122"/>
              </a:rPr>
              <a:t>。设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宋体" panose="02010600030101010101" pitchFamily="2" charset="-122"/>
                <a:ea typeface="宋体" panose="02010600030101010101" pitchFamily="2" charset="-122"/>
                <a:cs typeface="宋体" panose="02010600030101010101" pitchFamily="2" charset="-122"/>
              </a:rPr>
              <a:t>个元素按照从小到大的顺序排列，则中心元素的序号为：</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538643" name="Rectangle 19"/>
          <p:cNvSpPr>
            <a:spLocks noChangeArrowheads="1"/>
          </p:cNvSpPr>
          <p:nvPr/>
        </p:nvSpPr>
        <p:spPr bwMode="auto">
          <a:xfrm>
            <a:off x="1662748" y="530543"/>
            <a:ext cx="2480310" cy="398780"/>
          </a:xfrm>
          <a:prstGeom prst="rect">
            <a:avLst/>
          </a:prstGeom>
          <a:solidFill>
            <a:srgbClr val="66FFFF"/>
          </a:solidFill>
          <a:ln>
            <a:noFill/>
          </a:ln>
          <a:effectLst>
            <a:prstShdw prst="shdw17" dist="17961" dir="2700000">
              <a:schemeClr val="bg2"/>
            </a:prstShdw>
          </a:effectLst>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000">
                <a:solidFill>
                  <a:srgbClr val="E24D34"/>
                </a:solidFill>
                <a:latin typeface="宋体" panose="02010600030101010101" pitchFamily="2" charset="-122"/>
                <a:ea typeface="宋体" panose="02010600030101010101" pitchFamily="2" charset="-122"/>
              </a:rPr>
              <a:t>对半查表法基本思想</a:t>
            </a:r>
            <a:endParaRPr lang="zh-CN" altLang="en-US" sz="2000">
              <a:solidFill>
                <a:srgbClr val="E24D34"/>
              </a:solidFill>
              <a:latin typeface="宋体" panose="02010600030101010101" pitchFamily="2" charset="-122"/>
              <a:ea typeface="宋体" panose="02010600030101010101" pitchFamily="2" charset="-122"/>
            </a:endParaRPr>
          </a:p>
        </p:txBody>
      </p:sp>
      <p:graphicFrame>
        <p:nvGraphicFramePr>
          <p:cNvPr id="538645" name="Object 21"/>
          <p:cNvGraphicFramePr>
            <a:graphicFrameLocks noChangeAspect="1"/>
          </p:cNvGraphicFramePr>
          <p:nvPr/>
        </p:nvGraphicFramePr>
        <p:xfrm>
          <a:off x="2700655" y="1621155"/>
          <a:ext cx="2171700" cy="433705"/>
        </p:xfrm>
        <a:graphic>
          <a:graphicData uri="http://schemas.openxmlformats.org/presentationml/2006/ole">
            <mc:AlternateContent xmlns:mc="http://schemas.openxmlformats.org/markup-compatibility/2006">
              <mc:Choice xmlns:v="urn:schemas-microsoft-com:vml" Requires="v">
                <p:oleObj spid="_x0000_s1118" name="Equation" r:id="rId1" imgW="1193800" imgH="228600" progId="Equation.3">
                  <p:embed/>
                </p:oleObj>
              </mc:Choice>
              <mc:Fallback>
                <p:oleObj name="Equation" r:id="rId1" imgW="1193800" imgH="228600" progId="Equation.3">
                  <p:embed/>
                  <p:pic>
                    <p:nvPicPr>
                      <p:cNvPr id="0" name="图片 1117"/>
                      <p:cNvPicPr>
                        <a:picLocks noChangeAspect="1" noChangeArrowheads="1"/>
                      </p:cNvPicPr>
                      <p:nvPr/>
                    </p:nvPicPr>
                    <p:blipFill>
                      <a:blip r:embed="rId2"/>
                      <a:srcRect/>
                      <a:stretch>
                        <a:fillRect/>
                      </a:stretch>
                    </p:blipFill>
                    <p:spPr bwMode="auto">
                      <a:xfrm>
                        <a:off x="2700655" y="1621155"/>
                        <a:ext cx="2171700" cy="43370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8646" name="Text Box 22" descr="斜纹布"/>
          <p:cNvSpPr txBox="1">
            <a:spLocks noChangeArrowheads="1"/>
          </p:cNvSpPr>
          <p:nvPr/>
        </p:nvSpPr>
        <p:spPr bwMode="auto">
          <a:xfrm>
            <a:off x="755650" y="2032000"/>
            <a:ext cx="784860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zh-CN" altLang="en-US" sz="2000" dirty="0">
                <a:latin typeface="宋体" panose="02010600030101010101" pitchFamily="2" charset="-122"/>
                <a:ea typeface="宋体" panose="02010600030101010101" pitchFamily="2" charset="-122"/>
                <a:cs typeface="宋体" panose="02010600030101010101" pitchFamily="2" charset="-122"/>
              </a:rPr>
              <a:t>由此将表分为前半部分和后半部分。然后计算中心元素的地址：   </a:t>
            </a:r>
            <a:endParaRPr lang="en-US" altLang="zh-CN" sz="2000" dirty="0">
              <a:latin typeface="宋体" panose="02010600030101010101" pitchFamily="2" charset="-122"/>
              <a:cs typeface="宋体" panose="02010600030101010101" pitchFamily="2" charset="-122"/>
            </a:endParaRPr>
          </a:p>
        </p:txBody>
      </p:sp>
      <p:graphicFrame>
        <p:nvGraphicFramePr>
          <p:cNvPr id="538647" name="Object 23"/>
          <p:cNvGraphicFramePr>
            <a:graphicFrameLocks noChangeAspect="1"/>
          </p:cNvGraphicFramePr>
          <p:nvPr/>
        </p:nvGraphicFramePr>
        <p:xfrm>
          <a:off x="2346325" y="2430780"/>
          <a:ext cx="3575685" cy="439420"/>
        </p:xfrm>
        <a:graphic>
          <a:graphicData uri="http://schemas.openxmlformats.org/presentationml/2006/ole">
            <mc:AlternateContent xmlns:mc="http://schemas.openxmlformats.org/markup-compatibility/2006">
              <mc:Choice xmlns:v="urn:schemas-microsoft-com:vml" Requires="v">
                <p:oleObj spid="_x0000_s1119" name="Equation" r:id="rId3" imgW="1397000" imgH="190500" progId="Equation.3">
                  <p:embed/>
                </p:oleObj>
              </mc:Choice>
              <mc:Fallback>
                <p:oleObj name="Equation" r:id="rId3" imgW="1397000" imgH="190500" progId="Equation.3">
                  <p:embed/>
                  <p:pic>
                    <p:nvPicPr>
                      <p:cNvPr id="0" name="图片 1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325" y="2430780"/>
                        <a:ext cx="3575685" cy="43942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7620" name="Text Box 20" descr="斜纹布"/>
          <p:cNvSpPr txBox="1">
            <a:spLocks noChangeArrowheads="1"/>
          </p:cNvSpPr>
          <p:nvPr/>
        </p:nvSpPr>
        <p:spPr bwMode="auto">
          <a:xfrm>
            <a:off x="228600" y="469265"/>
            <a:ext cx="14865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3.2.1</a:t>
            </a:r>
            <a:r>
              <a:rPr lang="zh-CN" altLang="en-US" sz="2400" dirty="0">
                <a:solidFill>
                  <a:srgbClr val="FFFFFF"/>
                </a:solidFill>
                <a:latin typeface="宋体" panose="02010600030101010101" pitchFamily="2" charset="-122"/>
                <a:ea typeface="宋体" panose="02010600030101010101" pitchFamily="2" charset="-122"/>
                <a:cs typeface="宋体" panose="02010600030101010101" pitchFamily="2" charset="-122"/>
              </a:rPr>
              <a:t>查表</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539667" name="Text Box 19" descr="斜纹布"/>
          <p:cNvSpPr txBox="1">
            <a:spLocks noChangeArrowheads="1"/>
          </p:cNvSpPr>
          <p:nvPr/>
        </p:nvSpPr>
        <p:spPr bwMode="auto">
          <a:xfrm>
            <a:off x="234950" y="2884805"/>
            <a:ext cx="8610600"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根据中心元素的位置找出中心元素，并和查表的元素进行比较，若中心元素大于查表的元素，则选取表的前半部分，修改上限指针</a:t>
            </a:r>
            <a:r>
              <a:rPr lang="en-US" altLang="zh-CN" sz="2000">
                <a:latin typeface="Times New Roman" panose="02020603050405020304" pitchFamily="18" charset="0"/>
                <a:ea typeface="宋体" panose="02010600030101010101" pitchFamily="2" charset="-122"/>
                <a:cs typeface="Times New Roman" panose="02020603050405020304" pitchFamily="18" charset="0"/>
              </a:rPr>
              <a:t>H</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下限指针</a:t>
            </a:r>
            <a:r>
              <a:rPr lang="en-US" altLang="zh-CN" sz="2000">
                <a:latin typeface="Times New Roman" panose="02020603050405020304" pitchFamily="18" charset="0"/>
                <a:ea typeface="宋体" panose="02010600030101010101" pitchFamily="2" charset="-122"/>
                <a:cs typeface="Times New Roman" panose="02020603050405020304" pitchFamily="18" charset="0"/>
              </a:rPr>
              <a:t>L</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o</a:t>
            </a:r>
            <a:r>
              <a:rPr lang="zh-CN" altLang="en-US" sz="2000">
                <a:latin typeface="宋体" panose="02010600030101010101" pitchFamily="2" charset="-122"/>
                <a:ea typeface="宋体" panose="02010600030101010101" pitchFamily="2" charset="-122"/>
                <a:cs typeface="宋体" panose="02010600030101010101" pitchFamily="2" charset="-122"/>
              </a:rPr>
              <a:t>不变</a:t>
            </a:r>
            <a:r>
              <a:rPr lang="en-US" altLang="zh-CN" sz="2000">
                <a:latin typeface="宋体" panose="02010600030101010101" pitchFamily="2" charset="-122"/>
                <a:ea typeface="宋体" panose="02010600030101010101" pitchFamily="2" charset="-122"/>
                <a:cs typeface="宋体" panose="02010600030101010101" pitchFamily="2" charset="-122"/>
              </a:rPr>
              <a:t>) </a:t>
            </a:r>
            <a:endParaRPr lang="en-US" altLang="zh-CN" sz="2000">
              <a:latin typeface="宋体" panose="02010600030101010101" pitchFamily="2" charset="-122"/>
              <a:cs typeface="宋体" panose="02010600030101010101" pitchFamily="2" charset="-122"/>
            </a:endParaRPr>
          </a:p>
        </p:txBody>
      </p:sp>
      <p:graphicFrame>
        <p:nvGraphicFramePr>
          <p:cNvPr id="539668" name="Object 20"/>
          <p:cNvGraphicFramePr>
            <a:graphicFrameLocks noChangeAspect="1"/>
          </p:cNvGraphicFramePr>
          <p:nvPr/>
        </p:nvGraphicFramePr>
        <p:xfrm>
          <a:off x="1232535" y="3502025"/>
          <a:ext cx="1068705" cy="445770"/>
        </p:xfrm>
        <a:graphic>
          <a:graphicData uri="http://schemas.openxmlformats.org/presentationml/2006/ole">
            <mc:AlternateContent xmlns:mc="http://schemas.openxmlformats.org/markup-compatibility/2006">
              <mc:Choice xmlns:v="urn:schemas-microsoft-com:vml" Requires="v">
                <p:oleObj spid="_x0000_s2142" name="Equation" r:id="rId5" imgW="545465" imgH="228600" progId="Equation.3">
                  <p:embed/>
                </p:oleObj>
              </mc:Choice>
              <mc:Fallback>
                <p:oleObj name="Equation" r:id="rId5" imgW="545465" imgH="228600" progId="Equation.3">
                  <p:embed/>
                  <p:pic>
                    <p:nvPicPr>
                      <p:cNvPr id="0" name="图片 2141"/>
                      <p:cNvPicPr>
                        <a:picLocks noChangeAspect="1" noChangeArrowheads="1"/>
                      </p:cNvPicPr>
                      <p:nvPr/>
                    </p:nvPicPr>
                    <p:blipFill>
                      <a:blip r:embed="rId6"/>
                      <a:srcRect/>
                      <a:stretch>
                        <a:fillRect/>
                      </a:stretch>
                    </p:blipFill>
                    <p:spPr bwMode="auto">
                      <a:xfrm>
                        <a:off x="1232535" y="3502025"/>
                        <a:ext cx="1068705" cy="445770"/>
                      </a:xfrm>
                      <a:prstGeom prst="rect">
                        <a:avLst/>
                      </a:prstGeom>
                      <a:solidFill>
                        <a:schemeClr val="tx1"/>
                      </a:solidFill>
                    </p:spPr>
                  </p:pic>
                </p:oleObj>
              </mc:Fallback>
            </mc:AlternateContent>
          </a:graphicData>
        </a:graphic>
      </p:graphicFrame>
      <p:sp>
        <p:nvSpPr>
          <p:cNvPr id="539670" name="Text Box 22" descr="斜纹布"/>
          <p:cNvSpPr txBox="1">
            <a:spLocks noChangeArrowheads="1"/>
          </p:cNvSpPr>
          <p:nvPr/>
        </p:nvSpPr>
        <p:spPr bwMode="auto">
          <a:xfrm>
            <a:off x="234950" y="4005580"/>
            <a:ext cx="8496300"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若中心元素小于查表的元素，则选取表的后半部分，修改下限指针</a:t>
            </a:r>
            <a:r>
              <a:rPr lang="en-US" altLang="zh-CN" sz="2000">
                <a:latin typeface="Times New Roman" panose="02020603050405020304" pitchFamily="18" charset="0"/>
                <a:ea typeface="宋体" panose="02010600030101010101" pitchFamily="2" charset="-122"/>
                <a:cs typeface="Times New Roman" panose="02020603050405020304" pitchFamily="18" charset="0"/>
              </a:rPr>
              <a:t>L</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o</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上限指针</a:t>
            </a:r>
            <a:r>
              <a:rPr lang="en-US" altLang="zh-CN" sz="2000">
                <a:latin typeface="Times New Roman" panose="02020603050405020304" pitchFamily="18" charset="0"/>
                <a:ea typeface="宋体" panose="02010600030101010101" pitchFamily="2" charset="-122"/>
                <a:cs typeface="Times New Roman" panose="02020603050405020304" pitchFamily="18" charset="0"/>
              </a:rPr>
              <a:t>H</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a:latin typeface="宋体" panose="02010600030101010101" pitchFamily="2" charset="-122"/>
                <a:ea typeface="宋体" panose="02010600030101010101" pitchFamily="2" charset="-122"/>
                <a:cs typeface="宋体" panose="02010600030101010101" pitchFamily="2" charset="-122"/>
              </a:rPr>
              <a:t>不变</a:t>
            </a:r>
            <a:r>
              <a:rPr lang="en-US" altLang="zh-CN" sz="2000">
                <a:latin typeface="宋体" panose="02010600030101010101" pitchFamily="2" charset="-122"/>
                <a:ea typeface="宋体" panose="02010600030101010101" pitchFamily="2" charset="-122"/>
                <a:cs typeface="宋体" panose="02010600030101010101" pitchFamily="2" charset="-122"/>
              </a:rPr>
              <a:t>) </a:t>
            </a:r>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39671" name="Object 23"/>
          <p:cNvGraphicFramePr>
            <a:graphicFrameLocks noChangeAspect="1"/>
          </p:cNvGraphicFramePr>
          <p:nvPr/>
        </p:nvGraphicFramePr>
        <p:xfrm>
          <a:off x="2388870" y="4321175"/>
          <a:ext cx="1013460" cy="478790"/>
        </p:xfrm>
        <a:graphic>
          <a:graphicData uri="http://schemas.openxmlformats.org/presentationml/2006/ole">
            <mc:AlternateContent xmlns:mc="http://schemas.openxmlformats.org/markup-compatibility/2006">
              <mc:Choice xmlns:v="urn:schemas-microsoft-com:vml" Requires="v">
                <p:oleObj spid="_x0000_s2143" name="Equation" r:id="rId7" imgW="520700" imgH="228600" progId="Equation.3">
                  <p:embed/>
                </p:oleObj>
              </mc:Choice>
              <mc:Fallback>
                <p:oleObj name="Equation" r:id="rId7" imgW="520700" imgH="228600" progId="Equation.3">
                  <p:embed/>
                  <p:pic>
                    <p:nvPicPr>
                      <p:cNvPr id="0" name="图片 2142"/>
                      <p:cNvPicPr>
                        <a:picLocks noChangeAspect="1" noChangeArrowheads="1"/>
                      </p:cNvPicPr>
                      <p:nvPr/>
                    </p:nvPicPr>
                    <p:blipFill>
                      <a:blip r:embed="rId8"/>
                      <a:srcRect/>
                      <a:stretch>
                        <a:fillRect/>
                      </a:stretch>
                    </p:blipFill>
                    <p:spPr bwMode="auto">
                      <a:xfrm>
                        <a:off x="2388870" y="4321175"/>
                        <a:ext cx="1013460" cy="478790"/>
                      </a:xfrm>
                      <a:prstGeom prst="rect">
                        <a:avLst/>
                      </a:prstGeom>
                      <a:solidFill>
                        <a:schemeClr val="tx1"/>
                      </a:solidFill>
                    </p:spPr>
                  </p:pic>
                </p:oleObj>
              </mc:Fallback>
            </mc:AlternateContent>
          </a:graphicData>
        </a:graphic>
      </p:graphicFrame>
      <p:sp>
        <p:nvSpPr>
          <p:cNvPr id="539674" name="Text Box 26" descr="斜纹布"/>
          <p:cNvSpPr txBox="1">
            <a:spLocks noChangeArrowheads="1"/>
          </p:cNvSpPr>
          <p:nvPr/>
        </p:nvSpPr>
        <p:spPr bwMode="auto">
          <a:xfrm>
            <a:off x="3455670" y="4401185"/>
            <a:ext cx="4996815"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若中心元素等于查表的元素，则查表成功。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540686" name="Text Box 14" descr="斜纹布"/>
          <p:cNvSpPr txBox="1">
            <a:spLocks noChangeArrowheads="1"/>
          </p:cNvSpPr>
          <p:nvPr/>
        </p:nvSpPr>
        <p:spPr bwMode="auto">
          <a:xfrm>
            <a:off x="398145" y="4878705"/>
            <a:ext cx="8562975" cy="132207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3.1</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单片机温度控制系统中，利用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分度号热电偶进行温度检测，现假设热电偶输出信号经信号处理、单片机采集并完成标度变换后的电压代码值为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u</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mV</a:t>
            </a:r>
            <a:r>
              <a:rPr lang="zh-CN" altLang="en-US" sz="2000" dirty="0">
                <a:latin typeface="宋体" panose="02010600030101010101" pitchFamily="2" charset="-122"/>
                <a:ea typeface="宋体" panose="02010600030101010101" pitchFamily="2" charset="-122"/>
                <a:cs typeface="宋体" panose="02010600030101010101" pitchFamily="2" charset="-122"/>
              </a:rPr>
              <a:t>），要求利用对半查表法查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宋体" panose="02010600030101010101" pitchFamily="2" charset="-122"/>
                <a:ea typeface="宋体" panose="02010600030101010101" pitchFamily="2" charset="-122"/>
                <a:cs typeface="宋体" panose="02010600030101010101" pitchFamily="2" charset="-122"/>
              </a:rPr>
              <a:t>分度表并经计算获得相应的温度值，将温度值存入变量</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var</a:t>
            </a:r>
            <a:r>
              <a:rPr lang="zh-CN" altLang="en-US" sz="2000" dirty="0">
                <a:latin typeface="宋体" panose="02010600030101010101" pitchFamily="2" charset="-122"/>
                <a:ea typeface="宋体" panose="02010600030101010101" pitchFamily="2" charset="-122"/>
                <a:cs typeface="宋体" panose="02010600030101010101" pitchFamily="2" charset="-122"/>
              </a:rPr>
              <a:t>中。</a:t>
            </a:r>
            <a:endParaRPr lang="en-US" altLang="zh-CN" sz="2000" dirty="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8642"/>
                                        </p:tgtEl>
                                        <p:attrNameLst>
                                          <p:attrName>style.visibility</p:attrName>
                                        </p:attrNameLst>
                                      </p:cBhvr>
                                      <p:to>
                                        <p:strVal val="visible"/>
                                      </p:to>
                                    </p:set>
                                    <p:anim calcmode="lin" valueType="num">
                                      <p:cBhvr additive="base">
                                        <p:cTn id="7" dur="500" fill="hold"/>
                                        <p:tgtEl>
                                          <p:spTgt spid="538642"/>
                                        </p:tgtEl>
                                        <p:attrNameLst>
                                          <p:attrName>ppt_x</p:attrName>
                                        </p:attrNameLst>
                                      </p:cBhvr>
                                      <p:tavLst>
                                        <p:tav tm="0">
                                          <p:val>
                                            <p:strVal val="#ppt_x"/>
                                          </p:val>
                                        </p:tav>
                                        <p:tav tm="100000">
                                          <p:val>
                                            <p:strVal val="#ppt_x"/>
                                          </p:val>
                                        </p:tav>
                                      </p:tavLst>
                                    </p:anim>
                                    <p:anim calcmode="lin" valueType="num">
                                      <p:cBhvr additive="base">
                                        <p:cTn id="8" dur="500" fill="hold"/>
                                        <p:tgtEl>
                                          <p:spTgt spid="5386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8645"/>
                                        </p:tgtEl>
                                        <p:attrNameLst>
                                          <p:attrName>style.visibility</p:attrName>
                                        </p:attrNameLst>
                                      </p:cBhvr>
                                      <p:to>
                                        <p:strVal val="visible"/>
                                      </p:to>
                                    </p:set>
                                    <p:anim calcmode="lin" valueType="num">
                                      <p:cBhvr additive="base">
                                        <p:cTn id="13" dur="500" fill="hold"/>
                                        <p:tgtEl>
                                          <p:spTgt spid="538645"/>
                                        </p:tgtEl>
                                        <p:attrNameLst>
                                          <p:attrName>ppt_x</p:attrName>
                                        </p:attrNameLst>
                                      </p:cBhvr>
                                      <p:tavLst>
                                        <p:tav tm="0">
                                          <p:val>
                                            <p:strVal val="#ppt_x"/>
                                          </p:val>
                                        </p:tav>
                                        <p:tav tm="100000">
                                          <p:val>
                                            <p:strVal val="#ppt_x"/>
                                          </p:val>
                                        </p:tav>
                                      </p:tavLst>
                                    </p:anim>
                                    <p:anim calcmode="lin" valueType="num">
                                      <p:cBhvr additive="base">
                                        <p:cTn id="14" dur="500" fill="hold"/>
                                        <p:tgtEl>
                                          <p:spTgt spid="5386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8646"/>
                                        </p:tgtEl>
                                        <p:attrNameLst>
                                          <p:attrName>style.visibility</p:attrName>
                                        </p:attrNameLst>
                                      </p:cBhvr>
                                      <p:to>
                                        <p:strVal val="visible"/>
                                      </p:to>
                                    </p:set>
                                    <p:anim calcmode="lin" valueType="num">
                                      <p:cBhvr additive="base">
                                        <p:cTn id="19" dur="500" fill="hold"/>
                                        <p:tgtEl>
                                          <p:spTgt spid="538646"/>
                                        </p:tgtEl>
                                        <p:attrNameLst>
                                          <p:attrName>ppt_x</p:attrName>
                                        </p:attrNameLst>
                                      </p:cBhvr>
                                      <p:tavLst>
                                        <p:tav tm="0">
                                          <p:val>
                                            <p:strVal val="#ppt_x"/>
                                          </p:val>
                                        </p:tav>
                                        <p:tav tm="100000">
                                          <p:val>
                                            <p:strVal val="#ppt_x"/>
                                          </p:val>
                                        </p:tav>
                                      </p:tavLst>
                                    </p:anim>
                                    <p:anim calcmode="lin" valueType="num">
                                      <p:cBhvr additive="base">
                                        <p:cTn id="20" dur="500" fill="hold"/>
                                        <p:tgtEl>
                                          <p:spTgt spid="5386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8647"/>
                                        </p:tgtEl>
                                        <p:attrNameLst>
                                          <p:attrName>style.visibility</p:attrName>
                                        </p:attrNameLst>
                                      </p:cBhvr>
                                      <p:to>
                                        <p:strVal val="visible"/>
                                      </p:to>
                                    </p:set>
                                    <p:anim calcmode="lin" valueType="num">
                                      <p:cBhvr additive="base">
                                        <p:cTn id="25" dur="500" fill="hold"/>
                                        <p:tgtEl>
                                          <p:spTgt spid="538647"/>
                                        </p:tgtEl>
                                        <p:attrNameLst>
                                          <p:attrName>ppt_x</p:attrName>
                                        </p:attrNameLst>
                                      </p:cBhvr>
                                      <p:tavLst>
                                        <p:tav tm="0">
                                          <p:val>
                                            <p:strVal val="#ppt_x"/>
                                          </p:val>
                                        </p:tav>
                                        <p:tav tm="100000">
                                          <p:val>
                                            <p:strVal val="#ppt_x"/>
                                          </p:val>
                                        </p:tav>
                                      </p:tavLst>
                                    </p:anim>
                                    <p:anim calcmode="lin" valueType="num">
                                      <p:cBhvr additive="base">
                                        <p:cTn id="26" dur="500" fill="hold"/>
                                        <p:tgtEl>
                                          <p:spTgt spid="53864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9667"/>
                                        </p:tgtEl>
                                        <p:attrNameLst>
                                          <p:attrName>style.visibility</p:attrName>
                                        </p:attrNameLst>
                                      </p:cBhvr>
                                      <p:to>
                                        <p:strVal val="visible"/>
                                      </p:to>
                                    </p:set>
                                    <p:anim calcmode="lin" valueType="num">
                                      <p:cBhvr additive="base">
                                        <p:cTn id="31" dur="500" fill="hold"/>
                                        <p:tgtEl>
                                          <p:spTgt spid="539667"/>
                                        </p:tgtEl>
                                        <p:attrNameLst>
                                          <p:attrName>ppt_x</p:attrName>
                                        </p:attrNameLst>
                                      </p:cBhvr>
                                      <p:tavLst>
                                        <p:tav tm="0">
                                          <p:val>
                                            <p:strVal val="#ppt_x"/>
                                          </p:val>
                                        </p:tav>
                                        <p:tav tm="100000">
                                          <p:val>
                                            <p:strVal val="#ppt_x"/>
                                          </p:val>
                                        </p:tav>
                                      </p:tavLst>
                                    </p:anim>
                                    <p:anim calcmode="lin" valueType="num">
                                      <p:cBhvr additive="base">
                                        <p:cTn id="32" dur="500" fill="hold"/>
                                        <p:tgtEl>
                                          <p:spTgt spid="53966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39668"/>
                                        </p:tgtEl>
                                        <p:attrNameLst>
                                          <p:attrName>style.visibility</p:attrName>
                                        </p:attrNameLst>
                                      </p:cBhvr>
                                      <p:to>
                                        <p:strVal val="visible"/>
                                      </p:to>
                                    </p:set>
                                    <p:anim calcmode="lin" valueType="num">
                                      <p:cBhvr additive="base">
                                        <p:cTn id="35" dur="500" fill="hold"/>
                                        <p:tgtEl>
                                          <p:spTgt spid="539668"/>
                                        </p:tgtEl>
                                        <p:attrNameLst>
                                          <p:attrName>ppt_x</p:attrName>
                                        </p:attrNameLst>
                                      </p:cBhvr>
                                      <p:tavLst>
                                        <p:tav tm="0">
                                          <p:val>
                                            <p:strVal val="#ppt_x"/>
                                          </p:val>
                                        </p:tav>
                                        <p:tav tm="100000">
                                          <p:val>
                                            <p:strVal val="#ppt_x"/>
                                          </p:val>
                                        </p:tav>
                                      </p:tavLst>
                                    </p:anim>
                                    <p:anim calcmode="lin" valueType="num">
                                      <p:cBhvr additive="base">
                                        <p:cTn id="36" dur="500" fill="hold"/>
                                        <p:tgtEl>
                                          <p:spTgt spid="53966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39670"/>
                                        </p:tgtEl>
                                        <p:attrNameLst>
                                          <p:attrName>style.visibility</p:attrName>
                                        </p:attrNameLst>
                                      </p:cBhvr>
                                      <p:to>
                                        <p:strVal val="visible"/>
                                      </p:to>
                                    </p:set>
                                    <p:anim calcmode="lin" valueType="num">
                                      <p:cBhvr additive="base">
                                        <p:cTn id="41" dur="500" fill="hold"/>
                                        <p:tgtEl>
                                          <p:spTgt spid="539670"/>
                                        </p:tgtEl>
                                        <p:attrNameLst>
                                          <p:attrName>ppt_x</p:attrName>
                                        </p:attrNameLst>
                                      </p:cBhvr>
                                      <p:tavLst>
                                        <p:tav tm="0">
                                          <p:val>
                                            <p:strVal val="#ppt_x"/>
                                          </p:val>
                                        </p:tav>
                                        <p:tav tm="100000">
                                          <p:val>
                                            <p:strVal val="#ppt_x"/>
                                          </p:val>
                                        </p:tav>
                                      </p:tavLst>
                                    </p:anim>
                                    <p:anim calcmode="lin" valueType="num">
                                      <p:cBhvr additive="base">
                                        <p:cTn id="42" dur="500" fill="hold"/>
                                        <p:tgtEl>
                                          <p:spTgt spid="5396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39671"/>
                                        </p:tgtEl>
                                        <p:attrNameLst>
                                          <p:attrName>style.visibility</p:attrName>
                                        </p:attrNameLst>
                                      </p:cBhvr>
                                      <p:to>
                                        <p:strVal val="visible"/>
                                      </p:to>
                                    </p:set>
                                    <p:anim calcmode="lin" valueType="num">
                                      <p:cBhvr additive="base">
                                        <p:cTn id="45" dur="500" fill="hold"/>
                                        <p:tgtEl>
                                          <p:spTgt spid="539671"/>
                                        </p:tgtEl>
                                        <p:attrNameLst>
                                          <p:attrName>ppt_x</p:attrName>
                                        </p:attrNameLst>
                                      </p:cBhvr>
                                      <p:tavLst>
                                        <p:tav tm="0">
                                          <p:val>
                                            <p:strVal val="#ppt_x"/>
                                          </p:val>
                                        </p:tav>
                                        <p:tav tm="100000">
                                          <p:val>
                                            <p:strVal val="#ppt_x"/>
                                          </p:val>
                                        </p:tav>
                                      </p:tavLst>
                                    </p:anim>
                                    <p:anim calcmode="lin" valueType="num">
                                      <p:cBhvr additive="base">
                                        <p:cTn id="46" dur="500" fill="hold"/>
                                        <p:tgtEl>
                                          <p:spTgt spid="53967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39674"/>
                                        </p:tgtEl>
                                        <p:attrNameLst>
                                          <p:attrName>style.visibility</p:attrName>
                                        </p:attrNameLst>
                                      </p:cBhvr>
                                      <p:to>
                                        <p:strVal val="visible"/>
                                      </p:to>
                                    </p:set>
                                    <p:anim calcmode="lin" valueType="num">
                                      <p:cBhvr additive="base">
                                        <p:cTn id="51" dur="500" fill="hold"/>
                                        <p:tgtEl>
                                          <p:spTgt spid="539674"/>
                                        </p:tgtEl>
                                        <p:attrNameLst>
                                          <p:attrName>ppt_x</p:attrName>
                                        </p:attrNameLst>
                                      </p:cBhvr>
                                      <p:tavLst>
                                        <p:tav tm="0">
                                          <p:val>
                                            <p:strVal val="#ppt_x"/>
                                          </p:val>
                                        </p:tav>
                                        <p:tav tm="100000">
                                          <p:val>
                                            <p:strVal val="#ppt_x"/>
                                          </p:val>
                                        </p:tav>
                                      </p:tavLst>
                                    </p:anim>
                                    <p:anim calcmode="lin" valueType="num">
                                      <p:cBhvr additive="base">
                                        <p:cTn id="52" dur="500" fill="hold"/>
                                        <p:tgtEl>
                                          <p:spTgt spid="53967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40686"/>
                                        </p:tgtEl>
                                        <p:attrNameLst>
                                          <p:attrName>style.visibility</p:attrName>
                                        </p:attrNameLst>
                                      </p:cBhvr>
                                      <p:to>
                                        <p:strVal val="visible"/>
                                      </p:to>
                                    </p:set>
                                    <p:anim calcmode="lin" valueType="num">
                                      <p:cBhvr additive="base">
                                        <p:cTn id="57" dur="500" fill="hold"/>
                                        <p:tgtEl>
                                          <p:spTgt spid="540686"/>
                                        </p:tgtEl>
                                        <p:attrNameLst>
                                          <p:attrName>ppt_x</p:attrName>
                                        </p:attrNameLst>
                                      </p:cBhvr>
                                      <p:tavLst>
                                        <p:tav tm="0">
                                          <p:val>
                                            <p:strVal val="#ppt_x"/>
                                          </p:val>
                                        </p:tav>
                                        <p:tav tm="100000">
                                          <p:val>
                                            <p:strVal val="#ppt_x"/>
                                          </p:val>
                                        </p:tav>
                                      </p:tavLst>
                                    </p:anim>
                                    <p:anim calcmode="lin" valueType="num">
                                      <p:cBhvr additive="base">
                                        <p:cTn id="58" dur="500" fill="hold"/>
                                        <p:tgtEl>
                                          <p:spTgt spid="540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42" grpId="0" bldLvl="0" animBg="1"/>
      <p:bldP spid="538646" grpId="0" bldLvl="0" animBg="1"/>
      <p:bldP spid="539667" grpId="0" bldLvl="0" animBg="1"/>
      <p:bldP spid="539670" grpId="0" bldLvl="0" animBg="1"/>
      <p:bldP spid="539674" grpId="0" bldLvl="0" animBg="1"/>
      <p:bldP spid="54068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88" name="Rectangle 16"/>
          <p:cNvSpPr>
            <a:spLocks noChangeArrowheads="1"/>
          </p:cNvSpPr>
          <p:nvPr/>
        </p:nvSpPr>
        <p:spPr bwMode="auto">
          <a:xfrm>
            <a:off x="7078980" y="1994535"/>
            <a:ext cx="1256030" cy="66167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fontAlgn="base">
              <a:spcBef>
                <a:spcPct val="0"/>
              </a:spcBef>
              <a:spcAft>
                <a:spcPct val="0"/>
              </a:spcAft>
            </a:pPr>
            <a:r>
              <a:rPr lang="zh-CN" altLang="en-US" sz="2000" dirty="0">
                <a:solidFill>
                  <a:srgbClr val="E24D34"/>
                </a:solidFill>
                <a:latin typeface="宋体" panose="02010600030101010101" pitchFamily="2" charset="-122"/>
                <a:ea typeface="宋体" panose="02010600030101010101" pitchFamily="2" charset="-122"/>
              </a:rPr>
              <a:t>对半查找程序框图</a:t>
            </a:r>
            <a:endParaRPr lang="zh-CN" altLang="en-US" sz="2000" dirty="0">
              <a:solidFill>
                <a:srgbClr val="E24D34"/>
              </a:solidFill>
              <a:latin typeface="宋体" panose="02010600030101010101" pitchFamily="2" charset="-122"/>
              <a:ea typeface="宋体" panose="02010600030101010101" pitchFamily="2" charset="-122"/>
            </a:endParaRPr>
          </a:p>
        </p:txBody>
      </p:sp>
      <p:pic>
        <p:nvPicPr>
          <p:cNvPr id="540689" name="Picture 17"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42430" y="2715895"/>
            <a:ext cx="2296795" cy="342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7620" name="Text Box 20" descr="斜纹布"/>
          <p:cNvSpPr txBox="1">
            <a:spLocks noChangeArrowheads="1"/>
          </p:cNvSpPr>
          <p:nvPr/>
        </p:nvSpPr>
        <p:spPr bwMode="auto">
          <a:xfrm>
            <a:off x="228600" y="294005"/>
            <a:ext cx="14865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3.2.1</a:t>
            </a:r>
            <a:r>
              <a:rPr lang="zh-CN" altLang="en-US" sz="2400" dirty="0">
                <a:solidFill>
                  <a:srgbClr val="FFFFFF"/>
                </a:solidFill>
                <a:latin typeface="宋体" panose="02010600030101010101" pitchFamily="2" charset="-122"/>
                <a:ea typeface="宋体" panose="02010600030101010101" pitchFamily="2" charset="-122"/>
                <a:cs typeface="宋体" panose="02010600030101010101" pitchFamily="2" charset="-122"/>
              </a:rPr>
              <a:t>查表</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1598930" y="324485"/>
            <a:ext cx="1140460" cy="398780"/>
          </a:xfrm>
          <a:prstGeom prst="rect">
            <a:avLst/>
          </a:prstGeom>
          <a:noFill/>
        </p:spPr>
        <p:txBody>
          <a:bodyPr wrap="none" rtlCol="0" anchor="t">
            <a:spAutoFit/>
          </a:bodyPr>
          <a:p>
            <a:r>
              <a:rPr lang="en-US" altLang="zh-CN" sz="20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0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n-ea"/>
              </a:rPr>
              <a:t>3.1</a:t>
            </a:r>
            <a:r>
              <a:rPr lang="en-US" altLang="zh-CN" sz="20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0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4822" name="Text Box 19" descr="斜纹布"/>
          <p:cNvSpPr txBox="1">
            <a:spLocks noChangeArrowheads="1"/>
          </p:cNvSpPr>
          <p:nvPr/>
        </p:nvSpPr>
        <p:spPr bwMode="auto">
          <a:xfrm>
            <a:off x="157480" y="617220"/>
            <a:ext cx="8986520" cy="618299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unsigned char u1;</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unsigned int var;</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1300°C</a:t>
            </a:r>
            <a:r>
              <a:rPr lang="zh-CN" altLang="en-US" sz="2000">
                <a:latin typeface="Times New Roman" panose="02020603050405020304" pitchFamily="18" charset="0"/>
                <a:ea typeface="宋体" panose="02010600030101010101" pitchFamily="2" charset="-122"/>
                <a:cs typeface="Times New Roman" panose="02020603050405020304" pitchFamily="18" charset="0"/>
              </a:rPr>
              <a:t>范围的 </a:t>
            </a:r>
            <a:r>
              <a:rPr lang="en-US" altLang="zh-CN" sz="200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分度表，每隔</a:t>
            </a:r>
            <a:r>
              <a:rPr lang="en-US" altLang="zh-CN" sz="2000">
                <a:latin typeface="Times New Roman" panose="02020603050405020304" pitchFamily="18" charset="0"/>
                <a:ea typeface="宋体" panose="02010600030101010101" pitchFamily="2" charset="-122"/>
                <a:cs typeface="Times New Roman" panose="02020603050405020304" pitchFamily="18" charset="0"/>
              </a:rPr>
              <a:t>10°C</a:t>
            </a:r>
            <a:r>
              <a:rPr lang="zh-CN" altLang="en-US" sz="2000">
                <a:latin typeface="Times New Roman" panose="02020603050405020304" pitchFamily="18" charset="0"/>
                <a:ea typeface="宋体" panose="02010600030101010101" pitchFamily="2" charset="-122"/>
                <a:cs typeface="Times New Roman" panose="02020603050405020304" pitchFamily="18" charset="0"/>
              </a:rPr>
              <a:t>对应一个电压值*</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unsigned char code K_TABLE[131]={0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397</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798</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1203</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1611</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      2022</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2436</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2850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3266</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3681</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4095</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4508</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4919</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5327</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zh-CN" altLang="en-US"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rPr>
              <a:t>      5733</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6137</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6539</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6939</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7338</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7738</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8137</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8537…</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void ser2 (void) </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查表子函数，由主函数调用，主函数略</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       unsigned int da=0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max</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min</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mid;</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       da=u1*1000;	//u1</a:t>
            </a:r>
            <a:r>
              <a:rPr lang="zh-CN" altLang="en-US" sz="2000">
                <a:latin typeface="Times New Roman" panose="02020603050405020304" pitchFamily="18" charset="0"/>
                <a:ea typeface="宋体" panose="02010600030101010101" pitchFamily="2" charset="-122"/>
                <a:cs typeface="Times New Roman" panose="02020603050405020304" pitchFamily="18" charset="0"/>
              </a:rPr>
              <a:t>扩大</a:t>
            </a:r>
            <a:r>
              <a:rPr lang="en-US" altLang="zh-CN" sz="2000">
                <a:latin typeface="Times New Roman" panose="02020603050405020304" pitchFamily="18" charset="0"/>
                <a:ea typeface="宋体" panose="02010600030101010101" pitchFamily="2" charset="-122"/>
                <a:cs typeface="Times New Roman" panose="02020603050405020304" pitchFamily="18" charset="0"/>
              </a:rPr>
              <a:t>1000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倍 </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       max=130;min=0;</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       while(1)</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mid=(max+min)/2;     //</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中心元素位置</a:t>
            </a:r>
            <a:endPar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fontAlgn="base" hangingPunct="1">
              <a:lnSpc>
                <a:spcPts val="1900"/>
              </a:lnSpc>
              <a:spcBef>
                <a:spcPts val="0"/>
              </a:spcBef>
              <a:spcAft>
                <a:spcPct val="0"/>
              </a:spcAft>
            </a:pP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if(K_TAB[mid]=da) var=mid*10;break;</a:t>
            </a:r>
            <a:endPar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60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1600">
                <a:latin typeface="Times New Roman" panose="02020603050405020304" pitchFamily="18" charset="0"/>
                <a:ea typeface="宋体" panose="02010600030101010101" pitchFamily="2" charset="-122"/>
                <a:cs typeface="Times New Roman" panose="02020603050405020304" pitchFamily="18" charset="0"/>
                <a:sym typeface="+mn-ea"/>
              </a:rPr>
              <a:t>中心元素等于查表的元素</a:t>
            </a:r>
            <a:r>
              <a:rPr lang="en-US" altLang="zh-CN" sz="160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1600">
                <a:latin typeface="Times New Roman" panose="02020603050405020304" pitchFamily="18" charset="0"/>
                <a:ea typeface="宋体" panose="02010600030101010101" pitchFamily="2" charset="-122"/>
                <a:cs typeface="Times New Roman" panose="02020603050405020304" pitchFamily="18" charset="0"/>
                <a:sym typeface="+mn-ea"/>
              </a:rPr>
              <a:t>计算相应温度</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if(K_TAB[mid]&gt;da) max=mid;</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else    min=mid;</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if((max-min)&lt;=1)</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线性插值计算温度值</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j=(K_TABLE[max]- K_TABLE[min])/10;</a:t>
            </a:r>
            <a:endPar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160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1600">
                <a:latin typeface="Times New Roman" panose="02020603050405020304" pitchFamily="18" charset="0"/>
                <a:ea typeface="宋体" panose="02010600030101010101" pitchFamily="2" charset="-122"/>
                <a:cs typeface="Times New Roman" panose="02020603050405020304" pitchFamily="18" charset="0"/>
                <a:sym typeface="+mn-ea"/>
              </a:rPr>
              <a:t>表中相邻两值对应温度相差</a:t>
            </a:r>
            <a:r>
              <a:rPr lang="en-US" altLang="zh-CN" sz="1600">
                <a:latin typeface="Times New Roman" panose="02020603050405020304" pitchFamily="18" charset="0"/>
                <a:ea typeface="宋体" panose="02010600030101010101" pitchFamily="2" charset="-122"/>
                <a:cs typeface="Times New Roman" panose="02020603050405020304" pitchFamily="18" charset="0"/>
                <a:sym typeface="+mn-ea"/>
              </a:rPr>
              <a:t>10°C</a:t>
            </a:r>
            <a:endParaRPr lang="en-US" altLang="zh-CN" sz="16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j=(da- K_TABLE[min])/j;</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var=10*min+j;</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break;</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a:p>
            <a:pPr eaLnBrk="1" fontAlgn="base" hangingPunct="1">
              <a:lnSpc>
                <a:spcPts val="1900"/>
              </a:lnSpc>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2503170" y="335915"/>
            <a:ext cx="5723255" cy="398780"/>
          </a:xfrm>
          <a:prstGeom prst="rect">
            <a:avLst/>
          </a:prstGeom>
          <a:noFill/>
        </p:spPr>
        <p:txBody>
          <a:bodyPr wrap="none" rtlCol="0" anchor="t">
            <a:spAutoFit/>
          </a:bodyPr>
          <a:p>
            <a:r>
              <a:rPr lang="zh-CN" altLang="en-US" sz="2000" b="1">
                <a:latin typeface="Times New Roman" panose="02020603050405020304" pitchFamily="18" charset="0"/>
                <a:ea typeface="宋体" panose="02010600030101010101" pitchFamily="2" charset="-122"/>
                <a:cs typeface="Times New Roman" panose="02020603050405020304" pitchFamily="18" charset="0"/>
                <a:sym typeface="+mn-ea"/>
              </a:rPr>
              <a:t>在</a:t>
            </a:r>
            <a:r>
              <a:rPr lang="en-US" altLang="zh-CN" sz="2000" b="1">
                <a:latin typeface="Times New Roman" panose="02020603050405020304" pitchFamily="18" charset="0"/>
                <a:ea typeface="宋体" panose="02010600030101010101" pitchFamily="2" charset="-122"/>
                <a:cs typeface="Times New Roman" panose="02020603050405020304" pitchFamily="18" charset="0"/>
                <a:sym typeface="+mn-ea"/>
              </a:rPr>
              <a:t>Keil c51</a:t>
            </a:r>
            <a:r>
              <a:rPr lang="zh-CN" altLang="en-US" sz="2000" b="1">
                <a:latin typeface="Times New Roman" panose="02020603050405020304" pitchFamily="18" charset="0"/>
                <a:ea typeface="宋体" panose="02010600030101010101" pitchFamily="2" charset="-122"/>
                <a:cs typeface="Times New Roman" panose="02020603050405020304" pitchFamily="18" charset="0"/>
                <a:sym typeface="+mn-ea"/>
              </a:rPr>
              <a:t>编程环境下对半查表子程序清单如下： </a:t>
            </a: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0688"/>
                                        </p:tgtEl>
                                        <p:attrNameLst>
                                          <p:attrName>style.visibility</p:attrName>
                                        </p:attrNameLst>
                                      </p:cBhvr>
                                      <p:to>
                                        <p:strVal val="visible"/>
                                      </p:to>
                                    </p:set>
                                    <p:anim calcmode="lin" valueType="num">
                                      <p:cBhvr additive="base">
                                        <p:cTn id="7" dur="500" fill="hold"/>
                                        <p:tgtEl>
                                          <p:spTgt spid="540688"/>
                                        </p:tgtEl>
                                        <p:attrNameLst>
                                          <p:attrName>ppt_x</p:attrName>
                                        </p:attrNameLst>
                                      </p:cBhvr>
                                      <p:tavLst>
                                        <p:tav tm="0">
                                          <p:val>
                                            <p:strVal val="#ppt_x"/>
                                          </p:val>
                                        </p:tav>
                                        <p:tav tm="100000">
                                          <p:val>
                                            <p:strVal val="#ppt_x"/>
                                          </p:val>
                                        </p:tav>
                                      </p:tavLst>
                                    </p:anim>
                                    <p:anim calcmode="lin" valueType="num">
                                      <p:cBhvr additive="base">
                                        <p:cTn id="8" dur="500" fill="hold"/>
                                        <p:tgtEl>
                                          <p:spTgt spid="54068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0689"/>
                                        </p:tgtEl>
                                        <p:attrNameLst>
                                          <p:attrName>style.visibility</p:attrName>
                                        </p:attrNameLst>
                                      </p:cBhvr>
                                      <p:to>
                                        <p:strVal val="visible"/>
                                      </p:to>
                                    </p:set>
                                    <p:anim calcmode="lin" valueType="num">
                                      <p:cBhvr additive="base">
                                        <p:cTn id="11" dur="500" fill="hold"/>
                                        <p:tgtEl>
                                          <p:spTgt spid="540689"/>
                                        </p:tgtEl>
                                        <p:attrNameLst>
                                          <p:attrName>ppt_x</p:attrName>
                                        </p:attrNameLst>
                                      </p:cBhvr>
                                      <p:tavLst>
                                        <p:tav tm="0">
                                          <p:val>
                                            <p:strVal val="#ppt_x"/>
                                          </p:val>
                                        </p:tav>
                                        <p:tav tm="100000">
                                          <p:val>
                                            <p:strVal val="#ppt_x"/>
                                          </p:val>
                                        </p:tav>
                                      </p:tavLst>
                                    </p:anim>
                                    <p:anim calcmode="lin" valueType="num">
                                      <p:cBhvr additive="base">
                                        <p:cTn id="12" dur="500" fill="hold"/>
                                        <p:tgtEl>
                                          <p:spTgt spid="5406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8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descr="斜纹布"/>
          <p:cNvSpPr>
            <a:spLocks noChangeArrowheads="1"/>
          </p:cNvSpPr>
          <p:nvPr/>
        </p:nvSpPr>
        <p:spPr bwMode="auto">
          <a:xfrm>
            <a:off x="0" y="1814513"/>
            <a:ext cx="9144000" cy="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a:p>
        </p:txBody>
      </p:sp>
      <p:sp>
        <p:nvSpPr>
          <p:cNvPr id="543768" name="Text Box 24" descr="斜纹布"/>
          <p:cNvSpPr txBox="1">
            <a:spLocks noChangeArrowheads="1"/>
          </p:cNvSpPr>
          <p:nvPr/>
        </p:nvSpPr>
        <p:spPr bwMode="auto">
          <a:xfrm>
            <a:off x="403860" y="1139190"/>
            <a:ext cx="8474710"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dirty="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dirty="0">
                <a:solidFill>
                  <a:srgbClr val="FFFF00"/>
                </a:solidFill>
                <a:latin typeface="宋体" panose="02010600030101010101" pitchFamily="2" charset="-122"/>
                <a:ea typeface="宋体" panose="02010600030101010101" pitchFamily="2" charset="-122"/>
                <a:cs typeface="宋体" panose="02010600030101010101" pitchFamily="2" charset="-122"/>
              </a:rPr>
              <a:t>这是智能仪器中经常使用的快速查表方法，仅适宜于有序表格。这种方法不需要像上述两种方法那样逐个比较表中的关键项，查出表中关键项的记录，而是直接由关键项或经过简单计算，即可直接找到所需数据。 </a:t>
            </a:r>
            <a:endParaRPr lang="zh-CN" altLang="en-US" sz="2000" dirty="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37620" name="Text Box 20" descr="斜纹布"/>
          <p:cNvSpPr txBox="1">
            <a:spLocks noChangeArrowheads="1"/>
          </p:cNvSpPr>
          <p:nvPr/>
        </p:nvSpPr>
        <p:spPr bwMode="auto">
          <a:xfrm>
            <a:off x="228600" y="294005"/>
            <a:ext cx="14865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3.2.1</a:t>
            </a:r>
            <a:r>
              <a:rPr lang="zh-CN" altLang="en-US" sz="2400" dirty="0">
                <a:solidFill>
                  <a:srgbClr val="FFFFFF"/>
                </a:solidFill>
                <a:latin typeface="宋体" panose="02010600030101010101" pitchFamily="2" charset="-122"/>
                <a:ea typeface="宋体" panose="02010600030101010101" pitchFamily="2" charset="-122"/>
                <a:cs typeface="宋体" panose="02010600030101010101" pitchFamily="2" charset="-122"/>
              </a:rPr>
              <a:t>查表</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537622" name="Text Box 22"/>
          <p:cNvSpPr txBox="1">
            <a:spLocks noChangeArrowheads="1"/>
          </p:cNvSpPr>
          <p:nvPr/>
        </p:nvSpPr>
        <p:spPr bwMode="auto">
          <a:xfrm>
            <a:off x="349885" y="682625"/>
            <a:ext cx="1546860" cy="398780"/>
          </a:xfrm>
          <a:prstGeom prst="rect">
            <a:avLst/>
          </a:prstGeom>
          <a:solidFill>
            <a:srgbClr val="66FFFF"/>
          </a:solidFill>
          <a:ln>
            <a:noFill/>
          </a:ln>
          <a:effectLst>
            <a:prstShdw prst="shdw17" dist="17961" dir="2700000">
              <a:schemeClr val="bg2"/>
            </a:prstShdw>
          </a:effectLst>
          <a:extLs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zh-CN" altLang="en-US" sz="2000" dirty="0">
                <a:solidFill>
                  <a:srgbClr val="000080"/>
                </a:solidFill>
                <a:latin typeface="宋体" panose="02010600030101010101" pitchFamily="2" charset="-122"/>
                <a:ea typeface="宋体" panose="02010600030101010101" pitchFamily="2" charset="-122"/>
              </a:rPr>
              <a:t>计算查表法</a:t>
            </a:r>
            <a:endParaRPr lang="zh-CN" altLang="en-US" sz="2000" dirty="0">
              <a:solidFill>
                <a:srgbClr val="000080"/>
              </a:solidFill>
              <a:latin typeface="宋体" panose="02010600030101010101" pitchFamily="2" charset="-122"/>
              <a:ea typeface="宋体" panose="02010600030101010101" pitchFamily="2" charset="-122"/>
            </a:endParaRPr>
          </a:p>
        </p:txBody>
      </p:sp>
      <p:sp>
        <p:nvSpPr>
          <p:cNvPr id="2" name="Text Box 20" descr="斜纹布"/>
          <p:cNvSpPr txBox="1">
            <a:spLocks noChangeArrowheads="1"/>
          </p:cNvSpPr>
          <p:nvPr/>
        </p:nvSpPr>
        <p:spPr bwMode="auto">
          <a:xfrm>
            <a:off x="233680" y="2044065"/>
            <a:ext cx="14865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3.2.2</a:t>
            </a:r>
            <a:r>
              <a:rPr lang="zh-CN" altLang="en-US" sz="2400" dirty="0">
                <a:solidFill>
                  <a:srgbClr val="FFFFFF"/>
                </a:solidFill>
                <a:latin typeface="宋体" panose="02010600030101010101" pitchFamily="2" charset="-122"/>
                <a:ea typeface="宋体" panose="02010600030101010101" pitchFamily="2" charset="-122"/>
                <a:cs typeface="宋体" panose="02010600030101010101" pitchFamily="2" charset="-122"/>
              </a:rPr>
              <a:t>排序</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3" name="Text Box 24" descr="斜纹布"/>
          <p:cNvSpPr txBox="1">
            <a:spLocks noChangeArrowheads="1"/>
          </p:cNvSpPr>
          <p:nvPr/>
        </p:nvSpPr>
        <p:spPr bwMode="auto">
          <a:xfrm>
            <a:off x="403860" y="2454275"/>
            <a:ext cx="8474710"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dirty="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dirty="0">
                <a:solidFill>
                  <a:srgbClr val="FFFF00"/>
                </a:solidFill>
                <a:latin typeface="宋体" panose="02010600030101010101" pitchFamily="2" charset="-122"/>
                <a:ea typeface="宋体" panose="02010600030101010101" pitchFamily="2" charset="-122"/>
                <a:cs typeface="宋体" panose="02010600030101010101" pitchFamily="2" charset="-122"/>
              </a:rPr>
              <a:t>排序是使一组记录按照其关键字的大小有序地排列。排序方法有冒泡法和希尔排序法。 </a:t>
            </a:r>
            <a:endParaRPr lang="zh-CN" altLang="en-US" sz="2000" dirty="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45795" name="Text Box 3" descr="斜纹布"/>
          <p:cNvSpPr txBox="1">
            <a:spLocks noChangeArrowheads="1"/>
          </p:cNvSpPr>
          <p:nvPr/>
        </p:nvSpPr>
        <p:spPr bwMode="auto">
          <a:xfrm>
            <a:off x="297815" y="3092450"/>
            <a:ext cx="342900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solidFill>
                  <a:srgbClr val="FFFFFF"/>
                </a:solidFill>
                <a:latin typeface="宋体" panose="02010600030101010101" pitchFamily="2" charset="-122"/>
                <a:ea typeface="宋体" panose="02010600030101010101" pitchFamily="2" charset="-122"/>
                <a:cs typeface="宋体" panose="02010600030101010101" pitchFamily="2" charset="-122"/>
              </a:rPr>
              <a:t>冒泡排序法</a:t>
            </a:r>
            <a:r>
              <a:rPr lang="zh-CN" altLang="en-US" sz="2000">
                <a:latin typeface="宋体" panose="02010600030101010101" pitchFamily="2" charset="-122"/>
                <a:ea typeface="宋体" panose="02010600030101010101" pitchFamily="2" charset="-122"/>
                <a:cs typeface="宋体" panose="02010600030101010101" pitchFamily="2" charset="-122"/>
              </a:rPr>
              <a:t>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545796" name="Text Box 4" descr="斜纹布"/>
          <p:cNvSpPr txBox="1">
            <a:spLocks noChangeArrowheads="1"/>
          </p:cNvSpPr>
          <p:nvPr/>
        </p:nvSpPr>
        <p:spPr bwMode="auto">
          <a:xfrm>
            <a:off x="145415" y="3442335"/>
            <a:ext cx="8991600" cy="286131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在有</a:t>
            </a:r>
            <a:r>
              <a:rPr lang="en-US" altLang="zh-CN" sz="2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宋体" panose="02010600030101010101" pitchFamily="2" charset="-122"/>
                <a:ea typeface="宋体" panose="02010600030101010101" pitchFamily="2" charset="-122"/>
                <a:cs typeface="宋体" panose="02010600030101010101" pitchFamily="2" charset="-122"/>
              </a:rPr>
              <a:t>个数据的数列中依次比较两个相邻的一对数据，如果不符合规定的递增</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或递减</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顺序，则交换两个数据的位置，接着比较第二对</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第二个和第三个数据</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，直到数列所有的数据依次比较完毕后，第一轮比较结束，这时最大</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或最小</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的数据降到数列中最后的位置。第一轮排序需要进行</a:t>
            </a:r>
            <a:r>
              <a:rPr lang="en-US" altLang="zh-CN" sz="2000">
                <a:latin typeface="宋体" panose="02010600030101010101" pitchFamily="2" charset="-122"/>
                <a:ea typeface="宋体" panose="02010600030101010101" pitchFamily="2" charset="-122"/>
                <a:cs typeface="宋体" panose="02010600030101010101" pitchFamily="2" charset="-122"/>
              </a:rPr>
              <a:t>(N-</a:t>
            </a:r>
            <a:r>
              <a:rPr lang="en-US" altLang="zh-CN" sz="2000">
                <a:latin typeface="宋体" panose="02010600030101010101" pitchFamily="2" charset="-122"/>
                <a:ea typeface="宋体" panose="02010600030101010101" pitchFamily="2" charset="-122"/>
                <a:cs typeface="宋体" panose="02010600030101010101" pitchFamily="2" charset="-122"/>
              </a:rPr>
              <a:t>1)</a:t>
            </a:r>
            <a:r>
              <a:rPr lang="zh-CN" altLang="en-US" sz="2000">
                <a:latin typeface="宋体" panose="02010600030101010101" pitchFamily="2" charset="-122"/>
                <a:ea typeface="宋体" panose="02010600030101010101" pitchFamily="2" charset="-122"/>
                <a:cs typeface="宋体" panose="02010600030101010101" pitchFamily="2" charset="-122"/>
              </a:rPr>
              <a:t>次比较</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eaLnBrk="1" fontAlgn="base" hangingPunct="1">
              <a:spcBef>
                <a:spcPct val="5000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    同理，第二轮比较需要进行</a:t>
            </a:r>
            <a:r>
              <a:rPr lang="en-US" altLang="zh-CN" sz="2000">
                <a:latin typeface="宋体" panose="02010600030101010101" pitchFamily="2" charset="-122"/>
                <a:ea typeface="宋体" panose="02010600030101010101" pitchFamily="2" charset="-122"/>
                <a:cs typeface="宋体" panose="02010600030101010101" pitchFamily="2" charset="-122"/>
              </a:rPr>
              <a:t>(N-</a:t>
            </a:r>
            <a:r>
              <a:rPr lang="en-US" altLang="zh-CN" sz="2000">
                <a:latin typeface="宋体" panose="02010600030101010101" pitchFamily="2" charset="-122"/>
                <a:ea typeface="宋体" panose="02010600030101010101" pitchFamily="2" charset="-122"/>
                <a:cs typeface="宋体" panose="02010600030101010101" pitchFamily="2" charset="-122"/>
              </a:rPr>
              <a:t>2)</a:t>
            </a:r>
            <a:r>
              <a:rPr lang="zh-CN" altLang="en-US" sz="2000">
                <a:latin typeface="宋体" panose="02010600030101010101" pitchFamily="2" charset="-122"/>
                <a:ea typeface="宋体" panose="02010600030101010101" pitchFamily="2" charset="-122"/>
                <a:cs typeface="宋体" panose="02010600030101010101" pitchFamily="2" charset="-122"/>
              </a:rPr>
              <a:t>次比较，第二轮结束后，次最大</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或最小</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的数据排在底部往上第二位置上。</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eaLnBrk="1" fontAlgn="base" hangingPunct="1">
              <a:spcBef>
                <a:spcPct val="5000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    重复上述过程，直至全部排完，从而实现这组数据由大到小（或由小到大）的顺序排列。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5795"/>
                                        </p:tgtEl>
                                        <p:attrNameLst>
                                          <p:attrName>style.visibility</p:attrName>
                                        </p:attrNameLst>
                                      </p:cBhvr>
                                      <p:to>
                                        <p:strVal val="visible"/>
                                      </p:to>
                                    </p:set>
                                    <p:anim calcmode="lin" valueType="num">
                                      <p:cBhvr additive="base">
                                        <p:cTn id="19" dur="500" fill="hold"/>
                                        <p:tgtEl>
                                          <p:spTgt spid="545795"/>
                                        </p:tgtEl>
                                        <p:attrNameLst>
                                          <p:attrName>ppt_x</p:attrName>
                                        </p:attrNameLst>
                                      </p:cBhvr>
                                      <p:tavLst>
                                        <p:tav tm="0">
                                          <p:val>
                                            <p:strVal val="#ppt_x"/>
                                          </p:val>
                                        </p:tav>
                                        <p:tav tm="100000">
                                          <p:val>
                                            <p:strVal val="#ppt_x"/>
                                          </p:val>
                                        </p:tav>
                                      </p:tavLst>
                                    </p:anim>
                                    <p:anim calcmode="lin" valueType="num">
                                      <p:cBhvr additive="base">
                                        <p:cTn id="20" dur="500" fill="hold"/>
                                        <p:tgtEl>
                                          <p:spTgt spid="5457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5796"/>
                                        </p:tgtEl>
                                        <p:attrNameLst>
                                          <p:attrName>style.visibility</p:attrName>
                                        </p:attrNameLst>
                                      </p:cBhvr>
                                      <p:to>
                                        <p:strVal val="visible"/>
                                      </p:to>
                                    </p:set>
                                    <p:anim calcmode="lin" valueType="num">
                                      <p:cBhvr additive="base">
                                        <p:cTn id="25" dur="500" fill="hold"/>
                                        <p:tgtEl>
                                          <p:spTgt spid="545796"/>
                                        </p:tgtEl>
                                        <p:attrNameLst>
                                          <p:attrName>ppt_x</p:attrName>
                                        </p:attrNameLst>
                                      </p:cBhvr>
                                      <p:tavLst>
                                        <p:tav tm="0">
                                          <p:val>
                                            <p:strVal val="#ppt_x"/>
                                          </p:val>
                                        </p:tav>
                                        <p:tav tm="100000">
                                          <p:val>
                                            <p:strVal val="#ppt_x"/>
                                          </p:val>
                                        </p:tav>
                                      </p:tavLst>
                                    </p:anim>
                                    <p:anim calcmode="lin" valueType="num">
                                      <p:cBhvr additive="base">
                                        <p:cTn id="26" dur="500" fill="hold"/>
                                        <p:tgtEl>
                                          <p:spTgt spid="545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45795" grpId="0" animBg="1"/>
      <p:bldP spid="54579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descr="斜纹布"/>
          <p:cNvSpPr txBox="1">
            <a:spLocks noChangeArrowheads="1"/>
          </p:cNvSpPr>
          <p:nvPr/>
        </p:nvSpPr>
        <p:spPr bwMode="auto">
          <a:xfrm>
            <a:off x="2031365" y="793115"/>
            <a:ext cx="6320155" cy="587502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#include&lt;reg51.h&gt;</a:t>
            </a:r>
            <a:r>
              <a:rPr lang="en-US" altLang="zh-CN" sz="2000">
                <a:solidFill>
                  <a:srgbClr val="FFFFFF"/>
                </a:solidFill>
                <a:latin typeface="Times New Roman" panose="02020603050405020304" pitchFamily="18" charset="0"/>
                <a:cs typeface="Times New Roman" panose="02020603050405020304" pitchFamily="18" charset="0"/>
              </a:rPr>
              <a:t> </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#define uchar unsigned char</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#define COUNT 5</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uchar data[COUNT];</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lnSpc>
                <a:spcPts val="1900"/>
              </a:lnSpc>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void sort(void)</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	int i,j;</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	uchar data buffer;	</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	for(j=0;j&lt;COUNT-1;j++)  //</a:t>
            </a:r>
            <a:r>
              <a:rPr lang="zh-CN" altLang="en-US" sz="2000">
                <a:solidFill>
                  <a:srgbClr val="FFFFFF"/>
                </a:solidFill>
                <a:latin typeface="Times New Roman" panose="02020603050405020304" pitchFamily="18" charset="0"/>
                <a:cs typeface="Times New Roman" panose="02020603050405020304" pitchFamily="18" charset="0"/>
              </a:rPr>
              <a:t>冒泡法排序</a:t>
            </a:r>
            <a:endParaRPr lang="zh-CN" altLang="en-US"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zh-CN" altLang="en-US" sz="2000">
                <a:solidFill>
                  <a:srgbClr val="FFFFFF"/>
                </a:solidFill>
                <a:latin typeface="Times New Roman" panose="02020603050405020304" pitchFamily="18" charset="0"/>
                <a:cs typeface="Times New Roman" panose="02020603050405020304" pitchFamily="18" charset="0"/>
              </a:rPr>
              <a:t>	</a:t>
            </a:r>
            <a:r>
              <a:rPr lang="en-US" altLang="zh-CN" sz="2000">
                <a:solidFill>
                  <a:srgbClr val="FFFFFF"/>
                </a:solidFill>
                <a:latin typeface="Times New Roman" panose="02020603050405020304" pitchFamily="18" charset="0"/>
                <a:cs typeface="Times New Roman" panose="02020603050405020304" pitchFamily="18" charset="0"/>
              </a:rPr>
              <a:t>for(i=0;i&lt;COUNT-j;i++)</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	{</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		if(data[i]&gt;data[i+1])</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		{</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			buffer=data[i];</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			data[i]=data[i+1];</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			data[i+1]=buffer;</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		}</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	}</a:t>
            </a:r>
            <a:endParaRPr lang="en-US" altLang="zh-CN" sz="2000">
              <a:solidFill>
                <a:srgbClr val="FFFFFF"/>
              </a:solidFill>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zh-CN" sz="2000">
                <a:solidFill>
                  <a:srgbClr val="FFFFFF"/>
                </a:solidFill>
                <a:latin typeface="Times New Roman" panose="02020603050405020304" pitchFamily="18" charset="0"/>
                <a:cs typeface="Times New Roman" panose="02020603050405020304" pitchFamily="18" charset="0"/>
              </a:rPr>
              <a:t>}</a:t>
            </a:r>
            <a:endParaRPr lang="en-US" altLang="zh-CN" sz="2000">
              <a:solidFill>
                <a:srgbClr val="FFFFFF"/>
              </a:solidFill>
              <a:latin typeface="Times New Roman" panose="02020603050405020304" pitchFamily="18" charset="0"/>
              <a:cs typeface="Times New Roman" panose="02020603050405020304" pitchFamily="18" charset="0"/>
            </a:endParaRPr>
          </a:p>
        </p:txBody>
      </p:sp>
      <p:sp>
        <p:nvSpPr>
          <p:cNvPr id="2" name="Text Box 20" descr="斜纹布"/>
          <p:cNvSpPr txBox="1">
            <a:spLocks noChangeArrowheads="1"/>
          </p:cNvSpPr>
          <p:nvPr/>
        </p:nvSpPr>
        <p:spPr bwMode="auto">
          <a:xfrm>
            <a:off x="250190" y="438150"/>
            <a:ext cx="14865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3.2.2</a:t>
            </a:r>
            <a:r>
              <a:rPr lang="zh-CN" altLang="en-US" sz="2400" dirty="0">
                <a:solidFill>
                  <a:srgbClr val="FFFFFF"/>
                </a:solidFill>
                <a:latin typeface="宋体" panose="02010600030101010101" pitchFamily="2" charset="-122"/>
                <a:ea typeface="宋体" panose="02010600030101010101" pitchFamily="2" charset="-122"/>
                <a:cs typeface="宋体" panose="02010600030101010101" pitchFamily="2" charset="-122"/>
              </a:rPr>
              <a:t>排序</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545795" name="Text Box 3" descr="斜纹布"/>
          <p:cNvSpPr txBox="1">
            <a:spLocks noChangeArrowheads="1"/>
          </p:cNvSpPr>
          <p:nvPr/>
        </p:nvSpPr>
        <p:spPr bwMode="auto">
          <a:xfrm>
            <a:off x="2182495" y="438150"/>
            <a:ext cx="342900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solidFill>
                  <a:srgbClr val="FFFFFF"/>
                </a:solidFill>
                <a:latin typeface="宋体" panose="02010600030101010101" pitchFamily="2" charset="-122"/>
                <a:ea typeface="宋体" panose="02010600030101010101" pitchFamily="2" charset="-122"/>
                <a:cs typeface="宋体" panose="02010600030101010101" pitchFamily="2" charset="-122"/>
              </a:rPr>
              <a:t>冒泡排序法</a:t>
            </a:r>
            <a:r>
              <a:rPr lang="zh-CN" altLang="en-US" sz="2000">
                <a:latin typeface="宋体" panose="02010600030101010101" pitchFamily="2" charset="-122"/>
                <a:ea typeface="宋体" panose="02010600030101010101" pitchFamily="2" charset="-122"/>
                <a:cs typeface="宋体" panose="02010600030101010101" pitchFamily="2" charset="-122"/>
              </a:rPr>
              <a:t> </a:t>
            </a: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程序示例</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27" name="Text Box 11" descr="斜纹布"/>
          <p:cNvSpPr txBox="1">
            <a:spLocks noChangeArrowheads="1"/>
          </p:cNvSpPr>
          <p:nvPr/>
        </p:nvSpPr>
        <p:spPr bwMode="auto">
          <a:xfrm>
            <a:off x="397510" y="806450"/>
            <a:ext cx="396240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宋体" panose="02010600030101010101" pitchFamily="2" charset="-122"/>
                <a:ea typeface="宋体" panose="02010600030101010101" pitchFamily="2" charset="-122"/>
                <a:cs typeface="宋体" panose="02010600030101010101" pitchFamily="2" charset="-122"/>
              </a:rPr>
              <a:t>希尔排序法 </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546828" name="Text Box 12" descr="斜纹布"/>
          <p:cNvSpPr txBox="1">
            <a:spLocks noChangeArrowheads="1"/>
          </p:cNvSpPr>
          <p:nvPr/>
        </p:nvSpPr>
        <p:spPr bwMode="auto">
          <a:xfrm>
            <a:off x="397510" y="1587500"/>
            <a:ext cx="8507095" cy="255333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ts val="0"/>
              </a:spcBef>
              <a:spcAft>
                <a:spcPct val="0"/>
              </a:spcAft>
            </a:pP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先取一个正整数</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宋体" panose="02010600030101010101" pitchFamily="2" charset="-122"/>
                <a:ea typeface="宋体" panose="02010600030101010101" pitchFamily="2" charset="-122"/>
                <a:cs typeface="宋体" panose="02010600030101010101" pitchFamily="2" charset="-122"/>
              </a:rPr>
              <a:t>为数据个数），把全部记录分成</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宋体" panose="02010600030101010101" pitchFamily="2" charset="-122"/>
                <a:ea typeface="宋体" panose="02010600030101010101" pitchFamily="2" charset="-122"/>
                <a:cs typeface="宋体" panose="02010600030101010101" pitchFamily="2" charset="-122"/>
              </a:rPr>
              <a:t>个组，所有相距为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l</a:t>
            </a:r>
            <a:r>
              <a:rPr lang="zh-CN" altLang="en-US" sz="2000">
                <a:latin typeface="宋体" panose="02010600030101010101" pitchFamily="2" charset="-122"/>
                <a:ea typeface="宋体" panose="02010600030101010101" pitchFamily="2" charset="-122"/>
                <a:cs typeface="宋体" panose="02010600030101010101" pitchFamily="2" charset="-122"/>
              </a:rPr>
              <a:t>的数据看成是一组，然后在各组内分别进行插入排序，也就是在每组中将一个待排序的数据按其大小插到这组已经排序的序列中的适当位置，直到这组数据全部插入完毕为止；</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    接着取</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zh-CN" altLang="en-US" sz="2000" baseline="-30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rPr>
              <a:t>，重复上述分组和排序操作；直到</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a:latin typeface="Times New Roman" panose="02020603050405020304" pitchFamily="18" charset="0"/>
                <a:ea typeface="宋体" panose="02010600030101010101" pitchFamily="2" charset="-122"/>
                <a:cs typeface="Times New Roman" panose="02020603050405020304" pitchFamily="18" charset="0"/>
              </a:rPr>
              <a:t>=1 (i</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，即所有记录成为一个组为止。</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cs typeface="宋体" panose="02010600030101010101" pitchFamily="2" charset="-122"/>
              </a:rPr>
              <a:t>    希尔排序对</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a:latin typeface="宋体" panose="02010600030101010101" pitchFamily="2" charset="-122"/>
                <a:ea typeface="宋体" panose="02010600030101010101" pitchFamily="2" charset="-122"/>
                <a:cs typeface="宋体" panose="02010600030101010101" pitchFamily="2" charset="-122"/>
              </a:rPr>
              <a:t>的选择没有严格规定，一般选</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宋体" panose="02010600030101010101" pitchFamily="2" charset="-122"/>
                <a:ea typeface="宋体" panose="02010600030101010101" pitchFamily="2" charset="-122"/>
                <a:cs typeface="宋体" panose="02010600030101010101" pitchFamily="2" charset="-122"/>
              </a:rPr>
              <a:t>约为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latin typeface="宋体" panose="02010600030101010101" pitchFamily="2" charset="-122"/>
                <a:ea typeface="宋体" panose="02010600030101010101" pitchFamily="2" charset="-122"/>
                <a:cs typeface="宋体" panose="02010600030101010101" pitchFamily="2" charset="-122"/>
              </a:rPr>
              <a:t>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a:latin typeface="宋体" panose="02010600030101010101" pitchFamily="2" charset="-122"/>
                <a:ea typeface="宋体" panose="02010600030101010101" pitchFamily="2" charset="-122"/>
                <a:cs typeface="宋体" panose="02010600030101010101" pitchFamily="2" charset="-122"/>
              </a:rPr>
              <a:t>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宋体" panose="02010600030101010101" pitchFamily="2" charset="-122"/>
                <a:ea typeface="宋体" panose="02010600030101010101" pitchFamily="2" charset="-122"/>
                <a:cs typeface="宋体" panose="02010600030101010101" pitchFamily="2" charset="-122"/>
              </a:rPr>
              <a:t>。这样大大减少了数据移动次数，提高了排序效率。 </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546829" name="Rectangle 13"/>
          <p:cNvSpPr>
            <a:spLocks noChangeArrowheads="1"/>
          </p:cNvSpPr>
          <p:nvPr/>
        </p:nvSpPr>
        <p:spPr bwMode="auto">
          <a:xfrm>
            <a:off x="509905" y="1188720"/>
            <a:ext cx="1221105" cy="398780"/>
          </a:xfrm>
          <a:prstGeom prst="rect">
            <a:avLst/>
          </a:prstGeom>
          <a:solidFill>
            <a:srgbClr val="66FFFF"/>
          </a:solidFill>
          <a:ln>
            <a:noFill/>
          </a:ln>
          <a:effectLst>
            <a:prstShdw prst="shdw17" dist="17961" dir="2700000">
              <a:schemeClr val="bg2"/>
            </a:prstShdw>
          </a:effectLst>
          <a:extLs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000">
                <a:solidFill>
                  <a:srgbClr val="000000"/>
                </a:solidFill>
                <a:latin typeface="宋体" panose="02010600030101010101" pitchFamily="2" charset="-122"/>
                <a:ea typeface="宋体" panose="02010600030101010101" pitchFamily="2" charset="-122"/>
              </a:rPr>
              <a:t>算法思路</a:t>
            </a:r>
            <a:endParaRPr lang="zh-CN" altLang="en-US" sz="2000">
              <a:solidFill>
                <a:srgbClr val="000000"/>
              </a:solidFill>
              <a:latin typeface="宋体" panose="02010600030101010101" pitchFamily="2" charset="-122"/>
              <a:ea typeface="宋体" panose="02010600030101010101" pitchFamily="2" charset="-122"/>
            </a:endParaRPr>
          </a:p>
        </p:txBody>
      </p:sp>
      <p:sp>
        <p:nvSpPr>
          <p:cNvPr id="2" name="Text Box 20" descr="斜纹布"/>
          <p:cNvSpPr txBox="1">
            <a:spLocks noChangeArrowheads="1"/>
          </p:cNvSpPr>
          <p:nvPr/>
        </p:nvSpPr>
        <p:spPr bwMode="auto">
          <a:xfrm>
            <a:off x="250190" y="438150"/>
            <a:ext cx="14865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3.2.2</a:t>
            </a:r>
            <a:r>
              <a:rPr lang="zh-CN" altLang="en-US" sz="2400" dirty="0">
                <a:solidFill>
                  <a:srgbClr val="FFFFFF"/>
                </a:solidFill>
                <a:latin typeface="宋体" panose="02010600030101010101" pitchFamily="2" charset="-122"/>
                <a:ea typeface="宋体" panose="02010600030101010101" pitchFamily="2" charset="-122"/>
                <a:cs typeface="宋体" panose="02010600030101010101" pitchFamily="2" charset="-122"/>
              </a:rPr>
              <a:t>排序</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547843" name="Text Box 3" descr="斜纹布"/>
          <p:cNvSpPr txBox="1">
            <a:spLocks noChangeArrowheads="1"/>
          </p:cNvSpPr>
          <p:nvPr/>
        </p:nvSpPr>
        <p:spPr bwMode="auto">
          <a:xfrm>
            <a:off x="370205" y="4140835"/>
            <a:ext cx="8534400"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ct val="50000"/>
              </a:spcBef>
              <a:spcAft>
                <a:spcPct val="0"/>
              </a:spcAft>
            </a:pPr>
            <a:r>
              <a:rPr lang="en-US" altLang="zh-CN" sz="2000">
                <a:solidFill>
                  <a:srgbClr val="FFFFFF"/>
                </a:solidFill>
                <a:latin typeface="宋体" panose="02010600030101010101" pitchFamily="2" charset="-122"/>
                <a:ea typeface="宋体" panose="02010600030101010101" pitchFamily="2" charset="-122"/>
              </a:rPr>
              <a:t>[</a:t>
            </a:r>
            <a:r>
              <a:rPr lang="zh-CN" altLang="en-US" sz="2000">
                <a:solidFill>
                  <a:srgbClr val="FFFFFF"/>
                </a:solidFill>
                <a:latin typeface="宋体" panose="02010600030101010101" pitchFamily="2" charset="-122"/>
                <a:ea typeface="宋体" panose="02010600030101010101" pitchFamily="2" charset="-122"/>
              </a:rPr>
              <a:t>例</a:t>
            </a:r>
            <a:r>
              <a:rPr lang="en-US" altLang="zh-CN"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3.2</a:t>
            </a:r>
            <a:r>
              <a:rPr lang="en-US" altLang="zh-CN" sz="2000">
                <a:solidFill>
                  <a:srgbClr val="FFFFFF"/>
                </a:solidFill>
                <a:latin typeface="宋体" panose="02010600030101010101" pitchFamily="2" charset="-122"/>
                <a:ea typeface="宋体" panose="02010600030101010101" pitchFamily="2" charset="-122"/>
              </a:rPr>
              <a:t>] </a:t>
            </a:r>
            <a:r>
              <a:rPr lang="zh-CN" altLang="en-US" sz="2000">
                <a:solidFill>
                  <a:srgbClr val="FFFFFF"/>
                </a:solidFill>
                <a:latin typeface="宋体" panose="02010600030101010101" pitchFamily="2" charset="-122"/>
                <a:ea typeface="宋体" panose="02010600030101010101" pitchFamily="2" charset="-122"/>
              </a:rPr>
              <a:t>设有一数列</a:t>
            </a:r>
            <a:r>
              <a:rPr lang="en-US" altLang="zh-CN"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(86</a:t>
            </a:r>
            <a:r>
              <a:rPr lang="zh-CN" altLang="en-US"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75</a:t>
            </a:r>
            <a:r>
              <a:rPr lang="zh-CN" altLang="en-US"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40</a:t>
            </a:r>
            <a:r>
              <a:rPr lang="zh-CN" altLang="en-US"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90</a:t>
            </a:r>
            <a:r>
              <a:rPr lang="zh-CN" altLang="en-US"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33</a:t>
            </a:r>
            <a:r>
              <a:rPr lang="zh-CN" altLang="en-US"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15</a:t>
            </a:r>
            <a:r>
              <a:rPr lang="zh-CN" altLang="en-US"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70)</a:t>
            </a:r>
            <a:r>
              <a:rPr lang="zh-CN" altLang="en-US" sz="2000">
                <a:solidFill>
                  <a:srgbClr val="FFFFFF"/>
                </a:solidFill>
                <a:latin typeface="宋体" panose="02010600030101010101" pitchFamily="2" charset="-122"/>
                <a:ea typeface="宋体" panose="02010600030101010101" pitchFamily="2" charset="-122"/>
              </a:rPr>
              <a:t>，</a:t>
            </a:r>
            <a:r>
              <a:rPr lang="en-US" altLang="zh-CN"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a:solidFill>
                  <a:srgbClr val="FFFFFF"/>
                </a:solidFill>
                <a:latin typeface="宋体" panose="02010600030101010101" pitchFamily="2" charset="-122"/>
                <a:ea typeface="宋体" panose="02010600030101010101" pitchFamily="2" charset="-122"/>
              </a:rPr>
              <a:t>，将其按由小到大的顺序排序。</a:t>
            </a:r>
            <a:endParaRPr lang="en-US" altLang="zh-CN" sz="2000">
              <a:latin typeface="宋体" panose="02010600030101010101" pitchFamily="2" charset="-122"/>
              <a:ea typeface="宋体" panose="02010600030101010101" pitchFamily="2" charset="-122"/>
            </a:endParaRPr>
          </a:p>
        </p:txBody>
      </p:sp>
      <p:sp>
        <p:nvSpPr>
          <p:cNvPr id="547842" name="Text Box 2" descr="斜纹布"/>
          <p:cNvSpPr txBox="1">
            <a:spLocks noChangeArrowheads="1"/>
          </p:cNvSpPr>
          <p:nvPr/>
        </p:nvSpPr>
        <p:spPr bwMode="auto">
          <a:xfrm>
            <a:off x="397510" y="5160010"/>
            <a:ext cx="8507730" cy="132207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algn="just"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rPr>
              <a:t>取</a:t>
            </a:r>
            <a:r>
              <a:rPr lang="en-US" altLang="zh-CN" sz="2000">
                <a:latin typeface="宋体" panose="02010600030101010101" pitchFamily="2" charset="-122"/>
                <a:ea typeface="宋体" panose="02010600030101010101" pitchFamily="2" charset="-122"/>
              </a:rPr>
              <a:t>d</a:t>
            </a:r>
            <a:r>
              <a:rPr lang="en-US" altLang="zh-CN" sz="2000" baseline="-30000">
                <a:latin typeface="宋体" panose="02010600030101010101" pitchFamily="2" charset="-122"/>
                <a:ea typeface="宋体" panose="02010600030101010101" pitchFamily="2" charset="-122"/>
              </a:rPr>
              <a:t>l</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，将数列分为</a:t>
            </a:r>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组</a:t>
            </a:r>
            <a:r>
              <a:rPr lang="en-US" altLang="zh-CN" sz="2000">
                <a:latin typeface="宋体" panose="02010600030101010101" pitchFamily="2" charset="-122"/>
                <a:ea typeface="宋体" panose="02010600030101010101" pitchFamily="2" charset="-122"/>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(86</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90)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(75</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33)</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15)</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(40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70)</a:t>
            </a:r>
            <a:endParaRPr lang="zh-CN" altLang="en-US" sz="2000">
              <a:latin typeface="Times New Roman" panose="02020603050405020304" pitchFamily="18" charset="0"/>
              <a:ea typeface="宋体" panose="02010600030101010101" pitchFamily="2" charset="-122"/>
              <a:cs typeface="Times New Roman" panose="02020603050405020304" pitchFamily="18" charset="0"/>
            </a:endParaRPr>
          </a:p>
          <a:p>
            <a:pPr algn="just"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rPr>
              <a:t>对每组数从小到大进行排序后为</a:t>
            </a:r>
            <a:r>
              <a:rPr lang="en-US" altLang="zh-CN" sz="2000">
                <a:latin typeface="宋体" panose="02010600030101010101" pitchFamily="2" charset="-122"/>
                <a:ea typeface="宋体" panose="02010600030101010101" pitchFamily="2" charset="-122"/>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(86</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90)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(33</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75)</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(15</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(40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70)</a:t>
            </a:r>
            <a:endParaRPr lang="zh-CN" altLang="en-US" sz="2000">
              <a:latin typeface="宋体" panose="02010600030101010101" pitchFamily="2" charset="-122"/>
              <a:ea typeface="宋体" panose="02010600030101010101" pitchFamily="2" charset="-122"/>
            </a:endParaRPr>
          </a:p>
          <a:p>
            <a:pPr algn="just" eaLnBrk="1" fontAlgn="base" hangingPunct="1">
              <a:spcBef>
                <a:spcPts val="0"/>
              </a:spcBef>
              <a:spcAft>
                <a:spcPct val="0"/>
              </a:spcAft>
            </a:pPr>
            <a:r>
              <a:rPr lang="zh-CN" altLang="en-US" sz="2000">
                <a:latin typeface="宋体" panose="02010600030101010101" pitchFamily="2" charset="-122"/>
                <a:ea typeface="宋体" panose="02010600030101010101" pitchFamily="2" charset="-122"/>
              </a:rPr>
              <a:t>此时进行</a:t>
            </a:r>
            <a:r>
              <a:rPr lang="zh-CN" altLang="en-US" sz="2000">
                <a:ea typeface="宋体" panose="02010600030101010101" pitchFamily="2" charset="-122"/>
              </a:rPr>
              <a:t>插入排序（即每组较小的数放在前面），</a:t>
            </a:r>
            <a:r>
              <a:rPr lang="zh-CN" altLang="en-US" sz="2000">
                <a:latin typeface="宋体" panose="02010600030101010101" pitchFamily="2" charset="-122"/>
                <a:ea typeface="宋体" panose="02010600030101010101" pitchFamily="2" charset="-122"/>
              </a:rPr>
              <a:t>原数列变为</a:t>
            </a:r>
            <a:endParaRPr lang="zh-CN" altLang="en-US" sz="2000">
              <a:latin typeface="宋体" panose="02010600030101010101" pitchFamily="2" charset="-122"/>
              <a:ea typeface="宋体" panose="02010600030101010101" pitchFamily="2" charset="-122"/>
            </a:endParaRPr>
          </a:p>
          <a:p>
            <a:pPr algn="just" eaLnBrk="1" fontAlgn="base" hangingPunct="1">
              <a:spcBef>
                <a:spcPts val="0"/>
              </a:spcBef>
              <a:spcAft>
                <a:spcPct val="0"/>
              </a:spcAft>
            </a:pPr>
            <a:r>
              <a:rPr lang="en-US" altLang="zh-CN" sz="2000">
                <a:latin typeface="Times New Roman" panose="02020603050405020304" pitchFamily="18" charset="0"/>
                <a:ea typeface="宋体" panose="02010600030101010101" pitchFamily="2" charset="-122"/>
                <a:cs typeface="Times New Roman" panose="02020603050405020304" pitchFamily="18" charset="0"/>
              </a:rPr>
              <a:t>(86</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33</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15</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40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90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75</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50</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70)</a:t>
            </a:r>
            <a:endParaRPr lang="en-US" altLang="zh-CN" sz="20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7844" name="Rectangle 4"/>
          <p:cNvSpPr>
            <a:spLocks noChangeArrowheads="1"/>
          </p:cNvSpPr>
          <p:nvPr/>
        </p:nvSpPr>
        <p:spPr bwMode="auto">
          <a:xfrm>
            <a:off x="509905" y="4761230"/>
            <a:ext cx="948690" cy="398780"/>
          </a:xfrm>
          <a:prstGeom prst="rect">
            <a:avLst/>
          </a:prstGeom>
          <a:solidFill>
            <a:srgbClr val="66FFFF"/>
          </a:solidFill>
          <a:ln>
            <a:noFill/>
          </a:ln>
          <a:effectLst>
            <a:prstShdw prst="shdw17" dist="17961" dir="2700000">
              <a:schemeClr val="bg2"/>
            </a:prstShdw>
          </a:effectLst>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800" b="1">
                <a:solidFill>
                  <a:srgbClr val="FFFF00"/>
                </a:solidFill>
                <a:latin typeface="Arial" panose="020B0604020202020204" pitchFamily="34" charset="0"/>
                <a:ea typeface="楷体_GB2312" pitchFamily="49" charset="-122"/>
              </a:defRPr>
            </a:lvl1pPr>
            <a:lvl2pPr marL="742950" indent="-285750" eaLnBrk="0" hangingPunct="0">
              <a:defRPr sz="2800" b="1">
                <a:solidFill>
                  <a:srgbClr val="FFFF00"/>
                </a:solidFill>
                <a:latin typeface="Arial" panose="020B0604020202020204" pitchFamily="34" charset="0"/>
                <a:ea typeface="楷体_GB2312" pitchFamily="49" charset="-122"/>
              </a:defRPr>
            </a:lvl2pPr>
            <a:lvl3pPr marL="1143000" indent="-228600" eaLnBrk="0" hangingPunct="0">
              <a:defRPr sz="2800" b="1">
                <a:solidFill>
                  <a:srgbClr val="FFFF00"/>
                </a:solidFill>
                <a:latin typeface="Arial" panose="020B0604020202020204" pitchFamily="34" charset="0"/>
                <a:ea typeface="楷体_GB2312" pitchFamily="49" charset="-122"/>
              </a:defRPr>
            </a:lvl3pPr>
            <a:lvl4pPr marL="1600200" indent="-228600" eaLnBrk="0" hangingPunct="0">
              <a:defRPr sz="2800" b="1">
                <a:solidFill>
                  <a:srgbClr val="FFFF00"/>
                </a:solidFill>
                <a:latin typeface="Arial" panose="020B0604020202020204" pitchFamily="34" charset="0"/>
                <a:ea typeface="楷体_GB2312" pitchFamily="49" charset="-122"/>
              </a:defRPr>
            </a:lvl4pPr>
            <a:lvl5pPr marL="2057400" indent="-228600" eaLnBrk="0" hangingPunct="0">
              <a:defRPr sz="2800" b="1">
                <a:solidFill>
                  <a:srgbClr val="FFFF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800" b="1">
                <a:solidFill>
                  <a:srgbClr val="FFFF00"/>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000">
                <a:solidFill>
                  <a:srgbClr val="000000"/>
                </a:solidFill>
                <a:latin typeface="宋体" panose="02010600030101010101" pitchFamily="2" charset="-122"/>
                <a:ea typeface="宋体" panose="02010600030101010101" pitchFamily="2" charset="-122"/>
              </a:rPr>
              <a:t>第一步</a:t>
            </a:r>
            <a:endParaRPr lang="zh-CN" altLang="en-US" sz="2000">
              <a:solidFill>
                <a:srgbClr val="00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7843"/>
                                        </p:tgtEl>
                                        <p:attrNameLst>
                                          <p:attrName>style.visibility</p:attrName>
                                        </p:attrNameLst>
                                      </p:cBhvr>
                                      <p:to>
                                        <p:strVal val="visible"/>
                                      </p:to>
                                    </p:set>
                                    <p:anim calcmode="lin" valueType="num">
                                      <p:cBhvr additive="base">
                                        <p:cTn id="7" dur="500" fill="hold"/>
                                        <p:tgtEl>
                                          <p:spTgt spid="547843"/>
                                        </p:tgtEl>
                                        <p:attrNameLst>
                                          <p:attrName>ppt_x</p:attrName>
                                        </p:attrNameLst>
                                      </p:cBhvr>
                                      <p:tavLst>
                                        <p:tav tm="0">
                                          <p:val>
                                            <p:strVal val="#ppt_x"/>
                                          </p:val>
                                        </p:tav>
                                        <p:tav tm="100000">
                                          <p:val>
                                            <p:strVal val="#ppt_x"/>
                                          </p:val>
                                        </p:tav>
                                      </p:tavLst>
                                    </p:anim>
                                    <p:anim calcmode="lin" valueType="num">
                                      <p:cBhvr additive="base">
                                        <p:cTn id="8" dur="500" fill="hold"/>
                                        <p:tgtEl>
                                          <p:spTgt spid="5478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7844"/>
                                        </p:tgtEl>
                                        <p:attrNameLst>
                                          <p:attrName>style.visibility</p:attrName>
                                        </p:attrNameLst>
                                      </p:cBhvr>
                                      <p:to>
                                        <p:strVal val="visible"/>
                                      </p:to>
                                    </p:set>
                                    <p:anim calcmode="lin" valueType="num">
                                      <p:cBhvr additive="base">
                                        <p:cTn id="13" dur="500" fill="hold"/>
                                        <p:tgtEl>
                                          <p:spTgt spid="547844"/>
                                        </p:tgtEl>
                                        <p:attrNameLst>
                                          <p:attrName>ppt_x</p:attrName>
                                        </p:attrNameLst>
                                      </p:cBhvr>
                                      <p:tavLst>
                                        <p:tav tm="0">
                                          <p:val>
                                            <p:strVal val="#ppt_x"/>
                                          </p:val>
                                        </p:tav>
                                        <p:tav tm="100000">
                                          <p:val>
                                            <p:strVal val="#ppt_x"/>
                                          </p:val>
                                        </p:tav>
                                      </p:tavLst>
                                    </p:anim>
                                    <p:anim calcmode="lin" valueType="num">
                                      <p:cBhvr additive="base">
                                        <p:cTn id="14" dur="500" fill="hold"/>
                                        <p:tgtEl>
                                          <p:spTgt spid="5478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7842"/>
                                        </p:tgtEl>
                                        <p:attrNameLst>
                                          <p:attrName>style.visibility</p:attrName>
                                        </p:attrNameLst>
                                      </p:cBhvr>
                                      <p:to>
                                        <p:strVal val="visible"/>
                                      </p:to>
                                    </p:set>
                                    <p:anim calcmode="lin" valueType="num">
                                      <p:cBhvr additive="base">
                                        <p:cTn id="19" dur="500" fill="hold"/>
                                        <p:tgtEl>
                                          <p:spTgt spid="547842"/>
                                        </p:tgtEl>
                                        <p:attrNameLst>
                                          <p:attrName>ppt_x</p:attrName>
                                        </p:attrNameLst>
                                      </p:cBhvr>
                                      <p:tavLst>
                                        <p:tav tm="0">
                                          <p:val>
                                            <p:strVal val="#ppt_x"/>
                                          </p:val>
                                        </p:tav>
                                        <p:tav tm="100000">
                                          <p:val>
                                            <p:strVal val="#ppt_x"/>
                                          </p:val>
                                        </p:tav>
                                      </p:tavLst>
                                    </p:anim>
                                    <p:anim calcmode="lin" valueType="num">
                                      <p:cBhvr additive="base">
                                        <p:cTn id="20" dur="500" fill="hold"/>
                                        <p:tgtEl>
                                          <p:spTgt spid="5478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animBg="1"/>
      <p:bldP spid="547844" grpId="0" bldLvl="0" animBg="1"/>
      <p:bldP spid="547842" grpId="0" bldLvl="0" animBg="1"/>
    </p:bldLst>
  </p:timing>
</p:sld>
</file>

<file path=ppt/tags/tag1.xml><?xml version="1.0" encoding="utf-8"?>
<p:tagLst xmlns:p="http://schemas.openxmlformats.org/presentationml/2006/main">
  <p:tag name="KSO_WM_UNIT_TABLE_BEAUTIFY" val="smartTable{3ecebf61-2316-4668-bed8-146c5a8ed3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a:srcRect/>
          <a:tile tx="0" ty="0" sx="100000" sy="100000" flip="none" algn="tl"/>
        </a:blipFill>
        <a:ln w="28575" cap="sq" cmpd="sng" algn="ctr">
          <a:solidFill>
            <a:schemeClr val="tx1"/>
          </a:solidFill>
          <a:prstDash val="solid"/>
          <a:round/>
          <a:headEnd type="none" w="med" len="med"/>
          <a:tailEnd type="none" w="med" len="med"/>
        </a:ln>
        <a:effectLst>
          <a:outerShdw dist="17961" dir="2700000" algn="ctr" rotWithShape="0">
            <a:schemeClr val="bg2"/>
          </a:outerShdw>
        </a:effectLst>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rgbClr val="FFFF00"/>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blipFill dpi="0" rotWithShape="0">
          <a:blip/>
          <a:srcRect/>
          <a:tile tx="0" ty="0" sx="100000" sy="100000" flip="none" algn="tl"/>
        </a:blipFill>
        <a:ln w="28575" cap="sq" cmpd="sng" algn="ctr">
          <a:solidFill>
            <a:schemeClr val="tx1"/>
          </a:solidFill>
          <a:prstDash val="solid"/>
          <a:round/>
          <a:headEnd type="none" w="med" len="med"/>
          <a:tailEnd type="none" w="med" len="med"/>
        </a:ln>
        <a:effectLst>
          <a:outerShdw dist="17961" dir="2700000" algn="ctr" rotWithShape="0">
            <a:schemeClr val="bg2"/>
          </a:outerShdw>
        </a:effectLst>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rgbClr val="FFFF00"/>
            </a:solidFill>
            <a:effectLst/>
            <a:latin typeface="Arial" panose="020B0604020202020204" pitchFamily="34" charset="0"/>
            <a:ea typeface="楷体_GB2312" pitchFamily="49"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17131</Words>
  <Application>WPS 演示</Application>
  <PresentationFormat>全屏显示(4:3)</PresentationFormat>
  <Paragraphs>1078</Paragraphs>
  <Slides>48</Slides>
  <Notes>0</Notes>
  <HiddenSlides>0</HiddenSlides>
  <MMClips>0</MMClips>
  <ScaleCrop>false</ScaleCrop>
  <HeadingPairs>
    <vt:vector size="8" baseType="variant">
      <vt:variant>
        <vt:lpstr>已用的字体</vt:lpstr>
      </vt:variant>
      <vt:variant>
        <vt:i4>25</vt:i4>
      </vt:variant>
      <vt:variant>
        <vt:lpstr>主题</vt:lpstr>
      </vt:variant>
      <vt:variant>
        <vt:i4>2</vt:i4>
      </vt:variant>
      <vt:variant>
        <vt:lpstr>嵌入 OLE 服务器</vt:lpstr>
      </vt:variant>
      <vt:variant>
        <vt:i4>81</vt:i4>
      </vt:variant>
      <vt:variant>
        <vt:lpstr>幻灯片标题</vt:lpstr>
      </vt:variant>
      <vt:variant>
        <vt:i4>48</vt:i4>
      </vt:variant>
    </vt:vector>
  </HeadingPairs>
  <TitlesOfParts>
    <vt:vector size="156" baseType="lpstr">
      <vt:lpstr>Arial</vt:lpstr>
      <vt:lpstr>宋体</vt:lpstr>
      <vt:lpstr>Wingdings</vt:lpstr>
      <vt:lpstr>楷体_GB2312</vt:lpstr>
      <vt:lpstr>新宋体</vt:lpstr>
      <vt:lpstr>华文行楷</vt:lpstr>
      <vt:lpstr>微软雅黑</vt:lpstr>
      <vt:lpstr>Times New Roman</vt:lpstr>
      <vt:lpstr>隶书</vt:lpstr>
      <vt:lpstr>Monotype Sorts</vt:lpstr>
      <vt:lpstr>华文新魏</vt:lpstr>
      <vt:lpstr>仿宋_GB2312</vt:lpstr>
      <vt:lpstr>Courier New</vt:lpstr>
      <vt:lpstr>Calibri Light</vt:lpstr>
      <vt:lpstr>Calibri</vt:lpstr>
      <vt:lpstr>Wingdings</vt:lpstr>
      <vt:lpstr>仿宋</vt:lpstr>
      <vt:lpstr>Arial Unicode MS</vt:lpstr>
      <vt:lpstr>Arial Unicode MS</vt:lpstr>
      <vt:lpstr>AmdtSymbols</vt:lpstr>
      <vt:lpstr>黑体</vt:lpstr>
      <vt:lpstr>Batang</vt:lpstr>
      <vt:lpstr>ˎ̥</vt:lpstr>
      <vt:lpstr>AMGDT</vt:lpstr>
      <vt:lpstr>楷体</vt:lpstr>
      <vt:lpstr>Office 主题</vt:lpstr>
      <vt:lpstr>Beam</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Equation.DSMT4</vt:lpstr>
      <vt:lpstr>Equation.3</vt:lpstr>
      <vt:lpstr>Equation.DSMT4</vt:lpstr>
      <vt:lpstr>Equation.3</vt:lpstr>
      <vt:lpstr>Equation.3</vt:lpstr>
      <vt:lpstr>Equation.3</vt:lpstr>
      <vt:lpstr>Equation.DSMT4</vt:lpstr>
      <vt:lpstr>Equation.DSMT4</vt:lpstr>
      <vt:lpstr>Equation.DSMT4</vt:lpstr>
      <vt:lpstr>Equation.3</vt:lpstr>
      <vt:lpstr>Equation.3</vt:lpstr>
      <vt:lpstr>Equation.3</vt:lpstr>
      <vt:lpstr>Equation.3</vt:lpstr>
      <vt:lpstr>Equation.DSMT4</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希尔排序C程序</vt:lpstr>
      <vt:lpstr>希尔排序C程序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产生系统误差的主要因素：</vt:lpstr>
      <vt:lpstr>PowerPoint 演示文稿</vt:lpstr>
      <vt:lpstr>PowerPoint 演示文稿</vt:lpstr>
      <vt:lpstr>PowerPoint 演示文稿</vt:lpstr>
      <vt:lpstr>PowerPoint 演示文稿</vt:lpstr>
      <vt:lpstr>PowerPoint 演示文稿</vt:lpstr>
      <vt:lpstr>（1）线性插值</vt:lpstr>
      <vt:lpstr>（2） 抛物线插值</vt:lpstr>
      <vt:lpstr>等距节点分段直线校正法</vt:lpstr>
      <vt:lpstr> 非等距节点分段直线校正法</vt:lpstr>
      <vt:lpstr>PowerPoint 演示文稿</vt:lpstr>
      <vt:lpstr> 2)最小二乘法</vt:lpstr>
      <vt:lpstr>曲线拟合</vt:lpstr>
      <vt:lpstr>PowerPoint 演示文稿</vt:lpstr>
      <vt:lpstr>PowerPoint 演示文稿</vt:lpstr>
      <vt:lpstr>校正步骤如下：</vt:lpstr>
      <vt:lpstr>PowerPoint 演示文稿</vt:lpstr>
      <vt:lpstr>PowerPoint 演示文稿</vt:lpstr>
      <vt:lpstr>PowerPoint 演示文稿</vt:lpstr>
      <vt:lpstr>PowerPoint 演示文稿</vt:lpstr>
      <vt:lpstr>PowerPoint 演示文稿</vt:lpstr>
      <vt:lpstr>格拉布斯系数表</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hong</dc:creator>
  <cp:lastModifiedBy>任我行</cp:lastModifiedBy>
  <cp:revision>46</cp:revision>
  <dcterms:created xsi:type="dcterms:W3CDTF">2017-11-12T02:28:00Z</dcterms:created>
  <dcterms:modified xsi:type="dcterms:W3CDTF">2022-03-05T02:42:14Z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CF34565412FE48BB9CEC07F728851722</vt:lpwstr>
  </property>
  <property fmtid="{D5CDD505-2E9C-101B-9397-08002B2CF9AE}" pid="3" name="KSOProductBuildVer">
    <vt:lpwstr>2052-11.1.0.11294</vt:lpwstr>
  </property>
</Properties>
</file>