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0" r:id="rId7"/>
    <p:sldId id="262" r:id="rId8"/>
    <p:sldId id="264" r:id="rId9"/>
    <p:sldId id="266" r:id="rId10"/>
    <p:sldId id="267" r:id="rId11"/>
    <p:sldId id="270" r:id="rId12"/>
    <p:sldId id="275" r:id="rId13"/>
    <p:sldId id="278" r:id="rId14"/>
    <p:sldId id="279" r:id="rId15"/>
    <p:sldId id="280" r:id="rId16"/>
    <p:sldId id="296" r:id="rId17"/>
    <p:sldId id="282" r:id="rId18"/>
    <p:sldId id="283" r:id="rId19"/>
    <p:sldId id="285" r:id="rId20"/>
    <p:sldId id="286" r:id="rId21"/>
    <p:sldId id="287" r:id="rId22"/>
    <p:sldId id="289" r:id="rId23"/>
    <p:sldId id="291" r:id="rId24"/>
    <p:sldId id="293" r:id="rId25"/>
    <p:sldId id="295"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6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grpSp>
        <p:nvGrpSpPr>
          <p:cNvPr id="451586" name="Group 2"/>
          <p:cNvGrpSpPr/>
          <p:nvPr/>
        </p:nvGrpSpPr>
        <p:grpSpPr bwMode="auto">
          <a:xfrm>
            <a:off x="0" y="0"/>
            <a:ext cx="9144000" cy="6856413"/>
            <a:chOff x="0" y="0"/>
            <a:chExt cx="5760" cy="4319"/>
          </a:xfrm>
        </p:grpSpPr>
        <p:sp>
          <p:nvSpPr>
            <p:cNvPr id="451587"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88"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89"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0" name="Freeform 6"/>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1"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2" name="Freeform 8"/>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3" name="Freeform 9"/>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4"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5" name="Freeform 11"/>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6"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7" name="Freeform 13"/>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8"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599" name="Freeform 15"/>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0"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1"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2"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3" name="Freeform 19"/>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4"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5" name="Freeform 21"/>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6"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7"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8"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09" name="Freeform 25"/>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0"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1"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2" name="Freeform 28"/>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3"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4" name="Freeform 30"/>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5"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6"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7"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8"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19"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20"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21"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22"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grpSp>
          <p:nvGrpSpPr>
            <p:cNvPr id="451623" name="Group 39"/>
            <p:cNvGrpSpPr/>
            <p:nvPr userDrawn="1"/>
          </p:nvGrpSpPr>
          <p:grpSpPr bwMode="auto">
            <a:xfrm>
              <a:off x="0" y="1632"/>
              <a:ext cx="5758" cy="1858"/>
              <a:chOff x="0" y="1632"/>
              <a:chExt cx="5758" cy="1858"/>
            </a:xfrm>
          </p:grpSpPr>
          <p:sp>
            <p:nvSpPr>
              <p:cNvPr id="451624"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1625"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grpSp>
      </p:grpSp>
      <p:sp>
        <p:nvSpPr>
          <p:cNvPr id="451626"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zh-CN" altLang="en-US" noProof="0" smtClean="0"/>
              <a:t>单击此处编辑母版标题样式</a:t>
            </a:r>
            <a:endParaRPr lang="zh-CN" altLang="en-US" noProof="0" smtClean="0"/>
          </a:p>
        </p:txBody>
      </p:sp>
      <p:sp>
        <p:nvSpPr>
          <p:cNvPr id="451627"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zh-CN" altLang="en-US" noProof="0" smtClean="0"/>
              <a:t>单击此处编辑母版副标题样式</a:t>
            </a:r>
            <a:endParaRPr lang="zh-CN" altLang="en-US" noProof="0" smtClean="0"/>
          </a:p>
        </p:txBody>
      </p:sp>
      <p:sp>
        <p:nvSpPr>
          <p:cNvPr id="451628" name="Rectangle 44"/>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451629" name="Rectangle 45"/>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451630" name="Rectangle 46"/>
          <p:cNvSpPr>
            <a:spLocks noGrp="1" noChangeArrowheads="1"/>
          </p:cNvSpPr>
          <p:nvPr>
            <p:ph type="sldNum" sz="quarter" idx="4"/>
          </p:nvPr>
        </p:nvSpPr>
        <p:spPr/>
        <p:txBody>
          <a:bodyPr/>
          <a:lstStyle>
            <a:lvl1pPr>
              <a:defRPr/>
            </a:lvl1pPr>
          </a:lstStyle>
          <a:p>
            <a:fld id="{AB9BC602-F912-4281-95A5-06F58020F142}" type="slidenum">
              <a:rPr lang="en-US" altLang="zh-CN">
                <a:solidFill>
                  <a:srgbClr val="FFFFFF"/>
                </a:solidFill>
              </a:rPr>
            </a:fld>
            <a:endParaRPr lang="en-US" altLang="zh-CN">
              <a:solidFill>
                <a:srgbClr val="FFFFFF"/>
              </a:solidFill>
            </a:endParaRPr>
          </a:p>
        </p:txBody>
      </p:sp>
      <p:pic>
        <p:nvPicPr>
          <p:cNvPr id="451631" name="Picture 47"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8913"/>
            <a:ext cx="8135938" cy="360362"/>
          </a:xfrm>
          <a:prstGeom prst="rect">
            <a:avLst/>
          </a:prstGeom>
          <a:noFill/>
          <a:extLst>
            <a:ext uri="{909E8E84-426E-40DD-AFC4-6F175D3DCCD1}">
              <a14:hiddenFill xmlns:a14="http://schemas.microsoft.com/office/drawing/2010/main">
                <a:solidFill>
                  <a:srgbClr val="FFFFFF"/>
                </a:solidFill>
              </a14:hiddenFill>
            </a:ext>
          </a:extLst>
        </p:spPr>
      </p:pic>
      <p:sp>
        <p:nvSpPr>
          <p:cNvPr id="451632" name="WordArt 48"/>
          <p:cNvSpPr>
            <a:spLocks noChangeArrowheads="1" noChangeShapeType="1" noTextEdit="1"/>
          </p:cNvSpPr>
          <p:nvPr/>
        </p:nvSpPr>
        <p:spPr bwMode="auto">
          <a:xfrm>
            <a:off x="1143000" y="0"/>
            <a:ext cx="1371600" cy="4572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lang="zh-CN" altLang="en-US" sz="2400" b="1" kern="10" spc="48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智能仪器设计基础</a:t>
            </a:r>
            <a:endParaRPr lang="zh-CN" altLang="en-US" sz="2400" b="1" kern="10" spc="48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indefinite" fill="hold">
                                          <p:stCondLst>
                                            <p:cond delay="0"/>
                                          </p:stCondLst>
                                        </p:cTn>
                                        <p:tgtEl>
                                          <p:spTgt spid="451626"/>
                                        </p:tgtEl>
                                        <p:attrNameLst>
                                          <p:attrName>style.visibility</p:attrName>
                                        </p:attrNameLst>
                                      </p:cBhvr>
                                      <p:to>
                                        <p:strVal val="visible"/>
                                      </p:to>
                                    </p:set>
                                    <p:anim calcmode="lin" valueType="num">
                                      <p:cBhvr>
                                        <p:cTn id="7" dur="15000" fill="hold"/>
                                        <p:tgtEl>
                                          <p:spTgt spid="451626"/>
                                        </p:tgtEl>
                                        <p:attrNameLst>
                                          <p:attrName>ppt_x</p:attrName>
                                        </p:attrNameLst>
                                      </p:cBhvr>
                                      <p:tavLst>
                                        <p:tav tm="0">
                                          <p:val>
                                            <p:strVal val="#ppt_x"/>
                                          </p:val>
                                        </p:tav>
                                        <p:tav tm="100000">
                                          <p:val>
                                            <p:strVal val="#ppt_x"/>
                                          </p:val>
                                        </p:tav>
                                      </p:tavLst>
                                    </p:anim>
                                    <p:anim calcmode="lin" valueType="num">
                                      <p:cBhvr>
                                        <p:cTn id="8" dur="15000" fill="hold"/>
                                        <p:tgtEl>
                                          <p:spTgt spid="451626"/>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indefinite" fill="hold">
                                          <p:stCondLst>
                                            <p:cond delay="0"/>
                                          </p:stCondLst>
                                        </p:cTn>
                                        <p:tgtEl>
                                          <p:spTgt spid="451627">
                                            <p:txEl>
                                              <p:pRg st="0" end="0"/>
                                            </p:txEl>
                                          </p:spTgt>
                                        </p:tgtEl>
                                        <p:attrNameLst>
                                          <p:attrName>style.visibility</p:attrName>
                                        </p:attrNameLst>
                                      </p:cBhvr>
                                      <p:to>
                                        <p:strVal val="visible"/>
                                      </p:to>
                                    </p:set>
                                    <p:anim calcmode="lin" valueType="num">
                                      <p:cBhvr>
                                        <p:cTn id="11" dur="15000" fill="hold"/>
                                        <p:tgtEl>
                                          <p:spTgt spid="451627">
                                            <p:txEl>
                                              <p:pRg st="0" end="0"/>
                                            </p:txEl>
                                          </p:spTgt>
                                        </p:tgtEl>
                                        <p:attrNameLst>
                                          <p:attrName>ppt_x</p:attrName>
                                        </p:attrNameLst>
                                      </p:cBhvr>
                                      <p:tavLst>
                                        <p:tav tm="0">
                                          <p:val>
                                            <p:strVal val="#ppt_x"/>
                                          </p:val>
                                        </p:tav>
                                        <p:tav tm="100000">
                                          <p:val>
                                            <p:strVal val="#ppt_x"/>
                                          </p:val>
                                        </p:tav>
                                      </p:tavLst>
                                    </p:anim>
                                    <p:anim calcmode="lin" valueType="num">
                                      <p:cBhvr>
                                        <p:cTn id="12" dur="15000" fill="hold"/>
                                        <p:tgtEl>
                                          <p:spTgt spid="451627">
                                            <p:txEl>
                                              <p:pRg st="0" end="0"/>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26" grpId="0"/>
      <p:bldP spid="451627" grpId="0" build="allAtOnce">
        <p:tmplLst>
          <p:tmpl lvl="1">
            <p:tnLst>
              <p:par>
                <p:cTn presetID="28" presetClass="entr" presetSubtype="0" fill="hold" nodeType="withEffect">
                  <p:stCondLst>
                    <p:cond delay="0"/>
                  </p:stCondLst>
                  <p:childTnLst>
                    <p:set>
                      <p:cBhvr>
                        <p:cTn dur="indefinite" fill="hold">
                          <p:stCondLst>
                            <p:cond delay="0"/>
                          </p:stCondLst>
                        </p:cTn>
                        <p:tgtEl>
                          <p:spTgt spid="451627"/>
                        </p:tgtEl>
                        <p:attrNameLst>
                          <p:attrName>style.visibility</p:attrName>
                        </p:attrNameLst>
                      </p:cBhvr>
                      <p:to>
                        <p:strVal val="visible"/>
                      </p:to>
                    </p:set>
                    <p:anim calcmode="lin" valueType="num">
                      <p:cBhvr>
                        <p:cTn dur="15000" fill="hold"/>
                        <p:tgtEl>
                          <p:spTgt spid="451627"/>
                        </p:tgtEl>
                        <p:attrNameLst>
                          <p:attrName>ppt_x</p:attrName>
                        </p:attrNameLst>
                      </p:cBhvr>
                      <p:tavLst>
                        <p:tav tm="0">
                          <p:val>
                            <p:strVal val="#ppt_x"/>
                          </p:val>
                        </p:tav>
                        <p:tav tm="100000">
                          <p:val>
                            <p:strVal val="#ppt_x"/>
                          </p:val>
                        </p:tav>
                      </p:tavLst>
                    </p:anim>
                    <p:anim calcmode="lin" valueType="num">
                      <p:cBhvr>
                        <p:cTn dur="15000" fill="hold"/>
                        <p:tgtEl>
                          <p:spTgt spid="451627"/>
                        </p:tgtEl>
                        <p:attrNameLst>
                          <p:attrName>ppt_y</p:attrName>
                        </p:attrNameLst>
                      </p:cBhvr>
                      <p:tavLst>
                        <p:tav tm="0">
                          <p:val>
                            <p:strVal val="#ppt_y+1"/>
                          </p:val>
                        </p:tav>
                        <p:tav tm="100000">
                          <p:val>
                            <p:strVal val="#ppt_y-1"/>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45FCDCBC-BA6F-4084-B707-42438A245959}"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470992E-9718-4D5C-8B7A-EE2BD2E58CB6}"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75185EF6-8382-47F2-BB49-FDAD3ECD9D04}"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A6B0D1F4-EBAB-4794-84B3-8E988885FBB0}"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8187E136-B4F1-4E07-8CF0-5CB65A53BB73}"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2E8FBCDE-B5C3-4C77-8E1B-12CDBBBE3D0C}"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BC7B3F74-E357-4E02-BF3D-93031C91A3B6}"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A2033D8D-B152-403E-8696-616F452948C3}"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417BFA7E-E119-49C3-810A-F1B82D0CD76C}"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7C0111A6-3A81-4882-9EB5-9D496BBB6C04}" type="slidenum">
              <a:rPr lang="en-US" altLang="zh-CN">
                <a:solidFill>
                  <a:srgbClr val="FFFFFF"/>
                </a:solidFill>
              </a:rPr>
            </a:fld>
            <a:endParaRPr lang="en-US" altLang="zh-CN">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6C04DF-26CC-4D38-B746-3D19A83FF1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846468-B152-4B35-A9CC-8689F553E4F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36C04DF-26CC-4D38-B746-3D19A83FF126}"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846468-B152-4B35-A9CC-8689F553E4F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450562" name="Group 2"/>
          <p:cNvGrpSpPr/>
          <p:nvPr/>
        </p:nvGrpSpPr>
        <p:grpSpPr bwMode="auto">
          <a:xfrm>
            <a:off x="0" y="0"/>
            <a:ext cx="9144000" cy="6856413"/>
            <a:chOff x="0" y="0"/>
            <a:chExt cx="5760" cy="4319"/>
          </a:xfrm>
        </p:grpSpPr>
        <p:sp>
          <p:nvSpPr>
            <p:cNvPr id="450563"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64"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65"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66" name="Freeform 6"/>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67"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68" name="Freeform 8"/>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69" name="Freeform 9"/>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0"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1" name="Freeform 11"/>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2"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3" name="Freeform 13"/>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4"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5" name="Freeform 15"/>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6"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7"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8"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79" name="Freeform 19"/>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0"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1" name="Freeform 21"/>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2"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3"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4"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5" name="Freeform 25"/>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6"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7"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8" name="Freeform 28"/>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89"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0" name="Freeform 30"/>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1"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2"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3"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4"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5"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6"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7"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598"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grpSp>
          <p:nvGrpSpPr>
            <p:cNvPr id="450599" name="Group 39"/>
            <p:cNvGrpSpPr/>
            <p:nvPr userDrawn="1"/>
          </p:nvGrpSpPr>
          <p:grpSpPr bwMode="auto">
            <a:xfrm>
              <a:off x="0" y="1632"/>
              <a:ext cx="5758" cy="1858"/>
              <a:chOff x="0" y="1632"/>
              <a:chExt cx="5758" cy="1858"/>
            </a:xfrm>
          </p:grpSpPr>
          <p:sp>
            <p:nvSpPr>
              <p:cNvPr id="450600"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sp>
            <p:nvSpPr>
              <p:cNvPr id="450601"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2200" b="1">
                  <a:solidFill>
                    <a:srgbClr val="FFFF00"/>
                  </a:solidFill>
                  <a:ea typeface="楷体_GB2312" pitchFamily="49" charset="-122"/>
                </a:endParaRPr>
              </a:p>
            </p:txBody>
          </p:sp>
        </p:grpSp>
      </p:grpSp>
      <p:sp>
        <p:nvSpPr>
          <p:cNvPr id="450602"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5060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50604"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b="0">
                <a:solidFill>
                  <a:schemeClr val="tx1"/>
                </a:solidFill>
                <a:effectLst>
                  <a:outerShdw blurRad="38100" dist="38100" dir="2700000" algn="tl">
                    <a:srgbClr val="000000"/>
                  </a:outerShdw>
                </a:effectLst>
                <a:ea typeface="+mn-ea"/>
              </a:defRPr>
            </a:lvl1pPr>
          </a:lstStyle>
          <a:p>
            <a:pPr fontAlgn="base">
              <a:spcBef>
                <a:spcPct val="0"/>
              </a:spcBef>
              <a:spcAft>
                <a:spcPct val="0"/>
              </a:spcAft>
            </a:pPr>
            <a:endParaRPr lang="en-US" altLang="zh-CN">
              <a:solidFill>
                <a:srgbClr val="FFFFFF"/>
              </a:solidFill>
            </a:endParaRPr>
          </a:p>
        </p:txBody>
      </p:sp>
      <p:sp>
        <p:nvSpPr>
          <p:cNvPr id="450605"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200" b="0">
                <a:solidFill>
                  <a:schemeClr val="tx1"/>
                </a:solidFill>
                <a:effectLst>
                  <a:outerShdw blurRad="38100" dist="38100" dir="2700000" algn="tl">
                    <a:srgbClr val="000000"/>
                  </a:outerShdw>
                </a:effectLst>
                <a:ea typeface="+mn-ea"/>
              </a:defRPr>
            </a:lvl1pPr>
          </a:lstStyle>
          <a:p>
            <a:pPr fontAlgn="base">
              <a:spcBef>
                <a:spcPct val="0"/>
              </a:spcBef>
              <a:spcAft>
                <a:spcPct val="0"/>
              </a:spcAft>
            </a:pPr>
            <a:endParaRPr lang="en-US" altLang="zh-CN">
              <a:solidFill>
                <a:srgbClr val="FFFFFF"/>
              </a:solidFill>
            </a:endParaRPr>
          </a:p>
        </p:txBody>
      </p:sp>
      <p:sp>
        <p:nvSpPr>
          <p:cNvPr id="450606"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0">
                <a:solidFill>
                  <a:schemeClr val="tx1"/>
                </a:solidFill>
                <a:effectLst>
                  <a:outerShdw blurRad="38100" dist="38100" dir="2700000" algn="tl">
                    <a:srgbClr val="000000"/>
                  </a:outerShdw>
                </a:effectLst>
                <a:ea typeface="+mn-ea"/>
              </a:defRPr>
            </a:lvl1pPr>
          </a:lstStyle>
          <a:p>
            <a:pPr fontAlgn="base">
              <a:spcBef>
                <a:spcPct val="0"/>
              </a:spcBef>
              <a:spcAft>
                <a:spcPct val="0"/>
              </a:spcAft>
            </a:pPr>
            <a:fld id="{01D9A187-0F26-41B0-BF30-FC815388B48A}" type="slidenum">
              <a:rPr lang="en-US" altLang="zh-CN">
                <a:solidFill>
                  <a:srgbClr val="FFFFFF"/>
                </a:solidFill>
              </a:rPr>
            </a:fld>
            <a:endParaRPr lang="en-US" altLang="zh-CN">
              <a:solidFill>
                <a:srgbClr val="FFFFFF"/>
              </a:solidFill>
            </a:endParaRPr>
          </a:p>
        </p:txBody>
      </p:sp>
      <p:sp>
        <p:nvSpPr>
          <p:cNvPr id="450608" name="WordArt 48"/>
          <p:cNvSpPr>
            <a:spLocks noChangeArrowheads="1" noChangeShapeType="1" noTextEdit="1"/>
          </p:cNvSpPr>
          <p:nvPr/>
        </p:nvSpPr>
        <p:spPr bwMode="auto">
          <a:xfrm>
            <a:off x="1295400" y="0"/>
            <a:ext cx="1752600" cy="304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fontAlgn="base">
              <a:spcBef>
                <a:spcPct val="0"/>
              </a:spcBef>
              <a:spcAft>
                <a:spcPct val="0"/>
              </a:spcAft>
            </a:pPr>
            <a:r>
              <a:rPr lang="zh-CN" altLang="en-US" sz="2400" b="1" kern="10" spc="48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智能仪器设计基础</a:t>
            </a:r>
            <a:endParaRPr lang="zh-CN" altLang="en-US" sz="2400" b="1" kern="10" spc="48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indefinite" fill="hold">
                                          <p:stCondLst>
                                            <p:cond delay="0"/>
                                          </p:stCondLst>
                                        </p:cTn>
                                        <p:tgtEl>
                                          <p:spTgt spid="450602"/>
                                        </p:tgtEl>
                                        <p:attrNameLst>
                                          <p:attrName>style.visibility</p:attrName>
                                        </p:attrNameLst>
                                      </p:cBhvr>
                                      <p:to>
                                        <p:strVal val="visible"/>
                                      </p:to>
                                    </p:set>
                                    <p:anim calcmode="lin" valueType="num">
                                      <p:cBhvr>
                                        <p:cTn id="7" dur="15000" fill="hold"/>
                                        <p:tgtEl>
                                          <p:spTgt spid="450602"/>
                                        </p:tgtEl>
                                        <p:attrNameLst>
                                          <p:attrName>ppt_x</p:attrName>
                                        </p:attrNameLst>
                                      </p:cBhvr>
                                      <p:tavLst>
                                        <p:tav tm="0">
                                          <p:val>
                                            <p:strVal val="#ppt_x"/>
                                          </p:val>
                                        </p:tav>
                                        <p:tav tm="100000">
                                          <p:val>
                                            <p:strVal val="#ppt_x"/>
                                          </p:val>
                                        </p:tav>
                                      </p:tavLst>
                                    </p:anim>
                                    <p:anim calcmode="lin" valueType="num">
                                      <p:cBhvr>
                                        <p:cTn id="8" dur="15000" fill="hold"/>
                                        <p:tgtEl>
                                          <p:spTgt spid="450602"/>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indefinite" fill="hold">
                                          <p:stCondLst>
                                            <p:cond delay="0"/>
                                          </p:stCondLst>
                                        </p:cTn>
                                        <p:tgtEl>
                                          <p:spTgt spid="450603">
                                            <p:txEl>
                                              <p:pRg st="0" end="0"/>
                                            </p:txEl>
                                          </p:spTgt>
                                        </p:tgtEl>
                                        <p:attrNameLst>
                                          <p:attrName>style.visibility</p:attrName>
                                        </p:attrNameLst>
                                      </p:cBhvr>
                                      <p:to>
                                        <p:strVal val="visible"/>
                                      </p:to>
                                    </p:set>
                                    <p:anim calcmode="lin" valueType="num">
                                      <p:cBhvr>
                                        <p:cTn id="11" dur="15000" fill="hold"/>
                                        <p:tgtEl>
                                          <p:spTgt spid="450603">
                                            <p:txEl>
                                              <p:pRg st="0" end="0"/>
                                            </p:txEl>
                                          </p:spTgt>
                                        </p:tgtEl>
                                        <p:attrNameLst>
                                          <p:attrName>ppt_x</p:attrName>
                                        </p:attrNameLst>
                                      </p:cBhvr>
                                      <p:tavLst>
                                        <p:tav tm="0">
                                          <p:val>
                                            <p:strVal val="#ppt_x"/>
                                          </p:val>
                                        </p:tav>
                                        <p:tav tm="100000">
                                          <p:val>
                                            <p:strVal val="#ppt_x"/>
                                          </p:val>
                                        </p:tav>
                                      </p:tavLst>
                                    </p:anim>
                                    <p:anim calcmode="lin" valueType="num">
                                      <p:cBhvr>
                                        <p:cTn id="12" dur="15000" fill="hold"/>
                                        <p:tgtEl>
                                          <p:spTgt spid="450603">
                                            <p:txEl>
                                              <p:pRg st="0" end="0"/>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indefinite" fill="hold">
                                          <p:stCondLst>
                                            <p:cond delay="0"/>
                                          </p:stCondLst>
                                        </p:cTn>
                                        <p:tgtEl>
                                          <p:spTgt spid="450603">
                                            <p:txEl>
                                              <p:pRg st="1" end="1"/>
                                            </p:txEl>
                                          </p:spTgt>
                                        </p:tgtEl>
                                        <p:attrNameLst>
                                          <p:attrName>style.visibility</p:attrName>
                                        </p:attrNameLst>
                                      </p:cBhvr>
                                      <p:to>
                                        <p:strVal val="visible"/>
                                      </p:to>
                                    </p:set>
                                    <p:anim calcmode="lin" valueType="num">
                                      <p:cBhvr>
                                        <p:cTn id="15" dur="15000" fill="hold"/>
                                        <p:tgtEl>
                                          <p:spTgt spid="450603">
                                            <p:txEl>
                                              <p:pRg st="1" end="1"/>
                                            </p:txEl>
                                          </p:spTgt>
                                        </p:tgtEl>
                                        <p:attrNameLst>
                                          <p:attrName>ppt_x</p:attrName>
                                        </p:attrNameLst>
                                      </p:cBhvr>
                                      <p:tavLst>
                                        <p:tav tm="0">
                                          <p:val>
                                            <p:strVal val="#ppt_x"/>
                                          </p:val>
                                        </p:tav>
                                        <p:tav tm="100000">
                                          <p:val>
                                            <p:strVal val="#ppt_x"/>
                                          </p:val>
                                        </p:tav>
                                      </p:tavLst>
                                    </p:anim>
                                    <p:anim calcmode="lin" valueType="num">
                                      <p:cBhvr>
                                        <p:cTn id="16" dur="15000" fill="hold"/>
                                        <p:tgtEl>
                                          <p:spTgt spid="450603">
                                            <p:txEl>
                                              <p:pRg st="1" end="1"/>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indefinite" fill="hold">
                                          <p:stCondLst>
                                            <p:cond delay="0"/>
                                          </p:stCondLst>
                                        </p:cTn>
                                        <p:tgtEl>
                                          <p:spTgt spid="450603">
                                            <p:txEl>
                                              <p:pRg st="2" end="2"/>
                                            </p:txEl>
                                          </p:spTgt>
                                        </p:tgtEl>
                                        <p:attrNameLst>
                                          <p:attrName>style.visibility</p:attrName>
                                        </p:attrNameLst>
                                      </p:cBhvr>
                                      <p:to>
                                        <p:strVal val="visible"/>
                                      </p:to>
                                    </p:set>
                                    <p:anim calcmode="lin" valueType="num">
                                      <p:cBhvr>
                                        <p:cTn id="19" dur="15000" fill="hold"/>
                                        <p:tgtEl>
                                          <p:spTgt spid="450603">
                                            <p:txEl>
                                              <p:pRg st="2" end="2"/>
                                            </p:txEl>
                                          </p:spTgt>
                                        </p:tgtEl>
                                        <p:attrNameLst>
                                          <p:attrName>ppt_x</p:attrName>
                                        </p:attrNameLst>
                                      </p:cBhvr>
                                      <p:tavLst>
                                        <p:tav tm="0">
                                          <p:val>
                                            <p:strVal val="#ppt_x"/>
                                          </p:val>
                                        </p:tav>
                                        <p:tav tm="100000">
                                          <p:val>
                                            <p:strVal val="#ppt_x"/>
                                          </p:val>
                                        </p:tav>
                                      </p:tavLst>
                                    </p:anim>
                                    <p:anim calcmode="lin" valueType="num">
                                      <p:cBhvr>
                                        <p:cTn id="20" dur="15000" fill="hold"/>
                                        <p:tgtEl>
                                          <p:spTgt spid="450603">
                                            <p:txEl>
                                              <p:pRg st="2" end="2"/>
                                            </p:txEl>
                                          </p:spTgt>
                                        </p:tgtEl>
                                        <p:attrNameLst>
                                          <p:attrName>ppt_y</p:attrName>
                                        </p:attrNameLst>
                                      </p:cBhvr>
                                      <p:tavLst>
                                        <p:tav tm="0">
                                          <p:val>
                                            <p:strVal val="#ppt_y+1"/>
                                          </p:val>
                                        </p:tav>
                                        <p:tav tm="100000">
                                          <p:val>
                                            <p:strVal val="#ppt_y-1"/>
                                          </p:val>
                                        </p:tav>
                                      </p:tavLst>
                                    </p:anim>
                                  </p:childTnLst>
                                </p:cTn>
                              </p:par>
                              <p:par>
                                <p:cTn id="21" presetID="28" presetClass="entr" presetSubtype="0" fill="hold" grpId="0" nodeType="withEffect">
                                  <p:stCondLst>
                                    <p:cond delay="0"/>
                                  </p:stCondLst>
                                  <p:childTnLst>
                                    <p:set>
                                      <p:cBhvr>
                                        <p:cTn id="22" dur="indefinite" fill="hold">
                                          <p:stCondLst>
                                            <p:cond delay="0"/>
                                          </p:stCondLst>
                                        </p:cTn>
                                        <p:tgtEl>
                                          <p:spTgt spid="450603">
                                            <p:txEl>
                                              <p:pRg st="3" end="3"/>
                                            </p:txEl>
                                          </p:spTgt>
                                        </p:tgtEl>
                                        <p:attrNameLst>
                                          <p:attrName>style.visibility</p:attrName>
                                        </p:attrNameLst>
                                      </p:cBhvr>
                                      <p:to>
                                        <p:strVal val="visible"/>
                                      </p:to>
                                    </p:set>
                                    <p:anim calcmode="lin" valueType="num">
                                      <p:cBhvr>
                                        <p:cTn id="23" dur="15000" fill="hold"/>
                                        <p:tgtEl>
                                          <p:spTgt spid="450603">
                                            <p:txEl>
                                              <p:pRg st="3" end="3"/>
                                            </p:txEl>
                                          </p:spTgt>
                                        </p:tgtEl>
                                        <p:attrNameLst>
                                          <p:attrName>ppt_x</p:attrName>
                                        </p:attrNameLst>
                                      </p:cBhvr>
                                      <p:tavLst>
                                        <p:tav tm="0">
                                          <p:val>
                                            <p:strVal val="#ppt_x"/>
                                          </p:val>
                                        </p:tav>
                                        <p:tav tm="100000">
                                          <p:val>
                                            <p:strVal val="#ppt_x"/>
                                          </p:val>
                                        </p:tav>
                                      </p:tavLst>
                                    </p:anim>
                                    <p:anim calcmode="lin" valueType="num">
                                      <p:cBhvr>
                                        <p:cTn id="24" dur="15000" fill="hold"/>
                                        <p:tgtEl>
                                          <p:spTgt spid="450603">
                                            <p:txEl>
                                              <p:pRg st="3" end="3"/>
                                            </p:txEl>
                                          </p:spTgt>
                                        </p:tgtEl>
                                        <p:attrNameLst>
                                          <p:attrName>ppt_y</p:attrName>
                                        </p:attrNameLst>
                                      </p:cBhvr>
                                      <p:tavLst>
                                        <p:tav tm="0">
                                          <p:val>
                                            <p:strVal val="#ppt_y+1"/>
                                          </p:val>
                                        </p:tav>
                                        <p:tav tm="100000">
                                          <p:val>
                                            <p:strVal val="#ppt_y-1"/>
                                          </p:val>
                                        </p:tav>
                                      </p:tavLst>
                                    </p:anim>
                                  </p:childTnLst>
                                </p:cTn>
                              </p:par>
                              <p:par>
                                <p:cTn id="25" presetID="28" presetClass="entr" presetSubtype="0" fill="hold" grpId="0" nodeType="withEffect">
                                  <p:stCondLst>
                                    <p:cond delay="0"/>
                                  </p:stCondLst>
                                  <p:childTnLst>
                                    <p:set>
                                      <p:cBhvr>
                                        <p:cTn id="26" dur="indefinite" fill="hold">
                                          <p:stCondLst>
                                            <p:cond delay="0"/>
                                          </p:stCondLst>
                                        </p:cTn>
                                        <p:tgtEl>
                                          <p:spTgt spid="450603">
                                            <p:txEl>
                                              <p:pRg st="4" end="4"/>
                                            </p:txEl>
                                          </p:spTgt>
                                        </p:tgtEl>
                                        <p:attrNameLst>
                                          <p:attrName>style.visibility</p:attrName>
                                        </p:attrNameLst>
                                      </p:cBhvr>
                                      <p:to>
                                        <p:strVal val="visible"/>
                                      </p:to>
                                    </p:set>
                                    <p:anim calcmode="lin" valueType="num">
                                      <p:cBhvr>
                                        <p:cTn id="27" dur="15000" fill="hold"/>
                                        <p:tgtEl>
                                          <p:spTgt spid="450603">
                                            <p:txEl>
                                              <p:pRg st="4" end="4"/>
                                            </p:txEl>
                                          </p:spTgt>
                                        </p:tgtEl>
                                        <p:attrNameLst>
                                          <p:attrName>ppt_x</p:attrName>
                                        </p:attrNameLst>
                                      </p:cBhvr>
                                      <p:tavLst>
                                        <p:tav tm="0">
                                          <p:val>
                                            <p:strVal val="#ppt_x"/>
                                          </p:val>
                                        </p:tav>
                                        <p:tav tm="100000">
                                          <p:val>
                                            <p:strVal val="#ppt_x"/>
                                          </p:val>
                                        </p:tav>
                                      </p:tavLst>
                                    </p:anim>
                                    <p:anim calcmode="lin" valueType="num">
                                      <p:cBhvr>
                                        <p:cTn id="28" dur="15000" fill="hold"/>
                                        <p:tgtEl>
                                          <p:spTgt spid="450603">
                                            <p:txEl>
                                              <p:pRg st="4" end="4"/>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2" grpId="0"/>
      <p:bldP spid="450603" grpId="0" build="allAtOnce">
        <p:tmplLst>
          <p:tmpl lvl="1">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2">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3">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4">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5">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Lst>
      </p:bldP>
    </p:bldLst>
  </p:timing>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2"/>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3"/>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4"/>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slide" Target="slide11.xml"/><Relationship Id="rId5" Type="http://schemas.openxmlformats.org/officeDocument/2006/relationships/slide" Target="slide1.xml"/><Relationship Id="rId4" Type="http://schemas.openxmlformats.org/officeDocument/2006/relationships/slide" Target="slide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15.png"/><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8.xml"/><Relationship Id="rId2" Type="http://schemas.openxmlformats.org/officeDocument/2006/relationships/image" Target="../media/image16.png"/><Relationship Id="rId1"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8.xml"/><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18.xml"/><Relationship Id="rId5" Type="http://schemas.openxmlformats.org/officeDocument/2006/relationships/image" Target="../media/image10.wmf"/><Relationship Id="rId4" Type="http://schemas.openxmlformats.org/officeDocument/2006/relationships/oleObject" Target="../embeddings/oleObject3.bin"/><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9957" name="Group 5"/>
          <p:cNvGrpSpPr/>
          <p:nvPr/>
        </p:nvGrpSpPr>
        <p:grpSpPr bwMode="auto">
          <a:xfrm>
            <a:off x="2537460" y="2240280"/>
            <a:ext cx="4608513" cy="611188"/>
            <a:chOff x="158" y="1820"/>
            <a:chExt cx="2903" cy="385"/>
          </a:xfrm>
        </p:grpSpPr>
        <p:pic>
          <p:nvPicPr>
            <p:cNvPr id="509958" name="Picture 6" descr="GEL Rounded Rectangle aquamarine">
              <a:hlinkClick r:id="rId1" action="ppaction://hlinksldjump"/>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59" name="Text Box 7">
              <a:hlinkClick r:id="rId1" action="ppaction://hlinksldjump"/>
            </p:cNvPr>
            <p:cNvSpPr txBox="1">
              <a:spLocks noChangeArrowheads="1"/>
            </p:cNvSpPr>
            <p:nvPr/>
          </p:nvSpPr>
          <p:spPr bwMode="auto">
            <a:xfrm>
              <a:off x="749" y="1842"/>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a:solidFill>
                    <a:srgbClr val="CC0000"/>
                  </a:solidFill>
                  <a:latin typeface="Times New Roman" panose="02020603050405020304" pitchFamily="18" charset="0"/>
                  <a:ea typeface="隶书" panose="02010509060101010101" pitchFamily="49" charset="-122"/>
                </a:rPr>
                <a:t>概述 </a:t>
              </a:r>
              <a:endParaRPr lang="zh-CN" altLang="en-US" sz="2600" b="1">
                <a:solidFill>
                  <a:srgbClr val="CC0000"/>
                </a:solidFill>
                <a:latin typeface="Times New Roman" panose="02020603050405020304" pitchFamily="18" charset="0"/>
                <a:ea typeface="隶书" panose="02010509060101010101" pitchFamily="49" charset="-122"/>
              </a:endParaRPr>
            </a:p>
          </p:txBody>
        </p:sp>
        <p:pic>
          <p:nvPicPr>
            <p:cNvPr id="509960" name="Picture 8" descr="GEL Rounded Rectangle aquamarine">
              <a:hlinkClick r:id="rId1"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61" name="Text Box 9">
              <a:hlinkClick r:id="rId1" action="ppaction://hlinksldjump"/>
            </p:cNvPr>
            <p:cNvSpPr txBox="1">
              <a:spLocks noChangeArrowheads="1"/>
            </p:cNvSpPr>
            <p:nvPr/>
          </p:nvSpPr>
          <p:spPr bwMode="auto">
            <a:xfrm>
              <a:off x="242" y="1865"/>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a:solidFill>
                    <a:srgbClr val="CC0000"/>
                  </a:solidFill>
                  <a:latin typeface="Times New Roman" panose="02020603050405020304" pitchFamily="18" charset="0"/>
                  <a:ea typeface="隶书" panose="02010509060101010101" pitchFamily="49" charset="-122"/>
                </a:rPr>
                <a:t>6.1</a:t>
              </a:r>
              <a:endParaRPr lang="en-US" altLang="zh-CN" sz="2600" b="1">
                <a:solidFill>
                  <a:srgbClr val="CC0000"/>
                </a:solidFill>
                <a:latin typeface="Times New Roman" panose="02020603050405020304" pitchFamily="18" charset="0"/>
                <a:ea typeface="隶书" panose="02010509060101010101" pitchFamily="49" charset="-122"/>
              </a:endParaRPr>
            </a:p>
          </p:txBody>
        </p:sp>
      </p:grpSp>
      <p:grpSp>
        <p:nvGrpSpPr>
          <p:cNvPr id="509967" name="Group 15"/>
          <p:cNvGrpSpPr/>
          <p:nvPr/>
        </p:nvGrpSpPr>
        <p:grpSpPr bwMode="auto">
          <a:xfrm>
            <a:off x="2537460" y="3002280"/>
            <a:ext cx="4608513" cy="611188"/>
            <a:chOff x="158" y="2319"/>
            <a:chExt cx="2903" cy="385"/>
          </a:xfrm>
        </p:grpSpPr>
        <p:pic>
          <p:nvPicPr>
            <p:cNvPr id="509968" name="Picture 16" descr="GEL Rounded Rectangle aquamarine">
              <a:hlinkClick r:id="rId4" action="ppaction://hlinksldjump"/>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2319"/>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69" name="Text Box 17">
              <a:hlinkClick r:id="rId4" action="ppaction://hlinksldjump"/>
            </p:cNvPr>
            <p:cNvSpPr txBox="1">
              <a:spLocks noChangeArrowheads="1"/>
            </p:cNvSpPr>
            <p:nvPr/>
          </p:nvSpPr>
          <p:spPr bwMode="auto">
            <a:xfrm>
              <a:off x="749" y="2341"/>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a:solidFill>
                    <a:srgbClr val="CC0000"/>
                  </a:solidFill>
                  <a:latin typeface="Times New Roman" panose="02020603050405020304" pitchFamily="18" charset="0"/>
                  <a:ea typeface="隶书" panose="02010509060101010101" pitchFamily="49" charset="-122"/>
                </a:rPr>
                <a:t>仪器的自动校准 </a:t>
              </a:r>
              <a:endParaRPr lang="zh-CN" altLang="en-US" sz="2600" b="1">
                <a:solidFill>
                  <a:srgbClr val="CC0000"/>
                </a:solidFill>
                <a:latin typeface="Times New Roman" panose="02020603050405020304" pitchFamily="18" charset="0"/>
                <a:ea typeface="隶书" panose="02010509060101010101" pitchFamily="49" charset="-122"/>
              </a:endParaRPr>
            </a:p>
          </p:txBody>
        </p:sp>
        <p:pic>
          <p:nvPicPr>
            <p:cNvPr id="509970" name="Picture 18" descr="GEL Rounded Rectangle aquamarine">
              <a:hlinkClick r:id="rId4"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2319"/>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71" name="Text Box 19">
              <a:hlinkClick r:id="rId4" action="ppaction://hlinksldjump"/>
            </p:cNvPr>
            <p:cNvSpPr txBox="1">
              <a:spLocks noChangeArrowheads="1"/>
            </p:cNvSpPr>
            <p:nvPr/>
          </p:nvSpPr>
          <p:spPr bwMode="auto">
            <a:xfrm>
              <a:off x="242" y="2364"/>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a:solidFill>
                    <a:srgbClr val="CC0000"/>
                  </a:solidFill>
                  <a:latin typeface="Times New Roman" panose="02020603050405020304" pitchFamily="18" charset="0"/>
                  <a:ea typeface="楷体_GB2312" pitchFamily="49" charset="-122"/>
                </a:rPr>
                <a:t>6.2</a:t>
              </a:r>
              <a:endParaRPr lang="en-US" altLang="zh-CN" sz="2600" b="1">
                <a:solidFill>
                  <a:srgbClr val="CC0000"/>
                </a:solidFill>
                <a:latin typeface="Times New Roman" panose="02020603050405020304" pitchFamily="18" charset="0"/>
                <a:ea typeface="楷体_GB2312" pitchFamily="49" charset="-122"/>
              </a:endParaRPr>
            </a:p>
          </p:txBody>
        </p:sp>
      </p:grpSp>
      <p:grpSp>
        <p:nvGrpSpPr>
          <p:cNvPr id="509977" name="Group 25"/>
          <p:cNvGrpSpPr/>
          <p:nvPr/>
        </p:nvGrpSpPr>
        <p:grpSpPr bwMode="auto">
          <a:xfrm>
            <a:off x="2537460" y="3764280"/>
            <a:ext cx="4608513" cy="611188"/>
            <a:chOff x="158" y="2818"/>
            <a:chExt cx="2903" cy="385"/>
          </a:xfrm>
        </p:grpSpPr>
        <p:pic>
          <p:nvPicPr>
            <p:cNvPr id="509978" name="Picture 26" descr="GEL Rounded Rectangle aquamarine">
              <a:hlinkClick r:id="rId5" action="ppaction://hlinksldjump"/>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2818"/>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79" name="Text Box 27">
              <a:hlinkClick r:id="rId5" action="ppaction://hlinksldjump"/>
            </p:cNvPr>
            <p:cNvSpPr txBox="1">
              <a:spLocks noChangeArrowheads="1"/>
            </p:cNvSpPr>
            <p:nvPr/>
          </p:nvSpPr>
          <p:spPr bwMode="auto">
            <a:xfrm>
              <a:off x="749" y="2840"/>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a:solidFill>
                    <a:srgbClr val="CC0000"/>
                  </a:solidFill>
                  <a:latin typeface="Times New Roman" panose="02020603050405020304" pitchFamily="18" charset="0"/>
                  <a:ea typeface="隶书" panose="02010509060101010101" pitchFamily="49" charset="-122"/>
                </a:rPr>
                <a:t>仪器的自动测量</a:t>
              </a:r>
              <a:endParaRPr lang="zh-CN" altLang="en-US" sz="2600" b="1">
                <a:solidFill>
                  <a:srgbClr val="CC0000"/>
                </a:solidFill>
                <a:latin typeface="Times New Roman" panose="02020603050405020304" pitchFamily="18" charset="0"/>
                <a:ea typeface="隶书" panose="02010509060101010101" pitchFamily="49" charset="-122"/>
              </a:endParaRPr>
            </a:p>
          </p:txBody>
        </p:sp>
        <p:pic>
          <p:nvPicPr>
            <p:cNvPr id="509980" name="Picture 28" descr="GEL Rounded Rectangle aquamarine">
              <a:hlinkClick r:id="rId5"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2818"/>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81" name="Text Box 29">
              <a:hlinkClick r:id="rId5" action="ppaction://hlinksldjump"/>
            </p:cNvPr>
            <p:cNvSpPr txBox="1">
              <a:spLocks noChangeArrowheads="1"/>
            </p:cNvSpPr>
            <p:nvPr/>
          </p:nvSpPr>
          <p:spPr bwMode="auto">
            <a:xfrm>
              <a:off x="242" y="2863"/>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a:solidFill>
                    <a:srgbClr val="CC0000"/>
                  </a:solidFill>
                  <a:latin typeface="Times New Roman" panose="02020603050405020304" pitchFamily="18" charset="0"/>
                  <a:ea typeface="楷体_GB2312" pitchFamily="49" charset="-122"/>
                </a:rPr>
                <a:t>6.3</a:t>
              </a:r>
              <a:endParaRPr lang="en-US" altLang="zh-CN" sz="2600" b="1">
                <a:solidFill>
                  <a:srgbClr val="CC0000"/>
                </a:solidFill>
                <a:latin typeface="Times New Roman" panose="02020603050405020304" pitchFamily="18" charset="0"/>
                <a:ea typeface="楷体_GB2312" pitchFamily="49" charset="-122"/>
              </a:endParaRPr>
            </a:p>
          </p:txBody>
        </p:sp>
      </p:grpSp>
      <p:grpSp>
        <p:nvGrpSpPr>
          <p:cNvPr id="509987" name="Group 35"/>
          <p:cNvGrpSpPr/>
          <p:nvPr/>
        </p:nvGrpSpPr>
        <p:grpSpPr bwMode="auto">
          <a:xfrm>
            <a:off x="2537460" y="4526280"/>
            <a:ext cx="4608513" cy="611188"/>
            <a:chOff x="158" y="3317"/>
            <a:chExt cx="2903" cy="385"/>
          </a:xfrm>
        </p:grpSpPr>
        <p:pic>
          <p:nvPicPr>
            <p:cNvPr id="509988" name="Picture 36" descr="GEL Rounded Rectangle aquamarine">
              <a:hlinkClick r:id="rId6" action="ppaction://hlinksldjump"/>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3317"/>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89" name="Text Box 37">
              <a:hlinkClick r:id="rId6" action="ppaction://hlinksldjump"/>
            </p:cNvPr>
            <p:cNvSpPr txBox="1">
              <a:spLocks noChangeArrowheads="1"/>
            </p:cNvSpPr>
            <p:nvPr/>
          </p:nvSpPr>
          <p:spPr bwMode="auto">
            <a:xfrm>
              <a:off x="749" y="3339"/>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600" b="1">
                  <a:solidFill>
                    <a:srgbClr val="CC0000"/>
                  </a:solidFill>
                  <a:latin typeface="Times New Roman" panose="02020603050405020304" pitchFamily="18" charset="0"/>
                  <a:ea typeface="隶书" panose="02010509060101010101" pitchFamily="49" charset="-122"/>
                </a:rPr>
                <a:t>硬件故障自检 </a:t>
              </a:r>
              <a:endParaRPr lang="zh-CN" altLang="en-US" sz="2600" b="1">
                <a:solidFill>
                  <a:srgbClr val="CC0000"/>
                </a:solidFill>
                <a:latin typeface="Times New Roman" panose="02020603050405020304" pitchFamily="18" charset="0"/>
                <a:ea typeface="隶书" panose="02010509060101010101" pitchFamily="49" charset="-122"/>
              </a:endParaRPr>
            </a:p>
          </p:txBody>
        </p:sp>
        <p:pic>
          <p:nvPicPr>
            <p:cNvPr id="509990" name="Picture 38" descr="GEL Rounded Rectangle aquamarine">
              <a:hlinkClick r:id="rId6"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 y="3317"/>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9991" name="Text Box 39">
              <a:hlinkClick r:id="rId6" action="ppaction://hlinksldjump"/>
            </p:cNvPr>
            <p:cNvSpPr txBox="1">
              <a:spLocks noChangeArrowheads="1"/>
            </p:cNvSpPr>
            <p:nvPr/>
          </p:nvSpPr>
          <p:spPr bwMode="auto">
            <a:xfrm>
              <a:off x="242" y="3362"/>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600" b="1">
                  <a:solidFill>
                    <a:srgbClr val="CC0000"/>
                  </a:solidFill>
                  <a:latin typeface="Times New Roman" panose="02020603050405020304" pitchFamily="18" charset="0"/>
                  <a:ea typeface="楷体_GB2312" pitchFamily="49" charset="-122"/>
                </a:rPr>
                <a:t>6.4</a:t>
              </a:r>
              <a:endParaRPr lang="en-US" altLang="zh-CN" sz="2600" b="1">
                <a:solidFill>
                  <a:srgbClr val="CC0000"/>
                </a:solidFill>
                <a:latin typeface="Times New Roman" panose="02020603050405020304" pitchFamily="18" charset="0"/>
                <a:ea typeface="楷体_GB2312" pitchFamily="49" charset="-122"/>
              </a:endParaRPr>
            </a:p>
          </p:txBody>
        </p:sp>
      </p:grpSp>
      <p:sp>
        <p:nvSpPr>
          <p:cNvPr id="510004" name="Text Box 52"/>
          <p:cNvSpPr txBox="1">
            <a:spLocks noChangeArrowheads="1"/>
          </p:cNvSpPr>
          <p:nvPr/>
        </p:nvSpPr>
        <p:spPr bwMode="auto">
          <a:xfrm>
            <a:off x="640080" y="971233"/>
            <a:ext cx="7848600" cy="534035"/>
          </a:xfrm>
          <a:prstGeom prst="rect">
            <a:avLst/>
          </a:prstGeom>
          <a:noFill/>
          <a:ln>
            <a:noFill/>
          </a:ln>
          <a:effectLst>
            <a:prstShdw prst="shdw17" dist="17961" dir="2700000">
              <a:srgbClr val="0000FF">
                <a:gamma/>
                <a:shade val="60000"/>
                <a:invGamma/>
              </a:srgbClr>
            </a:prst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p>
            <a:pPr algn="ctr" eaLnBrk="0" fontAlgn="base" hangingPunct="0">
              <a:lnSpc>
                <a:spcPct val="90000"/>
              </a:lnSpc>
              <a:spcBef>
                <a:spcPct val="0"/>
              </a:spcBef>
              <a:spcAft>
                <a:spcPct val="0"/>
              </a:spcAft>
            </a:pPr>
            <a:r>
              <a:rPr kumimoji="1" lang="zh-CN" altLang="en-US" sz="3200" b="1">
                <a:solidFill>
                  <a:srgbClr val="FFFFFF"/>
                </a:solidFill>
                <a:latin typeface="隶书" panose="02010509060101010101" pitchFamily="49" charset="-122"/>
                <a:ea typeface="隶书" panose="02010509060101010101" pitchFamily="49" charset="-122"/>
              </a:rPr>
              <a:t>第</a:t>
            </a:r>
            <a:r>
              <a:rPr kumimoji="1" lang="en-US" altLang="zh-CN" sz="3200" b="1">
                <a:solidFill>
                  <a:srgbClr val="FFFFFF"/>
                </a:solidFill>
                <a:latin typeface="隶书" panose="02010509060101010101" pitchFamily="49" charset="-122"/>
                <a:ea typeface="隶书" panose="02010509060101010101" pitchFamily="49" charset="-122"/>
              </a:rPr>
              <a:t>6</a:t>
            </a:r>
            <a:r>
              <a:rPr kumimoji="1" lang="zh-CN" altLang="en-US" sz="3200" b="1">
                <a:solidFill>
                  <a:srgbClr val="FFFFFF"/>
                </a:solidFill>
                <a:latin typeface="隶书" panose="02010509060101010101" pitchFamily="49" charset="-122"/>
                <a:ea typeface="隶书" panose="02010509060101010101" pitchFamily="49" charset="-122"/>
              </a:rPr>
              <a:t>章  智能仪器的自动测量和自检技术 </a:t>
            </a:r>
            <a:endParaRPr kumimoji="1" lang="zh-CN" altLang="en-US" sz="3200" b="1">
              <a:solidFill>
                <a:srgbClr val="FFFFFF"/>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descr="斜纹布"/>
          <p:cNvSpPr>
            <a:spLocks noChangeArrowheads="1"/>
          </p:cNvSpPr>
          <p:nvPr/>
        </p:nvSpPr>
        <p:spPr bwMode="auto">
          <a:xfrm>
            <a:off x="3313430" y="391795"/>
            <a:ext cx="263017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6.4 </a:t>
            </a:r>
            <a:r>
              <a:rPr kumimoji="1"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硬件故障自检</a:t>
            </a:r>
            <a:endParaRPr kumimoji="1"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17135" name="Rectangle 15" descr="斜纹布"/>
          <p:cNvSpPr>
            <a:spLocks noChangeArrowheads="1"/>
          </p:cNvSpPr>
          <p:nvPr/>
        </p:nvSpPr>
        <p:spPr bwMode="auto">
          <a:xfrm>
            <a:off x="278130" y="943610"/>
            <a:ext cx="8641715" cy="230695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0"/>
              </a:spcBef>
              <a:spcAft>
                <a:spcPct val="0"/>
              </a:spcAft>
              <a:buFont typeface="Wingdings" panose="05000000000000000000" pitchFamily="2" charset="2"/>
              <a:buChar char="Ø"/>
            </a:pPr>
            <a:r>
              <a:rPr kumimoji="1"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为了提高系统的可靠性，降低故障率，需要对系统本身的运行状态进行监督和检查，以保证系统的安全和可靠运行。</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buFont typeface="Wingdings" panose="05000000000000000000" pitchFamily="2" charset="2"/>
              <a:buChar char="Ø"/>
            </a:pP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 自检就是自动开始或人为触发开始执行事先编制好的检测程序的自我检验过程，能对系统出现的软硬件故障进行自动检测，并且给出相应提示（代码提示、灯光闪烁、声响报警等）。</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a:p>
            <a:pPr fontAlgn="base">
              <a:spcBef>
                <a:spcPct val="0"/>
              </a:spcBef>
              <a:spcAft>
                <a:spcPct val="0"/>
              </a:spcAft>
              <a:buFont typeface="Wingdings" panose="05000000000000000000" pitchFamily="2" charset="2"/>
              <a:buChar char="Ø"/>
            </a:pP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 常见的自检有开机自检、周期性自检和键控自检。</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51939" name="Text Box 3"/>
          <p:cNvSpPr txBox="1">
            <a:spLocks noChangeArrowheads="1"/>
          </p:cNvSpPr>
          <p:nvPr/>
        </p:nvSpPr>
        <p:spPr bwMode="auto">
          <a:xfrm>
            <a:off x="273685" y="3147695"/>
            <a:ext cx="851471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just" fontAlgn="base">
              <a:lnSpc>
                <a:spcPct val="100000"/>
              </a:lnSpc>
              <a:spcBef>
                <a:spcPts val="0"/>
              </a:spcBef>
              <a:spcAft>
                <a:spcPct val="0"/>
              </a:spcAft>
            </a:pPr>
            <a:r>
              <a:rPr kumimoji="1" lang="en-US" altLang="zh-CN" sz="2400" b="1">
                <a:solidFill>
                  <a:srgbClr val="66FF33"/>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a:solidFill>
                  <a:srgbClr val="66FF33"/>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a:solidFill>
                  <a:srgbClr val="66FF33"/>
                </a:solidFill>
                <a:latin typeface="宋体" panose="02010600030101010101" pitchFamily="2" charset="-122"/>
                <a:ea typeface="宋体" panose="02010600030101010101" pitchFamily="2" charset="-122"/>
                <a:cs typeface="宋体" panose="02010600030101010101" pitchFamily="2" charset="-122"/>
              </a:rPr>
              <a:t>开机自检</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  当仪器接通电源或复位后，仪器进行一次自检，在以后的测控过程中不再进行。</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a:p>
            <a:pPr algn="just" fontAlgn="base">
              <a:lnSpc>
                <a:spcPct val="100000"/>
              </a:lnSpc>
              <a:spcBef>
                <a:spcPts val="0"/>
              </a:spcBef>
              <a:spcAft>
                <a:spcPct val="0"/>
              </a:spcAft>
            </a:pPr>
            <a:r>
              <a:rPr kumimoji="1" lang="en-US" altLang="zh-CN" sz="2400" b="1">
                <a:solidFill>
                  <a:srgbClr val="66FF33"/>
                </a:solidFill>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400" b="1">
                <a:solidFill>
                  <a:srgbClr val="66FF33"/>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a:solidFill>
                  <a:srgbClr val="66FF33"/>
                </a:solidFill>
                <a:latin typeface="宋体" panose="02010600030101010101" pitchFamily="2" charset="-122"/>
                <a:ea typeface="宋体" panose="02010600030101010101" pitchFamily="2" charset="-122"/>
                <a:cs typeface="宋体" panose="02010600030101010101" pitchFamily="2" charset="-122"/>
              </a:rPr>
              <a:t>周期性自检</a:t>
            </a:r>
            <a:r>
              <a:rPr kumimoji="1" lang="en-US" altLang="zh-CN" sz="2400" b="1">
                <a:solidFill>
                  <a:srgbClr val="66FF33"/>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大多数智能仪器在运行过程中，要不断地、周期性地插入自检操作。这种自检完全是自动进行的，并且是在测量工作的间歇期间完成的，不干扰正常测控任务。</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a:p>
            <a:pPr algn="just" fontAlgn="base">
              <a:lnSpc>
                <a:spcPct val="100000"/>
              </a:lnSpc>
              <a:spcBef>
                <a:spcPts val="0"/>
              </a:spcBef>
              <a:spcAft>
                <a:spcPct val="0"/>
              </a:spcAft>
            </a:pPr>
            <a:r>
              <a:rPr kumimoji="1" lang="en-US" altLang="zh-CN" sz="2400" b="1">
                <a:solidFill>
                  <a:srgbClr val="66FF33"/>
                </a:solidFill>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400" b="1">
                <a:solidFill>
                  <a:srgbClr val="66FF33"/>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1">
                <a:solidFill>
                  <a:srgbClr val="66FF33"/>
                </a:solidFill>
                <a:latin typeface="宋体" panose="02010600030101010101" pitchFamily="2" charset="-122"/>
                <a:ea typeface="宋体" panose="02010600030101010101" pitchFamily="2" charset="-122"/>
                <a:cs typeface="宋体" panose="02010600030101010101" pitchFamily="2" charset="-122"/>
              </a:rPr>
              <a:t>键控自检</a:t>
            </a:r>
            <a:r>
              <a:rPr kumimoji="1" lang="en-US" altLang="zh-CN" sz="2400" b="1">
                <a:solidFill>
                  <a:srgbClr val="66FF33"/>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有些仪器是在面板上设置一个自检按键，由操作者控制用来启动自检程序。</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Text Box 3"/>
          <p:cNvSpPr txBox="1">
            <a:spLocks noChangeArrowheads="1"/>
          </p:cNvSpPr>
          <p:nvPr/>
        </p:nvSpPr>
        <p:spPr bwMode="auto">
          <a:xfrm>
            <a:off x="448945" y="1457960"/>
            <a:ext cx="84582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spcAft>
                <a:spcPct val="0"/>
              </a:spcAft>
            </a:pP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当程序投入运行之前，检查其能否正确写入和读出数据。一般先将检查字“</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AAH</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写入</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RAM</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单元，然后按所写的单元地址逐字节读出，检查是否全为“</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AAH</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；再写入检查字“</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55H</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，同样以所写单元地址逐字节读出，检查是否全为“</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55H</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。检查字“</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AAH</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和“</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55H</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均为相邻位电平相反，且“</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AAH</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和“</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55H</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互为反码。循环一遍即可实现各位写“</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、读“</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和写“</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、读“</a:t>
            </a:r>
            <a:r>
              <a:rPr kumimoji="1"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的操作。</a:t>
            </a:r>
            <a:endPar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18148" name="Rectangle 4" descr="斜纹布"/>
          <p:cNvSpPr>
            <a:spLocks noChangeArrowheads="1"/>
          </p:cNvSpPr>
          <p:nvPr/>
        </p:nvSpPr>
        <p:spPr bwMode="auto">
          <a:xfrm>
            <a:off x="539115" y="440055"/>
            <a:ext cx="25152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400" b="1">
                <a:solidFill>
                  <a:schemeClr val="tx1"/>
                </a:solidFill>
                <a:latin typeface="Times New Roman" panose="02020603050405020304" pitchFamily="18" charset="0"/>
                <a:ea typeface="楷体_GB2312" pitchFamily="49" charset="-122"/>
                <a:cs typeface="Times New Roman" panose="02020603050405020304" pitchFamily="18" charset="0"/>
              </a:rPr>
              <a:t>6.4.1 RAM</a:t>
            </a:r>
            <a:r>
              <a:rPr kumimoji="1" lang="zh-CN" altLang="en-US" sz="2400" b="1">
                <a:solidFill>
                  <a:schemeClr val="tx1"/>
                </a:solidFill>
                <a:latin typeface="宋体" panose="02010600030101010101" pitchFamily="2" charset="-122"/>
                <a:ea typeface="宋体" panose="02010600030101010101" pitchFamily="2" charset="-122"/>
              </a:rPr>
              <a:t>的自检</a:t>
            </a:r>
            <a:endParaRPr kumimoji="1" lang="zh-CN" altLang="en-US" sz="2400" b="1">
              <a:solidFill>
                <a:schemeClr val="tx1"/>
              </a:solidFill>
              <a:latin typeface="宋体" panose="02010600030101010101" pitchFamily="2" charset="-122"/>
              <a:ea typeface="宋体" panose="02010600030101010101" pitchFamily="2" charset="-122"/>
            </a:endParaRPr>
          </a:p>
        </p:txBody>
      </p:sp>
      <p:sp>
        <p:nvSpPr>
          <p:cNvPr id="518149" name="Rectangle 5" descr="斜纹布"/>
          <p:cNvSpPr>
            <a:spLocks noChangeArrowheads="1"/>
          </p:cNvSpPr>
          <p:nvPr/>
        </p:nvSpPr>
        <p:spPr bwMode="auto">
          <a:xfrm>
            <a:off x="628015" y="979805"/>
            <a:ext cx="948690" cy="398780"/>
          </a:xfrm>
          <a:prstGeom prst="rect">
            <a:avLst/>
          </a:prstGeom>
          <a:noFill/>
          <a:ln w="28575" cap="sq">
            <a:solidFill>
              <a:schemeClr val="accent2"/>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lstStyle/>
          <a:p>
            <a:pPr fontAlgn="base">
              <a:spcBef>
                <a:spcPct val="0"/>
              </a:spcBef>
              <a:spcAft>
                <a:spcPct val="0"/>
              </a:spcAft>
            </a:pPr>
            <a:r>
              <a:rPr kumimoji="1" lang="zh-CN" altLang="en-US" sz="2000" b="1">
                <a:solidFill>
                  <a:srgbClr val="66FF33"/>
                </a:solidFill>
                <a:latin typeface="宋体" panose="02010600030101010101" pitchFamily="2" charset="-122"/>
                <a:ea typeface="宋体" panose="02010600030101010101" pitchFamily="2" charset="-122"/>
              </a:rPr>
              <a:t>情况一</a:t>
            </a:r>
            <a:endParaRPr kumimoji="1" lang="zh-CN" altLang="en-US" sz="2000" b="1">
              <a:solidFill>
                <a:srgbClr val="66FF33"/>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9170" name="Object 2" descr="斜纹布"/>
          <p:cNvGraphicFramePr>
            <a:graphicFrameLocks noChangeAspect="1"/>
          </p:cNvGraphicFramePr>
          <p:nvPr/>
        </p:nvGraphicFramePr>
        <p:xfrm>
          <a:off x="5437505" y="549275"/>
          <a:ext cx="3041015" cy="4177030"/>
        </p:xfrm>
        <a:graphic>
          <a:graphicData uri="http://schemas.openxmlformats.org/presentationml/2006/ole">
            <mc:AlternateContent xmlns:mc="http://schemas.openxmlformats.org/markup-compatibility/2006">
              <mc:Choice xmlns:v="urn:schemas-microsoft-com:vml" Requires="v">
                <p:oleObj spid="_x0000_s4133" name="位图图像" r:id="rId1" imgW="3571875" imgH="4905375" progId="Paint.Picture">
                  <p:embed/>
                </p:oleObj>
              </mc:Choice>
              <mc:Fallback>
                <p:oleObj name="位图图像" r:id="rId1" imgW="3571875" imgH="4905375" progId="Paint.Picture">
                  <p:embed/>
                  <p:pic>
                    <p:nvPicPr>
                      <p:cNvPr id="0" name="图片 4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505" y="549275"/>
                        <a:ext cx="3041015" cy="417703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
        <p:nvSpPr>
          <p:cNvPr id="519171" name="Rectangle 3" descr="斜纹布"/>
          <p:cNvSpPr>
            <a:spLocks noChangeArrowheads="1"/>
          </p:cNvSpPr>
          <p:nvPr/>
        </p:nvSpPr>
        <p:spPr bwMode="auto">
          <a:xfrm>
            <a:off x="1688465" y="1892935"/>
            <a:ext cx="2480310" cy="460375"/>
          </a:xfrm>
          <a:prstGeom prst="rect">
            <a:avLst/>
          </a:prstGeom>
          <a:noFill/>
          <a:ln w="28575" cap="sq">
            <a:solidFill>
              <a:srgbClr val="FF99FF"/>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lstStyle/>
          <a:p>
            <a:pPr fontAlgn="base">
              <a:spcBef>
                <a:spcPct val="0"/>
              </a:spcBef>
              <a:spcAft>
                <a:spcPct val="0"/>
              </a:spcAft>
            </a:pPr>
            <a:r>
              <a:rPr kumimoji="1" lang="en-US" altLang="zh-CN" sz="2400" b="1">
                <a:solidFill>
                  <a:srgbClr val="FFFF00"/>
                </a:solidFill>
                <a:latin typeface="楷体_GB2312" pitchFamily="49" charset="-122"/>
                <a:ea typeface="楷体_GB2312" pitchFamily="49" charset="-122"/>
              </a:rPr>
              <a:t>RAM</a:t>
            </a:r>
            <a:r>
              <a:rPr kumimoji="1" lang="zh-CN" altLang="en-US" sz="2400" b="1">
                <a:solidFill>
                  <a:srgbClr val="FFFF00"/>
                </a:solidFill>
                <a:latin typeface="楷体_GB2312" pitchFamily="49" charset="-122"/>
                <a:ea typeface="楷体_GB2312" pitchFamily="49" charset="-122"/>
              </a:rPr>
              <a:t>的自检流程一</a:t>
            </a:r>
            <a:endParaRPr kumimoji="1" lang="zh-CN" altLang="en-US" sz="2400" b="1">
              <a:solidFill>
                <a:srgbClr val="FFFF00"/>
              </a:solidFill>
              <a:latin typeface="楷体_GB2312" pitchFamily="49" charset="-122"/>
              <a:ea typeface="楷体_GB2312" pitchFamily="49" charset="-122"/>
            </a:endParaRPr>
          </a:p>
        </p:txBody>
      </p:sp>
      <p:sp>
        <p:nvSpPr>
          <p:cNvPr id="519172" name="AutoShape 4"/>
          <p:cNvSpPr>
            <a:spLocks noChangeArrowheads="1"/>
          </p:cNvSpPr>
          <p:nvPr/>
        </p:nvSpPr>
        <p:spPr bwMode="auto">
          <a:xfrm>
            <a:off x="4345940" y="1932305"/>
            <a:ext cx="914400" cy="381000"/>
          </a:xfrm>
          <a:prstGeom prst="rightArrow">
            <a:avLst>
              <a:gd name="adj1" fmla="val 50000"/>
              <a:gd name="adj2" fmla="val 60000"/>
            </a:avLst>
          </a:prstGeom>
          <a:solidFill>
            <a:srgbClr val="FFCC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fontAlgn="base">
              <a:spcBef>
                <a:spcPct val="0"/>
              </a:spcBef>
              <a:spcAft>
                <a:spcPct val="0"/>
              </a:spcAft>
            </a:pPr>
            <a:endParaRPr lang="zh-CN" altLang="en-US" sz="2200" b="1">
              <a:solidFill>
                <a:srgbClr val="FFFF00"/>
              </a:solidFill>
              <a:ea typeface="楷体_GB2312" pitchFamily="49" charset="-122"/>
            </a:endParaRPr>
          </a:p>
        </p:txBody>
      </p:sp>
      <p:sp>
        <p:nvSpPr>
          <p:cNvPr id="518148" name="Rectangle 4" descr="斜纹布"/>
          <p:cNvSpPr>
            <a:spLocks noChangeArrowheads="1"/>
          </p:cNvSpPr>
          <p:nvPr/>
        </p:nvSpPr>
        <p:spPr bwMode="auto">
          <a:xfrm>
            <a:off x="539115" y="440055"/>
            <a:ext cx="25152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p>
            <a:pPr fontAlgn="base">
              <a:spcBef>
                <a:spcPct val="0"/>
              </a:spcBef>
              <a:spcAft>
                <a:spcPct val="0"/>
              </a:spcAft>
            </a:pPr>
            <a:r>
              <a:rPr kumimoji="1" lang="en-US" altLang="zh-CN" sz="2400" b="1">
                <a:solidFill>
                  <a:schemeClr val="tx1"/>
                </a:solidFill>
                <a:latin typeface="Times New Roman" panose="02020603050405020304" pitchFamily="18" charset="0"/>
                <a:ea typeface="楷体_GB2312" pitchFamily="49" charset="-122"/>
                <a:cs typeface="Times New Roman" panose="02020603050405020304" pitchFamily="18" charset="0"/>
              </a:rPr>
              <a:t>6.4.1 RAM</a:t>
            </a:r>
            <a:r>
              <a:rPr kumimoji="1" lang="zh-CN" altLang="en-US" sz="2400" b="1">
                <a:solidFill>
                  <a:schemeClr val="tx1"/>
                </a:solidFill>
                <a:latin typeface="宋体" panose="02010600030101010101" pitchFamily="2" charset="-122"/>
                <a:ea typeface="宋体" panose="02010600030101010101" pitchFamily="2" charset="-122"/>
              </a:rPr>
              <a:t>的自检</a:t>
            </a:r>
            <a:endParaRPr kumimoji="1" lang="zh-CN" altLang="en-US" sz="2400" b="1">
              <a:solidFill>
                <a:schemeClr val="tx1"/>
              </a:solidFill>
              <a:latin typeface="宋体" panose="02010600030101010101" pitchFamily="2" charset="-122"/>
              <a:ea typeface="宋体" panose="02010600030101010101" pitchFamily="2" charset="-122"/>
            </a:endParaRPr>
          </a:p>
        </p:txBody>
      </p:sp>
      <p:sp>
        <p:nvSpPr>
          <p:cNvPr id="518149" name="Rectangle 5" descr="斜纹布"/>
          <p:cNvSpPr>
            <a:spLocks noChangeArrowheads="1"/>
          </p:cNvSpPr>
          <p:nvPr/>
        </p:nvSpPr>
        <p:spPr bwMode="auto">
          <a:xfrm>
            <a:off x="628015" y="979805"/>
            <a:ext cx="1101090" cy="460375"/>
          </a:xfrm>
          <a:prstGeom prst="rect">
            <a:avLst/>
          </a:prstGeom>
          <a:noFill/>
          <a:ln w="28575" cap="sq">
            <a:solidFill>
              <a:schemeClr val="accent2"/>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p>
            <a:pPr fontAlgn="base">
              <a:spcBef>
                <a:spcPct val="0"/>
              </a:spcBef>
              <a:spcAft>
                <a:spcPct val="0"/>
              </a:spcAft>
            </a:pPr>
            <a:r>
              <a:rPr kumimoji="1" lang="zh-CN" altLang="en-US" sz="2400" b="1">
                <a:solidFill>
                  <a:srgbClr val="66FF33"/>
                </a:solidFill>
                <a:latin typeface="宋体" panose="02010600030101010101" pitchFamily="2" charset="-122"/>
                <a:ea typeface="宋体" panose="02010600030101010101" pitchFamily="2" charset="-122"/>
              </a:rPr>
              <a:t>情况一</a:t>
            </a:r>
            <a:endParaRPr kumimoji="1" lang="zh-CN" altLang="en-US" sz="2400" b="1">
              <a:solidFill>
                <a:srgbClr val="66FF33"/>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6" name="Rectangle 4" descr="斜纹布"/>
          <p:cNvSpPr>
            <a:spLocks noChangeArrowheads="1"/>
          </p:cNvSpPr>
          <p:nvPr/>
        </p:nvSpPr>
        <p:spPr bwMode="auto">
          <a:xfrm>
            <a:off x="467678" y="1767205"/>
            <a:ext cx="8207375" cy="470789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Uint32 memfill32( Uint32 start, Uint32 len, Uint32 val ) //</a:t>
            </a:r>
            <a:r>
              <a:rPr lang="zh-CN" altLang="en-US" sz="2000" b="1">
                <a:solidFill>
                  <a:srgbClr val="FFFF00"/>
                </a:solidFill>
                <a:latin typeface="Times New Roman" panose="02020603050405020304" pitchFamily="18" charset="0"/>
                <a:ea typeface="楷体_GB2312" pitchFamily="49" charset="-122"/>
                <a:cs typeface="Times New Roman" panose="02020603050405020304" pitchFamily="18" charset="0"/>
              </a:rPr>
              <a:t>内存填充</a:t>
            </a:r>
            <a:endParaRPr lang="zh-CN" altLang="en-US"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Uint32 i, end = start + len, errorcount = 0;</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 Write Pattern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for ( i = start; i &lt; end; i += 4 )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 volatile Uint32* )i = val;</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 Read Pattern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for ( i = start; i &lt; end; i += 4 ){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if ( *( volatile Uint32* )i != val )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errorcount++;</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break;</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return errorcount;</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p:txBody>
      </p:sp>
      <p:sp>
        <p:nvSpPr>
          <p:cNvPr id="556038" name="Rectangle 6" descr="斜纹布"/>
          <p:cNvSpPr>
            <a:spLocks noChangeArrowheads="1"/>
          </p:cNvSpPr>
          <p:nvPr/>
        </p:nvSpPr>
        <p:spPr bwMode="auto">
          <a:xfrm>
            <a:off x="468313" y="1459865"/>
            <a:ext cx="3523615"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pPr fontAlgn="base">
              <a:spcBef>
                <a:spcPct val="0"/>
              </a:spcBef>
              <a:spcAft>
                <a:spcPct val="0"/>
              </a:spcAft>
            </a:pPr>
            <a:r>
              <a:rPr lang="en-US" altLang="zh-CN" sz="2000" b="1">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256M</a:t>
            </a:r>
            <a:r>
              <a:rPr lang="zh-CN" altLang="en-US" sz="2000" b="1">
                <a:solidFill>
                  <a:srgbClr val="FFFFFF"/>
                </a:solidFill>
                <a:effectLst>
                  <a:outerShdw blurRad="38100" dist="38100" dir="2700000" algn="tl">
                    <a:srgbClr val="000000"/>
                  </a:outerShdw>
                </a:effectLst>
                <a:ea typeface="楷体_GB2312" pitchFamily="49" charset="-122"/>
              </a:rPr>
              <a:t>字节</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楷体_GB2312" pitchFamily="49" charset="-122"/>
                <a:cs typeface="Times New Roman" panose="02020603050405020304" pitchFamily="18" charset="0"/>
              </a:rPr>
              <a:t>DDR2</a:t>
            </a:r>
            <a:r>
              <a:rPr lang="zh-CN" altLang="en-US" sz="2000" b="1">
                <a:solidFill>
                  <a:srgbClr val="FFFFFF"/>
                </a:solidFill>
                <a:effectLst>
                  <a:outerShdw blurRad="38100" dist="38100" dir="2700000" algn="tl">
                    <a:srgbClr val="000000"/>
                  </a:outerShdw>
                </a:effectLst>
                <a:ea typeface="楷体_GB2312" pitchFamily="49" charset="-122"/>
              </a:rPr>
              <a:t>内存自检程序</a:t>
            </a:r>
            <a:endParaRPr lang="zh-CN" altLang="en-US" sz="2000" b="1">
              <a:solidFill>
                <a:srgbClr val="FFFFFF"/>
              </a:solidFill>
              <a:effectLst>
                <a:outerShdw blurRad="38100" dist="38100" dir="2700000" algn="tl">
                  <a:srgbClr val="000000"/>
                </a:outerShdw>
              </a:effectLst>
              <a:ea typeface="楷体_GB2312" pitchFamily="49" charset="-122"/>
            </a:endParaRPr>
          </a:p>
        </p:txBody>
      </p:sp>
      <p:sp>
        <p:nvSpPr>
          <p:cNvPr id="518148" name="Rectangle 4" descr="斜纹布"/>
          <p:cNvSpPr>
            <a:spLocks noChangeArrowheads="1"/>
          </p:cNvSpPr>
          <p:nvPr/>
        </p:nvSpPr>
        <p:spPr bwMode="auto">
          <a:xfrm>
            <a:off x="539115" y="440055"/>
            <a:ext cx="25152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p>
            <a:pPr fontAlgn="base">
              <a:spcBef>
                <a:spcPct val="0"/>
              </a:spcBef>
              <a:spcAft>
                <a:spcPct val="0"/>
              </a:spcAft>
            </a:pPr>
            <a:r>
              <a:rPr kumimoji="1" lang="en-US" altLang="zh-CN" sz="2400" b="1">
                <a:solidFill>
                  <a:schemeClr val="tx1"/>
                </a:solidFill>
                <a:latin typeface="Times New Roman" panose="02020603050405020304" pitchFamily="18" charset="0"/>
                <a:ea typeface="楷体_GB2312" pitchFamily="49" charset="-122"/>
                <a:cs typeface="Times New Roman" panose="02020603050405020304" pitchFamily="18" charset="0"/>
              </a:rPr>
              <a:t>6.4.1 RAM</a:t>
            </a:r>
            <a:r>
              <a:rPr kumimoji="1" lang="zh-CN" altLang="en-US" sz="2400" b="1">
                <a:solidFill>
                  <a:schemeClr val="tx1"/>
                </a:solidFill>
                <a:latin typeface="宋体" panose="02010600030101010101" pitchFamily="2" charset="-122"/>
                <a:ea typeface="宋体" panose="02010600030101010101" pitchFamily="2" charset="-122"/>
              </a:rPr>
              <a:t>的自检</a:t>
            </a:r>
            <a:endParaRPr kumimoji="1" lang="zh-CN" altLang="en-US" sz="2400" b="1">
              <a:solidFill>
                <a:schemeClr val="tx1"/>
              </a:solidFill>
              <a:latin typeface="宋体" panose="02010600030101010101" pitchFamily="2" charset="-122"/>
              <a:ea typeface="宋体" panose="02010600030101010101" pitchFamily="2" charset="-122"/>
            </a:endParaRPr>
          </a:p>
        </p:txBody>
      </p:sp>
      <p:sp>
        <p:nvSpPr>
          <p:cNvPr id="518149" name="Rectangle 5" descr="斜纹布"/>
          <p:cNvSpPr>
            <a:spLocks noChangeArrowheads="1"/>
          </p:cNvSpPr>
          <p:nvPr/>
        </p:nvSpPr>
        <p:spPr bwMode="auto">
          <a:xfrm>
            <a:off x="539115" y="900430"/>
            <a:ext cx="1101090" cy="460375"/>
          </a:xfrm>
          <a:prstGeom prst="rect">
            <a:avLst/>
          </a:prstGeom>
          <a:noFill/>
          <a:ln w="28575" cap="sq">
            <a:solidFill>
              <a:schemeClr val="accent2"/>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p>
            <a:pPr fontAlgn="base">
              <a:spcBef>
                <a:spcPct val="0"/>
              </a:spcBef>
              <a:spcAft>
                <a:spcPct val="0"/>
              </a:spcAft>
            </a:pPr>
            <a:r>
              <a:rPr kumimoji="1" lang="zh-CN" altLang="en-US" sz="2400" b="1">
                <a:solidFill>
                  <a:srgbClr val="66FF33"/>
                </a:solidFill>
                <a:latin typeface="宋体" panose="02010600030101010101" pitchFamily="2" charset="-122"/>
                <a:ea typeface="宋体" panose="02010600030101010101" pitchFamily="2" charset="-122"/>
              </a:rPr>
              <a:t>情况一</a:t>
            </a:r>
            <a:endParaRPr kumimoji="1" lang="zh-CN" altLang="en-US" sz="2400" b="1">
              <a:solidFill>
                <a:srgbClr val="66FF33"/>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8125" y="1062990"/>
            <a:ext cx="5488940" cy="5077460"/>
          </a:xfrm>
          <a:prstGeom prst="rect">
            <a:avLst/>
          </a:prstGeom>
          <a:noFill/>
        </p:spPr>
        <p:txBody>
          <a:bodyPr wrap="square" rtlCol="0" anchor="t">
            <a:spAutoFit/>
          </a:bodyPr>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Uint32 memaddr32( Uint32 start, Uint32 len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Uint32 i;</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Uint32 end = start + len;</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Uint32 errorcount = 0;</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 Write Pattern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for ( i = start; i &lt; end; i += 4 ){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 volatile Uint32* )i = i;</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 Read Pattern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for ( i = start; i &lt; end; i += 4 ){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if ( *( volatile Uint32* )i != i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errorcount++;</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break;</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return errorcount;</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a:t>
            </a:r>
            <a:endParaRPr lang="zh-CN" altLang="en-US"/>
          </a:p>
        </p:txBody>
      </p:sp>
      <p:sp>
        <p:nvSpPr>
          <p:cNvPr id="5" name="文本框 4"/>
          <p:cNvSpPr txBox="1"/>
          <p:nvPr/>
        </p:nvSpPr>
        <p:spPr>
          <a:xfrm>
            <a:off x="3996055" y="1684655"/>
            <a:ext cx="5147945" cy="5077460"/>
          </a:xfrm>
          <a:prstGeom prst="rect">
            <a:avLst/>
          </a:prstGeom>
          <a:noFill/>
        </p:spPr>
        <p:txBody>
          <a:bodyPr wrap="square" rtlCol="0" anchor="t">
            <a:spAutoFit/>
          </a:bodyPr>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Uint32 meminvaddr32( Uint32 start, Uint32 len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Uint32 i;</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Uint32 end = start + len;</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Uint32 errorcount = 0;</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 Write Pattern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for ( i = start; i &lt; end; i += 4 ){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 volatile Uint32* )i = ~i;</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 Read Pattern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for ( i = start; i &lt; end; i += 4 ){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if ( *( volatile Uint32* )i != ~i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errorcount++;</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break;</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    return errorcount;</a:t>
            </a:r>
            <a:endPar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b="1">
                <a:solidFill>
                  <a:srgbClr val="FFFF00"/>
                </a:solidFill>
                <a:latin typeface="Times New Roman" panose="02020603050405020304" pitchFamily="18" charset="0"/>
                <a:ea typeface="楷体_GB2312" pitchFamily="49" charset="-122"/>
                <a:cs typeface="Times New Roman" panose="02020603050405020304" pitchFamily="18" charset="0"/>
                <a:sym typeface="+mn-ea"/>
              </a:rPr>
              <a:t>}</a:t>
            </a:r>
            <a:endParaRPr lang="zh-CN" altLang="en-US"/>
          </a:p>
        </p:txBody>
      </p:sp>
      <p:sp>
        <p:nvSpPr>
          <p:cNvPr id="518148" name="Rectangle 4" descr="斜纹布"/>
          <p:cNvSpPr>
            <a:spLocks noChangeArrowheads="1"/>
          </p:cNvSpPr>
          <p:nvPr/>
        </p:nvSpPr>
        <p:spPr bwMode="auto">
          <a:xfrm>
            <a:off x="340995" y="379095"/>
            <a:ext cx="25152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p>
            <a:pPr fontAlgn="base">
              <a:spcBef>
                <a:spcPct val="0"/>
              </a:spcBef>
              <a:spcAft>
                <a:spcPct val="0"/>
              </a:spcAft>
            </a:pPr>
            <a:r>
              <a:rPr kumimoji="1" lang="en-US" altLang="zh-CN" sz="2400" b="1">
                <a:solidFill>
                  <a:schemeClr val="tx1"/>
                </a:solidFill>
                <a:latin typeface="Times New Roman" panose="02020603050405020304" pitchFamily="18" charset="0"/>
                <a:ea typeface="楷体_GB2312" pitchFamily="49" charset="-122"/>
                <a:cs typeface="Times New Roman" panose="02020603050405020304" pitchFamily="18" charset="0"/>
              </a:rPr>
              <a:t>6.4.1 RAM</a:t>
            </a:r>
            <a:r>
              <a:rPr kumimoji="1" lang="zh-CN" altLang="en-US" sz="2400" b="1">
                <a:solidFill>
                  <a:schemeClr val="tx1"/>
                </a:solidFill>
                <a:latin typeface="宋体" panose="02010600030101010101" pitchFamily="2" charset="-122"/>
                <a:ea typeface="宋体" panose="02010600030101010101" pitchFamily="2" charset="-122"/>
              </a:rPr>
              <a:t>的自检</a:t>
            </a:r>
            <a:endParaRPr kumimoji="1" lang="zh-CN" altLang="en-US" sz="2400" b="1">
              <a:solidFill>
                <a:schemeClr val="tx1"/>
              </a:solidFill>
              <a:latin typeface="宋体" panose="02010600030101010101" pitchFamily="2" charset="-122"/>
              <a:ea typeface="宋体" panose="02010600030101010101" pitchFamily="2" charset="-122"/>
            </a:endParaRPr>
          </a:p>
        </p:txBody>
      </p:sp>
      <p:sp>
        <p:nvSpPr>
          <p:cNvPr id="518149" name="Rectangle 5" descr="斜纹布"/>
          <p:cNvSpPr>
            <a:spLocks noChangeArrowheads="1"/>
          </p:cNvSpPr>
          <p:nvPr/>
        </p:nvSpPr>
        <p:spPr bwMode="auto">
          <a:xfrm>
            <a:off x="3060065" y="379095"/>
            <a:ext cx="1101090" cy="460375"/>
          </a:xfrm>
          <a:prstGeom prst="rect">
            <a:avLst/>
          </a:prstGeom>
          <a:noFill/>
          <a:ln w="28575" cap="sq">
            <a:solidFill>
              <a:schemeClr val="accent2"/>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p>
            <a:pPr fontAlgn="base">
              <a:spcBef>
                <a:spcPct val="0"/>
              </a:spcBef>
              <a:spcAft>
                <a:spcPct val="0"/>
              </a:spcAft>
            </a:pPr>
            <a:r>
              <a:rPr kumimoji="1" lang="zh-CN" altLang="en-US" sz="2400" b="1">
                <a:solidFill>
                  <a:srgbClr val="66FF33"/>
                </a:solidFill>
                <a:latin typeface="宋体" panose="02010600030101010101" pitchFamily="2" charset="-122"/>
                <a:ea typeface="宋体" panose="02010600030101010101" pitchFamily="2" charset="-122"/>
              </a:rPr>
              <a:t>情况一</a:t>
            </a:r>
            <a:endParaRPr kumimoji="1" lang="zh-CN" altLang="en-US" sz="2400" b="1">
              <a:solidFill>
                <a:srgbClr val="66FF33"/>
              </a:solidFill>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2" name="Rectangle 4" descr="斜纹布"/>
          <p:cNvSpPr>
            <a:spLocks noChangeArrowheads="1"/>
          </p:cNvSpPr>
          <p:nvPr/>
        </p:nvSpPr>
        <p:spPr bwMode="auto">
          <a:xfrm>
            <a:off x="611505" y="1205230"/>
            <a:ext cx="6186170" cy="439991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Int testDDR (void)</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Uint32 errors = 0, ddr_base, ddr_size;</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  Data Line Test ------------------- */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ddr_base = 0x80000000;</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ddr_size  = 0x4000000;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if ( memfill32( ddr_base, ddr_size, 0xaaaaaaaa )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errors += 0x01;</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if ( memfill32( ddr_base, ddr_size, 0x55555555 )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errors += 0x02;</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if ( memaddr32( ddr_base, ddr_size ) )</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errors += 0x04;</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    return errors;</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a:p>
            <a:pPr fontAlgn="base">
              <a:spcBef>
                <a:spcPct val="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a:t>
            </a:r>
            <a:endPar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endParaRPr>
          </a:p>
        </p:txBody>
      </p:sp>
      <p:sp>
        <p:nvSpPr>
          <p:cNvPr id="518148" name="Rectangle 4" descr="斜纹布"/>
          <p:cNvSpPr>
            <a:spLocks noChangeArrowheads="1"/>
          </p:cNvSpPr>
          <p:nvPr/>
        </p:nvSpPr>
        <p:spPr bwMode="auto">
          <a:xfrm>
            <a:off x="340995" y="379095"/>
            <a:ext cx="25152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p>
            <a:pPr fontAlgn="base">
              <a:spcBef>
                <a:spcPct val="0"/>
              </a:spcBef>
              <a:spcAft>
                <a:spcPct val="0"/>
              </a:spcAft>
            </a:pPr>
            <a:r>
              <a:rPr kumimoji="1" lang="en-US" altLang="zh-CN" sz="2400" b="1">
                <a:solidFill>
                  <a:schemeClr val="tx1"/>
                </a:solidFill>
                <a:latin typeface="Times New Roman" panose="02020603050405020304" pitchFamily="18" charset="0"/>
                <a:ea typeface="楷体_GB2312" pitchFamily="49" charset="-122"/>
                <a:cs typeface="Times New Roman" panose="02020603050405020304" pitchFamily="18" charset="0"/>
              </a:rPr>
              <a:t>6.4.1 RAM</a:t>
            </a:r>
            <a:r>
              <a:rPr kumimoji="1" lang="zh-CN" altLang="en-US" sz="2400" b="1">
                <a:solidFill>
                  <a:schemeClr val="tx1"/>
                </a:solidFill>
                <a:latin typeface="宋体" panose="02010600030101010101" pitchFamily="2" charset="-122"/>
                <a:ea typeface="宋体" panose="02010600030101010101" pitchFamily="2" charset="-122"/>
              </a:rPr>
              <a:t>的自检</a:t>
            </a:r>
            <a:endParaRPr kumimoji="1" lang="zh-CN" altLang="en-US" sz="2400" b="1">
              <a:solidFill>
                <a:schemeClr val="tx1"/>
              </a:solidFill>
              <a:latin typeface="宋体" panose="02010600030101010101" pitchFamily="2" charset="-122"/>
              <a:ea typeface="宋体" panose="02010600030101010101" pitchFamily="2" charset="-122"/>
            </a:endParaRPr>
          </a:p>
        </p:txBody>
      </p:sp>
      <p:sp>
        <p:nvSpPr>
          <p:cNvPr id="518149" name="Rectangle 5" descr="斜纹布"/>
          <p:cNvSpPr>
            <a:spLocks noChangeArrowheads="1"/>
          </p:cNvSpPr>
          <p:nvPr/>
        </p:nvSpPr>
        <p:spPr bwMode="auto">
          <a:xfrm>
            <a:off x="3060065" y="379095"/>
            <a:ext cx="1101090" cy="460375"/>
          </a:xfrm>
          <a:prstGeom prst="rect">
            <a:avLst/>
          </a:prstGeom>
          <a:noFill/>
          <a:ln w="28575" cap="sq">
            <a:solidFill>
              <a:schemeClr val="accent2"/>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p>
            <a:pPr fontAlgn="base">
              <a:spcBef>
                <a:spcPct val="0"/>
              </a:spcBef>
              <a:spcAft>
                <a:spcPct val="0"/>
              </a:spcAft>
            </a:pPr>
            <a:r>
              <a:rPr kumimoji="1" lang="zh-CN" altLang="en-US" sz="2400" b="1">
                <a:solidFill>
                  <a:srgbClr val="66FF33"/>
                </a:solidFill>
                <a:latin typeface="宋体" panose="02010600030101010101" pitchFamily="2" charset="-122"/>
                <a:ea typeface="宋体" panose="02010600030101010101" pitchFamily="2" charset="-122"/>
              </a:rPr>
              <a:t>情况一</a:t>
            </a:r>
            <a:endParaRPr kumimoji="1" lang="zh-CN" altLang="en-US" sz="2400" b="1">
              <a:solidFill>
                <a:srgbClr val="66FF33"/>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ext Box 2"/>
          <p:cNvSpPr txBox="1">
            <a:spLocks noChangeArrowheads="1"/>
          </p:cNvSpPr>
          <p:nvPr/>
        </p:nvSpPr>
        <p:spPr bwMode="auto">
          <a:xfrm>
            <a:off x="0" y="1295400"/>
            <a:ext cx="914400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000" b="1">
                <a:solidFill>
                  <a:srgbClr val="FFFFFF"/>
                </a:solidFill>
                <a:latin typeface="楷体_GB2312" pitchFamily="49" charset="-122"/>
                <a:ea typeface="楷体_GB2312" pitchFamily="49" charset="-122"/>
              </a:rPr>
              <a:t>    </a:t>
            </a:r>
            <a:r>
              <a:rPr kumimoji="1" lang="zh-CN" altLang="en-US" sz="2000" b="1">
                <a:solidFill>
                  <a:srgbClr val="FFFFFF"/>
                </a:solidFill>
                <a:latin typeface="楷体_GB2312" pitchFamily="49" charset="-122"/>
                <a:ea typeface="楷体_GB2312" pitchFamily="49" charset="-122"/>
              </a:rPr>
              <a:t>当程序投运之后，作为数据区的</a:t>
            </a:r>
            <a:r>
              <a:rPr kumimoji="1" lang="en-US" altLang="zh-CN" sz="2000" b="1">
                <a:solidFill>
                  <a:srgbClr val="FFFFFF"/>
                </a:solidFill>
                <a:latin typeface="Times New Roman" panose="02020603050405020304" pitchFamily="18" charset="0"/>
                <a:ea typeface="楷体_GB2312" pitchFamily="49" charset="-122"/>
                <a:cs typeface="Times New Roman" panose="02020603050405020304" pitchFamily="18" charset="0"/>
              </a:rPr>
              <a:t>RAM</a:t>
            </a:r>
            <a:r>
              <a:rPr kumimoji="1" lang="zh-CN" altLang="en-US" sz="2000" b="1">
                <a:solidFill>
                  <a:srgbClr val="FFFFFF"/>
                </a:solidFill>
                <a:latin typeface="楷体_GB2312" pitchFamily="49" charset="-122"/>
                <a:ea typeface="楷体_GB2312" pitchFamily="49" charset="-122"/>
              </a:rPr>
              <a:t>已存放有一定的信息，检查程序绝对不能破坏原有的内容，因此上述方法已不再适用。   </a:t>
            </a:r>
            <a:endParaRPr kumimoji="1" lang="zh-CN" altLang="en-US" sz="2000" b="1">
              <a:solidFill>
                <a:srgbClr val="FFFFFF"/>
              </a:solidFill>
              <a:latin typeface="楷体_GB2312" pitchFamily="49" charset="-122"/>
              <a:ea typeface="楷体_GB2312" pitchFamily="49" charset="-122"/>
            </a:endParaRPr>
          </a:p>
        </p:txBody>
      </p:sp>
      <p:sp>
        <p:nvSpPr>
          <p:cNvPr id="520195" name="Rectangle 3" descr="斜纹布"/>
          <p:cNvSpPr>
            <a:spLocks noChangeArrowheads="1"/>
          </p:cNvSpPr>
          <p:nvPr/>
        </p:nvSpPr>
        <p:spPr bwMode="auto">
          <a:xfrm>
            <a:off x="645160" y="896620"/>
            <a:ext cx="948690" cy="398780"/>
          </a:xfrm>
          <a:prstGeom prst="rect">
            <a:avLst/>
          </a:prstGeom>
          <a:noFill/>
          <a:ln w="28575" cap="sq">
            <a:solidFill>
              <a:schemeClr val="accent2"/>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lstStyle/>
          <a:p>
            <a:pPr fontAlgn="base">
              <a:spcBef>
                <a:spcPct val="0"/>
              </a:spcBef>
              <a:spcAft>
                <a:spcPct val="0"/>
              </a:spcAft>
            </a:pPr>
            <a:r>
              <a:rPr kumimoji="1" lang="zh-CN" altLang="en-US" sz="2000" b="1">
                <a:solidFill>
                  <a:srgbClr val="FFFF00"/>
                </a:solidFill>
                <a:latin typeface="宋体" panose="02010600030101010101" pitchFamily="2" charset="-122"/>
              </a:rPr>
              <a:t>情况二</a:t>
            </a:r>
            <a:endParaRPr kumimoji="1" lang="zh-CN" altLang="en-US" sz="2000" b="1">
              <a:solidFill>
                <a:srgbClr val="FFFF00"/>
              </a:solidFill>
              <a:latin typeface="宋体" panose="02010600030101010101" pitchFamily="2" charset="-122"/>
            </a:endParaRPr>
          </a:p>
        </p:txBody>
      </p:sp>
      <p:sp>
        <p:nvSpPr>
          <p:cNvPr id="520196" name="Rectangle 4" descr="斜纹布"/>
          <p:cNvSpPr>
            <a:spLocks noChangeArrowheads="1"/>
          </p:cNvSpPr>
          <p:nvPr/>
        </p:nvSpPr>
        <p:spPr bwMode="auto">
          <a:xfrm>
            <a:off x="239395" y="2002155"/>
            <a:ext cx="8458200"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kumimoji="1" lang="en-US" altLang="zh-CN" sz="2000" b="1">
                <a:solidFill>
                  <a:srgbClr val="66FF33"/>
                </a:solidFill>
                <a:latin typeface="楷体_GB2312" pitchFamily="49" charset="-122"/>
                <a:ea typeface="楷体_GB2312" pitchFamily="49" charset="-122"/>
              </a:rPr>
              <a:t>    </a:t>
            </a:r>
            <a:r>
              <a:rPr kumimoji="1" lang="zh-CN" altLang="en-US" sz="2000" b="1">
                <a:solidFill>
                  <a:srgbClr val="66FF33"/>
                </a:solidFill>
                <a:latin typeface="楷体_GB2312" pitchFamily="49" charset="-122"/>
                <a:ea typeface="楷体_GB2312" pitchFamily="49" charset="-122"/>
              </a:rPr>
              <a:t>可采用</a:t>
            </a:r>
            <a:r>
              <a:rPr kumimoji="1" lang="zh-CN" altLang="en-US" sz="2000" b="1">
                <a:solidFill>
                  <a:srgbClr val="66FF33"/>
                </a:solidFill>
                <a:latin typeface="Times New Roman" panose="02020603050405020304" pitchFamily="18" charset="0"/>
                <a:ea typeface="楷体_GB2312" pitchFamily="49" charset="-122"/>
              </a:rPr>
              <a:t>“</a:t>
            </a:r>
            <a:r>
              <a:rPr kumimoji="1" lang="zh-CN" altLang="en-US" sz="2000" b="1">
                <a:solidFill>
                  <a:srgbClr val="66FF33"/>
                </a:solidFill>
                <a:latin typeface="楷体_GB2312" pitchFamily="49" charset="-122"/>
                <a:ea typeface="楷体_GB2312" pitchFamily="49" charset="-122"/>
              </a:rPr>
              <a:t>异或</a:t>
            </a:r>
            <a:r>
              <a:rPr kumimoji="1" lang="zh-CN" altLang="en-US" sz="2000" b="1">
                <a:solidFill>
                  <a:srgbClr val="66FF33"/>
                </a:solidFill>
                <a:latin typeface="Times New Roman" panose="02020603050405020304" pitchFamily="18" charset="0"/>
                <a:ea typeface="楷体_GB2312" pitchFamily="49" charset="-122"/>
              </a:rPr>
              <a:t>”</a:t>
            </a:r>
            <a:r>
              <a:rPr kumimoji="1" lang="zh-CN" altLang="en-US" sz="2000" b="1">
                <a:solidFill>
                  <a:srgbClr val="66FF33"/>
                </a:solidFill>
                <a:latin typeface="楷体_GB2312" pitchFamily="49" charset="-122"/>
                <a:ea typeface="楷体_GB2312" pitchFamily="49" charset="-122"/>
              </a:rPr>
              <a:t>的办法进行检查，即先从被检查的</a:t>
            </a:r>
            <a:r>
              <a:rPr kumimoji="1" lang="en-US" altLang="zh-CN" sz="2000" b="1">
                <a:solidFill>
                  <a:schemeClr val="tx1"/>
                </a:solidFill>
                <a:latin typeface="Times New Roman" panose="02020603050405020304" pitchFamily="18" charset="0"/>
                <a:ea typeface="楷体_GB2312" pitchFamily="49" charset="-122"/>
                <a:cs typeface="Times New Roman" panose="02020603050405020304" pitchFamily="18" charset="0"/>
              </a:rPr>
              <a:t>RAM</a:t>
            </a:r>
            <a:r>
              <a:rPr kumimoji="1" lang="zh-CN" altLang="en-US" sz="2000" b="1">
                <a:solidFill>
                  <a:srgbClr val="66FF33"/>
                </a:solidFill>
                <a:latin typeface="楷体_GB2312" pitchFamily="49" charset="-122"/>
                <a:ea typeface="楷体_GB2312" pitchFamily="49" charset="-122"/>
              </a:rPr>
              <a:t>单元中读出信息，求反后再与原单元内容进行一次异或运算，若其结果为全</a:t>
            </a:r>
            <a:r>
              <a:rPr kumimoji="1" lang="zh-CN" altLang="en-US" sz="2000" b="1">
                <a:solidFill>
                  <a:srgbClr val="66FF33"/>
                </a:solidFill>
                <a:latin typeface="Times New Roman" panose="02020603050405020304" pitchFamily="18" charset="0"/>
                <a:ea typeface="楷体_GB2312" pitchFamily="49" charset="-122"/>
              </a:rPr>
              <a:t>“</a:t>
            </a:r>
            <a:r>
              <a:rPr kumimoji="1" lang="en-US" altLang="zh-CN" sz="2000" b="1">
                <a:solidFill>
                  <a:schemeClr val="tx1"/>
                </a:solidFill>
                <a:latin typeface="Times New Roman" panose="02020603050405020304" pitchFamily="18" charset="0"/>
                <a:ea typeface="楷体_GB2312" pitchFamily="49" charset="-122"/>
                <a:cs typeface="Times New Roman" panose="02020603050405020304" pitchFamily="18" charset="0"/>
              </a:rPr>
              <a:t>1</a:t>
            </a:r>
            <a:r>
              <a:rPr kumimoji="1" lang="en-US" altLang="zh-CN" sz="2000" b="1">
                <a:solidFill>
                  <a:srgbClr val="66FF33"/>
                </a:solidFill>
                <a:latin typeface="Times New Roman" panose="02020603050405020304" pitchFamily="18" charset="0"/>
                <a:ea typeface="楷体_GB2312" pitchFamily="49" charset="-122"/>
              </a:rPr>
              <a:t>”</a:t>
            </a:r>
            <a:r>
              <a:rPr kumimoji="1" lang="zh-CN" altLang="en-US" sz="2000" b="1">
                <a:solidFill>
                  <a:srgbClr val="66FF33"/>
                </a:solidFill>
                <a:latin typeface="楷体_GB2312" pitchFamily="49" charset="-122"/>
                <a:ea typeface="楷体_GB2312" pitchFamily="49" charset="-122"/>
              </a:rPr>
              <a:t>，表明该单元工作正常，否则应给出错误指示。 </a:t>
            </a:r>
            <a:endParaRPr kumimoji="1" lang="zh-CN" altLang="en-US" sz="2000" b="1">
              <a:solidFill>
                <a:srgbClr val="66FF33"/>
              </a:solidFill>
              <a:latin typeface="楷体_GB2312" pitchFamily="49" charset="-122"/>
              <a:ea typeface="楷体_GB2312" pitchFamily="49" charset="-122"/>
            </a:endParaRPr>
          </a:p>
        </p:txBody>
      </p:sp>
      <p:sp>
        <p:nvSpPr>
          <p:cNvPr id="518148" name="Rectangle 4" descr="斜纹布"/>
          <p:cNvSpPr>
            <a:spLocks noChangeArrowheads="1"/>
          </p:cNvSpPr>
          <p:nvPr/>
        </p:nvSpPr>
        <p:spPr bwMode="auto">
          <a:xfrm>
            <a:off x="340995" y="379095"/>
            <a:ext cx="25152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p>
            <a:pPr fontAlgn="base">
              <a:spcBef>
                <a:spcPct val="0"/>
              </a:spcBef>
              <a:spcAft>
                <a:spcPct val="0"/>
              </a:spcAft>
            </a:pPr>
            <a:r>
              <a:rPr kumimoji="1" lang="en-US" altLang="zh-CN" sz="2400" b="1">
                <a:solidFill>
                  <a:schemeClr val="tx1"/>
                </a:solidFill>
                <a:latin typeface="Times New Roman" panose="02020603050405020304" pitchFamily="18" charset="0"/>
                <a:ea typeface="楷体_GB2312" pitchFamily="49" charset="-122"/>
                <a:cs typeface="Times New Roman" panose="02020603050405020304" pitchFamily="18" charset="0"/>
              </a:rPr>
              <a:t>6.4.1 RAM</a:t>
            </a:r>
            <a:r>
              <a:rPr kumimoji="1" lang="zh-CN" altLang="en-US" sz="2400" b="1">
                <a:solidFill>
                  <a:schemeClr val="tx1"/>
                </a:solidFill>
                <a:latin typeface="宋体" panose="02010600030101010101" pitchFamily="2" charset="-122"/>
                <a:ea typeface="宋体" panose="02010600030101010101" pitchFamily="2" charset="-122"/>
              </a:rPr>
              <a:t>的自检</a:t>
            </a:r>
            <a:endParaRPr kumimoji="1" lang="zh-CN" altLang="en-US" sz="2400" b="1">
              <a:solidFill>
                <a:schemeClr val="tx1"/>
              </a:solidFill>
              <a:latin typeface="宋体" panose="02010600030101010101" pitchFamily="2" charset="-122"/>
              <a:ea typeface="宋体" panose="02010600030101010101" pitchFamily="2" charset="-122"/>
            </a:endParaRPr>
          </a:p>
        </p:txBody>
      </p:sp>
      <p:graphicFrame>
        <p:nvGraphicFramePr>
          <p:cNvPr id="521227" name="Object 11" descr="斜纹布"/>
          <p:cNvGraphicFramePr>
            <a:graphicFrameLocks noChangeAspect="1"/>
          </p:cNvGraphicFramePr>
          <p:nvPr/>
        </p:nvGraphicFramePr>
        <p:xfrm>
          <a:off x="4698365" y="3106420"/>
          <a:ext cx="1945640" cy="3307080"/>
        </p:xfrm>
        <a:graphic>
          <a:graphicData uri="http://schemas.openxmlformats.org/presentationml/2006/ole">
            <mc:AlternateContent xmlns:mc="http://schemas.openxmlformats.org/markup-compatibility/2006">
              <mc:Choice xmlns:v="urn:schemas-microsoft-com:vml" Requires="v">
                <p:oleObj spid="_x0000_s5157" name="位图图像" r:id="rId1" imgW="2600325" imgH="4419600" progId="Paint.Picture">
                  <p:embed/>
                </p:oleObj>
              </mc:Choice>
              <mc:Fallback>
                <p:oleObj name="位图图像" r:id="rId1" imgW="2600325" imgH="4419600" progId="Paint.Picture">
                  <p:embed/>
                  <p:pic>
                    <p:nvPicPr>
                      <p:cNvPr id="0" name="图片 51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365" y="3106420"/>
                        <a:ext cx="1945640" cy="330708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
        <p:nvSpPr>
          <p:cNvPr id="521228" name="Rectangle 12" descr="斜纹布"/>
          <p:cNvSpPr>
            <a:spLocks noChangeArrowheads="1"/>
          </p:cNvSpPr>
          <p:nvPr/>
        </p:nvSpPr>
        <p:spPr bwMode="auto">
          <a:xfrm>
            <a:off x="1482090" y="4435475"/>
            <a:ext cx="2174240" cy="460375"/>
          </a:xfrm>
          <a:prstGeom prst="rect">
            <a:avLst/>
          </a:prstGeom>
          <a:noFill/>
          <a:ln w="28575" cap="sq">
            <a:solidFill>
              <a:srgbClr val="FF99FF"/>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p>
            <a:pPr fontAlgn="base">
              <a:spcBef>
                <a:spcPct val="0"/>
              </a:spcBef>
              <a:spcAft>
                <a:spcPct val="0"/>
              </a:spcAft>
            </a:pPr>
            <a:r>
              <a:rPr kumimoji="1" lang="en-US" altLang="zh-CN" sz="2400" b="1">
                <a:solidFill>
                  <a:srgbClr val="FFFF00"/>
                </a:solidFill>
                <a:latin typeface="楷体_GB2312" pitchFamily="49" charset="-122"/>
                <a:ea typeface="楷体_GB2312" pitchFamily="49" charset="-122"/>
              </a:rPr>
              <a:t>RAM</a:t>
            </a:r>
            <a:r>
              <a:rPr kumimoji="1" lang="zh-CN" altLang="en-US" sz="2400" b="1">
                <a:solidFill>
                  <a:srgbClr val="FFFF00"/>
                </a:solidFill>
                <a:latin typeface="楷体_GB2312" pitchFamily="49" charset="-122"/>
                <a:ea typeface="楷体_GB2312" pitchFamily="49" charset="-122"/>
              </a:rPr>
              <a:t>的自检流程</a:t>
            </a:r>
            <a:endParaRPr kumimoji="1" lang="zh-CN" altLang="en-US" sz="2400" b="1">
              <a:solidFill>
                <a:srgbClr val="FFFF00"/>
              </a:solidFill>
              <a:latin typeface="楷体_GB2312" pitchFamily="49" charset="-122"/>
              <a:ea typeface="楷体_GB2312" pitchFamily="49" charset="-122"/>
            </a:endParaRPr>
          </a:p>
        </p:txBody>
      </p:sp>
      <p:sp>
        <p:nvSpPr>
          <p:cNvPr id="521229" name="AutoShape 13"/>
          <p:cNvSpPr>
            <a:spLocks noChangeArrowheads="1"/>
          </p:cNvSpPr>
          <p:nvPr/>
        </p:nvSpPr>
        <p:spPr bwMode="auto">
          <a:xfrm>
            <a:off x="3783965" y="4514850"/>
            <a:ext cx="914400" cy="381000"/>
          </a:xfrm>
          <a:prstGeom prst="rightArrow">
            <a:avLst>
              <a:gd name="adj1" fmla="val 50000"/>
              <a:gd name="adj2" fmla="val 60000"/>
            </a:avLst>
          </a:prstGeom>
          <a:solidFill>
            <a:srgbClr val="FFCC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p>
            <a:pPr fontAlgn="base">
              <a:spcBef>
                <a:spcPct val="0"/>
              </a:spcBef>
              <a:spcAft>
                <a:spcPct val="0"/>
              </a:spcAft>
            </a:pPr>
            <a:endParaRPr lang="zh-CN" altLang="en-US" sz="2200" b="1">
              <a:solidFill>
                <a:srgbClr val="FFFF00"/>
              </a:solidFill>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ext Box 2"/>
          <p:cNvSpPr txBox="1">
            <a:spLocks noChangeArrowheads="1"/>
          </p:cNvSpPr>
          <p:nvPr/>
        </p:nvSpPr>
        <p:spPr bwMode="auto">
          <a:xfrm>
            <a:off x="228600" y="381000"/>
            <a:ext cx="33756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spcBef>
                <a:spcPct val="50000"/>
              </a:spcBef>
              <a:spcAft>
                <a:spcPct val="0"/>
              </a:spcAft>
            </a:pPr>
            <a:r>
              <a:rPr kumimoji="1"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rPr>
              <a:t>6.4.2 ROM</a:t>
            </a:r>
            <a:r>
              <a:rPr kumimoji="1" lang="zh-CN" altLang="en-US" sz="2400" b="1">
                <a:solidFill>
                  <a:srgbClr val="FFFFFF"/>
                </a:solidFill>
                <a:latin typeface="宋体" panose="02010600030101010101" pitchFamily="2" charset="-122"/>
                <a:ea typeface="宋体" panose="02010600030101010101" pitchFamily="2" charset="-122"/>
              </a:rPr>
              <a:t>的自检</a:t>
            </a:r>
            <a:endParaRPr kumimoji="1" lang="zh-CN" altLang="en-US" sz="2400" b="1">
              <a:solidFill>
                <a:srgbClr val="FFFFFF"/>
              </a:solidFill>
              <a:latin typeface="宋体" panose="02010600030101010101" pitchFamily="2" charset="-122"/>
              <a:ea typeface="宋体" panose="02010600030101010101" pitchFamily="2" charset="-122"/>
            </a:endParaRPr>
          </a:p>
        </p:txBody>
      </p:sp>
      <p:sp>
        <p:nvSpPr>
          <p:cNvPr id="522243" name="Text Box 3"/>
          <p:cNvSpPr txBox="1">
            <a:spLocks noChangeArrowheads="1"/>
          </p:cNvSpPr>
          <p:nvPr/>
        </p:nvSpPr>
        <p:spPr bwMode="auto">
          <a:xfrm>
            <a:off x="144780" y="2026920"/>
            <a:ext cx="4267200" cy="304609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FF6600"/>
                </a:solidFill>
                <a:latin typeface="宋体" panose="02010600030101010101" pitchFamily="2" charset="-122"/>
                <a:ea typeface="宋体" panose="02010600030101010101" pitchFamily="2" charset="-122"/>
                <a:cs typeface="宋体" panose="02010600030101010101" pitchFamily="2" charset="-122"/>
              </a:rPr>
              <a:t>校验和法：</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将调试好的程序向</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ROM</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中固化时，保留一个单元</a:t>
            </a:r>
            <a:r>
              <a:rPr kumimoji="1"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一般是程序结束后的后继单元</a:t>
            </a:r>
            <a:r>
              <a:rPr kumimoji="1"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不写程序而写入检验字。校验字的状态应使</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ROM</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中每一列具有奇数</a:t>
            </a:r>
            <a:r>
              <a:rPr kumimoji="1"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或偶数</a:t>
            </a:r>
            <a:r>
              <a:rPr kumimoji="1"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个</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，从而使校验和为全“</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或全“</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522244" name="Group 4"/>
          <p:cNvGrpSpPr/>
          <p:nvPr/>
        </p:nvGrpSpPr>
        <p:grpSpPr bwMode="auto">
          <a:xfrm>
            <a:off x="4244340" y="1691640"/>
            <a:ext cx="4800600" cy="4800600"/>
            <a:chOff x="-3" y="-3"/>
            <a:chExt cx="2820" cy="3940"/>
          </a:xfrm>
        </p:grpSpPr>
        <p:grpSp>
          <p:nvGrpSpPr>
            <p:cNvPr id="522245" name="Group 5"/>
            <p:cNvGrpSpPr/>
            <p:nvPr/>
          </p:nvGrpSpPr>
          <p:grpSpPr bwMode="auto">
            <a:xfrm>
              <a:off x="0" y="0"/>
              <a:ext cx="2814" cy="3934"/>
              <a:chOff x="0" y="0"/>
              <a:chExt cx="2814" cy="3934"/>
            </a:xfrm>
          </p:grpSpPr>
          <p:grpSp>
            <p:nvGrpSpPr>
              <p:cNvPr id="522246" name="Group 6"/>
              <p:cNvGrpSpPr/>
              <p:nvPr/>
            </p:nvGrpSpPr>
            <p:grpSpPr bwMode="auto">
              <a:xfrm>
                <a:off x="0" y="0"/>
                <a:ext cx="938" cy="445"/>
                <a:chOff x="0" y="0"/>
                <a:chExt cx="938" cy="445"/>
              </a:xfrm>
            </p:grpSpPr>
            <p:sp>
              <p:nvSpPr>
                <p:cNvPr id="522247" name="Rectangle 7"/>
                <p:cNvSpPr>
                  <a:spLocks noChangeArrowheads="1"/>
                </p:cNvSpPr>
                <p:nvPr/>
              </p:nvSpPr>
              <p:spPr bwMode="auto">
                <a:xfrm>
                  <a:off x="43" y="90"/>
                  <a:ext cx="85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ROM</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地址</a:t>
                  </a:r>
                  <a:endPar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522248" name="Rectangle 8"/>
                <p:cNvSpPr>
                  <a:spLocks noChangeArrowheads="1"/>
                </p:cNvSpPr>
                <p:nvPr/>
              </p:nvSpPr>
              <p:spPr bwMode="auto">
                <a:xfrm>
                  <a:off x="0" y="0"/>
                  <a:ext cx="938"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49" name="Group 9"/>
              <p:cNvGrpSpPr/>
              <p:nvPr/>
            </p:nvGrpSpPr>
            <p:grpSpPr bwMode="auto">
              <a:xfrm>
                <a:off x="938" y="0"/>
                <a:ext cx="1008" cy="408"/>
                <a:chOff x="938" y="0"/>
                <a:chExt cx="1008" cy="408"/>
              </a:xfrm>
            </p:grpSpPr>
            <p:sp>
              <p:nvSpPr>
                <p:cNvPr id="522250" name="Rectangle 10"/>
                <p:cNvSpPr>
                  <a:spLocks noChangeArrowheads="1"/>
                </p:cNvSpPr>
                <p:nvPr/>
              </p:nvSpPr>
              <p:spPr bwMode="auto">
                <a:xfrm>
                  <a:off x="945" y="53"/>
                  <a:ext cx="1001"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ROM</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中内容</a:t>
                  </a:r>
                  <a:endPar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522251" name="Rectangle 11"/>
                <p:cNvSpPr>
                  <a:spLocks noChangeArrowheads="1"/>
                </p:cNvSpPr>
                <p:nvPr/>
              </p:nvSpPr>
              <p:spPr bwMode="auto">
                <a:xfrm>
                  <a:off x="938" y="0"/>
                  <a:ext cx="938"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52" name="Group 12"/>
              <p:cNvGrpSpPr/>
              <p:nvPr/>
            </p:nvGrpSpPr>
            <p:grpSpPr bwMode="auto">
              <a:xfrm>
                <a:off x="1876" y="0"/>
                <a:ext cx="938" cy="355"/>
                <a:chOff x="1876" y="0"/>
                <a:chExt cx="938" cy="355"/>
              </a:xfrm>
            </p:grpSpPr>
            <p:sp>
              <p:nvSpPr>
                <p:cNvPr id="522253" name="Rectangle 13"/>
                <p:cNvSpPr>
                  <a:spLocks noChangeArrowheads="1"/>
                </p:cNvSpPr>
                <p:nvPr/>
              </p:nvSpPr>
              <p:spPr bwMode="auto">
                <a:xfrm>
                  <a:off x="1919" y="0"/>
                  <a:ext cx="85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zh-CN" altLang="en-US" sz="2000" b="1">
                      <a:solidFill>
                        <a:srgbClr val="FFFFFF"/>
                      </a:solidFill>
                      <a:latin typeface="宋体" panose="02010600030101010101" pitchFamily="2" charset="-122"/>
                      <a:ea typeface="宋体" panose="02010600030101010101" pitchFamily="2" charset="-122"/>
                    </a:rPr>
                    <a:t>备注</a:t>
                  </a:r>
                  <a:endParaRPr kumimoji="1" lang="zh-CN" altLang="en-US"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54" name="Rectangle 14"/>
                <p:cNvSpPr>
                  <a:spLocks noChangeArrowheads="1"/>
                </p:cNvSpPr>
                <p:nvPr/>
              </p:nvSpPr>
              <p:spPr bwMode="auto">
                <a:xfrm>
                  <a:off x="1876" y="0"/>
                  <a:ext cx="938"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55" name="Group 15"/>
              <p:cNvGrpSpPr/>
              <p:nvPr/>
            </p:nvGrpSpPr>
            <p:grpSpPr bwMode="auto">
              <a:xfrm>
                <a:off x="0" y="355"/>
                <a:ext cx="938" cy="403"/>
                <a:chOff x="0" y="355"/>
                <a:chExt cx="938" cy="403"/>
              </a:xfrm>
            </p:grpSpPr>
            <p:sp>
              <p:nvSpPr>
                <p:cNvPr id="522256" name="Rectangle 16"/>
                <p:cNvSpPr>
                  <a:spLocks noChangeArrowheads="1"/>
                </p:cNvSpPr>
                <p:nvPr/>
              </p:nvSpPr>
              <p:spPr bwMode="auto">
                <a:xfrm>
                  <a:off x="43" y="355"/>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0</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57" name="Rectangle 17"/>
                <p:cNvSpPr>
                  <a:spLocks noChangeArrowheads="1"/>
                </p:cNvSpPr>
                <p:nvPr/>
              </p:nvSpPr>
              <p:spPr bwMode="auto">
                <a:xfrm>
                  <a:off x="0" y="355"/>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58" name="Group 18"/>
              <p:cNvGrpSpPr/>
              <p:nvPr/>
            </p:nvGrpSpPr>
            <p:grpSpPr bwMode="auto">
              <a:xfrm>
                <a:off x="938" y="355"/>
                <a:ext cx="938" cy="403"/>
                <a:chOff x="938" y="355"/>
                <a:chExt cx="938" cy="403"/>
              </a:xfrm>
            </p:grpSpPr>
            <p:sp>
              <p:nvSpPr>
                <p:cNvPr id="522259" name="Rectangle 19"/>
                <p:cNvSpPr>
                  <a:spLocks noChangeArrowheads="1"/>
                </p:cNvSpPr>
                <p:nvPr/>
              </p:nvSpPr>
              <p:spPr bwMode="auto">
                <a:xfrm>
                  <a:off x="981" y="355"/>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11111110</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60" name="Rectangle 20"/>
                <p:cNvSpPr>
                  <a:spLocks noChangeArrowheads="1"/>
                </p:cNvSpPr>
                <p:nvPr/>
              </p:nvSpPr>
              <p:spPr bwMode="auto">
                <a:xfrm>
                  <a:off x="938" y="355"/>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61" name="Group 21"/>
              <p:cNvGrpSpPr/>
              <p:nvPr/>
            </p:nvGrpSpPr>
            <p:grpSpPr bwMode="auto">
              <a:xfrm>
                <a:off x="1876" y="355"/>
                <a:ext cx="938" cy="403"/>
                <a:chOff x="1876" y="355"/>
                <a:chExt cx="938" cy="403"/>
              </a:xfrm>
            </p:grpSpPr>
            <p:sp>
              <p:nvSpPr>
                <p:cNvPr id="522262" name="Rectangle 22"/>
                <p:cNvSpPr>
                  <a:spLocks noChangeArrowheads="1"/>
                </p:cNvSpPr>
                <p:nvPr/>
              </p:nvSpPr>
              <p:spPr bwMode="auto">
                <a:xfrm>
                  <a:off x="1919" y="355"/>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宋体" panose="02010600030101010101" pitchFamily="2" charset="-122"/>
                    <a:ea typeface="宋体" panose="02010600030101010101" pitchFamily="2" charset="-122"/>
                  </a:endParaRPr>
                </a:p>
              </p:txBody>
            </p:sp>
            <p:sp>
              <p:nvSpPr>
                <p:cNvPr id="522263" name="Rectangle 23"/>
                <p:cNvSpPr>
                  <a:spLocks noChangeArrowheads="1"/>
                </p:cNvSpPr>
                <p:nvPr/>
              </p:nvSpPr>
              <p:spPr bwMode="auto">
                <a:xfrm>
                  <a:off x="1876" y="355"/>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64" name="Group 24"/>
              <p:cNvGrpSpPr/>
              <p:nvPr/>
            </p:nvGrpSpPr>
            <p:grpSpPr bwMode="auto">
              <a:xfrm>
                <a:off x="0" y="758"/>
                <a:ext cx="938" cy="403"/>
                <a:chOff x="0" y="758"/>
                <a:chExt cx="938" cy="403"/>
              </a:xfrm>
            </p:grpSpPr>
            <p:sp>
              <p:nvSpPr>
                <p:cNvPr id="522265" name="Rectangle 25"/>
                <p:cNvSpPr>
                  <a:spLocks noChangeArrowheads="1"/>
                </p:cNvSpPr>
                <p:nvPr/>
              </p:nvSpPr>
              <p:spPr bwMode="auto">
                <a:xfrm>
                  <a:off x="43" y="758"/>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1</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66" name="Rectangle 26"/>
                <p:cNvSpPr>
                  <a:spLocks noChangeArrowheads="1"/>
                </p:cNvSpPr>
                <p:nvPr/>
              </p:nvSpPr>
              <p:spPr bwMode="auto">
                <a:xfrm>
                  <a:off x="0" y="758"/>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67" name="Group 27"/>
              <p:cNvGrpSpPr/>
              <p:nvPr/>
            </p:nvGrpSpPr>
            <p:grpSpPr bwMode="auto">
              <a:xfrm>
                <a:off x="938" y="758"/>
                <a:ext cx="938" cy="403"/>
                <a:chOff x="938" y="758"/>
                <a:chExt cx="938" cy="403"/>
              </a:xfrm>
            </p:grpSpPr>
            <p:sp>
              <p:nvSpPr>
                <p:cNvPr id="522268" name="Rectangle 28"/>
                <p:cNvSpPr>
                  <a:spLocks noChangeArrowheads="1"/>
                </p:cNvSpPr>
                <p:nvPr/>
              </p:nvSpPr>
              <p:spPr bwMode="auto">
                <a:xfrm>
                  <a:off x="981" y="758"/>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11000110</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69" name="Rectangle 29"/>
                <p:cNvSpPr>
                  <a:spLocks noChangeArrowheads="1"/>
                </p:cNvSpPr>
                <p:nvPr/>
              </p:nvSpPr>
              <p:spPr bwMode="auto">
                <a:xfrm>
                  <a:off x="938" y="758"/>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70" name="Group 30"/>
              <p:cNvGrpSpPr/>
              <p:nvPr/>
            </p:nvGrpSpPr>
            <p:grpSpPr bwMode="auto">
              <a:xfrm>
                <a:off x="1876" y="758"/>
                <a:ext cx="938" cy="403"/>
                <a:chOff x="1876" y="758"/>
                <a:chExt cx="938" cy="403"/>
              </a:xfrm>
            </p:grpSpPr>
            <p:sp>
              <p:nvSpPr>
                <p:cNvPr id="522271" name="Rectangle 31"/>
                <p:cNvSpPr>
                  <a:spLocks noChangeArrowheads="1"/>
                </p:cNvSpPr>
                <p:nvPr/>
              </p:nvSpPr>
              <p:spPr bwMode="auto">
                <a:xfrm>
                  <a:off x="1919" y="758"/>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宋体" panose="02010600030101010101" pitchFamily="2" charset="-122"/>
                    <a:ea typeface="宋体" panose="02010600030101010101" pitchFamily="2" charset="-122"/>
                  </a:endParaRPr>
                </a:p>
              </p:txBody>
            </p:sp>
            <p:sp>
              <p:nvSpPr>
                <p:cNvPr id="522272" name="Rectangle 32"/>
                <p:cNvSpPr>
                  <a:spLocks noChangeArrowheads="1"/>
                </p:cNvSpPr>
                <p:nvPr/>
              </p:nvSpPr>
              <p:spPr bwMode="auto">
                <a:xfrm>
                  <a:off x="1876" y="758"/>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73" name="Group 33"/>
              <p:cNvGrpSpPr/>
              <p:nvPr/>
            </p:nvGrpSpPr>
            <p:grpSpPr bwMode="auto">
              <a:xfrm>
                <a:off x="0" y="1161"/>
                <a:ext cx="938" cy="403"/>
                <a:chOff x="0" y="1161"/>
                <a:chExt cx="938" cy="403"/>
              </a:xfrm>
            </p:grpSpPr>
            <p:sp>
              <p:nvSpPr>
                <p:cNvPr id="522274" name="Rectangle 34"/>
                <p:cNvSpPr>
                  <a:spLocks noChangeArrowheads="1"/>
                </p:cNvSpPr>
                <p:nvPr/>
              </p:nvSpPr>
              <p:spPr bwMode="auto">
                <a:xfrm>
                  <a:off x="43" y="1161"/>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2</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75" name="Rectangle 35"/>
                <p:cNvSpPr>
                  <a:spLocks noChangeArrowheads="1"/>
                </p:cNvSpPr>
                <p:nvPr/>
              </p:nvSpPr>
              <p:spPr bwMode="auto">
                <a:xfrm>
                  <a:off x="0" y="1161"/>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76" name="Group 36"/>
              <p:cNvGrpSpPr/>
              <p:nvPr/>
            </p:nvGrpSpPr>
            <p:grpSpPr bwMode="auto">
              <a:xfrm>
                <a:off x="938" y="1161"/>
                <a:ext cx="938" cy="403"/>
                <a:chOff x="938" y="1161"/>
                <a:chExt cx="938" cy="403"/>
              </a:xfrm>
            </p:grpSpPr>
            <p:sp>
              <p:nvSpPr>
                <p:cNvPr id="522277" name="Rectangle 37"/>
                <p:cNvSpPr>
                  <a:spLocks noChangeArrowheads="1"/>
                </p:cNvSpPr>
                <p:nvPr/>
              </p:nvSpPr>
              <p:spPr bwMode="auto">
                <a:xfrm>
                  <a:off x="981" y="1161"/>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10101010</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78" name="Rectangle 38"/>
                <p:cNvSpPr>
                  <a:spLocks noChangeArrowheads="1"/>
                </p:cNvSpPr>
                <p:nvPr/>
              </p:nvSpPr>
              <p:spPr bwMode="auto">
                <a:xfrm>
                  <a:off x="938" y="1161"/>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79" name="Group 39"/>
              <p:cNvGrpSpPr/>
              <p:nvPr/>
            </p:nvGrpSpPr>
            <p:grpSpPr bwMode="auto">
              <a:xfrm>
                <a:off x="1876" y="1161"/>
                <a:ext cx="938" cy="403"/>
                <a:chOff x="1876" y="1161"/>
                <a:chExt cx="938" cy="403"/>
              </a:xfrm>
            </p:grpSpPr>
            <p:sp>
              <p:nvSpPr>
                <p:cNvPr id="522280" name="Rectangle 40"/>
                <p:cNvSpPr>
                  <a:spLocks noChangeArrowheads="1"/>
                </p:cNvSpPr>
                <p:nvPr/>
              </p:nvSpPr>
              <p:spPr bwMode="auto">
                <a:xfrm>
                  <a:off x="1919" y="1161"/>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宋体" panose="02010600030101010101" pitchFamily="2" charset="-122"/>
                    <a:ea typeface="宋体" panose="02010600030101010101" pitchFamily="2" charset="-122"/>
                  </a:endParaRPr>
                </a:p>
              </p:txBody>
            </p:sp>
            <p:sp>
              <p:nvSpPr>
                <p:cNvPr id="522281" name="Rectangle 41"/>
                <p:cNvSpPr>
                  <a:spLocks noChangeArrowheads="1"/>
                </p:cNvSpPr>
                <p:nvPr/>
              </p:nvSpPr>
              <p:spPr bwMode="auto">
                <a:xfrm>
                  <a:off x="1876" y="1161"/>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82" name="Group 42"/>
              <p:cNvGrpSpPr/>
              <p:nvPr/>
            </p:nvGrpSpPr>
            <p:grpSpPr bwMode="auto">
              <a:xfrm>
                <a:off x="0" y="1564"/>
                <a:ext cx="938" cy="403"/>
                <a:chOff x="0" y="1564"/>
                <a:chExt cx="938" cy="403"/>
              </a:xfrm>
            </p:grpSpPr>
            <p:sp>
              <p:nvSpPr>
                <p:cNvPr id="522283" name="Rectangle 43"/>
                <p:cNvSpPr>
                  <a:spLocks noChangeArrowheads="1"/>
                </p:cNvSpPr>
                <p:nvPr/>
              </p:nvSpPr>
              <p:spPr bwMode="auto">
                <a:xfrm>
                  <a:off x="43" y="1564"/>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3</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84" name="Rectangle 44"/>
                <p:cNvSpPr>
                  <a:spLocks noChangeArrowheads="1"/>
                </p:cNvSpPr>
                <p:nvPr/>
              </p:nvSpPr>
              <p:spPr bwMode="auto">
                <a:xfrm>
                  <a:off x="0" y="1564"/>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85" name="Group 45"/>
              <p:cNvGrpSpPr/>
              <p:nvPr/>
            </p:nvGrpSpPr>
            <p:grpSpPr bwMode="auto">
              <a:xfrm>
                <a:off x="938" y="1564"/>
                <a:ext cx="938" cy="403"/>
                <a:chOff x="938" y="1564"/>
                <a:chExt cx="938" cy="403"/>
              </a:xfrm>
            </p:grpSpPr>
            <p:sp>
              <p:nvSpPr>
                <p:cNvPr id="522286" name="Rectangle 46"/>
                <p:cNvSpPr>
                  <a:spLocks noChangeArrowheads="1"/>
                </p:cNvSpPr>
                <p:nvPr/>
              </p:nvSpPr>
              <p:spPr bwMode="auto">
                <a:xfrm>
                  <a:off x="981" y="1564"/>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01111110</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87" name="Rectangle 47"/>
                <p:cNvSpPr>
                  <a:spLocks noChangeArrowheads="1"/>
                </p:cNvSpPr>
                <p:nvPr/>
              </p:nvSpPr>
              <p:spPr bwMode="auto">
                <a:xfrm>
                  <a:off x="938" y="1564"/>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88" name="Group 48"/>
              <p:cNvGrpSpPr/>
              <p:nvPr/>
            </p:nvGrpSpPr>
            <p:grpSpPr bwMode="auto">
              <a:xfrm>
                <a:off x="1876" y="1564"/>
                <a:ext cx="938" cy="403"/>
                <a:chOff x="1876" y="1564"/>
                <a:chExt cx="938" cy="403"/>
              </a:xfrm>
            </p:grpSpPr>
            <p:sp>
              <p:nvSpPr>
                <p:cNvPr id="522289" name="Rectangle 49"/>
                <p:cNvSpPr>
                  <a:spLocks noChangeArrowheads="1"/>
                </p:cNvSpPr>
                <p:nvPr/>
              </p:nvSpPr>
              <p:spPr bwMode="auto">
                <a:xfrm>
                  <a:off x="1919" y="1564"/>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宋体" panose="02010600030101010101" pitchFamily="2" charset="-122"/>
                    <a:ea typeface="宋体" panose="02010600030101010101" pitchFamily="2" charset="-122"/>
                  </a:endParaRPr>
                </a:p>
              </p:txBody>
            </p:sp>
            <p:sp>
              <p:nvSpPr>
                <p:cNvPr id="522290" name="Rectangle 50"/>
                <p:cNvSpPr>
                  <a:spLocks noChangeArrowheads="1"/>
                </p:cNvSpPr>
                <p:nvPr/>
              </p:nvSpPr>
              <p:spPr bwMode="auto">
                <a:xfrm>
                  <a:off x="1876" y="1564"/>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91" name="Group 51"/>
              <p:cNvGrpSpPr/>
              <p:nvPr/>
            </p:nvGrpSpPr>
            <p:grpSpPr bwMode="auto">
              <a:xfrm>
                <a:off x="0" y="1967"/>
                <a:ext cx="938" cy="403"/>
                <a:chOff x="0" y="1967"/>
                <a:chExt cx="938" cy="403"/>
              </a:xfrm>
            </p:grpSpPr>
            <p:sp>
              <p:nvSpPr>
                <p:cNvPr id="522292" name="Rectangle 52"/>
                <p:cNvSpPr>
                  <a:spLocks noChangeArrowheads="1"/>
                </p:cNvSpPr>
                <p:nvPr/>
              </p:nvSpPr>
              <p:spPr bwMode="auto">
                <a:xfrm>
                  <a:off x="43" y="1967"/>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4</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93" name="Rectangle 53"/>
                <p:cNvSpPr>
                  <a:spLocks noChangeArrowheads="1"/>
                </p:cNvSpPr>
                <p:nvPr/>
              </p:nvSpPr>
              <p:spPr bwMode="auto">
                <a:xfrm>
                  <a:off x="0" y="1967"/>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94" name="Group 54"/>
              <p:cNvGrpSpPr/>
              <p:nvPr/>
            </p:nvGrpSpPr>
            <p:grpSpPr bwMode="auto">
              <a:xfrm>
                <a:off x="938" y="1967"/>
                <a:ext cx="938" cy="403"/>
                <a:chOff x="938" y="1967"/>
                <a:chExt cx="938" cy="403"/>
              </a:xfrm>
            </p:grpSpPr>
            <p:sp>
              <p:nvSpPr>
                <p:cNvPr id="522295" name="Rectangle 55"/>
                <p:cNvSpPr>
                  <a:spLocks noChangeArrowheads="1"/>
                </p:cNvSpPr>
                <p:nvPr/>
              </p:nvSpPr>
              <p:spPr bwMode="auto">
                <a:xfrm>
                  <a:off x="981" y="1967"/>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01010101</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296" name="Rectangle 56"/>
                <p:cNvSpPr>
                  <a:spLocks noChangeArrowheads="1"/>
                </p:cNvSpPr>
                <p:nvPr/>
              </p:nvSpPr>
              <p:spPr bwMode="auto">
                <a:xfrm>
                  <a:off x="938" y="1967"/>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297" name="Group 57"/>
              <p:cNvGrpSpPr/>
              <p:nvPr/>
            </p:nvGrpSpPr>
            <p:grpSpPr bwMode="auto">
              <a:xfrm>
                <a:off x="1876" y="1967"/>
                <a:ext cx="938" cy="403"/>
                <a:chOff x="1876" y="1967"/>
                <a:chExt cx="938" cy="403"/>
              </a:xfrm>
            </p:grpSpPr>
            <p:sp>
              <p:nvSpPr>
                <p:cNvPr id="522298" name="Rectangle 58"/>
                <p:cNvSpPr>
                  <a:spLocks noChangeArrowheads="1"/>
                </p:cNvSpPr>
                <p:nvPr/>
              </p:nvSpPr>
              <p:spPr bwMode="auto">
                <a:xfrm>
                  <a:off x="1919" y="1967"/>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宋体" panose="02010600030101010101" pitchFamily="2" charset="-122"/>
                    <a:ea typeface="宋体" panose="02010600030101010101" pitchFamily="2" charset="-122"/>
                  </a:endParaRPr>
                </a:p>
              </p:txBody>
            </p:sp>
            <p:sp>
              <p:nvSpPr>
                <p:cNvPr id="522299" name="Rectangle 59"/>
                <p:cNvSpPr>
                  <a:spLocks noChangeArrowheads="1"/>
                </p:cNvSpPr>
                <p:nvPr/>
              </p:nvSpPr>
              <p:spPr bwMode="auto">
                <a:xfrm>
                  <a:off x="1876" y="1967"/>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00" name="Group 60"/>
              <p:cNvGrpSpPr/>
              <p:nvPr/>
            </p:nvGrpSpPr>
            <p:grpSpPr bwMode="auto">
              <a:xfrm>
                <a:off x="0" y="2370"/>
                <a:ext cx="938" cy="403"/>
                <a:chOff x="0" y="2370"/>
                <a:chExt cx="938" cy="403"/>
              </a:xfrm>
            </p:grpSpPr>
            <p:sp>
              <p:nvSpPr>
                <p:cNvPr id="522301" name="Rectangle 61"/>
                <p:cNvSpPr>
                  <a:spLocks noChangeArrowheads="1"/>
                </p:cNvSpPr>
                <p:nvPr/>
              </p:nvSpPr>
              <p:spPr bwMode="auto">
                <a:xfrm>
                  <a:off x="43" y="2370"/>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5</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02" name="Rectangle 62"/>
                <p:cNvSpPr>
                  <a:spLocks noChangeArrowheads="1"/>
                </p:cNvSpPr>
                <p:nvPr/>
              </p:nvSpPr>
              <p:spPr bwMode="auto">
                <a:xfrm>
                  <a:off x="0" y="2370"/>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03" name="Group 63"/>
              <p:cNvGrpSpPr/>
              <p:nvPr/>
            </p:nvGrpSpPr>
            <p:grpSpPr bwMode="auto">
              <a:xfrm>
                <a:off x="938" y="2370"/>
                <a:ext cx="938" cy="403"/>
                <a:chOff x="938" y="2370"/>
                <a:chExt cx="938" cy="403"/>
              </a:xfrm>
            </p:grpSpPr>
            <p:sp>
              <p:nvSpPr>
                <p:cNvPr id="522304" name="Rectangle 64"/>
                <p:cNvSpPr>
                  <a:spLocks noChangeArrowheads="1"/>
                </p:cNvSpPr>
                <p:nvPr/>
              </p:nvSpPr>
              <p:spPr bwMode="auto">
                <a:xfrm>
                  <a:off x="981" y="2370"/>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10001101</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05" name="Rectangle 65"/>
                <p:cNvSpPr>
                  <a:spLocks noChangeArrowheads="1"/>
                </p:cNvSpPr>
                <p:nvPr/>
              </p:nvSpPr>
              <p:spPr bwMode="auto">
                <a:xfrm>
                  <a:off x="938" y="2370"/>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06" name="Group 66"/>
              <p:cNvGrpSpPr/>
              <p:nvPr/>
            </p:nvGrpSpPr>
            <p:grpSpPr bwMode="auto">
              <a:xfrm>
                <a:off x="1876" y="2370"/>
                <a:ext cx="938" cy="403"/>
                <a:chOff x="1876" y="2370"/>
                <a:chExt cx="938" cy="403"/>
              </a:xfrm>
            </p:grpSpPr>
            <p:sp>
              <p:nvSpPr>
                <p:cNvPr id="522307" name="Rectangle 67"/>
                <p:cNvSpPr>
                  <a:spLocks noChangeArrowheads="1"/>
                </p:cNvSpPr>
                <p:nvPr/>
              </p:nvSpPr>
              <p:spPr bwMode="auto">
                <a:xfrm>
                  <a:off x="1919" y="2370"/>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宋体" panose="02010600030101010101" pitchFamily="2" charset="-122"/>
                    <a:ea typeface="宋体" panose="02010600030101010101" pitchFamily="2" charset="-122"/>
                  </a:endParaRPr>
                </a:p>
              </p:txBody>
            </p:sp>
            <p:sp>
              <p:nvSpPr>
                <p:cNvPr id="522308" name="Rectangle 68"/>
                <p:cNvSpPr>
                  <a:spLocks noChangeArrowheads="1"/>
                </p:cNvSpPr>
                <p:nvPr/>
              </p:nvSpPr>
              <p:spPr bwMode="auto">
                <a:xfrm>
                  <a:off x="1876" y="2370"/>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09" name="Group 69"/>
              <p:cNvGrpSpPr/>
              <p:nvPr/>
            </p:nvGrpSpPr>
            <p:grpSpPr bwMode="auto">
              <a:xfrm>
                <a:off x="0" y="2773"/>
                <a:ext cx="938" cy="403"/>
                <a:chOff x="0" y="2773"/>
                <a:chExt cx="938" cy="403"/>
              </a:xfrm>
            </p:grpSpPr>
            <p:sp>
              <p:nvSpPr>
                <p:cNvPr id="522310" name="Rectangle 70"/>
                <p:cNvSpPr>
                  <a:spLocks noChangeArrowheads="1"/>
                </p:cNvSpPr>
                <p:nvPr/>
              </p:nvSpPr>
              <p:spPr bwMode="auto">
                <a:xfrm>
                  <a:off x="43" y="2773"/>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6</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11" name="Rectangle 71"/>
                <p:cNvSpPr>
                  <a:spLocks noChangeArrowheads="1"/>
                </p:cNvSpPr>
                <p:nvPr/>
              </p:nvSpPr>
              <p:spPr bwMode="auto">
                <a:xfrm>
                  <a:off x="0" y="2773"/>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12" name="Group 72"/>
              <p:cNvGrpSpPr/>
              <p:nvPr/>
            </p:nvGrpSpPr>
            <p:grpSpPr bwMode="auto">
              <a:xfrm>
                <a:off x="938" y="2773"/>
                <a:ext cx="938" cy="403"/>
                <a:chOff x="938" y="2773"/>
                <a:chExt cx="938" cy="403"/>
              </a:xfrm>
            </p:grpSpPr>
            <p:sp>
              <p:nvSpPr>
                <p:cNvPr id="522313" name="Rectangle 73"/>
                <p:cNvSpPr>
                  <a:spLocks noChangeArrowheads="1"/>
                </p:cNvSpPr>
                <p:nvPr/>
              </p:nvSpPr>
              <p:spPr bwMode="auto">
                <a:xfrm>
                  <a:off x="981" y="2773"/>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00000000</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14" name="Rectangle 74"/>
                <p:cNvSpPr>
                  <a:spLocks noChangeArrowheads="1"/>
                </p:cNvSpPr>
                <p:nvPr/>
              </p:nvSpPr>
              <p:spPr bwMode="auto">
                <a:xfrm>
                  <a:off x="938" y="2773"/>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15" name="Group 75"/>
              <p:cNvGrpSpPr/>
              <p:nvPr/>
            </p:nvGrpSpPr>
            <p:grpSpPr bwMode="auto">
              <a:xfrm>
                <a:off x="1876" y="2773"/>
                <a:ext cx="938" cy="403"/>
                <a:chOff x="1876" y="2773"/>
                <a:chExt cx="938" cy="403"/>
              </a:xfrm>
            </p:grpSpPr>
            <p:sp>
              <p:nvSpPr>
                <p:cNvPr id="522316" name="Rectangle 76"/>
                <p:cNvSpPr>
                  <a:spLocks noChangeArrowheads="1"/>
                </p:cNvSpPr>
                <p:nvPr/>
              </p:nvSpPr>
              <p:spPr bwMode="auto">
                <a:xfrm>
                  <a:off x="1919" y="2773"/>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宋体" panose="02010600030101010101" pitchFamily="2" charset="-122"/>
                    <a:ea typeface="宋体" panose="02010600030101010101" pitchFamily="2" charset="-122"/>
                  </a:endParaRPr>
                </a:p>
              </p:txBody>
            </p:sp>
            <p:sp>
              <p:nvSpPr>
                <p:cNvPr id="522317" name="Rectangle 77"/>
                <p:cNvSpPr>
                  <a:spLocks noChangeArrowheads="1"/>
                </p:cNvSpPr>
                <p:nvPr/>
              </p:nvSpPr>
              <p:spPr bwMode="auto">
                <a:xfrm>
                  <a:off x="1876" y="2773"/>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18" name="Group 78"/>
              <p:cNvGrpSpPr/>
              <p:nvPr/>
            </p:nvGrpSpPr>
            <p:grpSpPr bwMode="auto">
              <a:xfrm>
                <a:off x="0" y="3176"/>
                <a:ext cx="938" cy="355"/>
                <a:chOff x="0" y="3176"/>
                <a:chExt cx="938" cy="355"/>
              </a:xfrm>
            </p:grpSpPr>
            <p:sp>
              <p:nvSpPr>
                <p:cNvPr id="522319" name="Rectangle 79"/>
                <p:cNvSpPr>
                  <a:spLocks noChangeArrowheads="1"/>
                </p:cNvSpPr>
                <p:nvPr/>
              </p:nvSpPr>
              <p:spPr bwMode="auto">
                <a:xfrm>
                  <a:off x="43" y="3176"/>
                  <a:ext cx="85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7</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20" name="Rectangle 80"/>
                <p:cNvSpPr>
                  <a:spLocks noChangeArrowheads="1"/>
                </p:cNvSpPr>
                <p:nvPr/>
              </p:nvSpPr>
              <p:spPr bwMode="auto">
                <a:xfrm>
                  <a:off x="0" y="3176"/>
                  <a:ext cx="938"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21" name="Group 81"/>
              <p:cNvGrpSpPr/>
              <p:nvPr/>
            </p:nvGrpSpPr>
            <p:grpSpPr bwMode="auto">
              <a:xfrm>
                <a:off x="938" y="3176"/>
                <a:ext cx="938" cy="355"/>
                <a:chOff x="938" y="3176"/>
                <a:chExt cx="938" cy="355"/>
              </a:xfrm>
            </p:grpSpPr>
            <p:sp>
              <p:nvSpPr>
                <p:cNvPr id="522322" name="Rectangle 82"/>
                <p:cNvSpPr>
                  <a:spLocks noChangeArrowheads="1"/>
                </p:cNvSpPr>
                <p:nvPr/>
              </p:nvSpPr>
              <p:spPr bwMode="auto">
                <a:xfrm>
                  <a:off x="981" y="3176"/>
                  <a:ext cx="85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11001011</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23" name="Rectangle 83"/>
                <p:cNvSpPr>
                  <a:spLocks noChangeArrowheads="1"/>
                </p:cNvSpPr>
                <p:nvPr/>
              </p:nvSpPr>
              <p:spPr bwMode="auto">
                <a:xfrm>
                  <a:off x="938" y="3176"/>
                  <a:ext cx="938"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24" name="Group 84"/>
              <p:cNvGrpSpPr/>
              <p:nvPr/>
            </p:nvGrpSpPr>
            <p:grpSpPr bwMode="auto">
              <a:xfrm>
                <a:off x="1876" y="3176"/>
                <a:ext cx="938" cy="422"/>
                <a:chOff x="1876" y="3176"/>
                <a:chExt cx="938" cy="422"/>
              </a:xfrm>
            </p:grpSpPr>
            <p:sp>
              <p:nvSpPr>
                <p:cNvPr id="522325" name="Rectangle 85"/>
                <p:cNvSpPr>
                  <a:spLocks noChangeArrowheads="1"/>
                </p:cNvSpPr>
                <p:nvPr/>
              </p:nvSpPr>
              <p:spPr bwMode="auto">
                <a:xfrm>
                  <a:off x="1919" y="3243"/>
                  <a:ext cx="85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zh-CN" altLang="en-US" sz="2000" b="1">
                      <a:solidFill>
                        <a:srgbClr val="FFFFFF"/>
                      </a:solidFill>
                      <a:latin typeface="宋体" panose="02010600030101010101" pitchFamily="2" charset="-122"/>
                      <a:ea typeface="宋体" panose="02010600030101010101" pitchFamily="2" charset="-122"/>
                    </a:rPr>
                    <a:t>校验字</a:t>
                  </a:r>
                  <a:endParaRPr kumimoji="1" lang="zh-CN" altLang="en-US"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26" name="Rectangle 86"/>
                <p:cNvSpPr>
                  <a:spLocks noChangeArrowheads="1"/>
                </p:cNvSpPr>
                <p:nvPr/>
              </p:nvSpPr>
              <p:spPr bwMode="auto">
                <a:xfrm>
                  <a:off x="1876" y="3176"/>
                  <a:ext cx="938"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27" name="Group 87"/>
              <p:cNvGrpSpPr/>
              <p:nvPr/>
            </p:nvGrpSpPr>
            <p:grpSpPr bwMode="auto">
              <a:xfrm>
                <a:off x="0" y="3531"/>
                <a:ext cx="938" cy="403"/>
                <a:chOff x="0" y="3531"/>
                <a:chExt cx="938" cy="403"/>
              </a:xfrm>
            </p:grpSpPr>
            <p:sp>
              <p:nvSpPr>
                <p:cNvPr id="522328" name="Rectangle 88"/>
                <p:cNvSpPr>
                  <a:spLocks noChangeArrowheads="1"/>
                </p:cNvSpPr>
                <p:nvPr/>
              </p:nvSpPr>
              <p:spPr bwMode="auto">
                <a:xfrm>
                  <a:off x="43" y="3531"/>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rPr>
                    <a:t> </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宋体" panose="02010600030101010101" pitchFamily="2" charset="-122"/>
                    <a:ea typeface="宋体" panose="02010600030101010101" pitchFamily="2" charset="-122"/>
                  </a:endParaRPr>
                </a:p>
              </p:txBody>
            </p:sp>
            <p:sp>
              <p:nvSpPr>
                <p:cNvPr id="522329" name="Rectangle 89"/>
                <p:cNvSpPr>
                  <a:spLocks noChangeArrowheads="1"/>
                </p:cNvSpPr>
                <p:nvPr/>
              </p:nvSpPr>
              <p:spPr bwMode="auto">
                <a:xfrm>
                  <a:off x="0" y="3531"/>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30" name="Group 90"/>
              <p:cNvGrpSpPr/>
              <p:nvPr/>
            </p:nvGrpSpPr>
            <p:grpSpPr bwMode="auto">
              <a:xfrm>
                <a:off x="938" y="3531"/>
                <a:ext cx="938" cy="403"/>
                <a:chOff x="938" y="3531"/>
                <a:chExt cx="938" cy="403"/>
              </a:xfrm>
            </p:grpSpPr>
            <p:sp>
              <p:nvSpPr>
                <p:cNvPr id="522331" name="Rectangle 91"/>
                <p:cNvSpPr>
                  <a:spLocks noChangeArrowheads="1"/>
                </p:cNvSpPr>
                <p:nvPr/>
              </p:nvSpPr>
              <p:spPr bwMode="auto">
                <a:xfrm>
                  <a:off x="981" y="3531"/>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en-US" altLang="zh-CN" sz="2000" b="1">
                      <a:solidFill>
                        <a:srgbClr val="FFFFFF"/>
                      </a:solidFill>
                      <a:latin typeface="宋体" panose="02010600030101010101" pitchFamily="2" charset="-122"/>
                      <a:ea typeface="宋体" panose="02010600030101010101" pitchFamily="2" charset="-122"/>
                    </a:rPr>
                    <a:t>11111111</a:t>
                  </a:r>
                  <a:endParaRPr kumimoji="1" lang="en-US" altLang="zh-CN"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32" name="Rectangle 92"/>
                <p:cNvSpPr>
                  <a:spLocks noChangeArrowheads="1"/>
                </p:cNvSpPr>
                <p:nvPr/>
              </p:nvSpPr>
              <p:spPr bwMode="auto">
                <a:xfrm>
                  <a:off x="938" y="3531"/>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nvGrpSpPr>
              <p:cNvPr id="522333" name="Group 93"/>
              <p:cNvGrpSpPr/>
              <p:nvPr/>
            </p:nvGrpSpPr>
            <p:grpSpPr bwMode="auto">
              <a:xfrm>
                <a:off x="1876" y="3531"/>
                <a:ext cx="938" cy="403"/>
                <a:chOff x="1876" y="3531"/>
                <a:chExt cx="938" cy="403"/>
              </a:xfrm>
            </p:grpSpPr>
            <p:sp>
              <p:nvSpPr>
                <p:cNvPr id="522334" name="Rectangle 94"/>
                <p:cNvSpPr>
                  <a:spLocks noChangeArrowheads="1"/>
                </p:cNvSpPr>
                <p:nvPr/>
              </p:nvSpPr>
              <p:spPr bwMode="auto">
                <a:xfrm>
                  <a:off x="1919" y="3531"/>
                  <a:ext cx="85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90800" anchor="ctr"/>
                <a:lstStyle/>
                <a:p>
                  <a:pPr algn="ctr" fontAlgn="base">
                    <a:spcBef>
                      <a:spcPct val="0"/>
                    </a:spcBef>
                    <a:spcAft>
                      <a:spcPct val="0"/>
                    </a:spcAft>
                  </a:pPr>
                  <a:r>
                    <a:rPr kumimoji="1" lang="zh-CN" altLang="en-US" sz="2000" b="1">
                      <a:solidFill>
                        <a:srgbClr val="FFFFFF"/>
                      </a:solidFill>
                      <a:latin typeface="宋体" panose="02010600030101010101" pitchFamily="2" charset="-122"/>
                      <a:ea typeface="宋体" panose="02010600030101010101" pitchFamily="2" charset="-122"/>
                    </a:rPr>
                    <a:t>校验和</a:t>
                  </a:r>
                  <a:endParaRPr kumimoji="1" lang="zh-CN" altLang="en-US" sz="2000" b="1">
                    <a:solidFill>
                      <a:srgbClr val="FFFFFF"/>
                    </a:solidFill>
                    <a:latin typeface="宋体" panose="02010600030101010101" pitchFamily="2" charset="-122"/>
                    <a:ea typeface="宋体" panose="02010600030101010101" pitchFamily="2" charset="-122"/>
                    <a:cs typeface="Times New Roman" panose="02020603050405020304" pitchFamily="18" charset="0"/>
                  </a:endParaRPr>
                </a:p>
                <a:p>
                  <a:pPr algn="ctr" eaLnBrk="0" fontAlgn="base" hangingPunct="0">
                    <a:spcBef>
                      <a:spcPct val="0"/>
                    </a:spcBef>
                    <a:spcAft>
                      <a:spcPct val="0"/>
                    </a:spcAft>
                  </a:pPr>
                  <a:endParaRPr kumimoji="1" lang="en-US" altLang="zh-CN" sz="2000" b="1">
                    <a:solidFill>
                      <a:srgbClr val="FFFFFF"/>
                    </a:solidFill>
                    <a:latin typeface="Times New Roman" panose="02020603050405020304" pitchFamily="18" charset="0"/>
                    <a:ea typeface="宋体" panose="02010600030101010101" pitchFamily="2" charset="-122"/>
                  </a:endParaRPr>
                </a:p>
              </p:txBody>
            </p:sp>
            <p:sp>
              <p:nvSpPr>
                <p:cNvPr id="522335" name="Rectangle 95"/>
                <p:cNvSpPr>
                  <a:spLocks noChangeArrowheads="1"/>
                </p:cNvSpPr>
                <p:nvPr/>
              </p:nvSpPr>
              <p:spPr bwMode="auto">
                <a:xfrm>
                  <a:off x="1876" y="3531"/>
                  <a:ext cx="938"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grpSp>
        <p:sp>
          <p:nvSpPr>
            <p:cNvPr id="522336" name="Rectangle 96"/>
            <p:cNvSpPr>
              <a:spLocks noChangeArrowheads="1"/>
            </p:cNvSpPr>
            <p:nvPr/>
          </p:nvSpPr>
          <p:spPr bwMode="auto">
            <a:xfrm>
              <a:off x="-3" y="-3"/>
              <a:ext cx="2820" cy="3940"/>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90800"/>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grpSp>
      <p:sp>
        <p:nvSpPr>
          <p:cNvPr id="522337" name="Rectangle 97"/>
          <p:cNvSpPr>
            <a:spLocks noChangeArrowheads="1"/>
          </p:cNvSpPr>
          <p:nvPr/>
        </p:nvSpPr>
        <p:spPr bwMode="auto">
          <a:xfrm>
            <a:off x="1295400" y="870268"/>
            <a:ext cx="1407160" cy="460375"/>
          </a:xfrm>
          <a:prstGeom prst="rect">
            <a:avLst/>
          </a:prstGeom>
          <a:solidFill>
            <a:schemeClr val="hlink"/>
          </a:solidFill>
          <a:ln w="28575" cap="sq">
            <a:solidFill>
              <a:srgbClr val="FF99FF"/>
            </a:solidFill>
            <a:miter lim="800000"/>
          </a:ln>
          <a:effectLst>
            <a:prstShdw prst="shdw17" dist="17961" dir="2700000">
              <a:schemeClr val="bg2"/>
            </a:prstShdw>
          </a:effectLst>
        </p:spPr>
        <p:txBody>
          <a:bodyPr wrap="none">
            <a:spAutoFit/>
          </a:bodyPr>
          <a:lstStyle/>
          <a:p>
            <a:pPr fontAlgn="base">
              <a:spcBef>
                <a:spcPct val="50000"/>
              </a:spcBef>
              <a:spcAft>
                <a:spcPct val="0"/>
              </a:spcAft>
            </a:pPr>
            <a:r>
              <a:rPr kumimoji="1" lang="zh-CN" altLang="en-US" sz="2400" b="1">
                <a:solidFill>
                  <a:srgbClr val="FF6600"/>
                </a:solidFill>
                <a:latin typeface="宋体" panose="02010600030101010101" pitchFamily="2" charset="-122"/>
                <a:ea typeface="宋体" panose="02010600030101010101" pitchFamily="2" charset="-122"/>
              </a:rPr>
              <a:t>设计思想</a:t>
            </a:r>
            <a:endParaRPr kumimoji="1" lang="zh-CN" altLang="en-US" sz="2400" b="1">
              <a:solidFill>
                <a:srgbClr val="FF6600"/>
              </a:solidFill>
              <a:latin typeface="宋体" panose="02010600030101010101" pitchFamily="2" charset="-122"/>
              <a:ea typeface="宋体" panose="02010600030101010101" pitchFamily="2" charset="-122"/>
            </a:endParaRPr>
          </a:p>
        </p:txBody>
      </p:sp>
      <p:sp>
        <p:nvSpPr>
          <p:cNvPr id="522338" name="AutoShape 98"/>
          <p:cNvSpPr>
            <a:spLocks noChangeArrowheads="1"/>
          </p:cNvSpPr>
          <p:nvPr/>
        </p:nvSpPr>
        <p:spPr bwMode="auto">
          <a:xfrm>
            <a:off x="1981200" y="1516380"/>
            <a:ext cx="304800" cy="533400"/>
          </a:xfrm>
          <a:prstGeom prst="downArrow">
            <a:avLst>
              <a:gd name="adj1" fmla="val 50000"/>
              <a:gd name="adj2" fmla="val 43750"/>
            </a:avLst>
          </a:prstGeom>
          <a:solidFill>
            <a:schemeClr val="accent2"/>
          </a:solidFill>
          <a:ln w="28575" cap="sq">
            <a:solidFill>
              <a:schemeClr val="hlink"/>
            </a:solidFill>
            <a:miter lim="800000"/>
          </a:ln>
          <a:effectLst>
            <a:prstShdw prst="shdw17" dist="17961" dir="2700000">
              <a:schemeClr val="bg2"/>
            </a:prstShdw>
          </a:effectLst>
        </p:spPr>
        <p:txBody>
          <a:bodyPr wrap="none" anchor="ctr"/>
          <a:lstStyle/>
          <a:p>
            <a:pPr fontAlgn="base">
              <a:spcBef>
                <a:spcPct val="0"/>
              </a:spcBef>
              <a:spcAft>
                <a:spcPct val="0"/>
              </a:spcAft>
            </a:pPr>
            <a:endParaRPr lang="zh-CN" altLang="en-US" sz="2400" b="1">
              <a:solidFill>
                <a:srgbClr val="FFFF00"/>
              </a:solidFill>
              <a:latin typeface="宋体" panose="02010600030101010101" pitchFamily="2" charset="-122"/>
              <a:ea typeface="宋体" panose="02010600030101010101" pitchFamily="2" charset="-122"/>
            </a:endParaRPr>
          </a:p>
        </p:txBody>
      </p:sp>
      <p:sp>
        <p:nvSpPr>
          <p:cNvPr id="522339" name="Text Box 99"/>
          <p:cNvSpPr txBox="1">
            <a:spLocks noChangeArrowheads="1"/>
          </p:cNvSpPr>
          <p:nvPr/>
        </p:nvSpPr>
        <p:spPr bwMode="auto">
          <a:xfrm>
            <a:off x="5941695" y="471805"/>
            <a:ext cx="1600200" cy="398780"/>
          </a:xfrm>
          <a:prstGeom prst="rect">
            <a:avLst/>
          </a:prstGeom>
          <a:solidFill>
            <a:schemeClr val="accent2"/>
          </a:solidFill>
          <a:ln w="28575" cap="sq">
            <a:solidFill>
              <a:schemeClr val="hlink"/>
            </a:solidFill>
            <a:miter lim="800000"/>
          </a:ln>
          <a:effectLst>
            <a:prstShdw prst="shdw17" dist="17961" dir="2700000">
              <a:schemeClr val="bg2"/>
            </a:prstShdw>
          </a:effectLst>
        </p:spPr>
        <p:txBody>
          <a:bodyPr wrap="square">
            <a:spAutoFit/>
          </a:bodyPr>
          <a:lstStyle/>
          <a:p>
            <a:pPr fontAlgn="base">
              <a:spcBef>
                <a:spcPct val="5000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ROM</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自检数据</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22340" name="AutoShape 100"/>
          <p:cNvSpPr>
            <a:spLocks noChangeArrowheads="1"/>
          </p:cNvSpPr>
          <p:nvPr/>
        </p:nvSpPr>
        <p:spPr bwMode="auto">
          <a:xfrm>
            <a:off x="6589395" y="982980"/>
            <a:ext cx="304800" cy="533400"/>
          </a:xfrm>
          <a:prstGeom prst="downArrow">
            <a:avLst>
              <a:gd name="adj1" fmla="val 50000"/>
              <a:gd name="adj2" fmla="val 43750"/>
            </a:avLst>
          </a:prstGeom>
          <a:solidFill>
            <a:schemeClr val="folHlink"/>
          </a:solidFill>
          <a:ln w="28575" cap="sq">
            <a:solidFill>
              <a:schemeClr val="hlink"/>
            </a:solidFill>
            <a:miter lim="800000"/>
          </a:ln>
          <a:effectLst>
            <a:prstShdw prst="shdw17" dist="17961" dir="2700000">
              <a:schemeClr val="bg2"/>
            </a:prstShdw>
          </a:effectLst>
        </p:spPr>
        <p:txBody>
          <a:bodyPr wrap="none" anchor="ctr"/>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3266" name="Object 2" descr="斜纹布"/>
          <p:cNvGraphicFramePr>
            <a:graphicFrameLocks noChangeAspect="1"/>
          </p:cNvGraphicFramePr>
          <p:nvPr/>
        </p:nvGraphicFramePr>
        <p:xfrm>
          <a:off x="4070985" y="1106170"/>
          <a:ext cx="3109595" cy="4617085"/>
        </p:xfrm>
        <a:graphic>
          <a:graphicData uri="http://schemas.openxmlformats.org/presentationml/2006/ole">
            <mc:AlternateContent xmlns:mc="http://schemas.openxmlformats.org/markup-compatibility/2006">
              <mc:Choice xmlns:v="urn:schemas-microsoft-com:vml" Requires="v">
                <p:oleObj spid="_x0000_s6181" name="位图图像" r:id="rId1" imgW="3695700" imgH="5486400" progId="Paint.Picture">
                  <p:embed/>
                </p:oleObj>
              </mc:Choice>
              <mc:Fallback>
                <p:oleObj name="位图图像" r:id="rId1" imgW="3695700" imgH="5486400" progId="Paint.Picture">
                  <p:embed/>
                  <p:pic>
                    <p:nvPicPr>
                      <p:cNvPr id="0" name="图片 6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0985" y="1106170"/>
                        <a:ext cx="3109595" cy="461708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oleObj>
              </mc:Fallback>
            </mc:AlternateContent>
          </a:graphicData>
        </a:graphic>
      </p:graphicFrame>
      <p:sp>
        <p:nvSpPr>
          <p:cNvPr id="523267" name="Rectangle 3" descr="斜纹布"/>
          <p:cNvSpPr>
            <a:spLocks noChangeArrowheads="1"/>
          </p:cNvSpPr>
          <p:nvPr/>
        </p:nvSpPr>
        <p:spPr bwMode="auto">
          <a:xfrm>
            <a:off x="814070" y="3134995"/>
            <a:ext cx="2458085" cy="460375"/>
          </a:xfrm>
          <a:prstGeom prst="rect">
            <a:avLst/>
          </a:prstGeom>
          <a:noFill/>
          <a:ln w="28575" cap="sq">
            <a:solidFill>
              <a:srgbClr val="FF99FF"/>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none">
            <a:spAutoFit/>
          </a:bodyPr>
          <a:lstStyle/>
          <a:p>
            <a:pPr fontAlgn="base">
              <a:spcBef>
                <a:spcPct val="0"/>
              </a:spcBef>
              <a:spcAft>
                <a:spcPct val="0"/>
              </a:spcAft>
            </a:pPr>
            <a:r>
              <a:rPr kumimoji="1"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ROM</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的自检流程</a:t>
            </a:r>
            <a:endPar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23268" name="AutoShape 4"/>
          <p:cNvSpPr>
            <a:spLocks noChangeArrowheads="1"/>
          </p:cNvSpPr>
          <p:nvPr/>
        </p:nvSpPr>
        <p:spPr bwMode="auto">
          <a:xfrm>
            <a:off x="3291840" y="3174365"/>
            <a:ext cx="762000" cy="381000"/>
          </a:xfrm>
          <a:prstGeom prst="rightArrow">
            <a:avLst>
              <a:gd name="adj1" fmla="val 50000"/>
              <a:gd name="adj2" fmla="val 50000"/>
            </a:avLst>
          </a:prstGeom>
          <a:solidFill>
            <a:srgbClr val="FFCC00"/>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fontAlgn="base">
              <a:spcBef>
                <a:spcPct val="0"/>
              </a:spcBef>
              <a:spcAft>
                <a:spcPct val="0"/>
              </a:spcAft>
            </a:pPr>
            <a:endParaRPr lang="zh-CN" altLang="en-US" sz="2200" b="1">
              <a:solidFill>
                <a:srgbClr val="FFFF00"/>
              </a:solidFill>
              <a:ea typeface="楷体_GB2312" pitchFamily="49" charset="-122"/>
            </a:endParaRPr>
          </a:p>
        </p:txBody>
      </p:sp>
      <p:sp>
        <p:nvSpPr>
          <p:cNvPr id="522242" name="Text Box 2"/>
          <p:cNvSpPr txBox="1">
            <a:spLocks noChangeArrowheads="1"/>
          </p:cNvSpPr>
          <p:nvPr/>
        </p:nvSpPr>
        <p:spPr bwMode="auto">
          <a:xfrm>
            <a:off x="228600" y="381000"/>
            <a:ext cx="33756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lgn="just" fontAlgn="base">
              <a:spcBef>
                <a:spcPct val="50000"/>
              </a:spcBef>
              <a:spcAft>
                <a:spcPct val="0"/>
              </a:spcAft>
            </a:pPr>
            <a:r>
              <a:rPr kumimoji="1" lang="en-US" altLang="zh-CN" sz="2400" b="1">
                <a:solidFill>
                  <a:srgbClr val="FFFFFF"/>
                </a:solidFill>
                <a:latin typeface="Times New Roman" panose="02020603050405020304" pitchFamily="18" charset="0"/>
                <a:ea typeface="楷体_GB2312" pitchFamily="49" charset="-122"/>
                <a:cs typeface="Times New Roman" panose="02020603050405020304" pitchFamily="18" charset="0"/>
              </a:rPr>
              <a:t>6.4.2 ROM</a:t>
            </a:r>
            <a:r>
              <a:rPr kumimoji="1" lang="zh-CN" altLang="en-US" sz="2400" b="1">
                <a:solidFill>
                  <a:srgbClr val="FFFFFF"/>
                </a:solidFill>
                <a:latin typeface="宋体" panose="02010600030101010101" pitchFamily="2" charset="-122"/>
                <a:ea typeface="宋体" panose="02010600030101010101" pitchFamily="2" charset="-122"/>
              </a:rPr>
              <a:t>的自检</a:t>
            </a:r>
            <a:endParaRPr kumimoji="1" lang="zh-CN" altLang="en-US" sz="2400" b="1">
              <a:solidFill>
                <a:srgbClr val="FFFF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Text Box 2"/>
          <p:cNvSpPr txBox="1">
            <a:spLocks noChangeArrowheads="1"/>
          </p:cNvSpPr>
          <p:nvPr/>
        </p:nvSpPr>
        <p:spPr bwMode="auto">
          <a:xfrm>
            <a:off x="381635" y="372745"/>
            <a:ext cx="5562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6.4.3</a:t>
            </a:r>
            <a:r>
              <a:rPr kumimoji="1"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键盘与显示器的自检</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25315" name="Text Box 3"/>
          <p:cNvSpPr txBox="1">
            <a:spLocks noChangeArrowheads="1"/>
          </p:cNvSpPr>
          <p:nvPr/>
        </p:nvSpPr>
        <p:spPr bwMode="auto">
          <a:xfrm>
            <a:off x="457200" y="893763"/>
            <a:ext cx="82296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50000"/>
              </a:spcBef>
              <a:spcAft>
                <a:spcPct val="0"/>
              </a:spcAft>
            </a:pPr>
            <a:r>
              <a:rPr kumimoji="1"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诊断程序进行一系列预定的</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I/O</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操作，操作者对这些</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I/O</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操作的结果进行验证，如果一切都与预定的结果一致，则认为功能正常。如果不能完成某些预定的</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I/O</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操作或有差错，则应对有关的</a:t>
            </a:r>
            <a:r>
              <a:rPr kumimoji="1" lang="en-US" altLang="zh-CN"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I/O</a:t>
            </a:r>
            <a:r>
              <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通道进行检修。</a:t>
            </a:r>
            <a:endParaRPr kumimoji="1"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52963" name="Text Box 3"/>
          <p:cNvSpPr txBox="1">
            <a:spLocks noChangeArrowheads="1"/>
          </p:cNvSpPr>
          <p:nvPr/>
        </p:nvSpPr>
        <p:spPr bwMode="auto">
          <a:xfrm>
            <a:off x="472440" y="2984500"/>
            <a:ext cx="8229600"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gn="just" fontAlgn="base">
              <a:spcBef>
                <a:spcPts val="0"/>
              </a:spcBef>
              <a:spcAft>
                <a:spcPct val="0"/>
              </a:spcAft>
            </a:pPr>
            <a:r>
              <a:rPr kumimoji="1" lang="en-US" altLang="zh-CN" sz="2400" b="1">
                <a:solidFill>
                  <a:srgbClr val="000080"/>
                </a:solidFill>
                <a:latin typeface="宋体" panose="02010600030101010101" pitchFamily="2" charset="-122"/>
              </a:rPr>
              <a:t>    </a:t>
            </a:r>
            <a:r>
              <a:rPr kumimoji="1" lang="en-US" altLang="zh-CN" sz="2400" b="1">
                <a:solidFill>
                  <a:srgbClr val="FFFFFF"/>
                </a:solidFill>
                <a:latin typeface="Times New Roman" panose="02020603050405020304" pitchFamily="18" charset="0"/>
                <a:cs typeface="Times New Roman" panose="02020603050405020304" pitchFamily="18" charset="0"/>
              </a:rPr>
              <a:t>CPU</a:t>
            </a:r>
            <a:r>
              <a:rPr kumimoji="1" lang="zh-CN" altLang="en-US" sz="2400" b="1">
                <a:solidFill>
                  <a:srgbClr val="FFFFFF"/>
                </a:solidFill>
                <a:latin typeface="宋体" panose="02010600030101010101" pitchFamily="2" charset="-122"/>
              </a:rPr>
              <a:t>每取得一个按键闭合的信号，就反馈一个信息（最常用的反馈信息是声光输出），如果反馈信息与预先设定的一致，就认为功能正常。</a:t>
            </a:r>
            <a:endParaRPr kumimoji="1" lang="zh-CN" altLang="en-US" sz="2400" b="1">
              <a:solidFill>
                <a:srgbClr val="FFFFFF"/>
              </a:solidFill>
              <a:latin typeface="宋体" panose="02010600030101010101" pitchFamily="2" charset="-122"/>
            </a:endParaRPr>
          </a:p>
          <a:p>
            <a:pPr algn="just" fontAlgn="base">
              <a:spcBef>
                <a:spcPts val="0"/>
              </a:spcBef>
              <a:spcAft>
                <a:spcPct val="0"/>
              </a:spcAft>
              <a:buClr>
                <a:srgbClr val="66FFFF"/>
              </a:buClr>
              <a:buFont typeface="Wingdings" panose="05000000000000000000" pitchFamily="2" charset="2"/>
              <a:buChar char="Ø"/>
            </a:pPr>
            <a:r>
              <a:rPr kumimoji="1" lang="zh-CN" altLang="en-US" sz="2400" b="1">
                <a:solidFill>
                  <a:srgbClr val="FFFFFF"/>
                </a:solidFill>
                <a:latin typeface="宋体" panose="02010600030101010101" pitchFamily="2" charset="-122"/>
              </a:rPr>
              <a:t> </a:t>
            </a:r>
            <a:r>
              <a:rPr kumimoji="1" lang="zh-CN" altLang="en-US" sz="2400" b="1">
                <a:solidFill>
                  <a:srgbClr val="FFCC00"/>
                </a:solidFill>
                <a:latin typeface="宋体" panose="02010600030101010101" pitchFamily="2" charset="-122"/>
              </a:rPr>
              <a:t>如果按下某键无反馈信息，往往是该键接触不良；</a:t>
            </a:r>
            <a:endParaRPr kumimoji="1" lang="zh-CN" altLang="en-US" sz="2400" b="1">
              <a:solidFill>
                <a:srgbClr val="FFCC00"/>
              </a:solidFill>
              <a:latin typeface="宋体" panose="02010600030101010101" pitchFamily="2" charset="-122"/>
            </a:endParaRPr>
          </a:p>
          <a:p>
            <a:pPr algn="just" fontAlgn="base">
              <a:spcBef>
                <a:spcPts val="0"/>
              </a:spcBef>
              <a:spcAft>
                <a:spcPct val="0"/>
              </a:spcAft>
              <a:buClr>
                <a:srgbClr val="66FFFF"/>
              </a:buClr>
              <a:buFont typeface="Wingdings" panose="05000000000000000000" pitchFamily="2" charset="2"/>
              <a:buChar char="Ø"/>
            </a:pPr>
            <a:r>
              <a:rPr kumimoji="1" lang="zh-CN" altLang="en-US" sz="2400" b="1">
                <a:solidFill>
                  <a:srgbClr val="FFCC00"/>
                </a:solidFill>
                <a:latin typeface="宋体" panose="02010600030101010101" pitchFamily="2" charset="-122"/>
              </a:rPr>
              <a:t> 如果按某一排键均无反馈信号，则与对应的电路或扫描信号有关；</a:t>
            </a:r>
            <a:endParaRPr kumimoji="1" lang="zh-CN" altLang="en-US" sz="2400" b="1">
              <a:solidFill>
                <a:srgbClr val="FFCC00"/>
              </a:solidFill>
              <a:latin typeface="宋体" panose="02010600030101010101" pitchFamily="2" charset="-122"/>
            </a:endParaRPr>
          </a:p>
          <a:p>
            <a:pPr algn="just" fontAlgn="base">
              <a:spcBef>
                <a:spcPts val="0"/>
              </a:spcBef>
              <a:spcAft>
                <a:spcPct val="0"/>
              </a:spcAft>
              <a:buClr>
                <a:srgbClr val="66FFFF"/>
              </a:buClr>
              <a:buFont typeface="Wingdings" panose="05000000000000000000" pitchFamily="2" charset="2"/>
              <a:buChar char="Ø"/>
            </a:pPr>
            <a:r>
              <a:rPr kumimoji="1" lang="zh-CN" altLang="en-US" sz="2400" b="1">
                <a:solidFill>
                  <a:srgbClr val="FFCC00"/>
                </a:solidFill>
                <a:latin typeface="宋体" panose="02010600030101010101" pitchFamily="2" charset="-122"/>
              </a:rPr>
              <a:t> 如果所有键均无反馈信息，则键盘扫描系统已经瘫痪或者监控程序已被破坏。</a:t>
            </a:r>
            <a:endParaRPr kumimoji="1" lang="zh-CN" altLang="en-US" sz="2400" b="1">
              <a:solidFill>
                <a:srgbClr val="FFCC00"/>
              </a:solidFill>
              <a:latin typeface="宋体" panose="02010600030101010101" pitchFamily="2" charset="-122"/>
            </a:endParaRPr>
          </a:p>
        </p:txBody>
      </p:sp>
      <p:sp>
        <p:nvSpPr>
          <p:cNvPr id="552964" name="Rectangle 4"/>
          <p:cNvSpPr>
            <a:spLocks noChangeArrowheads="1"/>
          </p:cNvSpPr>
          <p:nvPr/>
        </p:nvSpPr>
        <p:spPr bwMode="auto">
          <a:xfrm>
            <a:off x="510540" y="2440623"/>
            <a:ext cx="1713230" cy="460375"/>
          </a:xfrm>
          <a:prstGeom prst="rect">
            <a:avLst/>
          </a:prstGeom>
          <a:solidFill>
            <a:schemeClr val="folHlink"/>
          </a:solidFill>
          <a:ln w="28575" cap="sq">
            <a:solidFill>
              <a:srgbClr val="FF99FF"/>
            </a:solidFill>
            <a:miter lim="800000"/>
          </a:ln>
          <a:effectLst>
            <a:prstShdw prst="shdw17" dist="17961" dir="2700000">
              <a:schemeClr val="bg2"/>
            </a:prstShdw>
          </a:effectLst>
        </p:spPr>
        <p:txBody>
          <a:bodyPr wrap="none">
            <a:spAutoFit/>
          </a:bodyPr>
          <a:p>
            <a:pPr fontAlgn="base">
              <a:spcBef>
                <a:spcPct val="50000"/>
              </a:spcBef>
              <a:spcAft>
                <a:spcPct val="0"/>
              </a:spcAft>
            </a:pPr>
            <a:r>
              <a:rPr kumimoji="1" lang="zh-CN" altLang="en-US" sz="2400" b="1">
                <a:solidFill>
                  <a:srgbClr val="7B46D0"/>
                </a:solidFill>
                <a:latin typeface="宋体" panose="02010600030101010101" pitchFamily="2" charset="-122"/>
              </a:rPr>
              <a:t>键盘的自检</a:t>
            </a:r>
            <a:endParaRPr kumimoji="1" lang="zh-CN" altLang="en-US" sz="2400" b="1">
              <a:solidFill>
                <a:srgbClr val="7B46D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8" name="Rectangle 4"/>
          <p:cNvSpPr>
            <a:spLocks noChangeArrowheads="1"/>
          </p:cNvSpPr>
          <p:nvPr/>
        </p:nvSpPr>
        <p:spPr bwMode="auto">
          <a:xfrm>
            <a:off x="1042988" y="692150"/>
            <a:ext cx="2125662" cy="641350"/>
          </a:xfrm>
          <a:prstGeom prst="rect">
            <a:avLst/>
          </a:prstGeom>
          <a:solidFill>
            <a:srgbClr val="FF33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eaLnBrk="0" fontAlgn="base" hangingPunct="0">
              <a:spcBef>
                <a:spcPct val="0"/>
              </a:spcBef>
              <a:spcAft>
                <a:spcPct val="0"/>
              </a:spcAft>
              <a:buClr>
                <a:srgbClr val="FFFFFF"/>
              </a:buClr>
              <a:buFont typeface="Wingdings" panose="05000000000000000000" pitchFamily="2" charset="2"/>
              <a:buChar char="l"/>
            </a:pPr>
            <a:r>
              <a:rPr kumimoji="1" lang="en-US" altLang="zh-CN" sz="3600" b="1">
                <a:solidFill>
                  <a:srgbClr val="FFFF00"/>
                </a:solidFill>
                <a:latin typeface="楷体_GB2312" pitchFamily="49" charset="-122"/>
                <a:ea typeface="楷体_GB2312" pitchFamily="49" charset="-122"/>
                <a:sym typeface="Monotype Sorts" pitchFamily="2" charset="2"/>
              </a:rPr>
              <a:t> </a:t>
            </a:r>
            <a:r>
              <a:rPr kumimoji="1" lang="zh-CN" altLang="en-US" sz="3600" b="1">
                <a:solidFill>
                  <a:srgbClr val="FFFFFF"/>
                </a:solidFill>
                <a:latin typeface="楷体_GB2312" pitchFamily="49" charset="-122"/>
                <a:ea typeface="楷体_GB2312" pitchFamily="49" charset="-122"/>
              </a:rPr>
              <a:t>重点：</a:t>
            </a:r>
            <a:endParaRPr kumimoji="1" lang="zh-CN" altLang="en-US" sz="3200" b="1">
              <a:solidFill>
                <a:srgbClr val="FFFFFF"/>
              </a:solidFill>
              <a:latin typeface="楷体_GB2312" pitchFamily="49" charset="-122"/>
              <a:ea typeface="楷体_GB2312" pitchFamily="49" charset="-122"/>
            </a:endParaRPr>
          </a:p>
        </p:txBody>
      </p:sp>
      <p:sp>
        <p:nvSpPr>
          <p:cNvPr id="507917" name="Text Box 13"/>
          <p:cNvSpPr txBox="1">
            <a:spLocks noChangeArrowheads="1"/>
          </p:cNvSpPr>
          <p:nvPr/>
        </p:nvSpPr>
        <p:spPr bwMode="auto">
          <a:xfrm>
            <a:off x="990600" y="1600200"/>
            <a:ext cx="4518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3600" b="1">
                <a:solidFill>
                  <a:srgbClr val="FFFF00"/>
                </a:solidFill>
                <a:latin typeface="楷体_GB2312" pitchFamily="49" charset="-122"/>
                <a:ea typeface="楷体_GB2312" pitchFamily="49" charset="-122"/>
              </a:rPr>
              <a:t>1. </a:t>
            </a:r>
            <a:r>
              <a:rPr kumimoji="1" lang="zh-CN" altLang="en-US" sz="3600" b="1">
                <a:solidFill>
                  <a:srgbClr val="FFFF00"/>
                </a:solidFill>
                <a:latin typeface="楷体_GB2312" pitchFamily="49" charset="-122"/>
                <a:ea typeface="楷体_GB2312" pitchFamily="49" charset="-122"/>
              </a:rPr>
              <a:t>仪器的自动校准</a:t>
            </a:r>
            <a:endParaRPr kumimoji="1" lang="zh-CN" altLang="en-US" sz="2400" b="1">
              <a:solidFill>
                <a:srgbClr val="FFFF00"/>
              </a:solidFill>
              <a:latin typeface="楷体_GB2312" pitchFamily="49" charset="-122"/>
              <a:ea typeface="楷体_GB2312" pitchFamily="49" charset="-122"/>
            </a:endParaRPr>
          </a:p>
        </p:txBody>
      </p:sp>
      <p:sp>
        <p:nvSpPr>
          <p:cNvPr id="507918" name="Text Box 14"/>
          <p:cNvSpPr txBox="1">
            <a:spLocks noChangeArrowheads="1"/>
          </p:cNvSpPr>
          <p:nvPr/>
        </p:nvSpPr>
        <p:spPr bwMode="auto">
          <a:xfrm>
            <a:off x="990600" y="3657600"/>
            <a:ext cx="746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3600" b="1">
                <a:solidFill>
                  <a:srgbClr val="FFFF00"/>
                </a:solidFill>
                <a:latin typeface="楷体_GB2312" pitchFamily="49" charset="-122"/>
                <a:ea typeface="楷体_GB2312" pitchFamily="49" charset="-122"/>
              </a:rPr>
              <a:t>3. </a:t>
            </a:r>
            <a:r>
              <a:rPr kumimoji="1" lang="zh-CN" altLang="en-US" sz="3600" b="1">
                <a:solidFill>
                  <a:srgbClr val="FFFF00"/>
                </a:solidFill>
                <a:latin typeface="楷体_GB2312" pitchFamily="49" charset="-122"/>
                <a:ea typeface="楷体_GB2312" pitchFamily="49" charset="-122"/>
              </a:rPr>
              <a:t>硬件故障自检</a:t>
            </a:r>
            <a:endParaRPr kumimoji="1" lang="zh-CN" altLang="en-US" sz="2400" b="1">
              <a:solidFill>
                <a:srgbClr val="FFFF00"/>
              </a:solidFill>
              <a:latin typeface="楷体_GB2312" pitchFamily="49" charset="-122"/>
              <a:ea typeface="楷体_GB2312" pitchFamily="49" charset="-122"/>
            </a:endParaRPr>
          </a:p>
        </p:txBody>
      </p:sp>
      <p:sp>
        <p:nvSpPr>
          <p:cNvPr id="507919" name="Text Box 15"/>
          <p:cNvSpPr txBox="1">
            <a:spLocks noChangeArrowheads="1"/>
          </p:cNvSpPr>
          <p:nvPr/>
        </p:nvSpPr>
        <p:spPr bwMode="auto">
          <a:xfrm>
            <a:off x="990600" y="2667000"/>
            <a:ext cx="6769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3600" b="1">
                <a:solidFill>
                  <a:srgbClr val="FFFF00"/>
                </a:solidFill>
                <a:latin typeface="楷体_GB2312" pitchFamily="49" charset="-122"/>
                <a:ea typeface="楷体_GB2312" pitchFamily="49" charset="-122"/>
              </a:rPr>
              <a:t>2. </a:t>
            </a:r>
            <a:r>
              <a:rPr kumimoji="1" lang="zh-CN" altLang="en-US" sz="3600" b="1">
                <a:solidFill>
                  <a:srgbClr val="FFFF00"/>
                </a:solidFill>
                <a:latin typeface="楷体_GB2312" pitchFamily="49" charset="-122"/>
                <a:ea typeface="楷体_GB2312" pitchFamily="49" charset="-122"/>
              </a:rPr>
              <a:t>仪器的自动测量</a:t>
            </a:r>
            <a:endParaRPr kumimoji="1" lang="zh-CN" altLang="en-US" sz="2400" b="1">
              <a:solidFill>
                <a:srgbClr val="FFFF0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1535430" y="2984500"/>
            <a:ext cx="7323455" cy="1198880"/>
          </a:xfrm>
          <a:prstGeom prst="rect">
            <a:avLst/>
          </a:prstGeom>
          <a:noFill/>
          <a:ln w="9525">
            <a:solidFill>
              <a:srgbClr val="FF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400" b="1">
                <a:solidFill>
                  <a:srgbClr val="FFFFFF"/>
                </a:solidFill>
                <a:latin typeface="宋体" panose="02010600030101010101" pitchFamily="2" charset="-122"/>
              </a:rPr>
              <a:t>另一种是显示某些特征字符，一般是控制系统的名称或代号，持续一段时间自动消失，进入其它初态或某种操作状态。</a:t>
            </a:r>
            <a:r>
              <a:rPr kumimoji="1" lang="zh-CN" altLang="en-US" sz="2400">
                <a:solidFill>
                  <a:srgbClr val="86D1EC"/>
                </a:solidFill>
                <a:latin typeface="Times New Roman" panose="02020603050405020304" pitchFamily="18" charset="0"/>
              </a:rPr>
              <a:t> </a:t>
            </a:r>
            <a:endParaRPr kumimoji="1" lang="zh-CN" altLang="en-US" sz="2400">
              <a:solidFill>
                <a:srgbClr val="86D1EC"/>
              </a:solidFill>
              <a:latin typeface="Times New Roman" panose="02020603050405020304" pitchFamily="18" charset="0"/>
            </a:endParaRPr>
          </a:p>
        </p:txBody>
      </p:sp>
      <p:sp>
        <p:nvSpPr>
          <p:cNvPr id="526340" name="Text Box 4"/>
          <p:cNvSpPr txBox="1">
            <a:spLocks noChangeArrowheads="1"/>
          </p:cNvSpPr>
          <p:nvPr/>
        </p:nvSpPr>
        <p:spPr bwMode="auto">
          <a:xfrm>
            <a:off x="436245" y="831215"/>
            <a:ext cx="2483485" cy="460375"/>
          </a:xfrm>
          <a:prstGeom prst="rect">
            <a:avLst/>
          </a:prstGeom>
          <a:solidFill>
            <a:schemeClr val="folHlink"/>
          </a:solidFill>
          <a:ln w="9525">
            <a:solidFill>
              <a:srgbClr val="FF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400" b="1">
                <a:solidFill>
                  <a:srgbClr val="E24D34"/>
                </a:solidFill>
                <a:latin typeface="宋体" panose="02010600030101010101" pitchFamily="2" charset="-122"/>
              </a:rPr>
              <a:t>显示装置的检查</a:t>
            </a:r>
            <a:endParaRPr kumimoji="1" lang="zh-CN" altLang="en-US" sz="2400" b="1">
              <a:solidFill>
                <a:srgbClr val="E24D34"/>
              </a:solidFill>
              <a:latin typeface="宋体" panose="02010600030101010101" pitchFamily="2" charset="-122"/>
            </a:endParaRPr>
          </a:p>
        </p:txBody>
      </p:sp>
      <p:sp>
        <p:nvSpPr>
          <p:cNvPr id="526341" name="Text Box 5" descr="斜纹布"/>
          <p:cNvSpPr txBox="1">
            <a:spLocks noChangeArrowheads="1"/>
          </p:cNvSpPr>
          <p:nvPr/>
        </p:nvSpPr>
        <p:spPr bwMode="auto">
          <a:xfrm>
            <a:off x="473710" y="1236980"/>
            <a:ext cx="120777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a:solidFill>
                  <a:srgbClr val="FFFF00"/>
                </a:solidFill>
                <a:ea typeface="楷体_GB2312" pitchFamily="49" charset="-122"/>
              </a:rPr>
              <a:t>方式一</a:t>
            </a:r>
            <a:endParaRPr kumimoji="1" lang="zh-CN" altLang="en-US" sz="2400" b="1">
              <a:solidFill>
                <a:srgbClr val="FFFF00"/>
              </a:solidFill>
              <a:latin typeface="宋体" panose="02010600030101010101" pitchFamily="2" charset="-122"/>
              <a:ea typeface="楷体_GB2312" pitchFamily="49" charset="-122"/>
            </a:endParaRPr>
          </a:p>
        </p:txBody>
      </p:sp>
      <p:sp>
        <p:nvSpPr>
          <p:cNvPr id="526342" name="Rectangle 6" descr="斜纹布"/>
          <p:cNvSpPr>
            <a:spLocks noChangeArrowheads="1"/>
          </p:cNvSpPr>
          <p:nvPr/>
        </p:nvSpPr>
        <p:spPr bwMode="auto">
          <a:xfrm>
            <a:off x="1581785" y="1353820"/>
            <a:ext cx="7223125" cy="1568450"/>
          </a:xfrm>
          <a:prstGeom prst="rect">
            <a:avLst/>
          </a:prstGeom>
          <a:noFill/>
          <a:ln w="28575" cap="sq">
            <a:solidFill>
              <a:srgbClr val="FF99FF"/>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square">
            <a:spAutoFit/>
          </a:bodyPr>
          <a:lstStyle/>
          <a:p>
            <a:pPr fontAlgn="base">
              <a:spcBef>
                <a:spcPct val="0"/>
              </a:spcBef>
              <a:spcAft>
                <a:spcPct val="0"/>
              </a:spcAft>
            </a:pPr>
            <a:r>
              <a:rPr kumimoji="1" lang="zh-CN" altLang="en-US" sz="2400" b="1">
                <a:solidFill>
                  <a:srgbClr val="FFFF00"/>
                </a:solidFill>
                <a:latin typeface="宋体" panose="02010600030101010101" pitchFamily="2" charset="-122"/>
              </a:rPr>
              <a:t>让显示器的所有字段都发光，然后再使所有字段都不发光，以检查显示器及相应接口电路是否处于正常工作状态。当表明工作正常之后，按下任何一个按键均应脱离初始自检方式，给出正常的工作符号或状态</a:t>
            </a:r>
            <a:r>
              <a:rPr kumimoji="1" lang="zh-CN" altLang="en-US" sz="2400" b="1">
                <a:solidFill>
                  <a:srgbClr val="86D1EC"/>
                </a:solidFill>
                <a:latin typeface="宋体" panose="02010600030101010101" pitchFamily="2" charset="-122"/>
              </a:rPr>
              <a:t>；</a:t>
            </a:r>
            <a:endParaRPr kumimoji="1" lang="zh-CN" altLang="en-US" sz="2400" b="1">
              <a:solidFill>
                <a:srgbClr val="86D1EC"/>
              </a:solidFill>
              <a:latin typeface="宋体" panose="02010600030101010101" pitchFamily="2" charset="-122"/>
            </a:endParaRPr>
          </a:p>
        </p:txBody>
      </p:sp>
      <p:sp>
        <p:nvSpPr>
          <p:cNvPr id="526343" name="Text Box 7" descr="斜纹布"/>
          <p:cNvSpPr txBox="1">
            <a:spLocks noChangeArrowheads="1"/>
          </p:cNvSpPr>
          <p:nvPr/>
        </p:nvSpPr>
        <p:spPr bwMode="auto">
          <a:xfrm>
            <a:off x="436245" y="2984500"/>
            <a:ext cx="144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a:solidFill>
                  <a:srgbClr val="FFFF00"/>
                </a:solidFill>
                <a:ea typeface="楷体_GB2312" pitchFamily="49" charset="-122"/>
              </a:rPr>
              <a:t>方式二</a:t>
            </a:r>
            <a:endParaRPr kumimoji="1" lang="zh-CN" altLang="en-US" sz="2400" b="1">
              <a:solidFill>
                <a:srgbClr val="FFFF00"/>
              </a:solidFill>
              <a:latin typeface="宋体" panose="02010600030101010101" pitchFamily="2" charset="-122"/>
              <a:ea typeface="楷体_GB2312" pitchFamily="49" charset="-122"/>
            </a:endParaRPr>
          </a:p>
        </p:txBody>
      </p:sp>
      <p:sp>
        <p:nvSpPr>
          <p:cNvPr id="525314" name="Text Box 2"/>
          <p:cNvSpPr txBox="1">
            <a:spLocks noChangeArrowheads="1"/>
          </p:cNvSpPr>
          <p:nvPr/>
        </p:nvSpPr>
        <p:spPr bwMode="auto">
          <a:xfrm>
            <a:off x="381635" y="372745"/>
            <a:ext cx="5562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5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6.4.3</a:t>
            </a:r>
            <a:r>
              <a:rPr kumimoji="1"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键盘与显示器的自检</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528395" name="Picture 11" descr="显示器自检程序流程图"/>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49040" y="2669540"/>
            <a:ext cx="1993265" cy="409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396" name="Text Box 12"/>
          <p:cNvSpPr txBox="1">
            <a:spLocks noChangeArrowheads="1"/>
          </p:cNvSpPr>
          <p:nvPr/>
        </p:nvSpPr>
        <p:spPr bwMode="auto">
          <a:xfrm>
            <a:off x="320675" y="4298315"/>
            <a:ext cx="3033395" cy="398780"/>
          </a:xfrm>
          <a:prstGeom prst="rect">
            <a:avLst/>
          </a:prstGeom>
          <a:solidFill>
            <a:schemeClr val="folHlink"/>
          </a:solidFill>
          <a:ln w="9525">
            <a:solidFill>
              <a:srgbClr val="FF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50000"/>
              </a:spcBef>
              <a:spcAft>
                <a:spcPct val="0"/>
              </a:spcAft>
            </a:pPr>
            <a:r>
              <a:rPr kumimoji="1" lang="zh-CN" altLang="en-US" sz="2000" b="1">
                <a:solidFill>
                  <a:srgbClr val="E24D34"/>
                </a:solidFill>
                <a:latin typeface="宋体" panose="02010600030101010101" pitchFamily="2" charset="-122"/>
              </a:rPr>
              <a:t>显示装置自检程序流程图</a:t>
            </a:r>
            <a:endParaRPr kumimoji="1" lang="zh-CN" altLang="en-US" sz="2000" b="1">
              <a:solidFill>
                <a:srgbClr val="E24D34"/>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6341"/>
                                        </p:tgtEl>
                                        <p:attrNameLst>
                                          <p:attrName>style.visibility</p:attrName>
                                        </p:attrNameLst>
                                      </p:cBhvr>
                                      <p:to>
                                        <p:strVal val="visible"/>
                                      </p:to>
                                    </p:set>
                                    <p:anim calcmode="lin" valueType="num">
                                      <p:cBhvr additive="base">
                                        <p:cTn id="7" dur="500" fill="hold"/>
                                        <p:tgtEl>
                                          <p:spTgt spid="526341"/>
                                        </p:tgtEl>
                                        <p:attrNameLst>
                                          <p:attrName>ppt_x</p:attrName>
                                        </p:attrNameLst>
                                      </p:cBhvr>
                                      <p:tavLst>
                                        <p:tav tm="0">
                                          <p:val>
                                            <p:strVal val="#ppt_x"/>
                                          </p:val>
                                        </p:tav>
                                        <p:tav tm="100000">
                                          <p:val>
                                            <p:strVal val="#ppt_x"/>
                                          </p:val>
                                        </p:tav>
                                      </p:tavLst>
                                    </p:anim>
                                    <p:anim calcmode="lin" valueType="num">
                                      <p:cBhvr additive="base">
                                        <p:cTn id="8" dur="500" fill="hold"/>
                                        <p:tgtEl>
                                          <p:spTgt spid="5263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6342"/>
                                        </p:tgtEl>
                                        <p:attrNameLst>
                                          <p:attrName>style.visibility</p:attrName>
                                        </p:attrNameLst>
                                      </p:cBhvr>
                                      <p:to>
                                        <p:strVal val="visible"/>
                                      </p:to>
                                    </p:set>
                                    <p:anim calcmode="lin" valueType="num">
                                      <p:cBhvr additive="base">
                                        <p:cTn id="13" dur="500" fill="hold"/>
                                        <p:tgtEl>
                                          <p:spTgt spid="526342"/>
                                        </p:tgtEl>
                                        <p:attrNameLst>
                                          <p:attrName>ppt_x</p:attrName>
                                        </p:attrNameLst>
                                      </p:cBhvr>
                                      <p:tavLst>
                                        <p:tav tm="0">
                                          <p:val>
                                            <p:strVal val="#ppt_x"/>
                                          </p:val>
                                        </p:tav>
                                        <p:tav tm="100000">
                                          <p:val>
                                            <p:strVal val="#ppt_x"/>
                                          </p:val>
                                        </p:tav>
                                      </p:tavLst>
                                    </p:anim>
                                    <p:anim calcmode="lin" valueType="num">
                                      <p:cBhvr additive="base">
                                        <p:cTn id="14" dur="500" fill="hold"/>
                                        <p:tgtEl>
                                          <p:spTgt spid="5263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6343"/>
                                        </p:tgtEl>
                                        <p:attrNameLst>
                                          <p:attrName>style.visibility</p:attrName>
                                        </p:attrNameLst>
                                      </p:cBhvr>
                                      <p:to>
                                        <p:strVal val="visible"/>
                                      </p:to>
                                    </p:set>
                                    <p:anim calcmode="lin" valueType="num">
                                      <p:cBhvr additive="base">
                                        <p:cTn id="19" dur="500" fill="hold"/>
                                        <p:tgtEl>
                                          <p:spTgt spid="526343"/>
                                        </p:tgtEl>
                                        <p:attrNameLst>
                                          <p:attrName>ppt_x</p:attrName>
                                        </p:attrNameLst>
                                      </p:cBhvr>
                                      <p:tavLst>
                                        <p:tav tm="0">
                                          <p:val>
                                            <p:strVal val="#ppt_x"/>
                                          </p:val>
                                        </p:tav>
                                        <p:tav tm="100000">
                                          <p:val>
                                            <p:strVal val="#ppt_x"/>
                                          </p:val>
                                        </p:tav>
                                      </p:tavLst>
                                    </p:anim>
                                    <p:anim calcmode="lin" valueType="num">
                                      <p:cBhvr additive="base">
                                        <p:cTn id="20" dur="500" fill="hold"/>
                                        <p:tgtEl>
                                          <p:spTgt spid="5263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6338"/>
                                        </p:tgtEl>
                                        <p:attrNameLst>
                                          <p:attrName>style.visibility</p:attrName>
                                        </p:attrNameLst>
                                      </p:cBhvr>
                                      <p:to>
                                        <p:strVal val="visible"/>
                                      </p:to>
                                    </p:set>
                                    <p:anim calcmode="lin" valueType="num">
                                      <p:cBhvr additive="base">
                                        <p:cTn id="25" dur="500" fill="hold"/>
                                        <p:tgtEl>
                                          <p:spTgt spid="526338"/>
                                        </p:tgtEl>
                                        <p:attrNameLst>
                                          <p:attrName>ppt_x</p:attrName>
                                        </p:attrNameLst>
                                      </p:cBhvr>
                                      <p:tavLst>
                                        <p:tav tm="0">
                                          <p:val>
                                            <p:strVal val="#ppt_x"/>
                                          </p:val>
                                        </p:tav>
                                        <p:tav tm="100000">
                                          <p:val>
                                            <p:strVal val="#ppt_x"/>
                                          </p:val>
                                        </p:tav>
                                      </p:tavLst>
                                    </p:anim>
                                    <p:anim calcmode="lin" valueType="num">
                                      <p:cBhvr additive="base">
                                        <p:cTn id="26" dur="500" fill="hold"/>
                                        <p:tgtEl>
                                          <p:spTgt spid="5263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8396"/>
                                        </p:tgtEl>
                                        <p:attrNameLst>
                                          <p:attrName>style.visibility</p:attrName>
                                        </p:attrNameLst>
                                      </p:cBhvr>
                                      <p:to>
                                        <p:strVal val="visible"/>
                                      </p:to>
                                    </p:set>
                                    <p:anim calcmode="lin" valueType="num">
                                      <p:cBhvr additive="base">
                                        <p:cTn id="31" dur="500" fill="hold"/>
                                        <p:tgtEl>
                                          <p:spTgt spid="528396"/>
                                        </p:tgtEl>
                                        <p:attrNameLst>
                                          <p:attrName>ppt_x</p:attrName>
                                        </p:attrNameLst>
                                      </p:cBhvr>
                                      <p:tavLst>
                                        <p:tav tm="0">
                                          <p:val>
                                            <p:strVal val="#ppt_x"/>
                                          </p:val>
                                        </p:tav>
                                        <p:tav tm="100000">
                                          <p:val>
                                            <p:strVal val="#ppt_x"/>
                                          </p:val>
                                        </p:tav>
                                      </p:tavLst>
                                    </p:anim>
                                    <p:anim calcmode="lin" valueType="num">
                                      <p:cBhvr additive="base">
                                        <p:cTn id="32" dur="500" fill="hold"/>
                                        <p:tgtEl>
                                          <p:spTgt spid="52839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28395"/>
                                        </p:tgtEl>
                                        <p:attrNameLst>
                                          <p:attrName>style.visibility</p:attrName>
                                        </p:attrNameLst>
                                      </p:cBhvr>
                                      <p:to>
                                        <p:strVal val="visible"/>
                                      </p:to>
                                    </p:set>
                                    <p:anim calcmode="lin" valueType="num">
                                      <p:cBhvr additive="base">
                                        <p:cTn id="37" dur="500" fill="hold"/>
                                        <p:tgtEl>
                                          <p:spTgt spid="528395"/>
                                        </p:tgtEl>
                                        <p:attrNameLst>
                                          <p:attrName>ppt_x</p:attrName>
                                        </p:attrNameLst>
                                      </p:cBhvr>
                                      <p:tavLst>
                                        <p:tav tm="0">
                                          <p:val>
                                            <p:strVal val="#ppt_x"/>
                                          </p:val>
                                        </p:tav>
                                        <p:tav tm="100000">
                                          <p:val>
                                            <p:strVal val="#ppt_x"/>
                                          </p:val>
                                        </p:tav>
                                      </p:tavLst>
                                    </p:anim>
                                    <p:anim calcmode="lin" valueType="num">
                                      <p:cBhvr additive="base">
                                        <p:cTn id="38" dur="500" fill="hold"/>
                                        <p:tgtEl>
                                          <p:spTgt spid="528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1" grpId="0" animBg="1"/>
      <p:bldP spid="526342" grpId="0" animBg="1"/>
      <p:bldP spid="526343" grpId="0" animBg="1"/>
      <p:bldP spid="526338" grpId="0" animBg="1"/>
      <p:bldP spid="5283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9411" name="Picture 3" descr="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19680" y="833120"/>
            <a:ext cx="4410075" cy="146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9412" name="Text Box 4"/>
          <p:cNvSpPr txBox="1">
            <a:spLocks noChangeArrowheads="1"/>
          </p:cNvSpPr>
          <p:nvPr/>
        </p:nvSpPr>
        <p:spPr bwMode="auto">
          <a:xfrm>
            <a:off x="381635" y="2884170"/>
            <a:ext cx="442150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ts val="0"/>
              </a:spcBef>
              <a:spcAft>
                <a:spcPct val="0"/>
              </a:spcAft>
              <a:buFont typeface="Wingdings" panose="05000000000000000000" pitchFamily="2" charset="2"/>
              <a:buChar char="v"/>
            </a:pPr>
            <a:r>
              <a:rPr kumimoji="1" lang="en-US" altLang="zh-CN" sz="2000" b="1">
                <a:solidFill>
                  <a:srgbClr val="45C984"/>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若变送器内部或接线盒端子短路，</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000" b="1" baseline="-30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in</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为</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24V</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，此时</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转换的数字量为满量程</a:t>
            </a:r>
            <a:r>
              <a:rPr kumimoji="1" lang="en-US" altLang="zh-CN" sz="20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即数字量最大</a:t>
            </a:r>
            <a:r>
              <a:rPr kumimoji="1" lang="en-US" altLang="zh-CN" sz="20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a:t>
            </a:r>
            <a:endPar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buFont typeface="Wingdings" panose="05000000000000000000" pitchFamily="2" charset="2"/>
              <a:buChar char="v"/>
            </a:pP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 若变送器内部或接线盒端子开路，</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000" b="1" baseline="-30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in</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为</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0V</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，此时</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ADC</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转换的数字量为最小</a:t>
            </a:r>
            <a:r>
              <a:rPr kumimoji="1" lang="en-US" altLang="zh-CN" sz="20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通常为零</a:t>
            </a:r>
            <a:r>
              <a:rPr kumimoji="1" lang="en-US" altLang="zh-CN" sz="2000" b="1">
                <a:solidFill>
                  <a:srgbClr val="FFFFFF"/>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29414" name="Text Box 6" descr="斜纹布"/>
          <p:cNvSpPr txBox="1">
            <a:spLocks noChangeArrowheads="1"/>
          </p:cNvSpPr>
          <p:nvPr/>
        </p:nvSpPr>
        <p:spPr bwMode="auto">
          <a:xfrm>
            <a:off x="514350" y="833120"/>
            <a:ext cx="28956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a:solidFill>
                  <a:srgbClr val="FFFF00"/>
                </a:solidFill>
                <a:latin typeface="宋体" panose="02010600030101010101" pitchFamily="2" charset="-122"/>
                <a:ea typeface="宋体" panose="02010600030101010101" pitchFamily="2" charset="-122"/>
              </a:rPr>
              <a:t>模拟输入通道</a:t>
            </a:r>
            <a:endParaRPr lang="zh-CN" altLang="en-US" sz="2400" b="1">
              <a:solidFill>
                <a:srgbClr val="FFFF00"/>
              </a:solidFill>
              <a:latin typeface="宋体" panose="02010600030101010101" pitchFamily="2" charset="-122"/>
              <a:ea typeface="宋体" panose="02010600030101010101" pitchFamily="2" charset="-122"/>
            </a:endParaRPr>
          </a:p>
        </p:txBody>
      </p:sp>
      <p:sp>
        <p:nvSpPr>
          <p:cNvPr id="529416" name="Rectangle 8"/>
          <p:cNvSpPr>
            <a:spLocks noChangeArrowheads="1"/>
          </p:cNvSpPr>
          <p:nvPr/>
        </p:nvSpPr>
        <p:spPr bwMode="auto">
          <a:xfrm>
            <a:off x="514350" y="2362200"/>
            <a:ext cx="2631440" cy="460375"/>
          </a:xfrm>
          <a:prstGeom prst="rect">
            <a:avLst/>
          </a:prstGeom>
          <a:solidFill>
            <a:srgbClr val="E24D34"/>
          </a:solidFill>
          <a:ln w="28575" cap="sq">
            <a:solidFill>
              <a:srgbClr val="66FFFF"/>
            </a:solidFill>
            <a:miter lim="800000"/>
          </a:ln>
          <a:effectLst>
            <a:prstShdw prst="shdw17" dist="17961" dir="2700000">
              <a:schemeClr val="bg2"/>
            </a:prstShdw>
          </a:effectLst>
        </p:spPr>
        <p:txBody>
          <a:bodyPr wrap="none">
            <a:spAutoFit/>
          </a:bodyPr>
          <a:lstStyle/>
          <a:p>
            <a:pPr fontAlgn="base">
              <a:spcBef>
                <a:spcPct val="0"/>
              </a:spcBef>
              <a:spcAft>
                <a:spcPct val="0"/>
              </a:spcAft>
            </a:pPr>
            <a:r>
              <a:rPr kumimoji="1" lang="zh-CN" altLang="en-US" sz="2400" b="1">
                <a:solidFill>
                  <a:srgbClr val="66FF33"/>
                </a:solidFill>
                <a:latin typeface="宋体" panose="02010600030101010101" pitchFamily="2" charset="-122"/>
              </a:rPr>
              <a:t>变送器部分的自检</a:t>
            </a:r>
            <a:endParaRPr kumimoji="1" lang="zh-CN" altLang="en-US" sz="2400" b="1">
              <a:solidFill>
                <a:srgbClr val="66FF33"/>
              </a:solidFill>
              <a:latin typeface="宋体" panose="02010600030101010101" pitchFamily="2" charset="-122"/>
            </a:endParaRPr>
          </a:p>
        </p:txBody>
      </p:sp>
      <p:sp>
        <p:nvSpPr>
          <p:cNvPr id="525314" name="Text Box 2"/>
          <p:cNvSpPr txBox="1">
            <a:spLocks noChangeArrowheads="1"/>
          </p:cNvSpPr>
          <p:nvPr/>
        </p:nvSpPr>
        <p:spPr bwMode="auto">
          <a:xfrm>
            <a:off x="381635" y="372745"/>
            <a:ext cx="5562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5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6.4.4</a:t>
            </a:r>
            <a:r>
              <a:rPr kumimoji="1"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输入通道</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的自检</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531458" name="Picture 2" descr="变送器与ADC连接示意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3775" y="2760980"/>
            <a:ext cx="4056380" cy="209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1460" name="Text Box 4" descr="斜纹布"/>
          <p:cNvSpPr txBox="1">
            <a:spLocks noChangeArrowheads="1"/>
          </p:cNvSpPr>
          <p:nvPr/>
        </p:nvSpPr>
        <p:spPr bwMode="auto">
          <a:xfrm>
            <a:off x="5367020" y="2362200"/>
            <a:ext cx="256921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变送器与</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连接图</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31472" name="Text Box 16"/>
          <p:cNvSpPr txBox="1">
            <a:spLocks noChangeArrowheads="1"/>
          </p:cNvSpPr>
          <p:nvPr/>
        </p:nvSpPr>
        <p:spPr bwMode="auto">
          <a:xfrm>
            <a:off x="395605" y="5405755"/>
            <a:ext cx="855091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fontAlgn="base">
              <a:spcBef>
                <a:spcPct val="50000"/>
              </a:spcBef>
              <a:spcAft>
                <a:spcPct val="0"/>
              </a:spcAft>
            </a:pP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将参考电源接至</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转换器的输入端，启动测量，将此次采样结果再同</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ROM</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中的预定值加以比较，若误差在许可范围内，则</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转换器正常，否则可以判定</a:t>
            </a:r>
            <a:r>
              <a:rPr kumimoji="1"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kumimoji="1"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转换器出现故障。</a:t>
            </a:r>
            <a:endParaRPr kumimoji="1" lang="zh-CN" altLang="en-US" sz="2000" b="1">
              <a:solidFill>
                <a:srgbClr val="FFFFFF"/>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531473" name="Rectangle 17"/>
          <p:cNvSpPr>
            <a:spLocks noChangeArrowheads="1"/>
          </p:cNvSpPr>
          <p:nvPr/>
        </p:nvSpPr>
        <p:spPr bwMode="auto">
          <a:xfrm>
            <a:off x="395605" y="4826000"/>
            <a:ext cx="2374265" cy="460375"/>
          </a:xfrm>
          <a:prstGeom prst="rect">
            <a:avLst/>
          </a:prstGeom>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28575">
                <a:solidFill>
                  <a:schemeClr val="tx1"/>
                </a:solidFill>
                <a:miter lim="800000"/>
                <a:headEnd/>
                <a:tailEnd/>
              </a14:hiddenLine>
            </a:ext>
          </a:extLst>
        </p:spPr>
        <p:style>
          <a:lnRef idx="1">
            <a:schemeClr val="accent6"/>
          </a:lnRef>
          <a:fillRef idx="3">
            <a:schemeClr val="accent6"/>
          </a:fillRef>
          <a:effectRef idx="2">
            <a:schemeClr val="accent6"/>
          </a:effectRef>
          <a:fontRef idx="minor">
            <a:schemeClr val="lt1"/>
          </a:fontRef>
        </p:style>
        <p:txBody>
          <a:bodyPr wrap="none">
            <a:spAutoFit/>
          </a:bodyPr>
          <a:p>
            <a:pPr fontAlgn="base">
              <a:spcBef>
                <a:spcPct val="0"/>
              </a:spcBef>
              <a:spcAft>
                <a:spcPct val="0"/>
              </a:spcAft>
            </a:pPr>
            <a:r>
              <a:rPr kumimoji="1" lang="en-US" altLang="zh-CN" sz="2400" b="1">
                <a:solidFill>
                  <a:srgbClr val="E24D34"/>
                </a:solidFill>
                <a:latin typeface="Times New Roman" panose="02020603050405020304" pitchFamily="18" charset="0"/>
                <a:ea typeface="宋体" panose="02010600030101010101" pitchFamily="2" charset="-122"/>
                <a:cs typeface="Times New Roman" panose="02020603050405020304" pitchFamily="18" charset="0"/>
              </a:rPr>
              <a:t>ADC</a:t>
            </a:r>
            <a:r>
              <a:rPr kumimoji="1" lang="zh-CN" altLang="en-US" sz="2400" b="1">
                <a:solidFill>
                  <a:srgbClr val="E24D34"/>
                </a:solidFill>
                <a:latin typeface="宋体" panose="02010600030101010101" pitchFamily="2" charset="-122"/>
                <a:ea typeface="宋体" panose="02010600030101010101" pitchFamily="2" charset="-122"/>
                <a:cs typeface="宋体" panose="02010600030101010101" pitchFamily="2" charset="-122"/>
              </a:rPr>
              <a:t>部分的自检</a:t>
            </a:r>
            <a:endParaRPr kumimoji="1" lang="zh-CN" altLang="en-US" sz="2400" b="1">
              <a:solidFill>
                <a:srgbClr val="E24D34"/>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9416"/>
                                        </p:tgtEl>
                                        <p:attrNameLst>
                                          <p:attrName>style.visibility</p:attrName>
                                        </p:attrNameLst>
                                      </p:cBhvr>
                                      <p:to>
                                        <p:strVal val="visible"/>
                                      </p:to>
                                    </p:set>
                                    <p:anim calcmode="lin" valueType="num">
                                      <p:cBhvr additive="base">
                                        <p:cTn id="7" dur="500" fill="hold"/>
                                        <p:tgtEl>
                                          <p:spTgt spid="529416"/>
                                        </p:tgtEl>
                                        <p:attrNameLst>
                                          <p:attrName>ppt_x</p:attrName>
                                        </p:attrNameLst>
                                      </p:cBhvr>
                                      <p:tavLst>
                                        <p:tav tm="0">
                                          <p:val>
                                            <p:strVal val="#ppt_x"/>
                                          </p:val>
                                        </p:tav>
                                        <p:tav tm="100000">
                                          <p:val>
                                            <p:strVal val="#ppt_x"/>
                                          </p:val>
                                        </p:tav>
                                      </p:tavLst>
                                    </p:anim>
                                    <p:anim calcmode="lin" valueType="num">
                                      <p:cBhvr additive="base">
                                        <p:cTn id="8" dur="500" fill="hold"/>
                                        <p:tgtEl>
                                          <p:spTgt spid="5294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1460"/>
                                        </p:tgtEl>
                                        <p:attrNameLst>
                                          <p:attrName>style.visibility</p:attrName>
                                        </p:attrNameLst>
                                      </p:cBhvr>
                                      <p:to>
                                        <p:strVal val="visible"/>
                                      </p:to>
                                    </p:set>
                                    <p:anim calcmode="lin" valueType="num">
                                      <p:cBhvr additive="base">
                                        <p:cTn id="13" dur="500" fill="hold"/>
                                        <p:tgtEl>
                                          <p:spTgt spid="531460"/>
                                        </p:tgtEl>
                                        <p:attrNameLst>
                                          <p:attrName>ppt_x</p:attrName>
                                        </p:attrNameLst>
                                      </p:cBhvr>
                                      <p:tavLst>
                                        <p:tav tm="0">
                                          <p:val>
                                            <p:strVal val="#ppt_x"/>
                                          </p:val>
                                        </p:tav>
                                        <p:tav tm="100000">
                                          <p:val>
                                            <p:strVal val="#ppt_x"/>
                                          </p:val>
                                        </p:tav>
                                      </p:tavLst>
                                    </p:anim>
                                    <p:anim calcmode="lin" valueType="num">
                                      <p:cBhvr additive="base">
                                        <p:cTn id="14" dur="500" fill="hold"/>
                                        <p:tgtEl>
                                          <p:spTgt spid="53146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1458"/>
                                        </p:tgtEl>
                                        <p:attrNameLst>
                                          <p:attrName>style.visibility</p:attrName>
                                        </p:attrNameLst>
                                      </p:cBhvr>
                                      <p:to>
                                        <p:strVal val="visible"/>
                                      </p:to>
                                    </p:set>
                                    <p:anim calcmode="lin" valueType="num">
                                      <p:cBhvr additive="base">
                                        <p:cTn id="17" dur="500" fill="hold"/>
                                        <p:tgtEl>
                                          <p:spTgt spid="531458"/>
                                        </p:tgtEl>
                                        <p:attrNameLst>
                                          <p:attrName>ppt_x</p:attrName>
                                        </p:attrNameLst>
                                      </p:cBhvr>
                                      <p:tavLst>
                                        <p:tav tm="0">
                                          <p:val>
                                            <p:strVal val="#ppt_x"/>
                                          </p:val>
                                        </p:tav>
                                        <p:tav tm="100000">
                                          <p:val>
                                            <p:strVal val="#ppt_x"/>
                                          </p:val>
                                        </p:tav>
                                      </p:tavLst>
                                    </p:anim>
                                    <p:anim calcmode="lin" valueType="num">
                                      <p:cBhvr additive="base">
                                        <p:cTn id="18" dur="500" fill="hold"/>
                                        <p:tgtEl>
                                          <p:spTgt spid="53145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29412"/>
                                        </p:tgtEl>
                                        <p:attrNameLst>
                                          <p:attrName>style.visibility</p:attrName>
                                        </p:attrNameLst>
                                      </p:cBhvr>
                                      <p:to>
                                        <p:strVal val="visible"/>
                                      </p:to>
                                    </p:set>
                                    <p:anim calcmode="lin" valueType="num">
                                      <p:cBhvr additive="base">
                                        <p:cTn id="23" dur="500" fill="hold"/>
                                        <p:tgtEl>
                                          <p:spTgt spid="529412"/>
                                        </p:tgtEl>
                                        <p:attrNameLst>
                                          <p:attrName>ppt_x</p:attrName>
                                        </p:attrNameLst>
                                      </p:cBhvr>
                                      <p:tavLst>
                                        <p:tav tm="0">
                                          <p:val>
                                            <p:strVal val="#ppt_x"/>
                                          </p:val>
                                        </p:tav>
                                        <p:tav tm="100000">
                                          <p:val>
                                            <p:strVal val="#ppt_x"/>
                                          </p:val>
                                        </p:tav>
                                      </p:tavLst>
                                    </p:anim>
                                    <p:anim calcmode="lin" valueType="num">
                                      <p:cBhvr additive="base">
                                        <p:cTn id="24" dur="500" fill="hold"/>
                                        <p:tgtEl>
                                          <p:spTgt spid="5294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31473"/>
                                        </p:tgtEl>
                                        <p:attrNameLst>
                                          <p:attrName>style.visibility</p:attrName>
                                        </p:attrNameLst>
                                      </p:cBhvr>
                                      <p:to>
                                        <p:strVal val="visible"/>
                                      </p:to>
                                    </p:set>
                                    <p:anim calcmode="lin" valueType="num">
                                      <p:cBhvr additive="base">
                                        <p:cTn id="29" dur="500" fill="hold"/>
                                        <p:tgtEl>
                                          <p:spTgt spid="531473"/>
                                        </p:tgtEl>
                                        <p:attrNameLst>
                                          <p:attrName>ppt_x</p:attrName>
                                        </p:attrNameLst>
                                      </p:cBhvr>
                                      <p:tavLst>
                                        <p:tav tm="0">
                                          <p:val>
                                            <p:strVal val="#ppt_x"/>
                                          </p:val>
                                        </p:tav>
                                        <p:tav tm="100000">
                                          <p:val>
                                            <p:strVal val="#ppt_x"/>
                                          </p:val>
                                        </p:tav>
                                      </p:tavLst>
                                    </p:anim>
                                    <p:anim calcmode="lin" valueType="num">
                                      <p:cBhvr additive="base">
                                        <p:cTn id="30" dur="500" fill="hold"/>
                                        <p:tgtEl>
                                          <p:spTgt spid="53147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31472"/>
                                        </p:tgtEl>
                                        <p:attrNameLst>
                                          <p:attrName>style.visibility</p:attrName>
                                        </p:attrNameLst>
                                      </p:cBhvr>
                                      <p:to>
                                        <p:strVal val="visible"/>
                                      </p:to>
                                    </p:set>
                                    <p:anim calcmode="lin" valueType="num">
                                      <p:cBhvr additive="base">
                                        <p:cTn id="35" dur="500" fill="hold"/>
                                        <p:tgtEl>
                                          <p:spTgt spid="531472"/>
                                        </p:tgtEl>
                                        <p:attrNameLst>
                                          <p:attrName>ppt_x</p:attrName>
                                        </p:attrNameLst>
                                      </p:cBhvr>
                                      <p:tavLst>
                                        <p:tav tm="0">
                                          <p:val>
                                            <p:strVal val="#ppt_x"/>
                                          </p:val>
                                        </p:tav>
                                        <p:tav tm="100000">
                                          <p:val>
                                            <p:strVal val="#ppt_x"/>
                                          </p:val>
                                        </p:tav>
                                      </p:tavLst>
                                    </p:anim>
                                    <p:anim calcmode="lin" valueType="num">
                                      <p:cBhvr additive="base">
                                        <p:cTn id="36" dur="500" fill="hold"/>
                                        <p:tgtEl>
                                          <p:spTgt spid="531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6" grpId="0" animBg="1"/>
      <p:bldP spid="531460" grpId="0" bldLvl="0" animBg="1"/>
      <p:bldP spid="529412" grpId="0" bldLvl="0" animBg="1"/>
      <p:bldP spid="531473" grpId="0" bldLvl="0" animBg="1"/>
      <p:bldP spid="53147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Text Box 3"/>
          <p:cNvSpPr txBox="1">
            <a:spLocks noChangeArrowheads="1"/>
          </p:cNvSpPr>
          <p:nvPr/>
        </p:nvSpPr>
        <p:spPr bwMode="auto">
          <a:xfrm>
            <a:off x="213360" y="1804670"/>
            <a:ext cx="881570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一个输出数字量控制泵的启停，管路已安装流量检测，在流量检测回路没有故障情况下</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上述直接参数判断法自检可以保障</a:t>
            </a:r>
            <a:r>
              <a:rPr kumimoji="1"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kumimoji="1"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，不仅可依据流量有无变化情况来判断该开关、驱动电路、继电器、交流接触器、热继电器、电机、泵以及现场连线是否正常，而且可以根据泵的流量特性在线判断泵的性能优劣。</a:t>
            </a:r>
            <a:r>
              <a:rPr kumimoji="1"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kumimoji="1" lang="zh-CN" altLang="en-US" sz="200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32484" name="Rectangle 4" descr="斜纹布"/>
          <p:cNvSpPr>
            <a:spLocks noChangeArrowheads="1"/>
          </p:cNvSpPr>
          <p:nvPr/>
        </p:nvSpPr>
        <p:spPr bwMode="auto">
          <a:xfrm>
            <a:off x="3618230" y="372428"/>
            <a:ext cx="232537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pPr fontAlgn="base">
              <a:spcBef>
                <a:spcPct val="0"/>
              </a:spcBef>
              <a:spcAft>
                <a:spcPct val="0"/>
              </a:spcAft>
            </a:pPr>
            <a:r>
              <a:rPr kumimoji="1" lang="zh-CN" altLang="en-US" sz="2400" b="1">
                <a:solidFill>
                  <a:srgbClr val="FF6600"/>
                </a:solidFill>
                <a:latin typeface="宋体" panose="02010600030101010101" pitchFamily="2" charset="-122"/>
              </a:rPr>
              <a:t>间接参数判断法</a:t>
            </a:r>
            <a:endParaRPr kumimoji="1" lang="zh-CN" altLang="en-US" sz="2400" b="1">
              <a:solidFill>
                <a:srgbClr val="FF6600"/>
              </a:solidFill>
              <a:latin typeface="宋体" panose="02010600030101010101" pitchFamily="2" charset="-122"/>
            </a:endParaRPr>
          </a:p>
        </p:txBody>
      </p:sp>
      <p:sp>
        <p:nvSpPr>
          <p:cNvPr id="532485" name="Rectangle 5" descr="斜纹布"/>
          <p:cNvSpPr>
            <a:spLocks noChangeArrowheads="1"/>
          </p:cNvSpPr>
          <p:nvPr/>
        </p:nvSpPr>
        <p:spPr bwMode="auto">
          <a:xfrm>
            <a:off x="524510" y="833120"/>
            <a:ext cx="8214995" cy="706755"/>
          </a:xfrm>
          <a:prstGeom prst="rect">
            <a:avLst/>
          </a:prstGeom>
          <a:noFill/>
          <a:ln w="28575" cap="sq">
            <a:solidFill>
              <a:srgbClr val="66FFFF"/>
            </a:solidFill>
            <a:miter lim="800000"/>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Lst>
        </p:spPr>
        <p:txBody>
          <a:bodyPr wrap="square">
            <a:spAutoFit/>
          </a:bodyPr>
          <a:lstStyle/>
          <a:p>
            <a:pPr fontAlgn="base">
              <a:spcBef>
                <a:spcPct val="0"/>
              </a:spcBef>
              <a:spcAft>
                <a:spcPct val="0"/>
              </a:spcAft>
            </a:pPr>
            <a:r>
              <a:rPr kumimoji="1" lang="zh-CN" altLang="en-US" sz="2000" b="1">
                <a:solidFill>
                  <a:srgbClr val="FFFF00"/>
                </a:solidFill>
                <a:latin typeface="宋体" panose="02010600030101010101" pitchFamily="2" charset="-122"/>
              </a:rPr>
              <a:t>指根据模拟量输入通道的采样值的变化情况来判断模拟量输出通道或开关量输出通道是否正常。</a:t>
            </a:r>
            <a:endParaRPr kumimoji="1" lang="zh-CN" altLang="en-US" sz="2000" b="1">
              <a:solidFill>
                <a:srgbClr val="FFFF00"/>
              </a:solidFill>
              <a:latin typeface="宋体" panose="02010600030101010101" pitchFamily="2" charset="-122"/>
            </a:endParaRPr>
          </a:p>
        </p:txBody>
      </p:sp>
      <p:sp>
        <p:nvSpPr>
          <p:cNvPr id="532487" name="Rectangle 7"/>
          <p:cNvSpPr>
            <a:spLocks noChangeArrowheads="1"/>
          </p:cNvSpPr>
          <p:nvPr/>
        </p:nvSpPr>
        <p:spPr bwMode="auto">
          <a:xfrm>
            <a:off x="594360" y="1649095"/>
            <a:ext cx="795020" cy="460375"/>
          </a:xfrm>
          <a:prstGeom prst="rect">
            <a:avLst/>
          </a:prstGeom>
          <a:solidFill>
            <a:schemeClr val="tx1"/>
          </a:solidFill>
          <a:ln w="28575" cap="sq">
            <a:solidFill>
              <a:srgbClr val="66FFFF"/>
            </a:solidFill>
            <a:miter lim="800000"/>
          </a:ln>
          <a:effectLst>
            <a:prstShdw prst="shdw17" dist="17961" dir="2700000">
              <a:schemeClr val="bg2"/>
            </a:prstShdw>
          </a:effectLst>
        </p:spPr>
        <p:txBody>
          <a:bodyPr wrap="square">
            <a:spAutoFit/>
          </a:bodyPr>
          <a:lstStyle/>
          <a:p>
            <a:pPr fontAlgn="base">
              <a:spcBef>
                <a:spcPct val="0"/>
              </a:spcBef>
              <a:spcAft>
                <a:spcPct val="0"/>
              </a:spcAft>
            </a:pPr>
            <a:r>
              <a:rPr kumimoji="1" lang="zh-CN" altLang="en-US" sz="2400" b="1">
                <a:solidFill>
                  <a:srgbClr val="7B46D0"/>
                </a:solidFill>
                <a:latin typeface="宋体" panose="02010600030101010101" pitchFamily="2" charset="-122"/>
              </a:rPr>
              <a:t>例如</a:t>
            </a:r>
            <a:endParaRPr kumimoji="1" lang="zh-CN" altLang="en-US" sz="2400" b="1">
              <a:solidFill>
                <a:srgbClr val="7B46D0"/>
              </a:solidFill>
              <a:latin typeface="宋体" panose="02010600030101010101" pitchFamily="2" charset="-122"/>
            </a:endParaRPr>
          </a:p>
        </p:txBody>
      </p:sp>
      <p:sp>
        <p:nvSpPr>
          <p:cNvPr id="525314" name="Text Box 2"/>
          <p:cNvSpPr txBox="1">
            <a:spLocks noChangeArrowheads="1"/>
          </p:cNvSpPr>
          <p:nvPr/>
        </p:nvSpPr>
        <p:spPr bwMode="auto">
          <a:xfrm>
            <a:off x="381000" y="372745"/>
            <a:ext cx="5562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5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6.4.5</a:t>
            </a:r>
            <a:r>
              <a:rPr kumimoji="1"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输出通道</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的自检</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533506" name="Picture 2" descr="间接参数判断法"/>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98645" y="3109595"/>
            <a:ext cx="4138295" cy="365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08" name="Text Box 4" descr="斜纹布"/>
          <p:cNvSpPr txBox="1">
            <a:spLocks noChangeArrowheads="1"/>
          </p:cNvSpPr>
          <p:nvPr/>
        </p:nvSpPr>
        <p:spPr bwMode="auto">
          <a:xfrm>
            <a:off x="990600" y="4625340"/>
            <a:ext cx="307213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zh-CN" altLang="en-US" sz="2000" b="1">
                <a:solidFill>
                  <a:schemeClr val="tx1"/>
                </a:solidFill>
                <a:latin typeface="宋体" panose="02010600030101010101" pitchFamily="2" charset="-122"/>
                <a:ea typeface="宋体" panose="02010600030101010101" pitchFamily="2" charset="-122"/>
              </a:rPr>
              <a:t>输出通道自检程序流程图</a:t>
            </a:r>
            <a:endParaRPr lang="zh-CN" altLang="en-US" sz="2000" b="1">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483"/>
                                        </p:tgtEl>
                                        <p:attrNameLst>
                                          <p:attrName>style.visibility</p:attrName>
                                        </p:attrNameLst>
                                      </p:cBhvr>
                                      <p:to>
                                        <p:strVal val="visible"/>
                                      </p:to>
                                    </p:set>
                                    <p:anim calcmode="lin" valueType="num">
                                      <p:cBhvr additive="base">
                                        <p:cTn id="7" dur="500" fill="hold"/>
                                        <p:tgtEl>
                                          <p:spTgt spid="532483"/>
                                        </p:tgtEl>
                                        <p:attrNameLst>
                                          <p:attrName>ppt_x</p:attrName>
                                        </p:attrNameLst>
                                      </p:cBhvr>
                                      <p:tavLst>
                                        <p:tav tm="0">
                                          <p:val>
                                            <p:strVal val="#ppt_x"/>
                                          </p:val>
                                        </p:tav>
                                        <p:tav tm="100000">
                                          <p:val>
                                            <p:strVal val="#ppt_x"/>
                                          </p:val>
                                        </p:tav>
                                      </p:tavLst>
                                    </p:anim>
                                    <p:anim calcmode="lin" valueType="num">
                                      <p:cBhvr additive="base">
                                        <p:cTn id="8" dur="500" fill="hold"/>
                                        <p:tgtEl>
                                          <p:spTgt spid="532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3508"/>
                                        </p:tgtEl>
                                        <p:attrNameLst>
                                          <p:attrName>style.visibility</p:attrName>
                                        </p:attrNameLst>
                                      </p:cBhvr>
                                      <p:to>
                                        <p:strVal val="visible"/>
                                      </p:to>
                                    </p:set>
                                    <p:anim calcmode="lin" valueType="num">
                                      <p:cBhvr additive="base">
                                        <p:cTn id="13" dur="500" fill="hold"/>
                                        <p:tgtEl>
                                          <p:spTgt spid="533508"/>
                                        </p:tgtEl>
                                        <p:attrNameLst>
                                          <p:attrName>ppt_x</p:attrName>
                                        </p:attrNameLst>
                                      </p:cBhvr>
                                      <p:tavLst>
                                        <p:tav tm="0">
                                          <p:val>
                                            <p:strVal val="#ppt_x"/>
                                          </p:val>
                                        </p:tav>
                                        <p:tav tm="100000">
                                          <p:val>
                                            <p:strVal val="#ppt_x"/>
                                          </p:val>
                                        </p:tav>
                                      </p:tavLst>
                                    </p:anim>
                                    <p:anim calcmode="lin" valueType="num">
                                      <p:cBhvr additive="base">
                                        <p:cTn id="14" dur="500" fill="hold"/>
                                        <p:tgtEl>
                                          <p:spTgt spid="53350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3506"/>
                                        </p:tgtEl>
                                        <p:attrNameLst>
                                          <p:attrName>style.visibility</p:attrName>
                                        </p:attrNameLst>
                                      </p:cBhvr>
                                      <p:to>
                                        <p:strVal val="visible"/>
                                      </p:to>
                                    </p:set>
                                    <p:anim calcmode="lin" valueType="num">
                                      <p:cBhvr additive="base">
                                        <p:cTn id="17" dur="500" fill="hold"/>
                                        <p:tgtEl>
                                          <p:spTgt spid="533506"/>
                                        </p:tgtEl>
                                        <p:attrNameLst>
                                          <p:attrName>ppt_x</p:attrName>
                                        </p:attrNameLst>
                                      </p:cBhvr>
                                      <p:tavLst>
                                        <p:tav tm="0">
                                          <p:val>
                                            <p:strVal val="#ppt_x"/>
                                          </p:val>
                                        </p:tav>
                                        <p:tav tm="100000">
                                          <p:val>
                                            <p:strVal val="#ppt_x"/>
                                          </p:val>
                                        </p:tav>
                                      </p:tavLst>
                                    </p:anim>
                                    <p:anim calcmode="lin" valueType="num">
                                      <p:cBhvr additive="base">
                                        <p:cTn id="18" dur="500" fill="hold"/>
                                        <p:tgtEl>
                                          <p:spTgt spid="533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animBg="1"/>
      <p:bldP spid="5335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Text Box 3" descr="斜纹布"/>
          <p:cNvSpPr txBox="1">
            <a:spLocks noChangeArrowheads="1"/>
          </p:cNvSpPr>
          <p:nvPr/>
        </p:nvSpPr>
        <p:spPr bwMode="auto">
          <a:xfrm>
            <a:off x="529273" y="833120"/>
            <a:ext cx="9144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a:solidFill>
                  <a:srgbClr val="FFFF00"/>
                </a:solidFill>
                <a:latin typeface="宋体" panose="02010600030101010101" pitchFamily="2" charset="-122"/>
                <a:ea typeface="宋体" panose="02010600030101010101" pitchFamily="2" charset="-122"/>
              </a:rPr>
              <a:t>目的</a:t>
            </a:r>
            <a:endParaRPr lang="zh-CN" altLang="en-US" sz="2400" b="1">
              <a:solidFill>
                <a:srgbClr val="FFFF00"/>
              </a:solidFill>
              <a:latin typeface="宋体" panose="02010600030101010101" pitchFamily="2" charset="-122"/>
              <a:ea typeface="宋体" panose="02010600030101010101" pitchFamily="2" charset="-122"/>
            </a:endParaRPr>
          </a:p>
        </p:txBody>
      </p:sp>
      <p:sp>
        <p:nvSpPr>
          <p:cNvPr id="534532" name="Text Box 4" descr="斜纹布"/>
          <p:cNvSpPr txBox="1">
            <a:spLocks noChangeArrowheads="1"/>
          </p:cNvSpPr>
          <p:nvPr/>
        </p:nvSpPr>
        <p:spPr bwMode="auto">
          <a:xfrm>
            <a:off x="1485900" y="894715"/>
            <a:ext cx="61722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检测经过缓冲器的外部总线传递的信息是否正确 </a:t>
            </a:r>
            <a:endPar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pic>
        <p:nvPicPr>
          <p:cNvPr id="534536" name="Picture 8" descr="6"/>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8900" y="3199130"/>
            <a:ext cx="3886200" cy="2616200"/>
          </a:xfrm>
          <a:prstGeom prst="rect">
            <a:avLst/>
          </a:prstGeom>
          <a:solidFill>
            <a:schemeClr val="tx1"/>
          </a:solidFill>
          <a:ln w="9525">
            <a:solidFill>
              <a:schemeClr val="tx1"/>
            </a:solidFill>
            <a:miter lim="800000"/>
            <a:headEnd/>
            <a:tailEnd/>
          </a:ln>
        </p:spPr>
      </p:pic>
      <p:sp>
        <p:nvSpPr>
          <p:cNvPr id="534537" name="Text Box 9" descr="斜纹布"/>
          <p:cNvSpPr txBox="1">
            <a:spLocks noChangeArrowheads="1"/>
          </p:cNvSpPr>
          <p:nvPr/>
        </p:nvSpPr>
        <p:spPr bwMode="auto">
          <a:xfrm>
            <a:off x="1440180" y="1355090"/>
            <a:ext cx="7484745"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先对相应的锁存器执行一条输出命令，使地址总线和数据总线上的信息保存到锁存器中，再对锁存器进行读操作，让地址总线和数据总线上的信息重新读入</a:t>
            </a:r>
            <a:r>
              <a:rPr lang="en-US" altLang="zh-CN" sz="2000" b="1"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中，与原来的输出信息进行比较，如果结果不一致，则说明外部总线出现故障。</a:t>
            </a:r>
            <a:endPar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34538" name="Text Box 10" descr="斜纹布"/>
          <p:cNvSpPr txBox="1">
            <a:spLocks noChangeArrowheads="1"/>
          </p:cNvSpPr>
          <p:nvPr/>
        </p:nvSpPr>
        <p:spPr bwMode="auto">
          <a:xfrm>
            <a:off x="550863" y="1354773"/>
            <a:ext cx="1066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a:solidFill>
                  <a:srgbClr val="FFFF00"/>
                </a:solidFill>
                <a:latin typeface="宋体" panose="02010600030101010101" pitchFamily="2" charset="-122"/>
                <a:ea typeface="宋体" panose="02010600030101010101" pitchFamily="2" charset="-122"/>
              </a:rPr>
              <a:t>方法</a:t>
            </a:r>
            <a:endParaRPr lang="zh-CN" altLang="en-US" sz="2400" b="1">
              <a:solidFill>
                <a:srgbClr val="FFFF00"/>
              </a:solidFill>
              <a:latin typeface="宋体" panose="02010600030101010101" pitchFamily="2" charset="-122"/>
              <a:ea typeface="宋体" panose="02010600030101010101" pitchFamily="2" charset="-122"/>
            </a:endParaRPr>
          </a:p>
        </p:txBody>
      </p:sp>
      <p:sp>
        <p:nvSpPr>
          <p:cNvPr id="525314" name="Text Box 2"/>
          <p:cNvSpPr txBox="1">
            <a:spLocks noChangeArrowheads="1"/>
          </p:cNvSpPr>
          <p:nvPr/>
        </p:nvSpPr>
        <p:spPr bwMode="auto">
          <a:xfrm>
            <a:off x="381000" y="372745"/>
            <a:ext cx="5562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base">
              <a:spcBef>
                <a:spcPct val="50000"/>
              </a:spcBef>
              <a:spcAft>
                <a:spcPct val="0"/>
              </a:spcAft>
            </a:pPr>
            <a:r>
              <a:rPr kumimoji="1" lang="en-US" altLang="zh-CN" sz="24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6.4.6</a:t>
            </a:r>
            <a:r>
              <a:rPr kumimoji="1"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总线</a:t>
            </a:r>
            <a:r>
              <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的自检</a:t>
            </a:r>
            <a:endParaRPr kumimoji="1"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ext Box 2" descr="斜纹布"/>
          <p:cNvSpPr txBox="1">
            <a:spLocks noChangeArrowheads="1"/>
          </p:cNvSpPr>
          <p:nvPr/>
        </p:nvSpPr>
        <p:spPr bwMode="auto">
          <a:xfrm>
            <a:off x="3124200" y="609600"/>
            <a:ext cx="2971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6.1</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概述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35555" name="Text Box 3" descr="斜纹布"/>
          <p:cNvSpPr txBox="1">
            <a:spLocks noChangeArrowheads="1"/>
          </p:cNvSpPr>
          <p:nvPr/>
        </p:nvSpPr>
        <p:spPr bwMode="auto">
          <a:xfrm>
            <a:off x="807720" y="1113155"/>
            <a:ext cx="73152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仪器仪表的优劣主要体现在</a:t>
            </a:r>
            <a:r>
              <a:rPr lang="zh-CN" altLang="en-US" sz="2400" b="1" u="sng">
                <a:solidFill>
                  <a:srgbClr val="FF1717"/>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精度和可靠性</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两个方面。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35556" name="Text Box 4" descr="斜纹布"/>
          <p:cNvSpPr txBox="1">
            <a:spLocks noChangeArrowheads="1"/>
          </p:cNvSpPr>
          <p:nvPr/>
        </p:nvSpPr>
        <p:spPr bwMode="auto">
          <a:xfrm>
            <a:off x="768985" y="1459230"/>
            <a:ext cx="738441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传统仪器测量结果的精度只能取决于仪表硬件各部分的精密性和稳定性水平。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35557" name="Text Box 5" descr="斜纹布"/>
          <p:cNvSpPr txBox="1">
            <a:spLocks noChangeArrowheads="1"/>
          </p:cNvSpPr>
          <p:nvPr/>
        </p:nvSpPr>
        <p:spPr bwMode="auto">
          <a:xfrm>
            <a:off x="765175" y="2281555"/>
            <a:ext cx="790257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传统仪器在其部件有故障时往往也给出测量结果的显示值或执行控制动作，但并不通知使用者这是个错误的结果。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36587" name="Text Box 11" descr="斜纹布"/>
          <p:cNvSpPr txBox="1">
            <a:spLocks noChangeArrowheads="1"/>
          </p:cNvSpPr>
          <p:nvPr/>
        </p:nvSpPr>
        <p:spPr bwMode="auto">
          <a:xfrm>
            <a:off x="292100" y="3388360"/>
            <a:ext cx="8693150"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just" fontAlgn="base">
              <a:spcBef>
                <a:spcPts val="0"/>
              </a:spcBef>
              <a:spcAft>
                <a:spcPct val="0"/>
              </a:spcAft>
            </a:pPr>
            <a:r>
              <a:rPr lang="zh-CN" altLang="en-US" sz="2400" b="1">
                <a:solidFill>
                  <a:srgbClr val="FFFF00"/>
                </a:solidFill>
                <a:latin typeface="宋体" panose="02010600030101010101" pitchFamily="2" charset="-122"/>
              </a:rPr>
              <a:t>（</a:t>
            </a:r>
            <a:r>
              <a:rPr lang="en-US" altLang="zh-CN" sz="2400" b="1">
                <a:solidFill>
                  <a:srgbClr val="FFFF00"/>
                </a:solidFill>
                <a:latin typeface="Times New Roman" panose="02020603050405020304" pitchFamily="18" charset="0"/>
              </a:rPr>
              <a:t>1</a:t>
            </a:r>
            <a:r>
              <a:rPr lang="zh-CN" altLang="en-US" sz="2400" b="1">
                <a:solidFill>
                  <a:srgbClr val="FFFF00"/>
                </a:solidFill>
                <a:latin typeface="宋体" panose="02010600030101010101" pitchFamily="2" charset="-122"/>
              </a:rPr>
              <a:t>）自动测量功能</a:t>
            </a:r>
            <a:r>
              <a:rPr lang="en-US" altLang="zh-CN" sz="2400" b="1">
                <a:solidFill>
                  <a:srgbClr val="FFFF00"/>
                </a:solidFill>
                <a:latin typeface="宋体" panose="02010600030101010101" pitchFamily="2" charset="-122"/>
              </a:rPr>
              <a:t>  </a:t>
            </a:r>
            <a:r>
              <a:rPr lang="zh-CN" altLang="en-US" sz="2400" b="1">
                <a:solidFill>
                  <a:srgbClr val="FFFF00"/>
                </a:solidFill>
                <a:latin typeface="宋体" panose="02010600030101010101" pitchFamily="2" charset="-122"/>
              </a:rPr>
              <a:t>智能仪器由于具有</a:t>
            </a:r>
            <a:r>
              <a:rPr lang="zh-CN" altLang="en-US" sz="2400" b="1">
                <a:solidFill>
                  <a:srgbClr val="FFFF00"/>
                </a:solidFill>
                <a:latin typeface="ˎ̥" charset="0"/>
              </a:rPr>
              <a:t>仪器的自动校准、零点自动调节、触发电平自动调节、量程自动转换等功能，极大地提高了仪器的测量精度</a:t>
            </a:r>
            <a:endParaRPr lang="zh-CN" altLang="en-US" sz="2400" b="1">
              <a:solidFill>
                <a:srgbClr val="FFFF00"/>
              </a:solidFill>
              <a:latin typeface="ˎ̥" charset="0"/>
            </a:endParaRPr>
          </a:p>
          <a:p>
            <a:pPr algn="just" fontAlgn="base">
              <a:spcBef>
                <a:spcPts val="0"/>
              </a:spcBef>
              <a:spcAft>
                <a:spcPct val="0"/>
              </a:spcAft>
            </a:pPr>
            <a:r>
              <a:rPr lang="zh-CN" altLang="en-US" sz="2400" b="1">
                <a:solidFill>
                  <a:srgbClr val="FFFF00"/>
                </a:solidFill>
                <a:latin typeface="宋体" panose="02010600030101010101" pitchFamily="2" charset="-122"/>
              </a:rPr>
              <a:t>（</a:t>
            </a:r>
            <a:r>
              <a:rPr lang="en-US" altLang="zh-CN" sz="2400" b="1">
                <a:solidFill>
                  <a:srgbClr val="FFFF00"/>
                </a:solidFill>
                <a:latin typeface="宋体" panose="02010600030101010101" pitchFamily="2" charset="-122"/>
              </a:rPr>
              <a:t>2</a:t>
            </a:r>
            <a:r>
              <a:rPr lang="zh-CN" altLang="en-US" sz="2400" b="1">
                <a:solidFill>
                  <a:srgbClr val="FFFF00"/>
                </a:solidFill>
                <a:latin typeface="宋体" panose="02010600030101010101" pitchFamily="2" charset="-122"/>
              </a:rPr>
              <a:t>）自检功能 </a:t>
            </a:r>
            <a:r>
              <a:rPr lang="zh-CN" altLang="en-US" sz="2400" b="1">
                <a:solidFill>
                  <a:srgbClr val="FFFF00"/>
                </a:solidFill>
                <a:latin typeface="Times New Roman" panose="02020603050405020304" pitchFamily="18" charset="0"/>
              </a:rPr>
              <a:t> </a:t>
            </a:r>
            <a:r>
              <a:rPr lang="zh-CN" altLang="en-US" sz="2400" b="1">
                <a:solidFill>
                  <a:srgbClr val="FFFF00"/>
                </a:solidFill>
                <a:latin typeface="宋体" panose="02010600030101010101" pitchFamily="2" charset="-122"/>
              </a:rPr>
              <a:t>智能仪器如果发生了故障，需要能自动进行故障的检测和诊断，并提醒操作人员注意，将影响降低到最低限度，以保证整个系统的安全和可靠运行。</a:t>
            </a:r>
            <a:endParaRPr lang="zh-CN" altLang="en-US" sz="2400" b="1">
              <a:solidFill>
                <a:srgbClr val="FFFF00"/>
              </a:solidFill>
              <a:latin typeface="宋体" panose="02010600030101010101" pitchFamily="2" charset="-122"/>
            </a:endParaRPr>
          </a:p>
          <a:p>
            <a:pPr algn="just" fontAlgn="base">
              <a:spcBef>
                <a:spcPts val="0"/>
              </a:spcBef>
              <a:spcAft>
                <a:spcPct val="0"/>
              </a:spcAft>
            </a:pPr>
            <a:r>
              <a:rPr lang="en-US" altLang="zh-CN" sz="2400" b="1">
                <a:solidFill>
                  <a:srgbClr val="FFFF00"/>
                </a:solidFill>
                <a:ea typeface="楷体_GB2312" pitchFamily="49" charset="-122"/>
              </a:rPr>
              <a:t>      </a:t>
            </a:r>
            <a:r>
              <a:rPr lang="zh-CN" altLang="en-US" sz="2400" b="1">
                <a:solidFill>
                  <a:srgbClr val="FFFF00"/>
                </a:solidFill>
                <a:ea typeface="楷体_GB2312" pitchFamily="49" charset="-122"/>
              </a:rPr>
              <a:t>自检方式有</a:t>
            </a:r>
            <a:r>
              <a:rPr lang="en-US" altLang="zh-CN" sz="2400" b="1">
                <a:solidFill>
                  <a:srgbClr val="FFFF00"/>
                </a:solidFill>
                <a:ea typeface="楷体_GB2312" pitchFamily="49" charset="-122"/>
              </a:rPr>
              <a:t>3</a:t>
            </a:r>
            <a:r>
              <a:rPr lang="zh-CN" altLang="en-US" sz="2400" b="1">
                <a:solidFill>
                  <a:srgbClr val="FFFF00"/>
                </a:solidFill>
                <a:ea typeface="楷体_GB2312" pitchFamily="49" charset="-122"/>
              </a:rPr>
              <a:t>种：开机自检、周期性中间和键控自检</a:t>
            </a:r>
            <a:r>
              <a:rPr lang="en-US" altLang="zh-CN" sz="2400" b="1">
                <a:solidFill>
                  <a:srgbClr val="FFFF00"/>
                </a:solidFill>
                <a:ea typeface="楷体_GB2312" pitchFamily="49" charset="-122"/>
              </a:rPr>
              <a:t> </a:t>
            </a:r>
            <a:endParaRPr lang="en-US" altLang="zh-CN" sz="2400" b="1">
              <a:solidFill>
                <a:srgbClr val="FFFF00"/>
              </a:solidFill>
              <a:ea typeface="楷体_GB2312" pitchFamily="49" charset="-122"/>
            </a:endParaRPr>
          </a:p>
        </p:txBody>
      </p:sp>
      <p:sp>
        <p:nvSpPr>
          <p:cNvPr id="536588" name="Rectangle 12" descr="斜纹布"/>
          <p:cNvSpPr>
            <a:spLocks noChangeArrowheads="1"/>
          </p:cNvSpPr>
          <p:nvPr/>
        </p:nvSpPr>
        <p:spPr bwMode="auto">
          <a:xfrm>
            <a:off x="522605" y="3001963"/>
            <a:ext cx="446786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p>
            <a:pPr fontAlgn="base">
              <a:spcBef>
                <a:spcPct val="0"/>
              </a:spcBef>
              <a:spcAft>
                <a:spcPct val="0"/>
              </a:spcAft>
            </a:pPr>
            <a:r>
              <a:rPr lang="zh-CN" altLang="en-US" sz="2400" b="1">
                <a:solidFill>
                  <a:srgbClr val="FFFFFF"/>
                </a:solidFill>
                <a:latin typeface="Times New Roman" panose="02020603050405020304" pitchFamily="18" charset="0"/>
                <a:ea typeface="华文新魏" panose="02010800040101010101" pitchFamily="2" charset="-122"/>
              </a:rPr>
              <a:t>数字式仪器仪表具有的功能优势</a:t>
            </a:r>
            <a:endParaRPr lang="zh-CN" altLang="en-US" sz="2400" b="1">
              <a:solidFill>
                <a:srgbClr val="FFFFFF"/>
              </a:solidFill>
              <a:latin typeface="Times New Roman" panose="02020603050405020304" pitchFamily="18"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5555"/>
                                        </p:tgtEl>
                                        <p:attrNameLst>
                                          <p:attrName>style.visibility</p:attrName>
                                        </p:attrNameLst>
                                      </p:cBhvr>
                                      <p:to>
                                        <p:strVal val="visible"/>
                                      </p:to>
                                    </p:set>
                                    <p:anim calcmode="lin" valueType="num">
                                      <p:cBhvr additive="base">
                                        <p:cTn id="7" dur="500" fill="hold"/>
                                        <p:tgtEl>
                                          <p:spTgt spid="535555"/>
                                        </p:tgtEl>
                                        <p:attrNameLst>
                                          <p:attrName>ppt_x</p:attrName>
                                        </p:attrNameLst>
                                      </p:cBhvr>
                                      <p:tavLst>
                                        <p:tav tm="0">
                                          <p:val>
                                            <p:strVal val="#ppt_x"/>
                                          </p:val>
                                        </p:tav>
                                        <p:tav tm="100000">
                                          <p:val>
                                            <p:strVal val="#ppt_x"/>
                                          </p:val>
                                        </p:tav>
                                      </p:tavLst>
                                    </p:anim>
                                    <p:anim calcmode="lin" valueType="num">
                                      <p:cBhvr additive="base">
                                        <p:cTn id="8" dur="500" fill="hold"/>
                                        <p:tgtEl>
                                          <p:spTgt spid="5355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5556"/>
                                        </p:tgtEl>
                                        <p:attrNameLst>
                                          <p:attrName>style.visibility</p:attrName>
                                        </p:attrNameLst>
                                      </p:cBhvr>
                                      <p:to>
                                        <p:strVal val="visible"/>
                                      </p:to>
                                    </p:set>
                                    <p:anim calcmode="lin" valueType="num">
                                      <p:cBhvr additive="base">
                                        <p:cTn id="13" dur="500" fill="hold"/>
                                        <p:tgtEl>
                                          <p:spTgt spid="535556"/>
                                        </p:tgtEl>
                                        <p:attrNameLst>
                                          <p:attrName>ppt_x</p:attrName>
                                        </p:attrNameLst>
                                      </p:cBhvr>
                                      <p:tavLst>
                                        <p:tav tm="0">
                                          <p:val>
                                            <p:strVal val="#ppt_x"/>
                                          </p:val>
                                        </p:tav>
                                        <p:tav tm="100000">
                                          <p:val>
                                            <p:strVal val="#ppt_x"/>
                                          </p:val>
                                        </p:tav>
                                      </p:tavLst>
                                    </p:anim>
                                    <p:anim calcmode="lin" valueType="num">
                                      <p:cBhvr additive="base">
                                        <p:cTn id="14" dur="500" fill="hold"/>
                                        <p:tgtEl>
                                          <p:spTgt spid="5355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5557"/>
                                        </p:tgtEl>
                                        <p:attrNameLst>
                                          <p:attrName>style.visibility</p:attrName>
                                        </p:attrNameLst>
                                      </p:cBhvr>
                                      <p:to>
                                        <p:strVal val="visible"/>
                                      </p:to>
                                    </p:set>
                                    <p:anim calcmode="lin" valueType="num">
                                      <p:cBhvr additive="base">
                                        <p:cTn id="19" dur="500" fill="hold"/>
                                        <p:tgtEl>
                                          <p:spTgt spid="535557"/>
                                        </p:tgtEl>
                                        <p:attrNameLst>
                                          <p:attrName>ppt_x</p:attrName>
                                        </p:attrNameLst>
                                      </p:cBhvr>
                                      <p:tavLst>
                                        <p:tav tm="0">
                                          <p:val>
                                            <p:strVal val="#ppt_x"/>
                                          </p:val>
                                        </p:tav>
                                        <p:tav tm="100000">
                                          <p:val>
                                            <p:strVal val="#ppt_x"/>
                                          </p:val>
                                        </p:tav>
                                      </p:tavLst>
                                    </p:anim>
                                    <p:anim calcmode="lin" valueType="num">
                                      <p:cBhvr additive="base">
                                        <p:cTn id="20" dur="500" fill="hold"/>
                                        <p:tgtEl>
                                          <p:spTgt spid="53555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6588"/>
                                        </p:tgtEl>
                                        <p:attrNameLst>
                                          <p:attrName>style.visibility</p:attrName>
                                        </p:attrNameLst>
                                      </p:cBhvr>
                                      <p:to>
                                        <p:strVal val="visible"/>
                                      </p:to>
                                    </p:set>
                                    <p:anim calcmode="lin" valueType="num">
                                      <p:cBhvr additive="base">
                                        <p:cTn id="25" dur="500" fill="hold"/>
                                        <p:tgtEl>
                                          <p:spTgt spid="536588"/>
                                        </p:tgtEl>
                                        <p:attrNameLst>
                                          <p:attrName>ppt_x</p:attrName>
                                        </p:attrNameLst>
                                      </p:cBhvr>
                                      <p:tavLst>
                                        <p:tav tm="0">
                                          <p:val>
                                            <p:strVal val="#ppt_x"/>
                                          </p:val>
                                        </p:tav>
                                        <p:tav tm="100000">
                                          <p:val>
                                            <p:strVal val="#ppt_x"/>
                                          </p:val>
                                        </p:tav>
                                      </p:tavLst>
                                    </p:anim>
                                    <p:anim calcmode="lin" valueType="num">
                                      <p:cBhvr additive="base">
                                        <p:cTn id="26" dur="500" fill="hold"/>
                                        <p:tgtEl>
                                          <p:spTgt spid="53658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6587">
                                            <p:txEl>
                                              <p:pRg st="0" end="0"/>
                                            </p:txEl>
                                          </p:spTgt>
                                        </p:tgtEl>
                                        <p:attrNameLst>
                                          <p:attrName>style.visibility</p:attrName>
                                        </p:attrNameLst>
                                      </p:cBhvr>
                                      <p:to>
                                        <p:strVal val="visible"/>
                                      </p:to>
                                    </p:set>
                                    <p:anim calcmode="lin" valueType="num">
                                      <p:cBhvr additive="base">
                                        <p:cTn id="31" dur="500" fill="hold"/>
                                        <p:tgtEl>
                                          <p:spTgt spid="53658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6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6587">
                                            <p:txEl>
                                              <p:pRg st="1" end="1"/>
                                            </p:txEl>
                                          </p:spTgt>
                                        </p:tgtEl>
                                        <p:attrNameLst>
                                          <p:attrName>style.visibility</p:attrName>
                                        </p:attrNameLst>
                                      </p:cBhvr>
                                      <p:to>
                                        <p:strVal val="visible"/>
                                      </p:to>
                                    </p:set>
                                    <p:anim calcmode="lin" valueType="num">
                                      <p:cBhvr additive="base">
                                        <p:cTn id="37" dur="500" fill="hold"/>
                                        <p:tgtEl>
                                          <p:spTgt spid="536587">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6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6587">
                                            <p:txEl>
                                              <p:pRg st="2" end="2"/>
                                            </p:txEl>
                                          </p:spTgt>
                                        </p:tgtEl>
                                        <p:attrNameLst>
                                          <p:attrName>style.visibility</p:attrName>
                                        </p:attrNameLst>
                                      </p:cBhvr>
                                      <p:to>
                                        <p:strVal val="visible"/>
                                      </p:to>
                                    </p:set>
                                    <p:anim calcmode="lin" valueType="num">
                                      <p:cBhvr additive="base">
                                        <p:cTn id="43" dur="500" fill="hold"/>
                                        <p:tgtEl>
                                          <p:spTgt spid="536587">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65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ldLvl="0" animBg="1"/>
      <p:bldP spid="535556" grpId="0" bldLvl="0" animBg="1"/>
      <p:bldP spid="535557" grpId="0" bldLvl="0" animBg="1"/>
      <p:bldP spid="53658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11" name="Text Box 11" descr="斜纹布"/>
          <p:cNvSpPr txBox="1">
            <a:spLocks noChangeArrowheads="1"/>
          </p:cNvSpPr>
          <p:nvPr/>
        </p:nvSpPr>
        <p:spPr bwMode="auto">
          <a:xfrm>
            <a:off x="2814320" y="367030"/>
            <a:ext cx="320738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6.2 </a:t>
            </a:r>
            <a:r>
              <a:rPr lang="en-US" altLang="zh-CN"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仪器的自动校准 </a:t>
            </a:r>
            <a:endParaRPr lang="zh-CN" altLang="en-US"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537612" name="Text Box 12" descr="斜纹布"/>
          <p:cNvSpPr txBox="1">
            <a:spLocks noChangeArrowheads="1"/>
          </p:cNvSpPr>
          <p:nvPr/>
        </p:nvSpPr>
        <p:spPr bwMode="auto">
          <a:xfrm>
            <a:off x="228600" y="998220"/>
            <a:ext cx="8520113" cy="507746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ts val="0"/>
              </a:spcBef>
              <a:spcAft>
                <a:spcPct val="0"/>
              </a:spcAft>
              <a:buFont typeface="Wingdings" panose="05000000000000000000" pitchFamily="2" charset="2"/>
              <a:buChar char="Ø"/>
            </a:pPr>
            <a:r>
              <a:rPr lang="en-US" altLang="zh-CN"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仪器测量参数的准确性受到各种因素的影响，如温度、湿度等。为保证仪器在预定精度下正常工作，仪器必须定期进行校准。</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buFont typeface="Wingdings" panose="05000000000000000000" pitchFamily="2" charset="2"/>
              <a:buChar char="Ø"/>
            </a:pP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 传统仪器校准通过对已知标准校准源直接测量，或通过与更高精度的同类仪器进行比较测量来实现。	</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buFont typeface="Wingdings" panose="05000000000000000000" pitchFamily="2" charset="2"/>
              <a:buChar char="Ø"/>
            </a:pPr>
            <a:r>
              <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 当被校准仪器的测量存在误差时，需要手动调节仪器内部的可调器件（可调电阻、可调电容、可调电感等），使其示值接近标准值。</a:t>
            </a:r>
            <a:endParaRPr lang="zh-CN" altLang="en-US"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buFont typeface="Wingdings" panose="05000000000000000000" pitchFamily="2" charset="2"/>
              <a:buChar char="Ø"/>
            </a:pPr>
            <a:r>
              <a:rPr lang="en-US" altLang="zh-CN" sz="2400" b="1" dirty="0">
                <a:solidFill>
                  <a:srgbClr val="FFFFFF"/>
                </a:solidFill>
                <a:effectLst>
                  <a:outerShdw blurRad="38100" dist="38100" dir="2700000" algn="tl">
                    <a:srgbClr val="000000"/>
                  </a:outerShdw>
                </a:effectLst>
                <a:sym typeface="+mn-ea"/>
              </a:rPr>
              <a:t> </a:t>
            </a:r>
            <a:r>
              <a:rPr lang="zh-CN" altLang="en-US" sz="2400" b="1" dirty="0">
                <a:solidFill>
                  <a:srgbClr val="FFFFFF"/>
                </a:solidFill>
                <a:effectLst>
                  <a:outerShdw blurRad="38100" dist="38100" dir="2700000" algn="tl">
                    <a:srgbClr val="000000"/>
                  </a:outerShdw>
                </a:effectLst>
                <a:sym typeface="+mn-ea"/>
              </a:rPr>
              <a:t>智能仪器内含微处理器，可以自动对所得测试结果与已知标准值进行比较，将测量的不确定性进行量化，验证测量仪器是否工作在规定的指标范围内。</a:t>
            </a:r>
            <a:endParaRPr lang="zh-CN" altLang="en-US" sz="2400" b="1" dirty="0">
              <a:solidFill>
                <a:srgbClr val="FFFFFF"/>
              </a:solidFill>
              <a:effectLst>
                <a:outerShdw blurRad="38100" dist="38100" dir="2700000" algn="tl">
                  <a:srgbClr val="000000"/>
                </a:outerShdw>
              </a:effectLst>
            </a:endParaRPr>
          </a:p>
          <a:p>
            <a:pPr fontAlgn="base">
              <a:spcBef>
                <a:spcPts val="0"/>
              </a:spcBef>
              <a:spcAft>
                <a:spcPct val="0"/>
              </a:spcAft>
              <a:buFont typeface="Wingdings" panose="05000000000000000000" pitchFamily="2" charset="2"/>
              <a:buChar char="Ø"/>
            </a:pPr>
            <a:r>
              <a:rPr lang="zh-CN" altLang="en-US" sz="2400" b="1" dirty="0">
                <a:solidFill>
                  <a:srgbClr val="FFFFFF"/>
                </a:solidFill>
                <a:effectLst>
                  <a:outerShdw blurRad="38100" dist="38100" dir="2700000" algn="tl">
                    <a:srgbClr val="000000"/>
                  </a:outerShdw>
                </a:effectLst>
                <a:sym typeface="+mn-ea"/>
              </a:rPr>
              <a:t> 自动校准包括内部自动校准和外部自动校准。</a:t>
            </a:r>
            <a:endParaRPr lang="zh-CN" altLang="en-US" sz="2400" b="1" dirty="0">
              <a:solidFill>
                <a:srgbClr val="FFFFFF"/>
              </a:solidFill>
              <a:effectLst>
                <a:outerShdw blurRad="38100" dist="38100" dir="2700000" algn="tl">
                  <a:srgbClr val="000000"/>
                </a:outerShdw>
              </a:effectLst>
              <a:ea typeface="楷体_GB2312" pitchFamily="49" charset="-122"/>
            </a:endParaRPr>
          </a:p>
          <a:p>
            <a:pPr fontAlgn="base">
              <a:spcBef>
                <a:spcPct val="50000"/>
              </a:spcBef>
              <a:spcAft>
                <a:spcPct val="0"/>
              </a:spcAft>
            </a:pPr>
            <a:endParaRPr lang="en-US" altLang="zh-CN" sz="24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804" name="Text Box 12" descr="斜纹布"/>
          <p:cNvSpPr txBox="1">
            <a:spLocks noChangeArrowheads="1"/>
          </p:cNvSpPr>
          <p:nvPr/>
        </p:nvSpPr>
        <p:spPr bwMode="auto">
          <a:xfrm>
            <a:off x="204470" y="827405"/>
            <a:ext cx="46482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rgbClr val="FFFF00"/>
                </a:solidFill>
                <a:latin typeface="Times New Roman" panose="02020603050405020304" pitchFamily="18" charset="0"/>
                <a:cs typeface="Times New Roman" panose="02020603050405020304" pitchFamily="18" charset="0"/>
              </a:rPr>
              <a:t>6.2.1</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内部自动校准</a:t>
            </a:r>
            <a:endParaRPr lang="en-US" altLang="zh-CN" sz="2400" b="1">
              <a:solidFill>
                <a:srgbClr val="FFFF00"/>
              </a:solidFill>
              <a:ea typeface="楷体_GB2312" pitchFamily="49" charset="-122"/>
            </a:endParaRPr>
          </a:p>
        </p:txBody>
      </p:sp>
      <p:sp>
        <p:nvSpPr>
          <p:cNvPr id="545805" name="Text Box 13" descr="斜纹布"/>
          <p:cNvSpPr txBox="1">
            <a:spLocks noChangeArrowheads="1"/>
          </p:cNvSpPr>
          <p:nvPr/>
        </p:nvSpPr>
        <p:spPr bwMode="auto">
          <a:xfrm>
            <a:off x="499745" y="1210945"/>
            <a:ext cx="8207375" cy="255333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ts val="0"/>
              </a:spcBef>
              <a:spcAft>
                <a:spcPct val="0"/>
              </a:spcAft>
            </a:pPr>
            <a:r>
              <a:rPr lang="en-US" altLang="zh-CN" sz="2000" b="1" dirty="0">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内部自动校准技术利用仪器内部的校准源将各功能、各量程按工作条件调整到最佳状态。</a:t>
            </a:r>
            <a:endPar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pP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    当在环境 差别较大的情况下工作时，内部自动校准实际上消除了环境因素对测量准确度的影响，补偿工作环境的变化、内部校准温度的变化等。</a:t>
            </a:r>
            <a:endPar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pPr>
            <a:r>
              <a:rPr lang="en-US" altLang="zh-CN" sz="2000" b="1" dirty="0">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智能仪器采用内部自动校准技术，可去掉普通的微调电位器和微调电容，所有的内部调节工作都是通过存储的校准数据、可调增益放大器、可变电流源实现。</a:t>
            </a:r>
            <a:endPar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37611" name="Text Box 11" descr="斜纹布"/>
          <p:cNvSpPr txBox="1">
            <a:spLocks noChangeArrowheads="1"/>
          </p:cNvSpPr>
          <p:nvPr/>
        </p:nvSpPr>
        <p:spPr bwMode="auto">
          <a:xfrm>
            <a:off x="2814320" y="367030"/>
            <a:ext cx="320738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6.2 </a:t>
            </a:r>
            <a:r>
              <a:rPr lang="en-US" altLang="zh-CN"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仪器的自动校准 </a:t>
            </a:r>
            <a:endParaRPr lang="zh-CN" altLang="en-US" sz="2400" b="1">
              <a:solidFill>
                <a:srgbClr val="FFFF00"/>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547854" name="Text Box 14" descr="斜纹布"/>
          <p:cNvSpPr txBox="1">
            <a:spLocks noChangeArrowheads="1"/>
          </p:cNvSpPr>
          <p:nvPr/>
        </p:nvSpPr>
        <p:spPr bwMode="auto">
          <a:xfrm>
            <a:off x="161290" y="3703003"/>
            <a:ext cx="60198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000" b="1">
                <a:solidFill>
                  <a:srgbClr val="FFFF00"/>
                </a:solidFill>
                <a:latin typeface="Times New Roman" panose="02020603050405020304" pitchFamily="18" charset="0"/>
                <a:ea typeface="楷体_GB2312" pitchFamily="49" charset="-122"/>
                <a:cs typeface="Times New Roman" panose="02020603050405020304" pitchFamily="18" charset="0"/>
              </a:rPr>
              <a:t>1</a:t>
            </a:r>
            <a:r>
              <a:rPr lang="zh-CN" altLang="en-US" sz="2000" b="1">
                <a:solidFill>
                  <a:srgbClr val="FFFF00"/>
                </a:solidFill>
                <a:latin typeface="Times New Roman" panose="02020603050405020304" pitchFamily="18" charset="0"/>
                <a:ea typeface="楷体_GB2312" pitchFamily="49" charset="-122"/>
                <a:cs typeface="Times New Roman" panose="02020603050405020304" pitchFamily="18" charset="0"/>
              </a:rPr>
              <a:t>．</a:t>
            </a:r>
            <a:r>
              <a:rPr lang="zh-CN" altLang="en-US" sz="2000" b="1">
                <a:solidFill>
                  <a:srgbClr val="FFFF00"/>
                </a:solidFill>
                <a:ea typeface="楷体_GB2312" pitchFamily="49" charset="-122"/>
              </a:rPr>
              <a:t>输入偏置电流的自动校准 </a:t>
            </a:r>
            <a:endParaRPr lang="zh-CN" altLang="en-US" sz="2000" b="1">
              <a:solidFill>
                <a:srgbClr val="FFFF00"/>
              </a:solidFill>
              <a:ea typeface="楷体_GB2312" pitchFamily="49" charset="-122"/>
            </a:endParaRPr>
          </a:p>
        </p:txBody>
      </p:sp>
      <p:graphicFrame>
        <p:nvGraphicFramePr>
          <p:cNvPr id="547855" name="Object 15"/>
          <p:cNvGraphicFramePr>
            <a:graphicFrameLocks noChangeAspect="1"/>
          </p:cNvGraphicFramePr>
          <p:nvPr>
            <p:custDataLst>
              <p:tags r:id="rId1"/>
            </p:custDataLst>
          </p:nvPr>
        </p:nvGraphicFramePr>
        <p:xfrm>
          <a:off x="5713095" y="4279900"/>
          <a:ext cx="3213100" cy="1801495"/>
        </p:xfrm>
        <a:graphic>
          <a:graphicData uri="http://schemas.openxmlformats.org/presentationml/2006/ole">
            <mc:AlternateContent xmlns:mc="http://schemas.openxmlformats.org/markup-compatibility/2006">
              <mc:Choice xmlns:v="urn:schemas-microsoft-com:vml" Requires="v">
                <p:oleObj spid="_x0000_s1061" name="位图图像" r:id="rId2" imgW="2362200" imgH="981075" progId="Paint.Picture">
                  <p:embed/>
                </p:oleObj>
              </mc:Choice>
              <mc:Fallback>
                <p:oleObj name="位图图像" r:id="rId2" imgW="2362200" imgH="981075" progId="Paint.Picture">
                  <p:embed/>
                  <p:pic>
                    <p:nvPicPr>
                      <p:cNvPr id="0" name="图片 10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095" y="4279900"/>
                        <a:ext cx="3213100" cy="180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7856" name="Text Box 16" descr="斜纹布"/>
          <p:cNvSpPr txBox="1">
            <a:spLocks noChangeArrowheads="1"/>
          </p:cNvSpPr>
          <p:nvPr/>
        </p:nvSpPr>
        <p:spPr bwMode="auto">
          <a:xfrm>
            <a:off x="226060" y="4102100"/>
            <a:ext cx="5397500" cy="255333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just" fontAlgn="base">
              <a:spcBef>
                <a:spcPct val="50000"/>
              </a:spcBef>
              <a:spcAft>
                <a:spcPct val="0"/>
              </a:spcAft>
            </a:pPr>
            <a:r>
              <a:rPr lang="en-US" altLang="zh-CN" sz="20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在仪器输入端连接一个带有屏蔽的</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10MΩ</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电阻盒，输入偏置电流</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在该电阻上产生电压降，经</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转换后储存于非易失性校准存储器内，作为输入偏置电流的修正值。在正常测量时，微处理器根据修正值选出适当的数字量到</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转换器，经输入偏置电流补偿电路产生补偿电流</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，抵消</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1"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，消除仪器输入偏置电流带来的测量误差。</a:t>
            </a:r>
            <a:endPar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7854"/>
                                        </p:tgtEl>
                                        <p:attrNameLst>
                                          <p:attrName>style.visibility</p:attrName>
                                        </p:attrNameLst>
                                      </p:cBhvr>
                                      <p:to>
                                        <p:strVal val="visible"/>
                                      </p:to>
                                    </p:set>
                                    <p:anim calcmode="lin" valueType="num">
                                      <p:cBhvr additive="base">
                                        <p:cTn id="7" dur="500" fill="hold"/>
                                        <p:tgtEl>
                                          <p:spTgt spid="547854"/>
                                        </p:tgtEl>
                                        <p:attrNameLst>
                                          <p:attrName>ppt_x</p:attrName>
                                        </p:attrNameLst>
                                      </p:cBhvr>
                                      <p:tavLst>
                                        <p:tav tm="0">
                                          <p:val>
                                            <p:strVal val="#ppt_x"/>
                                          </p:val>
                                        </p:tav>
                                        <p:tav tm="100000">
                                          <p:val>
                                            <p:strVal val="#ppt_x"/>
                                          </p:val>
                                        </p:tav>
                                      </p:tavLst>
                                    </p:anim>
                                    <p:anim calcmode="lin" valueType="num">
                                      <p:cBhvr additive="base">
                                        <p:cTn id="8" dur="500" fill="hold"/>
                                        <p:tgtEl>
                                          <p:spTgt spid="5478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7856"/>
                                        </p:tgtEl>
                                        <p:attrNameLst>
                                          <p:attrName>style.visibility</p:attrName>
                                        </p:attrNameLst>
                                      </p:cBhvr>
                                      <p:to>
                                        <p:strVal val="visible"/>
                                      </p:to>
                                    </p:set>
                                    <p:anim calcmode="lin" valueType="num">
                                      <p:cBhvr additive="base">
                                        <p:cTn id="13" dur="500" fill="hold"/>
                                        <p:tgtEl>
                                          <p:spTgt spid="547856"/>
                                        </p:tgtEl>
                                        <p:attrNameLst>
                                          <p:attrName>ppt_x</p:attrName>
                                        </p:attrNameLst>
                                      </p:cBhvr>
                                      <p:tavLst>
                                        <p:tav tm="0">
                                          <p:val>
                                            <p:strVal val="#ppt_x"/>
                                          </p:val>
                                        </p:tav>
                                        <p:tav tm="100000">
                                          <p:val>
                                            <p:strVal val="#ppt_x"/>
                                          </p:val>
                                        </p:tav>
                                      </p:tavLst>
                                    </p:anim>
                                    <p:anim calcmode="lin" valueType="num">
                                      <p:cBhvr additive="base">
                                        <p:cTn id="14" dur="500" fill="hold"/>
                                        <p:tgtEl>
                                          <p:spTgt spid="54785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47855"/>
                                        </p:tgtEl>
                                        <p:attrNameLst>
                                          <p:attrName>style.visibility</p:attrName>
                                        </p:attrNameLst>
                                      </p:cBhvr>
                                      <p:to>
                                        <p:strVal val="visible"/>
                                      </p:to>
                                    </p:set>
                                    <p:anim calcmode="lin" valueType="num">
                                      <p:cBhvr additive="base">
                                        <p:cTn id="17" dur="500" fill="hold"/>
                                        <p:tgtEl>
                                          <p:spTgt spid="547855"/>
                                        </p:tgtEl>
                                        <p:attrNameLst>
                                          <p:attrName>ppt_x</p:attrName>
                                        </p:attrNameLst>
                                      </p:cBhvr>
                                      <p:tavLst>
                                        <p:tav tm="0">
                                          <p:val>
                                            <p:strVal val="#ppt_x"/>
                                          </p:val>
                                        </p:tav>
                                        <p:tav tm="100000">
                                          <p:val>
                                            <p:strVal val="#ppt_x"/>
                                          </p:val>
                                        </p:tav>
                                      </p:tavLst>
                                    </p:anim>
                                    <p:anim calcmode="lin" valueType="num">
                                      <p:cBhvr additive="base">
                                        <p:cTn id="18" dur="500" fill="hold"/>
                                        <p:tgtEl>
                                          <p:spTgt spid="5478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54" grpId="0" bldLvl="0" animBg="1"/>
      <p:bldP spid="54785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descr="斜纹布"/>
          <p:cNvSpPr txBox="1">
            <a:spLocks noChangeArrowheads="1"/>
          </p:cNvSpPr>
          <p:nvPr/>
        </p:nvSpPr>
        <p:spPr bwMode="auto">
          <a:xfrm>
            <a:off x="294005" y="706120"/>
            <a:ext cx="47244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just" fontAlgn="base">
              <a:spcBef>
                <a:spcPct val="50000"/>
              </a:spcBef>
              <a:spcAft>
                <a:spcPct val="0"/>
              </a:spcAft>
            </a:pP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零点漂移自动校准</a:t>
            </a:r>
            <a:endParaRPr lang="zh-CN" altLang="en-US" sz="2000" b="1">
              <a:solidFill>
                <a:srgbClr val="FFFF00"/>
              </a:solidFill>
              <a:ea typeface="宋体" panose="02010600030101010101" pitchFamily="2" charset="-122"/>
              <a:cs typeface="宋体" panose="02010600030101010101" pitchFamily="2" charset="-122"/>
            </a:endParaRPr>
          </a:p>
        </p:txBody>
      </p:sp>
      <p:sp>
        <p:nvSpPr>
          <p:cNvPr id="538627" name="Text Box 3" descr="斜纹布"/>
          <p:cNvSpPr txBox="1">
            <a:spLocks noChangeArrowheads="1"/>
          </p:cNvSpPr>
          <p:nvPr/>
        </p:nvSpPr>
        <p:spPr bwMode="auto">
          <a:xfrm>
            <a:off x="381000" y="1104900"/>
            <a:ext cx="8588375"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将校准源零输出接到多用表的输入端，进入零点校准模式，此时多用表将选定功能的某一量程上的零点漂移测出并存入校准存储器，正常测量时，只要从存储器中提取此参数，并从读数中减去就得到了修正。</a:t>
            </a:r>
            <a:r>
              <a:rPr lang="zh-CN" altLang="en-US" sz="2000" b="1">
                <a:solidFill>
                  <a:srgbClr val="66FFFF"/>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a:solidFill>
                <a:srgbClr val="66FFFF"/>
              </a:solidFill>
              <a:latin typeface="宋体" panose="02010600030101010101" pitchFamily="2" charset="-122"/>
              <a:ea typeface="宋体" panose="02010600030101010101" pitchFamily="2" charset="-122"/>
              <a:cs typeface="宋体" panose="02010600030101010101" pitchFamily="2" charset="-122"/>
            </a:endParaRPr>
          </a:p>
        </p:txBody>
      </p:sp>
      <p:sp>
        <p:nvSpPr>
          <p:cNvPr id="538629" name="Rectangle 5"/>
          <p:cNvSpPr>
            <a:spLocks noChangeArrowheads="1"/>
          </p:cNvSpPr>
          <p:nvPr/>
        </p:nvSpPr>
        <p:spPr bwMode="auto">
          <a:xfrm>
            <a:off x="3439160" y="2160905"/>
            <a:ext cx="2237740" cy="67691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fontAlgn="base" hangingPunct="0">
              <a:spcBef>
                <a:spcPct val="0"/>
              </a:spcBef>
              <a:spcAft>
                <a:spcPct val="0"/>
              </a:spcAft>
            </a:pP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零点偏移校准前后的输入</a:t>
            </a:r>
            <a:r>
              <a:rPr lang="en-US" altLang="zh-CN" sz="20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输出特性</a:t>
            </a:r>
            <a:endParaRPr lang="zh-CN"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38630" name="Object 6"/>
          <p:cNvGraphicFramePr>
            <a:graphicFrameLocks noChangeAspect="1"/>
          </p:cNvGraphicFramePr>
          <p:nvPr/>
        </p:nvGraphicFramePr>
        <p:xfrm>
          <a:off x="6713220" y="2119630"/>
          <a:ext cx="2150745" cy="1697355"/>
        </p:xfrm>
        <a:graphic>
          <a:graphicData uri="http://schemas.openxmlformats.org/presentationml/2006/ole">
            <mc:AlternateContent xmlns:mc="http://schemas.openxmlformats.org/markup-compatibility/2006">
              <mc:Choice xmlns:v="urn:schemas-microsoft-com:vml" Requires="v">
                <p:oleObj spid="_x0000_s2085" name="位图图像" r:id="rId1" imgW="1943100" imgH="1533525" progId="Paint.Picture">
                  <p:embed/>
                </p:oleObj>
              </mc:Choice>
              <mc:Fallback>
                <p:oleObj name="位图图像" r:id="rId1" imgW="1943100" imgH="1533525" progId="Paint.Picture">
                  <p:embed/>
                  <p:pic>
                    <p:nvPicPr>
                      <p:cNvPr id="0" name="图片 20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3220" y="2119630"/>
                        <a:ext cx="2150745" cy="16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8631" name="AutoShape 7"/>
          <p:cNvSpPr>
            <a:spLocks noChangeArrowheads="1"/>
          </p:cNvSpPr>
          <p:nvPr/>
        </p:nvSpPr>
        <p:spPr bwMode="auto">
          <a:xfrm>
            <a:off x="5768340" y="2320925"/>
            <a:ext cx="914400" cy="381000"/>
          </a:xfrm>
          <a:prstGeom prst="rightArrow">
            <a:avLst>
              <a:gd name="adj1" fmla="val 50000"/>
              <a:gd name="adj2" fmla="val 60000"/>
            </a:avLst>
          </a:prstGeom>
          <a:solidFill>
            <a:srgbClr val="FF99FF"/>
          </a:solidFill>
          <a:ln>
            <a:noFill/>
          </a:ln>
          <a:effectLst>
            <a:prstShdw prst="shdw17" dist="17961" dir="2700000">
              <a:schemeClr val="bg2"/>
            </a:prstShdw>
          </a:effectLst>
          <a:extLst>
            <a:ext uri="{91240B29-F687-4F45-9708-019B960494DF}">
              <a14:hiddenLine xmlns:a14="http://schemas.microsoft.com/office/drawing/2010/main" w="28575">
                <a:solidFill>
                  <a:schemeClr val="tx1"/>
                </a:solidFill>
                <a:miter lim="800000"/>
                <a:headEnd/>
                <a:tailEnd/>
              </a14:hiddenLine>
            </a:ext>
          </a:extLst>
        </p:spPr>
        <p:txBody>
          <a:bodyPr wrap="none" anchor="ctr"/>
          <a:lstStyle/>
          <a:p>
            <a:pPr fontAlgn="base">
              <a:spcBef>
                <a:spcPct val="0"/>
              </a:spcBef>
              <a:spcAft>
                <a:spcPct val="0"/>
              </a:spcAft>
            </a:pPr>
            <a:endParaRPr lang="zh-CN" altLang="en-US" sz="2000" b="1">
              <a:solidFill>
                <a:srgbClr val="FFFF00"/>
              </a:solidFill>
              <a:latin typeface="宋体" panose="02010600030101010101" pitchFamily="2" charset="-122"/>
              <a:ea typeface="宋体" panose="02010600030101010101" pitchFamily="2" charset="-122"/>
            </a:endParaRPr>
          </a:p>
        </p:txBody>
      </p:sp>
      <p:sp>
        <p:nvSpPr>
          <p:cNvPr id="545804" name="Text Box 12" descr="斜纹布"/>
          <p:cNvSpPr txBox="1">
            <a:spLocks noChangeArrowheads="1"/>
          </p:cNvSpPr>
          <p:nvPr/>
        </p:nvSpPr>
        <p:spPr bwMode="auto">
          <a:xfrm>
            <a:off x="204470" y="332105"/>
            <a:ext cx="46482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FFFF00"/>
                </a:solidFill>
                <a:latin typeface="Times New Roman" panose="02020603050405020304" pitchFamily="18" charset="0"/>
                <a:cs typeface="Times New Roman" panose="02020603050405020304" pitchFamily="18" charset="0"/>
              </a:rPr>
              <a:t>6.2.1</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内部自动校准</a:t>
            </a:r>
            <a:endParaRPr lang="en-US" altLang="zh-CN" sz="2400" b="1">
              <a:solidFill>
                <a:srgbClr val="FFFF00"/>
              </a:solidFill>
              <a:ea typeface="楷体_GB2312" pitchFamily="49" charset="-122"/>
            </a:endParaRPr>
          </a:p>
        </p:txBody>
      </p:sp>
      <p:sp>
        <p:nvSpPr>
          <p:cNvPr id="539650" name="Text Box 2" descr="斜纹布"/>
          <p:cNvSpPr txBox="1">
            <a:spLocks noChangeArrowheads="1"/>
          </p:cNvSpPr>
          <p:nvPr/>
        </p:nvSpPr>
        <p:spPr bwMode="auto">
          <a:xfrm>
            <a:off x="306070" y="2032635"/>
            <a:ext cx="24892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增益自动校准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539652" name="Picture 4" descr="自动零点调整原理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755" y="2832735"/>
            <a:ext cx="4311650" cy="138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9653" name="Rectangle 5"/>
          <p:cNvSpPr>
            <a:spLocks noChangeArrowheads="1"/>
          </p:cNvSpPr>
          <p:nvPr/>
        </p:nvSpPr>
        <p:spPr bwMode="auto">
          <a:xfrm>
            <a:off x="500380" y="2432050"/>
            <a:ext cx="2228850" cy="320675"/>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just" eaLnBrk="0" fontAlgn="base" hangingPunct="0">
              <a:spcBef>
                <a:spcPct val="0"/>
              </a:spcBef>
              <a:spcAft>
                <a:spcPct val="0"/>
              </a:spcAft>
            </a:pPr>
            <a:r>
              <a:rPr lang="zh-CN" altLang="en-US" sz="2000" b="1">
                <a:solidFill>
                  <a:srgbClr val="000000"/>
                </a:solidFill>
                <a:latin typeface="宋体" panose="02010600030101010101" pitchFamily="2" charset="-122"/>
                <a:ea typeface="宋体" panose="02010600030101010101" pitchFamily="2" charset="-122"/>
              </a:rPr>
              <a:t>增益自动校准原理</a:t>
            </a:r>
            <a:endParaRPr lang="zh-CN" altLang="en-US" sz="2000" b="1">
              <a:solidFill>
                <a:srgbClr val="000000"/>
              </a:solidFill>
              <a:latin typeface="宋体" panose="02010600030101010101" pitchFamily="2" charset="-122"/>
              <a:ea typeface="宋体" panose="02010600030101010101" pitchFamily="2" charset="-122"/>
            </a:endParaRPr>
          </a:p>
        </p:txBody>
      </p:sp>
      <p:sp>
        <p:nvSpPr>
          <p:cNvPr id="539655" name="Text Box 7" descr="斜纹布"/>
          <p:cNvSpPr txBox="1">
            <a:spLocks noChangeArrowheads="1"/>
          </p:cNvSpPr>
          <p:nvPr/>
        </p:nvSpPr>
        <p:spPr bwMode="auto">
          <a:xfrm>
            <a:off x="117475" y="4257675"/>
            <a:ext cx="9008110" cy="16300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just" fontAlgn="base">
              <a:spcBef>
                <a:spcPts val="0"/>
              </a:spcBef>
              <a:spcAft>
                <a:spcPct val="0"/>
              </a:spcAft>
              <a:buFontTx/>
              <a:buChar char="•"/>
            </a:pPr>
            <a:r>
              <a:rPr lang="en-US" altLang="zh-CN"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微处理器通过输出口控制使仪器输入端接地，启动一次测量得到测量值</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，此值便是仪器衰减器、放大器、</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转换器等模拟部件所产生的零位输出值</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just" fontAlgn="base">
              <a:spcBef>
                <a:spcPts val="0"/>
              </a:spcBef>
              <a:spcAft>
                <a:spcPct val="0"/>
              </a:spcAft>
              <a:buFontTx/>
              <a:buChar char="•"/>
            </a:pP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微处理器通过输出口又控制输入接基准电压</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，测得输出数据为</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，将</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b="1" baseline="-300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存入</a:t>
            </a:r>
            <a:r>
              <a:rPr lang="en-US" altLang="zh-CN" sz="2000" b="1"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的确定单元中；</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just" fontAlgn="base">
              <a:spcBef>
                <a:spcPts val="0"/>
              </a:spcBef>
              <a:spcAft>
                <a:spcPct val="0"/>
              </a:spcAft>
              <a:buFontTx/>
              <a:buChar char="•"/>
            </a:pP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使仪器输入端接被测信号</a:t>
            </a:r>
            <a:r>
              <a:rPr lang="en-US" altLang="zh-CN" sz="2000" b="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000" b="1" baseline="-30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，此时的测量值为</a:t>
            </a:r>
            <a:r>
              <a:rPr lang="en-US" altLang="zh-CN" sz="2000" b="1"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000" b="1" baseline="-300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，则测量结果为</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539656" name="Object 8"/>
          <p:cNvGraphicFramePr>
            <a:graphicFrameLocks noChangeAspect="1"/>
          </p:cNvGraphicFramePr>
          <p:nvPr/>
        </p:nvGraphicFramePr>
        <p:xfrm>
          <a:off x="2943225" y="5890895"/>
          <a:ext cx="2557780" cy="761365"/>
        </p:xfrm>
        <a:graphic>
          <a:graphicData uri="http://schemas.openxmlformats.org/presentationml/2006/ole">
            <mc:AlternateContent xmlns:mc="http://schemas.openxmlformats.org/markup-compatibility/2006">
              <mc:Choice xmlns:v="urn:schemas-microsoft-com:vml" Requires="v">
                <p:oleObj spid="_x0000_s3109" name="Equation" r:id="rId4" imgW="1295400" imgH="381000" progId="Equation.3">
                  <p:embed/>
                </p:oleObj>
              </mc:Choice>
              <mc:Fallback>
                <p:oleObj name="Equation" r:id="rId4" imgW="1295400" imgH="381000" progId="Equation.3">
                  <p:embed/>
                  <p:pic>
                    <p:nvPicPr>
                      <p:cNvPr id="0" name="图片 3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225" y="5890895"/>
                        <a:ext cx="2557780" cy="761365"/>
                      </a:xfrm>
                      <a:prstGeom prst="rect">
                        <a:avLst/>
                      </a:prstGeom>
                      <a:solidFill>
                        <a:srgbClr val="FF99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8629"/>
                                        </p:tgtEl>
                                        <p:attrNameLst>
                                          <p:attrName>style.visibility</p:attrName>
                                        </p:attrNameLst>
                                      </p:cBhvr>
                                      <p:to>
                                        <p:strVal val="visible"/>
                                      </p:to>
                                    </p:set>
                                    <p:anim calcmode="lin" valueType="num">
                                      <p:cBhvr additive="base">
                                        <p:cTn id="7" dur="500" fill="hold"/>
                                        <p:tgtEl>
                                          <p:spTgt spid="538629"/>
                                        </p:tgtEl>
                                        <p:attrNameLst>
                                          <p:attrName>ppt_x</p:attrName>
                                        </p:attrNameLst>
                                      </p:cBhvr>
                                      <p:tavLst>
                                        <p:tav tm="0">
                                          <p:val>
                                            <p:strVal val="#ppt_x"/>
                                          </p:val>
                                        </p:tav>
                                        <p:tav tm="100000">
                                          <p:val>
                                            <p:strVal val="#ppt_x"/>
                                          </p:val>
                                        </p:tav>
                                      </p:tavLst>
                                    </p:anim>
                                    <p:anim calcmode="lin" valueType="num">
                                      <p:cBhvr additive="base">
                                        <p:cTn id="8" dur="500" fill="hold"/>
                                        <p:tgtEl>
                                          <p:spTgt spid="5386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8631"/>
                                        </p:tgtEl>
                                        <p:attrNameLst>
                                          <p:attrName>style.visibility</p:attrName>
                                        </p:attrNameLst>
                                      </p:cBhvr>
                                      <p:to>
                                        <p:strVal val="visible"/>
                                      </p:to>
                                    </p:set>
                                    <p:anim calcmode="lin" valueType="num">
                                      <p:cBhvr additive="base">
                                        <p:cTn id="13" dur="500" fill="hold"/>
                                        <p:tgtEl>
                                          <p:spTgt spid="538631"/>
                                        </p:tgtEl>
                                        <p:attrNameLst>
                                          <p:attrName>ppt_x</p:attrName>
                                        </p:attrNameLst>
                                      </p:cBhvr>
                                      <p:tavLst>
                                        <p:tav tm="0">
                                          <p:val>
                                            <p:strVal val="#ppt_x"/>
                                          </p:val>
                                        </p:tav>
                                        <p:tav tm="100000">
                                          <p:val>
                                            <p:strVal val="#ppt_x"/>
                                          </p:val>
                                        </p:tav>
                                      </p:tavLst>
                                    </p:anim>
                                    <p:anim calcmode="lin" valueType="num">
                                      <p:cBhvr additive="base">
                                        <p:cTn id="14" dur="500" fill="hold"/>
                                        <p:tgtEl>
                                          <p:spTgt spid="5386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8630"/>
                                        </p:tgtEl>
                                        <p:attrNameLst>
                                          <p:attrName>style.visibility</p:attrName>
                                        </p:attrNameLst>
                                      </p:cBhvr>
                                      <p:to>
                                        <p:strVal val="visible"/>
                                      </p:to>
                                    </p:set>
                                    <p:anim calcmode="lin" valueType="num">
                                      <p:cBhvr additive="base">
                                        <p:cTn id="19" dur="500" fill="hold"/>
                                        <p:tgtEl>
                                          <p:spTgt spid="538630"/>
                                        </p:tgtEl>
                                        <p:attrNameLst>
                                          <p:attrName>ppt_x</p:attrName>
                                        </p:attrNameLst>
                                      </p:cBhvr>
                                      <p:tavLst>
                                        <p:tav tm="0">
                                          <p:val>
                                            <p:strVal val="#ppt_x"/>
                                          </p:val>
                                        </p:tav>
                                        <p:tav tm="100000">
                                          <p:val>
                                            <p:strVal val="#ppt_x"/>
                                          </p:val>
                                        </p:tav>
                                      </p:tavLst>
                                    </p:anim>
                                    <p:anim calcmode="lin" valueType="num">
                                      <p:cBhvr additive="base">
                                        <p:cTn id="20" dur="500" fill="hold"/>
                                        <p:tgtEl>
                                          <p:spTgt spid="5386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9650"/>
                                        </p:tgtEl>
                                        <p:attrNameLst>
                                          <p:attrName>style.visibility</p:attrName>
                                        </p:attrNameLst>
                                      </p:cBhvr>
                                      <p:to>
                                        <p:strVal val="visible"/>
                                      </p:to>
                                    </p:set>
                                    <p:anim calcmode="lin" valueType="num">
                                      <p:cBhvr additive="base">
                                        <p:cTn id="25" dur="500" fill="hold"/>
                                        <p:tgtEl>
                                          <p:spTgt spid="539650"/>
                                        </p:tgtEl>
                                        <p:attrNameLst>
                                          <p:attrName>ppt_x</p:attrName>
                                        </p:attrNameLst>
                                      </p:cBhvr>
                                      <p:tavLst>
                                        <p:tav tm="0">
                                          <p:val>
                                            <p:strVal val="#ppt_x"/>
                                          </p:val>
                                        </p:tav>
                                        <p:tav tm="100000">
                                          <p:val>
                                            <p:strVal val="#ppt_x"/>
                                          </p:val>
                                        </p:tav>
                                      </p:tavLst>
                                    </p:anim>
                                    <p:anim calcmode="lin" valueType="num">
                                      <p:cBhvr additive="base">
                                        <p:cTn id="26" dur="500" fill="hold"/>
                                        <p:tgtEl>
                                          <p:spTgt spid="5396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9653"/>
                                        </p:tgtEl>
                                        <p:attrNameLst>
                                          <p:attrName>style.visibility</p:attrName>
                                        </p:attrNameLst>
                                      </p:cBhvr>
                                      <p:to>
                                        <p:strVal val="visible"/>
                                      </p:to>
                                    </p:set>
                                    <p:anim calcmode="lin" valueType="num">
                                      <p:cBhvr additive="base">
                                        <p:cTn id="31" dur="500" fill="hold"/>
                                        <p:tgtEl>
                                          <p:spTgt spid="539653"/>
                                        </p:tgtEl>
                                        <p:attrNameLst>
                                          <p:attrName>ppt_x</p:attrName>
                                        </p:attrNameLst>
                                      </p:cBhvr>
                                      <p:tavLst>
                                        <p:tav tm="0">
                                          <p:val>
                                            <p:strVal val="#ppt_x"/>
                                          </p:val>
                                        </p:tav>
                                        <p:tav tm="100000">
                                          <p:val>
                                            <p:strVal val="#ppt_x"/>
                                          </p:val>
                                        </p:tav>
                                      </p:tavLst>
                                    </p:anim>
                                    <p:anim calcmode="lin" valueType="num">
                                      <p:cBhvr additive="base">
                                        <p:cTn id="32" dur="500" fill="hold"/>
                                        <p:tgtEl>
                                          <p:spTgt spid="53965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39652"/>
                                        </p:tgtEl>
                                        <p:attrNameLst>
                                          <p:attrName>style.visibility</p:attrName>
                                        </p:attrNameLst>
                                      </p:cBhvr>
                                      <p:to>
                                        <p:strVal val="visible"/>
                                      </p:to>
                                    </p:set>
                                    <p:anim calcmode="lin" valueType="num">
                                      <p:cBhvr additive="base">
                                        <p:cTn id="35" dur="500" fill="hold"/>
                                        <p:tgtEl>
                                          <p:spTgt spid="539652"/>
                                        </p:tgtEl>
                                        <p:attrNameLst>
                                          <p:attrName>ppt_x</p:attrName>
                                        </p:attrNameLst>
                                      </p:cBhvr>
                                      <p:tavLst>
                                        <p:tav tm="0">
                                          <p:val>
                                            <p:strVal val="#ppt_x"/>
                                          </p:val>
                                        </p:tav>
                                        <p:tav tm="100000">
                                          <p:val>
                                            <p:strVal val="#ppt_x"/>
                                          </p:val>
                                        </p:tav>
                                      </p:tavLst>
                                    </p:anim>
                                    <p:anim calcmode="lin" valueType="num">
                                      <p:cBhvr additive="base">
                                        <p:cTn id="36" dur="500" fill="hold"/>
                                        <p:tgtEl>
                                          <p:spTgt spid="53965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39655"/>
                                        </p:tgtEl>
                                        <p:attrNameLst>
                                          <p:attrName>style.visibility</p:attrName>
                                        </p:attrNameLst>
                                      </p:cBhvr>
                                      <p:to>
                                        <p:strVal val="visible"/>
                                      </p:to>
                                    </p:set>
                                    <p:anim calcmode="lin" valueType="num">
                                      <p:cBhvr additive="base">
                                        <p:cTn id="41" dur="500" fill="hold"/>
                                        <p:tgtEl>
                                          <p:spTgt spid="539655"/>
                                        </p:tgtEl>
                                        <p:attrNameLst>
                                          <p:attrName>ppt_x</p:attrName>
                                        </p:attrNameLst>
                                      </p:cBhvr>
                                      <p:tavLst>
                                        <p:tav tm="0">
                                          <p:val>
                                            <p:strVal val="#ppt_x"/>
                                          </p:val>
                                        </p:tav>
                                        <p:tav tm="100000">
                                          <p:val>
                                            <p:strVal val="#ppt_x"/>
                                          </p:val>
                                        </p:tav>
                                      </p:tavLst>
                                    </p:anim>
                                    <p:anim calcmode="lin" valueType="num">
                                      <p:cBhvr additive="base">
                                        <p:cTn id="42" dur="500" fill="hold"/>
                                        <p:tgtEl>
                                          <p:spTgt spid="53965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39656"/>
                                        </p:tgtEl>
                                        <p:attrNameLst>
                                          <p:attrName>style.visibility</p:attrName>
                                        </p:attrNameLst>
                                      </p:cBhvr>
                                      <p:to>
                                        <p:strVal val="visible"/>
                                      </p:to>
                                    </p:set>
                                    <p:anim calcmode="lin" valueType="num">
                                      <p:cBhvr additive="base">
                                        <p:cTn id="47" dur="500" fill="hold"/>
                                        <p:tgtEl>
                                          <p:spTgt spid="539656"/>
                                        </p:tgtEl>
                                        <p:attrNameLst>
                                          <p:attrName>ppt_x</p:attrName>
                                        </p:attrNameLst>
                                      </p:cBhvr>
                                      <p:tavLst>
                                        <p:tav tm="0">
                                          <p:val>
                                            <p:strVal val="#ppt_x"/>
                                          </p:val>
                                        </p:tav>
                                        <p:tav tm="100000">
                                          <p:val>
                                            <p:strVal val="#ppt_x"/>
                                          </p:val>
                                        </p:tav>
                                      </p:tavLst>
                                    </p:anim>
                                    <p:anim calcmode="lin" valueType="num">
                                      <p:cBhvr additive="base">
                                        <p:cTn id="48" dur="500" fill="hold"/>
                                        <p:tgtEl>
                                          <p:spTgt spid="539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9" grpId="0" bldLvl="0" animBg="1"/>
      <p:bldP spid="538631" grpId="0" bldLvl="0" animBg="1"/>
      <p:bldP spid="539650" grpId="0" bldLvl="0" animBg="1"/>
      <p:bldP spid="539653" grpId="0" bldLvl="0" animBg="1"/>
      <p:bldP spid="53965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Text Box 3" descr="斜纹布"/>
          <p:cNvSpPr txBox="1">
            <a:spLocks noChangeArrowheads="1"/>
          </p:cNvSpPr>
          <p:nvPr/>
        </p:nvSpPr>
        <p:spPr bwMode="auto">
          <a:xfrm>
            <a:off x="395605" y="792480"/>
            <a:ext cx="836295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pPr>
            <a:r>
              <a:rPr lang="en-US" altLang="zh-CN" sz="24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rPr>
              <a:t>外部校准要采用高精度的外部标准。进行外部校准期间，板上校准常数要参照外部标准来调整。 </a:t>
            </a:r>
            <a:endParaRPr lang="zh-CN" altLang="en-US" sz="24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40676" name="Text Box 4" descr="斜纹布"/>
          <p:cNvSpPr txBox="1">
            <a:spLocks noChangeArrowheads="1"/>
          </p:cNvSpPr>
          <p:nvPr/>
        </p:nvSpPr>
        <p:spPr bwMode="auto">
          <a:xfrm>
            <a:off x="395605" y="1622425"/>
            <a:ext cx="8488045" cy="37846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ct val="50000"/>
              </a:spcBef>
              <a:spcAft>
                <a:spcPct val="0"/>
              </a:spcAft>
            </a:pPr>
            <a:r>
              <a:rPr lang="en-US" altLang="zh-CN" sz="24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一些智能仪器只需操作者按下自动校准的按键，仪器显示屏便提示操作者应输入的标准电压，操作者按提示要求将相应标准电压加到输入端之后，再按一次键，仪器就进行一次测量，并将标准量（或标准系数）存入到“</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校准存储器”，然后显示器提示下一个要求输入的标准电压值，再重复上述测量存储过程。当对预定的校正测量完成之后，校准程序还能自动计算每两个校准点之间的插值公式的系数，并把这些系数也存入“</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校准存储器”，这样就在仪器内部固定存储 </a:t>
            </a:r>
            <a:r>
              <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rPr>
              <a:t>了一张校准表和一张内插公式系数表。在正式测量时，它们将同测量结果一起形成经过修正的准确测量值。  </a:t>
            </a:r>
            <a:endParaRPr lang="zh-CN" altLang="en-US" sz="2400" b="1">
              <a:solidFill>
                <a:srgbClr val="FFFFFF"/>
              </a:solidFill>
              <a:latin typeface="宋体" panose="02010600030101010101" pitchFamily="2" charset="-122"/>
              <a:ea typeface="宋体" panose="02010600030101010101" pitchFamily="2" charset="-122"/>
              <a:cs typeface="宋体" panose="02010600030101010101" pitchFamily="2" charset="-122"/>
            </a:endParaRPr>
          </a:p>
        </p:txBody>
      </p:sp>
      <p:sp>
        <p:nvSpPr>
          <p:cNvPr id="545804" name="Text Box 12" descr="斜纹布"/>
          <p:cNvSpPr txBox="1">
            <a:spLocks noChangeArrowheads="1"/>
          </p:cNvSpPr>
          <p:nvPr/>
        </p:nvSpPr>
        <p:spPr bwMode="auto">
          <a:xfrm>
            <a:off x="204470" y="332105"/>
            <a:ext cx="46482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FFFF00"/>
                </a:solidFill>
                <a:latin typeface="Times New Roman" panose="02020603050405020304" pitchFamily="18" charset="0"/>
                <a:cs typeface="Times New Roman" panose="02020603050405020304" pitchFamily="18" charset="0"/>
              </a:rPr>
              <a:t>6.2.2</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外</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部自动校准</a:t>
            </a:r>
            <a:endParaRPr lang="en-US" altLang="zh-CN" sz="2400" b="1">
              <a:solidFill>
                <a:srgbClr val="FFFF00"/>
              </a:solidFill>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7" name="Text Box 11" descr="斜纹布"/>
          <p:cNvSpPr txBox="1">
            <a:spLocks noChangeArrowheads="1"/>
          </p:cNvSpPr>
          <p:nvPr/>
        </p:nvSpPr>
        <p:spPr bwMode="auto">
          <a:xfrm>
            <a:off x="1861185" y="382905"/>
            <a:ext cx="49530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fontAlgn="base">
              <a:spcBef>
                <a:spcPct val="5000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6.3 </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仪器的自动测量</a:t>
            </a:r>
            <a:endParaRPr lang="en-US" altLang="zh-CN" sz="2400" b="1">
              <a:solidFill>
                <a:srgbClr val="FFFF00"/>
              </a:solidFill>
              <a:ea typeface="宋体" panose="02010600030101010101" pitchFamily="2" charset="-122"/>
              <a:cs typeface="宋体" panose="02010600030101010101" pitchFamily="2" charset="-122"/>
            </a:endParaRPr>
          </a:p>
        </p:txBody>
      </p:sp>
      <p:sp>
        <p:nvSpPr>
          <p:cNvPr id="541708" name="Text Box 12" descr="斜纹布"/>
          <p:cNvSpPr txBox="1">
            <a:spLocks noChangeArrowheads="1"/>
          </p:cNvSpPr>
          <p:nvPr/>
        </p:nvSpPr>
        <p:spPr bwMode="auto">
          <a:xfrm>
            <a:off x="646002" y="843173"/>
            <a:ext cx="8154988" cy="101473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fontAlgn="base">
              <a:spcBef>
                <a:spcPct val="50000"/>
              </a:spcBef>
              <a:spcAft>
                <a:spcPct val="0"/>
              </a:spcAft>
              <a:buFont typeface="Wingdings" panose="05000000000000000000" pitchFamily="2" charset="2"/>
              <a:buChar char="Ø"/>
            </a:pPr>
            <a:r>
              <a:rPr lang="en-US" altLang="zh-CN" sz="2000" b="1" dirty="0">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通过软件算法实现原来仅靠硬件难以实现的测量功能，并且提高了测量精度和可靠性，同时仪器操作人员省去了大量繁琐的人工调节。</a:t>
            </a:r>
            <a:endPar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buFont typeface="Wingdings" panose="05000000000000000000" pitchFamily="2" charset="2"/>
              <a:buChar char="Ø"/>
            </a:pP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 包括：</a:t>
            </a:r>
            <a:r>
              <a:rPr lang="zh-CN" altLang="en-US" sz="2000" b="1" u="sng" dirty="0">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触发电平自动调节和量程自动转换功能</a:t>
            </a:r>
            <a:r>
              <a:rPr lang="zh-CN" altLang="en-US" sz="2000" b="1" dirty="0">
                <a:solidFill>
                  <a:srgbClr val="FFFFFF"/>
                </a:solidFill>
                <a:latin typeface="宋体" panose="02010600030101010101" pitchFamily="2" charset="-122"/>
                <a:ea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dirty="0">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48876" name="Text Box 12" descr="斜纹布"/>
          <p:cNvSpPr txBox="1">
            <a:spLocks noChangeArrowheads="1"/>
          </p:cNvSpPr>
          <p:nvPr/>
        </p:nvSpPr>
        <p:spPr bwMode="auto">
          <a:xfrm>
            <a:off x="370840" y="1891665"/>
            <a:ext cx="38862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6.3.1</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触发电平自动调节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48877" name="Rectangle 13"/>
          <p:cNvSpPr>
            <a:spLocks noChangeArrowheads="1"/>
          </p:cNvSpPr>
          <p:nvPr/>
        </p:nvSpPr>
        <p:spPr bwMode="auto">
          <a:xfrm>
            <a:off x="715645" y="2478405"/>
            <a:ext cx="3340100" cy="494665"/>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just" eaLnBrk="0" fontAlgn="base" hangingPunct="0">
              <a:spcBef>
                <a:spcPct val="0"/>
              </a:spcBef>
              <a:spcAft>
                <a:spcPct val="0"/>
              </a:spcAft>
            </a:pPr>
            <a:r>
              <a:rPr lang="zh-CN" altLang="en-US" sz="2400" b="1">
                <a:solidFill>
                  <a:srgbClr val="000099"/>
                </a:solidFill>
                <a:latin typeface="Times New Roman" panose="02020603050405020304" pitchFamily="18" charset="0"/>
              </a:rPr>
              <a:t>触发电平自动调节原理</a:t>
            </a:r>
            <a:endParaRPr lang="zh-CN" altLang="en-US" sz="2400" b="1">
              <a:solidFill>
                <a:srgbClr val="000099"/>
              </a:solidFill>
              <a:latin typeface="Times New Roman" panose="02020603050405020304" pitchFamily="18" charset="0"/>
            </a:endParaRPr>
          </a:p>
        </p:txBody>
      </p:sp>
      <p:pic>
        <p:nvPicPr>
          <p:cNvPr id="548878" name="Picture 14" descr="触发电平自动调节原理图"/>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57040" y="1891665"/>
            <a:ext cx="371348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8880" name="Text Box 16" descr="斜纹布"/>
          <p:cNvSpPr txBox="1">
            <a:spLocks noChangeArrowheads="1"/>
          </p:cNvSpPr>
          <p:nvPr/>
        </p:nvSpPr>
        <p:spPr bwMode="auto">
          <a:xfrm>
            <a:off x="287020" y="3326765"/>
            <a:ext cx="8700135" cy="132207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just" fontAlgn="base">
              <a:spcBef>
                <a:spcPct val="50000"/>
              </a:spcBef>
              <a:spcAft>
                <a:spcPct val="0"/>
              </a:spcAft>
            </a:pP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输入信号是经过可程控衰减器传输到比较器，而比较器的比较电平</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即触发电平</a:t>
            </a:r>
            <a:r>
              <a:rPr lang="en-US" altLang="zh-CN"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是由微处理器控制、经</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转换器转换值来设定的。当经过衰减器的输入信号的幅度达到某一比较电平时，比较器输出将改变状态。触发检测器将检测到的比较器输出状态送到微处理器，触发电平即可被测出。</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49904" name="Text Box 16" descr="斜纹布"/>
          <p:cNvSpPr txBox="1">
            <a:spLocks noChangeArrowheads="1"/>
          </p:cNvSpPr>
          <p:nvPr/>
        </p:nvSpPr>
        <p:spPr bwMode="auto">
          <a:xfrm>
            <a:off x="286385" y="4608195"/>
            <a:ext cx="8700770" cy="224536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just" fontAlgn="base">
              <a:spcBef>
                <a:spcPts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假设某智能仪器输入电路有</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100V</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10V</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和</a:t>
            </a: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1V</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三档量程。</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a:p>
            <a:pPr algn="just" fontAlgn="base">
              <a:spcBef>
                <a:spcPts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粗调：确定输入波形所在量程。</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编程使微处理器通过输出口使衰减器置于最高量程</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100V</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档，然后向</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转换器输送不同的数，逐渐调节触发电平，再通过触发检测器检测比较器输出是否翻转，以此确定输入波形幅度是否存在于该量程。若不存在则降档，则到检测出为止。</a:t>
            </a:r>
            <a:endPar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endParaRPr>
          </a:p>
          <a:p>
            <a:pPr algn="just" fontAlgn="base">
              <a:spcBef>
                <a:spcPts val="0"/>
              </a:spcBef>
              <a:spcAft>
                <a:spcPct val="0"/>
              </a:spcAft>
            </a:pP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细调：准确确定触发电平。</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向</a:t>
            </a:r>
            <a:r>
              <a:rPr lang="en-US" altLang="zh-CN" sz="20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D/A</a:t>
            </a:r>
            <a:r>
              <a:rPr lang="zh-CN" altLang="en-US" sz="2000" b="1">
                <a:solidFill>
                  <a:srgbClr val="FFFFFF"/>
                </a:solidFill>
                <a:latin typeface="宋体" panose="02010600030101010101" pitchFamily="2" charset="-122"/>
                <a:ea typeface="宋体" panose="02010600030101010101" pitchFamily="2" charset="-122"/>
                <a:cs typeface="宋体" panose="02010600030101010101" pitchFamily="2" charset="-122"/>
              </a:rPr>
              <a:t>转换器输送较小间隔的数字量，以较小步进值调节触发电平。</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8877"/>
                                        </p:tgtEl>
                                        <p:attrNameLst>
                                          <p:attrName>style.visibility</p:attrName>
                                        </p:attrNameLst>
                                      </p:cBhvr>
                                      <p:to>
                                        <p:strVal val="visible"/>
                                      </p:to>
                                    </p:set>
                                    <p:anim calcmode="lin" valueType="num">
                                      <p:cBhvr additive="base">
                                        <p:cTn id="7" dur="500" fill="hold"/>
                                        <p:tgtEl>
                                          <p:spTgt spid="548877"/>
                                        </p:tgtEl>
                                        <p:attrNameLst>
                                          <p:attrName>ppt_x</p:attrName>
                                        </p:attrNameLst>
                                      </p:cBhvr>
                                      <p:tavLst>
                                        <p:tav tm="0">
                                          <p:val>
                                            <p:strVal val="#ppt_x"/>
                                          </p:val>
                                        </p:tav>
                                        <p:tav tm="100000">
                                          <p:val>
                                            <p:strVal val="#ppt_x"/>
                                          </p:val>
                                        </p:tav>
                                      </p:tavLst>
                                    </p:anim>
                                    <p:anim calcmode="lin" valueType="num">
                                      <p:cBhvr additive="base">
                                        <p:cTn id="8" dur="500" fill="hold"/>
                                        <p:tgtEl>
                                          <p:spTgt spid="54887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8878"/>
                                        </p:tgtEl>
                                        <p:attrNameLst>
                                          <p:attrName>style.visibility</p:attrName>
                                        </p:attrNameLst>
                                      </p:cBhvr>
                                      <p:to>
                                        <p:strVal val="visible"/>
                                      </p:to>
                                    </p:set>
                                    <p:anim calcmode="lin" valueType="num">
                                      <p:cBhvr additive="base">
                                        <p:cTn id="11" dur="500" fill="hold"/>
                                        <p:tgtEl>
                                          <p:spTgt spid="548878"/>
                                        </p:tgtEl>
                                        <p:attrNameLst>
                                          <p:attrName>ppt_x</p:attrName>
                                        </p:attrNameLst>
                                      </p:cBhvr>
                                      <p:tavLst>
                                        <p:tav tm="0">
                                          <p:val>
                                            <p:strVal val="#ppt_x"/>
                                          </p:val>
                                        </p:tav>
                                        <p:tav tm="100000">
                                          <p:val>
                                            <p:strVal val="#ppt_x"/>
                                          </p:val>
                                        </p:tav>
                                      </p:tavLst>
                                    </p:anim>
                                    <p:anim calcmode="lin" valueType="num">
                                      <p:cBhvr additive="base">
                                        <p:cTn id="12" dur="500" fill="hold"/>
                                        <p:tgtEl>
                                          <p:spTgt spid="5488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48880"/>
                                        </p:tgtEl>
                                        <p:attrNameLst>
                                          <p:attrName>style.visibility</p:attrName>
                                        </p:attrNameLst>
                                      </p:cBhvr>
                                      <p:to>
                                        <p:strVal val="visible"/>
                                      </p:to>
                                    </p:set>
                                    <p:anim calcmode="lin" valueType="num">
                                      <p:cBhvr additive="base">
                                        <p:cTn id="17" dur="500" fill="hold"/>
                                        <p:tgtEl>
                                          <p:spTgt spid="548880"/>
                                        </p:tgtEl>
                                        <p:attrNameLst>
                                          <p:attrName>ppt_x</p:attrName>
                                        </p:attrNameLst>
                                      </p:cBhvr>
                                      <p:tavLst>
                                        <p:tav tm="0">
                                          <p:val>
                                            <p:strVal val="#ppt_x"/>
                                          </p:val>
                                        </p:tav>
                                        <p:tav tm="100000">
                                          <p:val>
                                            <p:strVal val="#ppt_x"/>
                                          </p:val>
                                        </p:tav>
                                      </p:tavLst>
                                    </p:anim>
                                    <p:anim calcmode="lin" valueType="num">
                                      <p:cBhvr additive="base">
                                        <p:cTn id="18" dur="500" fill="hold"/>
                                        <p:tgtEl>
                                          <p:spTgt spid="54888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49904">
                                            <p:txEl>
                                              <p:pRg st="0" end="0"/>
                                            </p:txEl>
                                          </p:spTgt>
                                        </p:tgtEl>
                                        <p:attrNameLst>
                                          <p:attrName>style.visibility</p:attrName>
                                        </p:attrNameLst>
                                      </p:cBhvr>
                                      <p:to>
                                        <p:strVal val="visible"/>
                                      </p:to>
                                    </p:set>
                                    <p:anim calcmode="lin" valueType="num">
                                      <p:cBhvr additive="base">
                                        <p:cTn id="23" dur="500" fill="hold"/>
                                        <p:tgtEl>
                                          <p:spTgt spid="54990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99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9904">
                                            <p:txEl>
                                              <p:pRg st="1" end="1"/>
                                            </p:txEl>
                                          </p:spTgt>
                                        </p:tgtEl>
                                        <p:attrNameLst>
                                          <p:attrName>style.visibility</p:attrName>
                                        </p:attrNameLst>
                                      </p:cBhvr>
                                      <p:to>
                                        <p:strVal val="visible"/>
                                      </p:to>
                                    </p:set>
                                    <p:anim calcmode="lin" valueType="num">
                                      <p:cBhvr additive="base">
                                        <p:cTn id="29" dur="500" fill="hold"/>
                                        <p:tgtEl>
                                          <p:spTgt spid="54990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499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49904">
                                            <p:txEl>
                                              <p:pRg st="2" end="2"/>
                                            </p:txEl>
                                          </p:spTgt>
                                        </p:tgtEl>
                                        <p:attrNameLst>
                                          <p:attrName>style.visibility</p:attrName>
                                        </p:attrNameLst>
                                      </p:cBhvr>
                                      <p:to>
                                        <p:strVal val="visible"/>
                                      </p:to>
                                    </p:set>
                                    <p:anim calcmode="lin" valueType="num">
                                      <p:cBhvr additive="base">
                                        <p:cTn id="35" dur="500" fill="hold"/>
                                        <p:tgtEl>
                                          <p:spTgt spid="549904">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4990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77" grpId="0" bldLvl="0" animBg="1"/>
      <p:bldP spid="54888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8" name="Text Box 8" descr="斜纹布"/>
          <p:cNvSpPr txBox="1">
            <a:spLocks noChangeArrowheads="1"/>
          </p:cNvSpPr>
          <p:nvPr/>
        </p:nvSpPr>
        <p:spPr bwMode="auto">
          <a:xfrm>
            <a:off x="329565" y="861695"/>
            <a:ext cx="8564880"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fontAlgn="base">
              <a:spcBef>
                <a:spcPts val="0"/>
              </a:spcBef>
              <a:spcAft>
                <a:spcPct val="0"/>
              </a:spcAft>
              <a:buFont typeface="Wingdings" panose="05000000000000000000" pitchFamily="2" charset="2"/>
              <a:buChar char="Ø"/>
            </a:pPr>
            <a:r>
              <a:rPr lang="en-US" altLang="zh-CN" sz="2000" b="1">
                <a:solidFill>
                  <a:srgbClr val="FFFFFF"/>
                </a:solidFill>
                <a:latin typeface="宋体" panose="02010600030101010101" pitchFamily="2" charset="-122"/>
                <a:ea typeface="宋体" panose="02010600030101010101" pitchFamily="2" charset="-122"/>
                <a:cs typeface="宋体" panose="02010600030101010101" pitchFamily="2" charset="-122"/>
              </a:rPr>
              <a:t> </a:t>
            </a:r>
            <a:r>
              <a:rPr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由于智能仪器中</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转换器的输入电压通常为</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0~10V</a:t>
            </a:r>
            <a:r>
              <a:rPr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或</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-5~5V</a:t>
            </a:r>
            <a:r>
              <a:rPr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，若直接用传感器的输出电压作为</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输入电压，往往不能充分利用</a:t>
            </a:r>
            <a:r>
              <a:rPr lang="en-US" altLang="zh-CN" sz="2000" b="1">
                <a:solidFill>
                  <a:srgbClr val="FFFFFF"/>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转换器的有效位，影响测量精度。</a:t>
            </a:r>
            <a:endParaRPr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endParaRPr>
          </a:p>
          <a:p>
            <a:pPr fontAlgn="base">
              <a:spcBef>
                <a:spcPts val="0"/>
              </a:spcBef>
              <a:spcAft>
                <a:spcPct val="0"/>
              </a:spcAft>
              <a:buFont typeface="Wingdings" panose="05000000000000000000" pitchFamily="2" charset="2"/>
              <a:buChar char="Ø"/>
            </a:pPr>
            <a:r>
              <a:rPr lang="zh-CN" altLang="en-US" sz="2000" b="1">
                <a:solidFill>
                  <a:srgbClr val="FFFFFF"/>
                </a:solidFill>
                <a:effectLst>
                  <a:outerShdw blurRad="38100" dist="38100" dir="2700000" algn="tl">
                    <a:srgbClr val="000000"/>
                  </a:outerShdw>
                </a:effectLst>
                <a:latin typeface="宋体" panose="02010600030101010101" pitchFamily="2" charset="-122"/>
                <a:ea typeface="宋体" panose="02010600030101010101" pitchFamily="2" charset="-122"/>
                <a:cs typeface="宋体" panose="02010600030101010101" pitchFamily="2" charset="-122"/>
              </a:rPr>
              <a:t> 量程自动转换：根据输入信号大小，在很短时间内自动选定最合理的量程。在测量时先选择合适的量程，然后再进行测量。有两种途径实现：选用程控放大器和选用不同量程的传感器。</a:t>
            </a:r>
            <a:endParaRPr lang="zh-CN" altLang="en-US" sz="2000" b="1">
              <a:solidFill>
                <a:srgbClr val="FFFF00"/>
              </a:solidFill>
              <a:ea typeface="宋体" panose="02010600030101010101" pitchFamily="2" charset="-122"/>
              <a:cs typeface="宋体" panose="02010600030101010101" pitchFamily="2" charset="-122"/>
            </a:endParaRPr>
          </a:p>
        </p:txBody>
      </p:sp>
      <p:sp>
        <p:nvSpPr>
          <p:cNvPr id="548876" name="Text Box 12" descr="斜纹布"/>
          <p:cNvSpPr txBox="1">
            <a:spLocks noChangeArrowheads="1"/>
          </p:cNvSpPr>
          <p:nvPr/>
        </p:nvSpPr>
        <p:spPr bwMode="auto">
          <a:xfrm>
            <a:off x="329565" y="401320"/>
            <a:ext cx="39274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ct val="50000"/>
              </a:spcBef>
              <a:spcAft>
                <a:spcPct val="0"/>
              </a:spcAft>
            </a:pPr>
            <a:r>
              <a:rPr lang="en-US" altLang="zh-CN" sz="24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6.3.2</a:t>
            </a:r>
            <a:r>
              <a:rPr lang="en-US" altLang="zh-CN"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量程自动转换</a:t>
            </a:r>
            <a:r>
              <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50915" name="Text Box 3" descr="斜纹布"/>
          <p:cNvSpPr txBox="1">
            <a:spLocks noChangeArrowheads="1"/>
          </p:cNvSpPr>
          <p:nvPr/>
        </p:nvSpPr>
        <p:spPr bwMode="auto">
          <a:xfrm>
            <a:off x="465455" y="2767965"/>
            <a:ext cx="3276600"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50000"/>
              </a:spcBef>
              <a:spcAft>
                <a:spcPct val="0"/>
              </a:spcAft>
            </a:pP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采用程控放大器 </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sp>
        <p:nvSpPr>
          <p:cNvPr id="550916" name="Rectangle 4"/>
          <p:cNvSpPr>
            <a:spLocks noChangeArrowheads="1"/>
          </p:cNvSpPr>
          <p:nvPr/>
        </p:nvSpPr>
        <p:spPr bwMode="auto">
          <a:xfrm>
            <a:off x="4941570" y="2406015"/>
            <a:ext cx="3237230" cy="393700"/>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just" eaLnBrk="0" fontAlgn="base" hangingPunct="0">
              <a:spcBef>
                <a:spcPct val="0"/>
              </a:spcBef>
              <a:spcAft>
                <a:spcPct val="0"/>
              </a:spcAft>
            </a:pPr>
            <a:r>
              <a:rPr lang="zh-CN" altLang="en-US" sz="2000" b="1">
                <a:solidFill>
                  <a:srgbClr val="000099"/>
                </a:solidFill>
                <a:latin typeface="华文新魏" panose="02010800040101010101" pitchFamily="2" charset="-122"/>
                <a:ea typeface="华文新魏" panose="02010800040101010101" pitchFamily="2" charset="-122"/>
              </a:rPr>
              <a:t>程控放大器量程转换原理图</a:t>
            </a:r>
            <a:endParaRPr lang="zh-CN" altLang="en-US" sz="2000" b="1">
              <a:solidFill>
                <a:srgbClr val="000099"/>
              </a:solidFill>
              <a:latin typeface="华文新魏" panose="02010800040101010101" pitchFamily="2" charset="-122"/>
              <a:ea typeface="华文新魏" panose="02010800040101010101" pitchFamily="2" charset="-122"/>
            </a:endParaRPr>
          </a:p>
        </p:txBody>
      </p:sp>
      <p:pic>
        <p:nvPicPr>
          <p:cNvPr id="550917" name="Picture 5" descr="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84700" y="2767965"/>
            <a:ext cx="41910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0919" name="Text Box 7" descr="斜纹布"/>
          <p:cNvSpPr txBox="1">
            <a:spLocks noChangeArrowheads="1"/>
          </p:cNvSpPr>
          <p:nvPr/>
        </p:nvSpPr>
        <p:spPr bwMode="auto">
          <a:xfrm>
            <a:off x="385445" y="3873500"/>
            <a:ext cx="8557895"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ts val="0"/>
              </a:spcBef>
              <a:spcAft>
                <a:spcPct val="0"/>
              </a:spcAft>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对幅值小的信号采用大增益，对幅值大的采用小增益，使</a:t>
            </a:r>
            <a:r>
              <a:rPr lang="en-US" altLang="zh-CN"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A/D</a:t>
            </a: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转换器信号满量程达到均一化。 </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 name="Text Box 7" descr="斜纹布"/>
          <p:cNvSpPr txBox="1">
            <a:spLocks noChangeArrowheads="1"/>
          </p:cNvSpPr>
          <p:nvPr/>
        </p:nvSpPr>
        <p:spPr bwMode="auto">
          <a:xfrm>
            <a:off x="386080" y="3166745"/>
            <a:ext cx="4198620" cy="70675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fontAlgn="base">
              <a:spcBef>
                <a:spcPts val="0"/>
              </a:spcBef>
              <a:spcAft>
                <a:spcPct val="0"/>
              </a:spcAft>
            </a:pPr>
            <a:r>
              <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rPr>
              <a:t>转换从最大量程开始，逐级比较，直至选出最合适的量程为止。</a:t>
            </a:r>
            <a:endParaRPr lang="zh-CN"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61154" name="Rectangle 2" descr="斜纹布"/>
          <p:cNvSpPr>
            <a:spLocks noChangeArrowheads="1"/>
          </p:cNvSpPr>
          <p:nvPr/>
        </p:nvSpPr>
        <p:spPr bwMode="auto">
          <a:xfrm>
            <a:off x="-9525" y="5370513"/>
            <a:ext cx="9144000" cy="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p>
            <a:pPr fontAlgn="base">
              <a:spcBef>
                <a:spcPct val="0"/>
              </a:spcBef>
              <a:spcAft>
                <a:spcPct val="0"/>
              </a:spcAft>
            </a:pPr>
            <a:endParaRPr lang="zh-CN" altLang="en-US" sz="2200" b="1">
              <a:solidFill>
                <a:srgbClr val="FFFF00"/>
              </a:solidFill>
              <a:ea typeface="楷体_GB2312" pitchFamily="49" charset="-122"/>
            </a:endParaRPr>
          </a:p>
        </p:txBody>
      </p:sp>
      <p:sp>
        <p:nvSpPr>
          <p:cNvPr id="561155" name="Rectangle 3"/>
          <p:cNvSpPr>
            <a:spLocks noChangeArrowheads="1"/>
          </p:cNvSpPr>
          <p:nvPr/>
        </p:nvSpPr>
        <p:spPr bwMode="auto">
          <a:xfrm>
            <a:off x="242570" y="4946650"/>
            <a:ext cx="3503295" cy="36385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p>
            <a:pPr algn="just" eaLnBrk="0" fontAlgn="base" hangingPunct="0">
              <a:spcBef>
                <a:spcPct val="0"/>
              </a:spcBef>
              <a:spcAft>
                <a:spcPct val="0"/>
              </a:spcAft>
            </a:pPr>
            <a:r>
              <a:rPr lang="zh-CN" altLang="en-US" sz="2000" b="1">
                <a:solidFill>
                  <a:srgbClr val="000099"/>
                </a:solidFill>
                <a:latin typeface="宋体" panose="02010600030101010101" pitchFamily="2" charset="-122"/>
                <a:ea typeface="宋体" panose="02010600030101010101" pitchFamily="2" charset="-122"/>
                <a:cs typeface="宋体" panose="02010600030101010101" pitchFamily="2" charset="-122"/>
              </a:rPr>
              <a:t>不同传感器的量程转换原理图</a:t>
            </a:r>
            <a:endParaRPr lang="zh-CN" altLang="en-US" sz="2000" b="1">
              <a:solidFill>
                <a:srgbClr val="000099"/>
              </a:solidFill>
              <a:latin typeface="宋体" panose="02010600030101010101" pitchFamily="2" charset="-122"/>
              <a:ea typeface="宋体" panose="02010600030101010101" pitchFamily="2" charset="-122"/>
              <a:cs typeface="宋体" panose="02010600030101010101" pitchFamily="2" charset="-122"/>
            </a:endParaRPr>
          </a:p>
        </p:txBody>
      </p:sp>
      <p:sp>
        <p:nvSpPr>
          <p:cNvPr id="561156" name="Rectangle 4" descr="斜纹布"/>
          <p:cNvSpPr>
            <a:spLocks noChangeArrowheads="1"/>
          </p:cNvSpPr>
          <p:nvPr/>
        </p:nvSpPr>
        <p:spPr bwMode="auto">
          <a:xfrm>
            <a:off x="342265" y="4488180"/>
            <a:ext cx="3641725" cy="3987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just" fontAlgn="base">
              <a:spcBef>
                <a:spcPct val="0"/>
              </a:spcBef>
              <a:spcAft>
                <a:spcPct val="0"/>
              </a:spcAft>
            </a:pPr>
            <a:r>
              <a:rPr lang="en-US" altLang="zh-CN" sz="2000" b="1">
                <a:solidFill>
                  <a:srgbClr val="FFFF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rPr>
              <a:t>自动切换不同量程的传感器</a:t>
            </a:r>
            <a:endParaRPr lang="zh-CN" altLang="en-US" sz="2000" b="1">
              <a:solidFill>
                <a:srgbClr val="FFFF00"/>
              </a:solidFill>
              <a:latin typeface="宋体" panose="02010600030101010101" pitchFamily="2" charset="-122"/>
              <a:ea typeface="宋体" panose="02010600030101010101" pitchFamily="2" charset="-122"/>
              <a:cs typeface="宋体" panose="02010600030101010101" pitchFamily="2" charset="-122"/>
            </a:endParaRPr>
          </a:p>
        </p:txBody>
      </p:sp>
      <p:pic>
        <p:nvPicPr>
          <p:cNvPr id="561158" name="Picture 6" descr="6"/>
          <p:cNvPicPr>
            <a:picLocks noChangeAspect="1" noChangeArrowheads="1"/>
          </p:cNvPicPr>
          <p:nvPr/>
        </p:nvPicPr>
        <p:blipFill>
          <a:blip r:embed="rId2" cstate="print">
            <a:extLst>
              <a:ext uri="{28A0092B-C50C-407E-A947-70E740481C1C}">
                <a14:useLocalDpi xmlns:a14="http://schemas.microsoft.com/office/drawing/2010/main" val="0"/>
              </a:ext>
            </a:extLst>
          </a:blip>
          <a:srcRect t="19658" b="20839"/>
          <a:stretch>
            <a:fillRect/>
          </a:stretch>
        </p:blipFill>
        <p:spPr bwMode="auto">
          <a:xfrm>
            <a:off x="170180" y="5369560"/>
            <a:ext cx="3867150" cy="121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1159" name="Text Box 7" descr="斜纹布"/>
          <p:cNvSpPr txBox="1">
            <a:spLocks noChangeArrowheads="1"/>
          </p:cNvSpPr>
          <p:nvPr/>
        </p:nvSpPr>
        <p:spPr bwMode="auto">
          <a:xfrm>
            <a:off x="4037330" y="4488180"/>
            <a:ext cx="4956810" cy="224536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p>
            <a:pPr algn="just" fontAlgn="base">
              <a:spcBef>
                <a:spcPct val="50000"/>
              </a:spcBef>
              <a:spcAft>
                <a:spcPct val="0"/>
              </a:spcAft>
            </a:pP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传感器的最大量程范围为</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传感器的最大量程范围为</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，且</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&gt;M</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，设它们的满量程输出是相同的。测量时，总是</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传感器先投入工作，</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处于过载保护状态，待软件判别确认量程后，再置标志位，选取量程</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或</a:t>
            </a:r>
            <a:r>
              <a:rPr lang="en-US" altLang="zh-CN" sz="2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rPr>
              <a:t>。此方案适合传感器价格便宜的测量仪器。</a:t>
            </a:r>
            <a:endParaRPr lang="zh-CN" altLang="en-US" sz="20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0915"/>
                                        </p:tgtEl>
                                        <p:attrNameLst>
                                          <p:attrName>style.visibility</p:attrName>
                                        </p:attrNameLst>
                                      </p:cBhvr>
                                      <p:to>
                                        <p:strVal val="visible"/>
                                      </p:to>
                                    </p:set>
                                    <p:anim calcmode="lin" valueType="num">
                                      <p:cBhvr additive="base">
                                        <p:cTn id="7" dur="500" fill="hold"/>
                                        <p:tgtEl>
                                          <p:spTgt spid="550915"/>
                                        </p:tgtEl>
                                        <p:attrNameLst>
                                          <p:attrName>ppt_x</p:attrName>
                                        </p:attrNameLst>
                                      </p:cBhvr>
                                      <p:tavLst>
                                        <p:tav tm="0">
                                          <p:val>
                                            <p:strVal val="#ppt_x"/>
                                          </p:val>
                                        </p:tav>
                                        <p:tav tm="100000">
                                          <p:val>
                                            <p:strVal val="#ppt_x"/>
                                          </p:val>
                                        </p:tav>
                                      </p:tavLst>
                                    </p:anim>
                                    <p:anim calcmode="lin" valueType="num">
                                      <p:cBhvr additive="base">
                                        <p:cTn id="8" dur="500" fill="hold"/>
                                        <p:tgtEl>
                                          <p:spTgt spid="5509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0916"/>
                                        </p:tgtEl>
                                        <p:attrNameLst>
                                          <p:attrName>style.visibility</p:attrName>
                                        </p:attrNameLst>
                                      </p:cBhvr>
                                      <p:to>
                                        <p:strVal val="visible"/>
                                      </p:to>
                                    </p:set>
                                    <p:anim calcmode="lin" valueType="num">
                                      <p:cBhvr additive="base">
                                        <p:cTn id="13" dur="500" fill="hold"/>
                                        <p:tgtEl>
                                          <p:spTgt spid="550916"/>
                                        </p:tgtEl>
                                        <p:attrNameLst>
                                          <p:attrName>ppt_x</p:attrName>
                                        </p:attrNameLst>
                                      </p:cBhvr>
                                      <p:tavLst>
                                        <p:tav tm="0">
                                          <p:val>
                                            <p:strVal val="#ppt_x"/>
                                          </p:val>
                                        </p:tav>
                                        <p:tav tm="100000">
                                          <p:val>
                                            <p:strVal val="#ppt_x"/>
                                          </p:val>
                                        </p:tav>
                                      </p:tavLst>
                                    </p:anim>
                                    <p:anim calcmode="lin" valueType="num">
                                      <p:cBhvr additive="base">
                                        <p:cTn id="14" dur="500" fill="hold"/>
                                        <p:tgtEl>
                                          <p:spTgt spid="55091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0917"/>
                                        </p:tgtEl>
                                        <p:attrNameLst>
                                          <p:attrName>style.visibility</p:attrName>
                                        </p:attrNameLst>
                                      </p:cBhvr>
                                      <p:to>
                                        <p:strVal val="visible"/>
                                      </p:to>
                                    </p:set>
                                    <p:anim calcmode="lin" valueType="num">
                                      <p:cBhvr additive="base">
                                        <p:cTn id="17" dur="500" fill="hold"/>
                                        <p:tgtEl>
                                          <p:spTgt spid="550917"/>
                                        </p:tgtEl>
                                        <p:attrNameLst>
                                          <p:attrName>ppt_x</p:attrName>
                                        </p:attrNameLst>
                                      </p:cBhvr>
                                      <p:tavLst>
                                        <p:tav tm="0">
                                          <p:val>
                                            <p:strVal val="#ppt_x"/>
                                          </p:val>
                                        </p:tav>
                                        <p:tav tm="100000">
                                          <p:val>
                                            <p:strVal val="#ppt_x"/>
                                          </p:val>
                                        </p:tav>
                                      </p:tavLst>
                                    </p:anim>
                                    <p:anim calcmode="lin" valueType="num">
                                      <p:cBhvr additive="base">
                                        <p:cTn id="18" dur="500" fill="hold"/>
                                        <p:tgtEl>
                                          <p:spTgt spid="5509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50919"/>
                                        </p:tgtEl>
                                        <p:attrNameLst>
                                          <p:attrName>style.visibility</p:attrName>
                                        </p:attrNameLst>
                                      </p:cBhvr>
                                      <p:to>
                                        <p:strVal val="visible"/>
                                      </p:to>
                                    </p:set>
                                    <p:anim calcmode="lin" valueType="num">
                                      <p:cBhvr additive="base">
                                        <p:cTn id="29" dur="500" fill="hold"/>
                                        <p:tgtEl>
                                          <p:spTgt spid="550919"/>
                                        </p:tgtEl>
                                        <p:attrNameLst>
                                          <p:attrName>ppt_x</p:attrName>
                                        </p:attrNameLst>
                                      </p:cBhvr>
                                      <p:tavLst>
                                        <p:tav tm="0">
                                          <p:val>
                                            <p:strVal val="#ppt_x"/>
                                          </p:val>
                                        </p:tav>
                                        <p:tav tm="100000">
                                          <p:val>
                                            <p:strVal val="#ppt_x"/>
                                          </p:val>
                                        </p:tav>
                                      </p:tavLst>
                                    </p:anim>
                                    <p:anim calcmode="lin" valueType="num">
                                      <p:cBhvr additive="base">
                                        <p:cTn id="30" dur="500" fill="hold"/>
                                        <p:tgtEl>
                                          <p:spTgt spid="5509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61156"/>
                                        </p:tgtEl>
                                        <p:attrNameLst>
                                          <p:attrName>style.visibility</p:attrName>
                                        </p:attrNameLst>
                                      </p:cBhvr>
                                      <p:to>
                                        <p:strVal val="visible"/>
                                      </p:to>
                                    </p:set>
                                    <p:anim calcmode="lin" valueType="num">
                                      <p:cBhvr additive="base">
                                        <p:cTn id="35" dur="500" fill="hold"/>
                                        <p:tgtEl>
                                          <p:spTgt spid="561156"/>
                                        </p:tgtEl>
                                        <p:attrNameLst>
                                          <p:attrName>ppt_x</p:attrName>
                                        </p:attrNameLst>
                                      </p:cBhvr>
                                      <p:tavLst>
                                        <p:tav tm="0">
                                          <p:val>
                                            <p:strVal val="#ppt_x"/>
                                          </p:val>
                                        </p:tav>
                                        <p:tav tm="100000">
                                          <p:val>
                                            <p:strVal val="#ppt_x"/>
                                          </p:val>
                                        </p:tav>
                                      </p:tavLst>
                                    </p:anim>
                                    <p:anim calcmode="lin" valueType="num">
                                      <p:cBhvr additive="base">
                                        <p:cTn id="36" dur="500" fill="hold"/>
                                        <p:tgtEl>
                                          <p:spTgt spid="56115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61155"/>
                                        </p:tgtEl>
                                        <p:attrNameLst>
                                          <p:attrName>style.visibility</p:attrName>
                                        </p:attrNameLst>
                                      </p:cBhvr>
                                      <p:to>
                                        <p:strVal val="visible"/>
                                      </p:to>
                                    </p:set>
                                    <p:anim calcmode="lin" valueType="num">
                                      <p:cBhvr additive="base">
                                        <p:cTn id="41" dur="500" fill="hold"/>
                                        <p:tgtEl>
                                          <p:spTgt spid="561155"/>
                                        </p:tgtEl>
                                        <p:attrNameLst>
                                          <p:attrName>ppt_x</p:attrName>
                                        </p:attrNameLst>
                                      </p:cBhvr>
                                      <p:tavLst>
                                        <p:tav tm="0">
                                          <p:val>
                                            <p:strVal val="#ppt_x"/>
                                          </p:val>
                                        </p:tav>
                                        <p:tav tm="100000">
                                          <p:val>
                                            <p:strVal val="#ppt_x"/>
                                          </p:val>
                                        </p:tav>
                                      </p:tavLst>
                                    </p:anim>
                                    <p:anim calcmode="lin" valueType="num">
                                      <p:cBhvr additive="base">
                                        <p:cTn id="42" dur="500" fill="hold"/>
                                        <p:tgtEl>
                                          <p:spTgt spid="56115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61158"/>
                                        </p:tgtEl>
                                        <p:attrNameLst>
                                          <p:attrName>style.visibility</p:attrName>
                                        </p:attrNameLst>
                                      </p:cBhvr>
                                      <p:to>
                                        <p:strVal val="visible"/>
                                      </p:to>
                                    </p:set>
                                    <p:anim calcmode="lin" valueType="num">
                                      <p:cBhvr additive="base">
                                        <p:cTn id="45" dur="500" fill="hold"/>
                                        <p:tgtEl>
                                          <p:spTgt spid="561158"/>
                                        </p:tgtEl>
                                        <p:attrNameLst>
                                          <p:attrName>ppt_x</p:attrName>
                                        </p:attrNameLst>
                                      </p:cBhvr>
                                      <p:tavLst>
                                        <p:tav tm="0">
                                          <p:val>
                                            <p:strVal val="#ppt_x"/>
                                          </p:val>
                                        </p:tav>
                                        <p:tav tm="100000">
                                          <p:val>
                                            <p:strVal val="#ppt_x"/>
                                          </p:val>
                                        </p:tav>
                                      </p:tavLst>
                                    </p:anim>
                                    <p:anim calcmode="lin" valueType="num">
                                      <p:cBhvr additive="base">
                                        <p:cTn id="46" dur="500" fill="hold"/>
                                        <p:tgtEl>
                                          <p:spTgt spid="56115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61159"/>
                                        </p:tgtEl>
                                        <p:attrNameLst>
                                          <p:attrName>style.visibility</p:attrName>
                                        </p:attrNameLst>
                                      </p:cBhvr>
                                      <p:to>
                                        <p:strVal val="visible"/>
                                      </p:to>
                                    </p:set>
                                    <p:anim calcmode="lin" valueType="num">
                                      <p:cBhvr additive="base">
                                        <p:cTn id="51" dur="500" fill="hold"/>
                                        <p:tgtEl>
                                          <p:spTgt spid="561159"/>
                                        </p:tgtEl>
                                        <p:attrNameLst>
                                          <p:attrName>ppt_x</p:attrName>
                                        </p:attrNameLst>
                                      </p:cBhvr>
                                      <p:tavLst>
                                        <p:tav tm="0">
                                          <p:val>
                                            <p:strVal val="#ppt_x"/>
                                          </p:val>
                                        </p:tav>
                                        <p:tav tm="100000">
                                          <p:val>
                                            <p:strVal val="#ppt_x"/>
                                          </p:val>
                                        </p:tav>
                                      </p:tavLst>
                                    </p:anim>
                                    <p:anim calcmode="lin" valueType="num">
                                      <p:cBhvr additive="base">
                                        <p:cTn id="52" dur="500" fill="hold"/>
                                        <p:tgtEl>
                                          <p:spTgt spid="561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ldLvl="0" animBg="1"/>
      <p:bldP spid="550916" grpId="0" bldLvl="0" animBg="1"/>
      <p:bldP spid="550919" grpId="0" bldLvl="0" animBg="1"/>
      <p:bldP spid="2" grpId="0" bldLvl="0" animBg="1"/>
      <p:bldP spid="561156" grpId="0" bldLvl="0" animBg="1"/>
      <p:bldP spid="561155" grpId="0" bldLvl="0" animBg="1"/>
      <p:bldP spid="561159" grpId="0" bldLvl="0" animBg="1"/>
    </p:bldLst>
  </p:timing>
</p:sld>
</file>

<file path=ppt/tags/tag1.xml><?xml version="1.0" encoding="utf-8"?>
<p:tagLst xmlns:p="http://schemas.openxmlformats.org/presentationml/2006/main">
  <p:tag name="KSO_WM_UNIT_PLACING_PICTURE_USER_VIEWPORT" val="{&quot;height&quot;:2837,&quot;width&quot;:50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a:srcRect/>
          <a:tile tx="0" ty="0" sx="100000" sy="100000" flip="none" algn="tl"/>
        </a:blipFill>
        <a:ln w="28575" cap="sq" cmpd="sng" algn="ctr">
          <a:solidFill>
            <a:schemeClr val="tx1"/>
          </a:solidFill>
          <a:prstDash val="solid"/>
          <a:round/>
          <a:headEnd type="none" w="med" len="med"/>
          <a:tailEnd type="none" w="med" len="med"/>
        </a:ln>
        <a:effectLst>
          <a:outerShdw dist="17961" dir="2700000" algn="ctr" rotWithShape="0">
            <a:schemeClr val="bg2"/>
          </a:outer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200" b="1" i="0" u="none" strike="noStrike" cap="none" normalizeH="0" baseline="0" smtClean="0">
            <a:ln>
              <a:noFill/>
            </a:ln>
            <a:solidFill>
              <a:srgbClr val="FFFF00"/>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blipFill dpi="0" rotWithShape="0">
          <a:blip/>
          <a:srcRect/>
          <a:tile tx="0" ty="0" sx="100000" sy="100000" flip="none" algn="tl"/>
        </a:blipFill>
        <a:ln w="28575" cap="sq" cmpd="sng" algn="ctr">
          <a:solidFill>
            <a:schemeClr val="tx1"/>
          </a:solidFill>
          <a:prstDash val="solid"/>
          <a:round/>
          <a:headEnd type="none" w="med" len="med"/>
          <a:tailEnd type="none" w="med" len="med"/>
        </a:ln>
        <a:effectLst>
          <a:outerShdw dist="17961" dir="2700000" algn="ctr" rotWithShape="0">
            <a:schemeClr val="bg2"/>
          </a:outer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200" b="1" i="0" u="none" strike="noStrike" cap="none" normalizeH="0" baseline="0" smtClean="0">
            <a:ln>
              <a:noFill/>
            </a:ln>
            <a:solidFill>
              <a:srgbClr val="FFFF00"/>
            </a:solidFill>
            <a:effectLst/>
            <a:latin typeface="Arial" panose="020B0604020202020204" pitchFamily="34" charset="0"/>
            <a:ea typeface="楷体_GB2312" pitchFamily="49"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6225</Words>
  <Application>WPS 演示</Application>
  <PresentationFormat>全屏显示(4:3)</PresentationFormat>
  <Paragraphs>396</Paragraphs>
  <Slides>23</Slides>
  <Notes>0</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6</vt:i4>
      </vt:variant>
      <vt:variant>
        <vt:lpstr>幻灯片标题</vt:lpstr>
      </vt:variant>
      <vt:variant>
        <vt:i4>23</vt:i4>
      </vt:variant>
    </vt:vector>
  </HeadingPairs>
  <TitlesOfParts>
    <vt:vector size="51" baseType="lpstr">
      <vt:lpstr>Arial</vt:lpstr>
      <vt:lpstr>宋体</vt:lpstr>
      <vt:lpstr>Wingdings</vt:lpstr>
      <vt:lpstr>楷体_GB2312</vt:lpstr>
      <vt:lpstr>新宋体</vt:lpstr>
      <vt:lpstr>华文行楷</vt:lpstr>
      <vt:lpstr>微软雅黑</vt:lpstr>
      <vt:lpstr>Times New Roman</vt:lpstr>
      <vt:lpstr>隶书</vt:lpstr>
      <vt:lpstr>Monotype Sorts</vt:lpstr>
      <vt:lpstr>ˎ̥</vt:lpstr>
      <vt:lpstr>AMGDT</vt:lpstr>
      <vt:lpstr>华文新魏</vt:lpstr>
      <vt:lpstr>Arial Unicode MS</vt:lpstr>
      <vt:lpstr>Calibri</vt:lpstr>
      <vt:lpstr>仿宋_GB2312</vt:lpstr>
      <vt:lpstr>Calibri Light</vt:lpstr>
      <vt:lpstr>Wingdings</vt:lpstr>
      <vt:lpstr>仿宋</vt:lpstr>
      <vt:lpstr>AmdtSymbols</vt:lpstr>
      <vt:lpstr>Office 主题</vt:lpstr>
      <vt:lpstr>Beam</vt:lpstr>
      <vt:lpstr>Paint.Picture</vt:lpstr>
      <vt:lpstr>Paint.Picture</vt:lpstr>
      <vt:lpstr>Equation.3</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hong</dc:creator>
  <cp:lastModifiedBy>任我行</cp:lastModifiedBy>
  <cp:revision>30</cp:revision>
  <dcterms:created xsi:type="dcterms:W3CDTF">2017-11-26T02:58:00Z</dcterms:created>
  <dcterms:modified xsi:type="dcterms:W3CDTF">2022-03-21T11:57:26Z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87326C577C044370B2110C94B96AF5B3</vt:lpwstr>
  </property>
  <property fmtid="{D5CDD505-2E9C-101B-9397-08002B2CF9AE}" pid="3" name="KSOProductBuildVer">
    <vt:lpwstr>2052-11.1.0.11365</vt:lpwstr>
  </property>
</Properties>
</file>