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sldIdLst>
    <p:sldId id="533" r:id="rId3"/>
    <p:sldId id="423" r:id="rId4"/>
    <p:sldId id="451" r:id="rId5"/>
    <p:sldId id="454" r:id="rId6"/>
    <p:sldId id="452" r:id="rId7"/>
    <p:sldId id="535" r:id="rId8"/>
    <p:sldId id="538" r:id="rId9"/>
    <p:sldId id="541" r:id="rId10"/>
    <p:sldId id="453" r:id="rId11"/>
    <p:sldId id="457" r:id="rId12"/>
    <p:sldId id="458" r:id="rId13"/>
    <p:sldId id="459" r:id="rId14"/>
    <p:sldId id="461" r:id="rId15"/>
    <p:sldId id="264" r:id="rId16"/>
    <p:sldId id="268" r:id="rId17"/>
    <p:sldId id="547" r:id="rId18"/>
    <p:sldId id="548" r:id="rId19"/>
    <p:sldId id="463" r:id="rId20"/>
    <p:sldId id="465" r:id="rId21"/>
    <p:sldId id="469" r:id="rId22"/>
    <p:sldId id="466" r:id="rId23"/>
    <p:sldId id="551" r:id="rId24"/>
    <p:sldId id="467" r:id="rId25"/>
    <p:sldId id="471" r:id="rId26"/>
    <p:sldId id="472" r:id="rId27"/>
    <p:sldId id="552" r:id="rId28"/>
    <p:sldId id="474" r:id="rId29"/>
    <p:sldId id="475" r:id="rId30"/>
    <p:sldId id="476" r:id="rId31"/>
    <p:sldId id="477" r:id="rId32"/>
    <p:sldId id="478" r:id="rId33"/>
    <p:sldId id="479" r:id="rId34"/>
    <p:sldId id="480" r:id="rId35"/>
    <p:sldId id="274" r:id="rId36"/>
    <p:sldId id="481" r:id="rId37"/>
    <p:sldId id="483" r:id="rId38"/>
    <p:sldId id="485" r:id="rId39"/>
    <p:sldId id="488" r:id="rId40"/>
    <p:sldId id="489" r:id="rId41"/>
    <p:sldId id="490" r:id="rId42"/>
    <p:sldId id="491" r:id="rId43"/>
    <p:sldId id="492" r:id="rId44"/>
    <p:sldId id="493" r:id="rId45"/>
    <p:sldId id="495" r:id="rId46"/>
    <p:sldId id="496" r:id="rId47"/>
    <p:sldId id="498" r:id="rId48"/>
    <p:sldId id="499" r:id="rId49"/>
    <p:sldId id="501" r:id="rId50"/>
    <p:sldId id="502" r:id="rId51"/>
    <p:sldId id="503" r:id="rId52"/>
    <p:sldId id="504" r:id="rId53"/>
    <p:sldId id="497" r:id="rId54"/>
    <p:sldId id="506" r:id="rId55"/>
    <p:sldId id="505" r:id="rId56"/>
    <p:sldId id="508" r:id="rId57"/>
    <p:sldId id="509" r:id="rId58"/>
    <p:sldId id="511" r:id="rId59"/>
    <p:sldId id="512" r:id="rId60"/>
    <p:sldId id="514" r:id="rId61"/>
    <p:sldId id="515" r:id="rId62"/>
    <p:sldId id="516" r:id="rId63"/>
    <p:sldId id="518" r:id="rId64"/>
    <p:sldId id="519" r:id="rId65"/>
    <p:sldId id="520" r:id="rId66"/>
    <p:sldId id="521" r:id="rId67"/>
    <p:sldId id="523" r:id="rId69"/>
    <p:sldId id="524" r:id="rId70"/>
    <p:sldId id="525" r:id="rId71"/>
    <p:sldId id="612" r:id="rId72"/>
    <p:sldId id="527" r:id="rId73"/>
    <p:sldId id="528" r:id="rId74"/>
    <p:sldId id="529" r:id="rId75"/>
    <p:sldId id="531" r:id="rId76"/>
    <p:sldId id="532" r:id="rId77"/>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CC00"/>
    <a:srgbClr val="000000"/>
    <a:srgbClr val="663300"/>
    <a:srgbClr val="FF99FF"/>
    <a:srgbClr val="3366FF"/>
    <a:srgbClr val="0000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29"/>
    <p:restoredTop sz="94718"/>
  </p:normalViewPr>
  <p:slideViewPr>
    <p:cSldViewPr showGuides="1">
      <p:cViewPr varScale="1">
        <p:scale>
          <a:sx n="106" d="100"/>
          <a:sy n="106" d="100"/>
        </p:scale>
        <p:origin x="1716" y="108"/>
      </p:cViewPr>
      <p:guideLst>
        <p:guide orient="horz" pos="2160"/>
        <p:guide pos="292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0" Type="http://schemas.openxmlformats.org/officeDocument/2006/relationships/tableStyles" Target="tableStyles.xml"/><Relationship Id="rId8" Type="http://schemas.openxmlformats.org/officeDocument/2006/relationships/slide" Target="slides/slide6.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notesMaster" Target="notesMasters/notesMaster1.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60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0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60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0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0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28A72EB6-811B-49EA-A72D-9E89331CBE3D}" type="slidenum">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D666C3-E2B1-43BA-BFB0-B16F88A24D62}" type="slidenum">
              <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D666C3-E2B1-43BA-BFB0-B16F88A24D62}" type="slidenum">
              <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D666C3-E2B1-43BA-BFB0-B16F88A24D62}" type="slidenum">
              <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D666C3-E2B1-43BA-BFB0-B16F88A24D62}" type="slidenum">
              <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D666C3-E2B1-43BA-BFB0-B16F88A24D62}" type="slidenum">
              <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D666C3-E2B1-43BA-BFB0-B16F88A24D62}" type="slidenum">
              <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D666C3-E2B1-43BA-BFB0-B16F88A24D62}" type="slidenum">
              <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D666C3-E2B1-43BA-BFB0-B16F88A24D62}" type="slidenum">
              <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D666C3-E2B1-43BA-BFB0-B16F88A24D62}" type="slidenum">
              <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D666C3-E2B1-43BA-BFB0-B16F88A24D62}" type="slidenum">
              <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defRPr/>
            </a:pPr>
            <a:endParaRPr kumimoji="0" lang="zh-CN" altLang="en-US" sz="3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9D666C3-E2B1-43BA-BFB0-B16F88A24D62}" type="slidenum">
              <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p:grpSp>
        <p:nvGrpSpPr>
          <p:cNvPr id="1026" name="Group 2"/>
          <p:cNvGrpSpPr/>
          <p:nvPr/>
        </p:nvGrpSpPr>
        <p:grpSpPr>
          <a:xfrm>
            <a:off x="0" y="0"/>
            <a:ext cx="9144000" cy="6856413"/>
            <a:chOff x="0" y="0"/>
            <a:chExt cx="5760" cy="4319"/>
          </a:xfrm>
        </p:grpSpPr>
        <p:sp>
          <p:nvSpPr>
            <p:cNvPr id="542723" name="Freeform 3"/>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2724" name="Freeform 4"/>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2725" name="Freeform 5"/>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6" name="Freeform 6"/>
            <p:cNvSpPr/>
            <p:nvPr/>
          </p:nvSpPr>
          <p:spPr>
            <a:xfrm>
              <a:off x="4038" y="3577"/>
              <a:ext cx="1720" cy="65"/>
            </a:xfrm>
            <a:custGeom>
              <a:avLst/>
              <a:gdLst/>
              <a:ahLst/>
              <a:cxnLst>
                <a:cxn ang="0">
                  <a:pos x="1720" y="65"/>
                </a:cxn>
                <a:cxn ang="0">
                  <a:pos x="1720" y="59"/>
                </a:cxn>
                <a:cxn ang="0">
                  <a:pos x="0" y="0"/>
                </a:cxn>
                <a:cxn ang="0">
                  <a:pos x="0" y="47"/>
                </a:cxn>
                <a:cxn ang="0">
                  <a:pos x="1720" y="65"/>
                </a:cxn>
                <a:cxn ang="0">
                  <a:pos x="1720" y="65"/>
                </a:cxn>
              </a:cxnLst>
              <a:pathLst>
                <a:path w="1722" h="66">
                  <a:moveTo>
                    <a:pt x="1722" y="66"/>
                  </a:moveTo>
                  <a:lnTo>
                    <a:pt x="1722" y="60"/>
                  </a:lnTo>
                  <a:lnTo>
                    <a:pt x="0" y="0"/>
                  </a:lnTo>
                  <a:lnTo>
                    <a:pt x="0" y="48"/>
                  </a:lnTo>
                  <a:lnTo>
                    <a:pt x="1722" y="66"/>
                  </a:lnTo>
                  <a:lnTo>
                    <a:pt x="1722" y="66"/>
                  </a:lnTo>
                  <a:close/>
                </a:path>
              </a:pathLst>
            </a:custGeom>
            <a:gradFill rotWithShape="0">
              <a:gsLst>
                <a:gs pos="0">
                  <a:schemeClr val="bg2">
                    <a:alpha val="100000"/>
                  </a:schemeClr>
                </a:gs>
                <a:gs pos="100000">
                  <a:schemeClr val="bg1">
                    <a:alpha val="100000"/>
                  </a:schemeClr>
                </a:gs>
              </a:gsLst>
              <a:lin ang="0" scaled="1"/>
              <a:tileRect/>
            </a:gradFill>
            <a:ln w="9525">
              <a:noFill/>
            </a:ln>
          </p:spPr>
          <p:txBody>
            <a:bodyPr/>
            <a:p>
              <a:endParaRPr lang="zh-CN" altLang="en-US"/>
            </a:p>
          </p:txBody>
        </p:sp>
        <p:sp>
          <p:nvSpPr>
            <p:cNvPr id="542727" name="Freeform 7"/>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8" name="Freeform 8"/>
            <p:cNvSpPr/>
            <p:nvPr/>
          </p:nvSpPr>
          <p:spPr>
            <a:xfrm>
              <a:off x="4784" y="3702"/>
              <a:ext cx="974" cy="101"/>
            </a:xfrm>
            <a:custGeom>
              <a:avLst/>
              <a:gdLst/>
              <a:ahLst/>
              <a:cxnLst>
                <a:cxn ang="0">
                  <a:pos x="974" y="48"/>
                </a:cxn>
                <a:cxn ang="0">
                  <a:pos x="974" y="0"/>
                </a:cxn>
                <a:cxn ang="0">
                  <a:pos x="0" y="24"/>
                </a:cxn>
                <a:cxn ang="0">
                  <a:pos x="0" y="101"/>
                </a:cxn>
                <a:cxn ang="0">
                  <a:pos x="974" y="48"/>
                </a:cxn>
                <a:cxn ang="0">
                  <a:pos x="974" y="48"/>
                </a:cxn>
              </a:cxnLst>
              <a:pathLst>
                <a:path w="975" h="101">
                  <a:moveTo>
                    <a:pt x="975" y="48"/>
                  </a:moveTo>
                  <a:lnTo>
                    <a:pt x="975" y="0"/>
                  </a:lnTo>
                  <a:lnTo>
                    <a:pt x="0" y="24"/>
                  </a:lnTo>
                  <a:lnTo>
                    <a:pt x="0" y="101"/>
                  </a:lnTo>
                  <a:lnTo>
                    <a:pt x="975" y="48"/>
                  </a:lnTo>
                  <a:lnTo>
                    <a:pt x="975" y="48"/>
                  </a:lnTo>
                  <a:close/>
                </a:path>
              </a:pathLst>
            </a:custGeom>
            <a:solidFill>
              <a:schemeClr val="bg1">
                <a:alpha val="100000"/>
              </a:schemeClr>
            </a:solidFill>
            <a:ln w="9525">
              <a:noFill/>
            </a:ln>
          </p:spPr>
          <p:txBody>
            <a:bodyPr/>
            <a:p>
              <a:endParaRPr lang="zh-CN" altLang="en-US"/>
            </a:p>
          </p:txBody>
        </p:sp>
        <p:sp>
          <p:nvSpPr>
            <p:cNvPr id="1039" name="Freeform 9"/>
            <p:cNvSpPr/>
            <p:nvPr/>
          </p:nvSpPr>
          <p:spPr>
            <a:xfrm>
              <a:off x="3619" y="3815"/>
              <a:ext cx="2139" cy="198"/>
            </a:xfrm>
            <a:custGeom>
              <a:avLst/>
              <a:gdLst/>
              <a:ahLst/>
              <a:cxnLst>
                <a:cxn ang="0">
                  <a:pos x="2139" y="0"/>
                </a:cxn>
                <a:cxn ang="0">
                  <a:pos x="0" y="156"/>
                </a:cxn>
                <a:cxn ang="0">
                  <a:pos x="0" y="198"/>
                </a:cxn>
                <a:cxn ang="0">
                  <a:pos x="2139" y="0"/>
                </a:cxn>
                <a:cxn ang="0">
                  <a:pos x="2139" y="0"/>
                </a:cxn>
              </a:cxnLst>
              <a:pathLst>
                <a:path w="2141" h="198">
                  <a:moveTo>
                    <a:pt x="2141" y="0"/>
                  </a:moveTo>
                  <a:lnTo>
                    <a:pt x="0" y="156"/>
                  </a:lnTo>
                  <a:lnTo>
                    <a:pt x="0" y="198"/>
                  </a:lnTo>
                  <a:lnTo>
                    <a:pt x="2141" y="0"/>
                  </a:lnTo>
                  <a:lnTo>
                    <a:pt x="2141" y="0"/>
                  </a:lnTo>
                  <a:close/>
                </a:path>
              </a:pathLst>
            </a:custGeom>
            <a:solidFill>
              <a:schemeClr val="bg1">
                <a:alpha val="100000"/>
              </a:schemeClr>
            </a:solidFill>
            <a:ln w="9525">
              <a:noFill/>
            </a:ln>
          </p:spPr>
          <p:txBody>
            <a:bodyPr/>
            <a:p>
              <a:endParaRPr lang="zh-CN" altLang="en-US"/>
            </a:p>
          </p:txBody>
        </p:sp>
        <p:sp>
          <p:nvSpPr>
            <p:cNvPr id="542730" name="Freeform 10"/>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1" name="Freeform 11"/>
            <p:cNvSpPr/>
            <p:nvPr/>
          </p:nvSpPr>
          <p:spPr>
            <a:xfrm>
              <a:off x="2097" y="4043"/>
              <a:ext cx="2514" cy="276"/>
            </a:xfrm>
            <a:custGeom>
              <a:avLst/>
              <a:gdLst/>
              <a:ahLst/>
              <a:cxnLst>
                <a:cxn ang="0">
                  <a:pos x="2179" y="276"/>
                </a:cxn>
                <a:cxn ang="0">
                  <a:pos x="2514" y="204"/>
                </a:cxn>
                <a:cxn ang="0">
                  <a:pos x="2257" y="0"/>
                </a:cxn>
                <a:cxn ang="0">
                  <a:pos x="0" y="276"/>
                </a:cxn>
                <a:cxn ang="0">
                  <a:pos x="2179" y="276"/>
                </a:cxn>
                <a:cxn ang="0">
                  <a:pos x="2179" y="276"/>
                </a:cxn>
              </a:cxnLst>
              <a:pathLst>
                <a:path w="2517" h="276">
                  <a:moveTo>
                    <a:pt x="2182" y="276"/>
                  </a:moveTo>
                  <a:lnTo>
                    <a:pt x="2517" y="204"/>
                  </a:lnTo>
                  <a:lnTo>
                    <a:pt x="2260" y="0"/>
                  </a:lnTo>
                  <a:lnTo>
                    <a:pt x="0" y="276"/>
                  </a:lnTo>
                  <a:lnTo>
                    <a:pt x="2182" y="276"/>
                  </a:lnTo>
                  <a:lnTo>
                    <a:pt x="2182" y="276"/>
                  </a:lnTo>
                  <a:close/>
                </a:path>
              </a:pathLst>
            </a:custGeom>
            <a:solidFill>
              <a:schemeClr val="bg1">
                <a:alpha val="100000"/>
              </a:schemeClr>
            </a:solidFill>
            <a:ln w="9525">
              <a:noFill/>
            </a:ln>
          </p:spPr>
          <p:txBody>
            <a:bodyPr/>
            <a:p>
              <a:endParaRPr lang="zh-CN" altLang="en-US"/>
            </a:p>
          </p:txBody>
        </p:sp>
        <p:sp>
          <p:nvSpPr>
            <p:cNvPr id="542732" name="Freeform 12"/>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3" name="Freeform 13"/>
            <p:cNvSpPr/>
            <p:nvPr/>
          </p:nvSpPr>
          <p:spPr>
            <a:xfrm>
              <a:off x="5030" y="3151"/>
              <a:ext cx="728" cy="240"/>
            </a:xfrm>
            <a:custGeom>
              <a:avLst/>
              <a:gdLst/>
              <a:ahLst/>
              <a:cxnLst>
                <a:cxn ang="0">
                  <a:pos x="728" y="240"/>
                </a:cxn>
                <a:cxn ang="0">
                  <a:pos x="0" y="0"/>
                </a:cxn>
                <a:cxn ang="0">
                  <a:pos x="0" y="6"/>
                </a:cxn>
                <a:cxn ang="0">
                  <a:pos x="728" y="240"/>
                </a:cxn>
                <a:cxn ang="0">
                  <a:pos x="728" y="240"/>
                </a:cxn>
              </a:cxnLst>
              <a:pathLst>
                <a:path w="729" h="240">
                  <a:moveTo>
                    <a:pt x="729" y="240"/>
                  </a:moveTo>
                  <a:lnTo>
                    <a:pt x="0" y="0"/>
                  </a:lnTo>
                  <a:lnTo>
                    <a:pt x="0" y="6"/>
                  </a:lnTo>
                  <a:lnTo>
                    <a:pt x="729" y="240"/>
                  </a:lnTo>
                  <a:lnTo>
                    <a:pt x="729" y="240"/>
                  </a:lnTo>
                  <a:close/>
                </a:path>
              </a:pathLst>
            </a:custGeom>
            <a:solidFill>
              <a:schemeClr val="bg1">
                <a:alpha val="100000"/>
              </a:schemeClr>
            </a:solidFill>
            <a:ln w="9525">
              <a:noFill/>
            </a:ln>
          </p:spPr>
          <p:txBody>
            <a:bodyPr/>
            <a:p>
              <a:endParaRPr lang="zh-CN" altLang="en-US"/>
            </a:p>
          </p:txBody>
        </p:sp>
        <p:sp>
          <p:nvSpPr>
            <p:cNvPr id="542734" name="Freeform 14"/>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5" name="Freeform 15"/>
            <p:cNvSpPr/>
            <p:nvPr/>
          </p:nvSpPr>
          <p:spPr>
            <a:xfrm>
              <a:off x="5030" y="3049"/>
              <a:ext cx="728" cy="318"/>
            </a:xfrm>
            <a:custGeom>
              <a:avLst/>
              <a:gdLst/>
              <a:ahLst/>
              <a:cxnLst>
                <a:cxn ang="0">
                  <a:pos x="728" y="318"/>
                </a:cxn>
                <a:cxn ang="0">
                  <a:pos x="728" y="312"/>
                </a:cxn>
                <a:cxn ang="0">
                  <a:pos x="0" y="0"/>
                </a:cxn>
                <a:cxn ang="0">
                  <a:pos x="0" y="54"/>
                </a:cxn>
                <a:cxn ang="0">
                  <a:pos x="728" y="318"/>
                </a:cxn>
                <a:cxn ang="0">
                  <a:pos x="728" y="318"/>
                </a:cxn>
              </a:cxnLst>
              <a:pathLst>
                <a:path w="729" h="318">
                  <a:moveTo>
                    <a:pt x="729" y="318"/>
                  </a:moveTo>
                  <a:lnTo>
                    <a:pt x="729" y="312"/>
                  </a:lnTo>
                  <a:lnTo>
                    <a:pt x="0" y="0"/>
                  </a:lnTo>
                  <a:lnTo>
                    <a:pt x="0" y="54"/>
                  </a:lnTo>
                  <a:lnTo>
                    <a:pt x="729" y="318"/>
                  </a:lnTo>
                  <a:lnTo>
                    <a:pt x="729" y="318"/>
                  </a:lnTo>
                  <a:close/>
                </a:path>
              </a:pathLst>
            </a:custGeom>
            <a:gradFill rotWithShape="0">
              <a:gsLst>
                <a:gs pos="0">
                  <a:schemeClr val="bg2">
                    <a:alpha val="100000"/>
                  </a:schemeClr>
                </a:gs>
                <a:gs pos="100000">
                  <a:schemeClr val="bg1">
                    <a:alpha val="100000"/>
                  </a:schemeClr>
                </a:gs>
              </a:gsLst>
              <a:lin ang="0" scaled="1"/>
              <a:tileRect/>
            </a:gradFill>
            <a:ln w="9525">
              <a:noFill/>
            </a:ln>
          </p:spPr>
          <p:txBody>
            <a:bodyPr/>
            <a:p>
              <a:endParaRPr lang="zh-CN" altLang="en-US"/>
            </a:p>
          </p:txBody>
        </p:sp>
        <p:sp>
          <p:nvSpPr>
            <p:cNvPr id="542736" name="Freeform 16"/>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2737" name="Freeform 17"/>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2738" name="Freeform 18"/>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Freeform 19"/>
            <p:cNvSpPr/>
            <p:nvPr/>
          </p:nvSpPr>
          <p:spPr>
            <a:xfrm>
              <a:off x="5477" y="2588"/>
              <a:ext cx="281" cy="335"/>
            </a:xfrm>
            <a:custGeom>
              <a:avLst/>
              <a:gdLst/>
              <a:ahLst/>
              <a:cxnLst>
                <a:cxn ang="0">
                  <a:pos x="281" y="335"/>
                </a:cxn>
                <a:cxn ang="0">
                  <a:pos x="281" y="173"/>
                </a:cxn>
                <a:cxn ang="0">
                  <a:pos x="96" y="0"/>
                </a:cxn>
                <a:cxn ang="0">
                  <a:pos x="0" y="90"/>
                </a:cxn>
                <a:cxn ang="0">
                  <a:pos x="281" y="335"/>
                </a:cxn>
                <a:cxn ang="0">
                  <a:pos x="281" y="335"/>
                </a:cxn>
              </a:cxnLst>
              <a:pathLst>
                <a:path w="281" h="335">
                  <a:moveTo>
                    <a:pt x="281" y="335"/>
                  </a:moveTo>
                  <a:lnTo>
                    <a:pt x="281" y="173"/>
                  </a:lnTo>
                  <a:lnTo>
                    <a:pt x="96" y="0"/>
                  </a:lnTo>
                  <a:lnTo>
                    <a:pt x="0" y="90"/>
                  </a:lnTo>
                  <a:lnTo>
                    <a:pt x="281" y="335"/>
                  </a:lnTo>
                  <a:lnTo>
                    <a:pt x="281" y="335"/>
                  </a:lnTo>
                  <a:close/>
                </a:path>
              </a:pathLst>
            </a:custGeom>
            <a:solidFill>
              <a:schemeClr val="bg1">
                <a:alpha val="100000"/>
              </a:schemeClr>
            </a:solidFill>
            <a:ln w="9525">
              <a:noFill/>
            </a:ln>
          </p:spPr>
          <p:txBody>
            <a:bodyPr/>
            <a:p>
              <a:endParaRPr lang="zh-CN" altLang="en-US"/>
            </a:p>
          </p:txBody>
        </p:sp>
        <p:sp>
          <p:nvSpPr>
            <p:cNvPr id="542740" name="Freeform 20"/>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1" name="Freeform 21"/>
            <p:cNvSpPr/>
            <p:nvPr/>
          </p:nvSpPr>
          <p:spPr>
            <a:xfrm>
              <a:off x="5626" y="2534"/>
              <a:ext cx="132" cy="132"/>
            </a:xfrm>
            <a:custGeom>
              <a:avLst/>
              <a:gdLst/>
              <a:ahLst/>
              <a:cxnLst>
                <a:cxn ang="0">
                  <a:pos x="132" y="132"/>
                </a:cxn>
                <a:cxn ang="0">
                  <a:pos x="0" y="0"/>
                </a:cxn>
                <a:cxn ang="0">
                  <a:pos x="0" y="0"/>
                </a:cxn>
                <a:cxn ang="0">
                  <a:pos x="132" y="132"/>
                </a:cxn>
                <a:cxn ang="0">
                  <a:pos x="132" y="132"/>
                </a:cxn>
              </a:cxnLst>
              <a:pathLst>
                <a:path w="132" h="132">
                  <a:moveTo>
                    <a:pt x="132" y="132"/>
                  </a:moveTo>
                  <a:lnTo>
                    <a:pt x="0" y="0"/>
                  </a:lnTo>
                  <a:lnTo>
                    <a:pt x="0" y="0"/>
                  </a:lnTo>
                  <a:lnTo>
                    <a:pt x="132" y="132"/>
                  </a:lnTo>
                  <a:lnTo>
                    <a:pt x="132" y="132"/>
                  </a:lnTo>
                  <a:close/>
                </a:path>
              </a:pathLst>
            </a:custGeom>
            <a:solidFill>
              <a:srgbClr val="FF9999">
                <a:alpha val="100000"/>
              </a:srgbClr>
            </a:solidFill>
            <a:ln w="9525">
              <a:noFill/>
            </a:ln>
          </p:spPr>
          <p:txBody>
            <a:bodyPr/>
            <a:p>
              <a:endParaRPr lang="zh-CN" altLang="en-US"/>
            </a:p>
          </p:txBody>
        </p:sp>
        <p:sp>
          <p:nvSpPr>
            <p:cNvPr id="542742" name="Freeform 22"/>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2743" name="Freeform 23"/>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2744" name="Freeform 24"/>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5" name="Freeform 25"/>
            <p:cNvSpPr/>
            <p:nvPr/>
          </p:nvSpPr>
          <p:spPr>
            <a:xfrm>
              <a:off x="5603" y="850"/>
              <a:ext cx="155" cy="516"/>
            </a:xfrm>
            <a:custGeom>
              <a:avLst/>
              <a:gdLst/>
              <a:ahLst/>
              <a:cxnLst>
                <a:cxn ang="0">
                  <a:pos x="155" y="516"/>
                </a:cxn>
                <a:cxn ang="0">
                  <a:pos x="155" y="204"/>
                </a:cxn>
                <a:cxn ang="0">
                  <a:pos x="77" y="0"/>
                </a:cxn>
                <a:cxn ang="0">
                  <a:pos x="0" y="192"/>
                </a:cxn>
                <a:cxn ang="0">
                  <a:pos x="155" y="516"/>
                </a:cxn>
                <a:cxn ang="0">
                  <a:pos x="155" y="516"/>
                </a:cxn>
              </a:cxnLst>
              <a:pathLst>
                <a:path w="155" h="516">
                  <a:moveTo>
                    <a:pt x="155" y="516"/>
                  </a:moveTo>
                  <a:lnTo>
                    <a:pt x="155" y="204"/>
                  </a:lnTo>
                  <a:lnTo>
                    <a:pt x="77" y="0"/>
                  </a:lnTo>
                  <a:lnTo>
                    <a:pt x="0" y="192"/>
                  </a:lnTo>
                  <a:lnTo>
                    <a:pt x="155" y="516"/>
                  </a:lnTo>
                  <a:lnTo>
                    <a:pt x="155" y="516"/>
                  </a:lnTo>
                  <a:close/>
                </a:path>
              </a:pathLst>
            </a:custGeom>
            <a:solidFill>
              <a:schemeClr val="bg2">
                <a:alpha val="100000"/>
              </a:schemeClr>
            </a:solidFill>
            <a:ln w="9525">
              <a:noFill/>
            </a:ln>
          </p:spPr>
          <p:txBody>
            <a:bodyPr/>
            <a:p>
              <a:endParaRPr lang="zh-CN" altLang="en-US"/>
            </a:p>
          </p:txBody>
        </p:sp>
        <p:sp>
          <p:nvSpPr>
            <p:cNvPr id="542746" name="Freeform 26"/>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2747" name="Freeform 27"/>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8" name="Freeform 28"/>
            <p:cNvSpPr/>
            <p:nvPr/>
          </p:nvSpPr>
          <p:spPr>
            <a:xfrm>
              <a:off x="5698" y="653"/>
              <a:ext cx="60" cy="311"/>
            </a:xfrm>
            <a:custGeom>
              <a:avLst/>
              <a:gdLst/>
              <a:ahLst/>
              <a:cxnLst>
                <a:cxn ang="0">
                  <a:pos x="0" y="144"/>
                </a:cxn>
                <a:cxn ang="0">
                  <a:pos x="60" y="311"/>
                </a:cxn>
                <a:cxn ang="0">
                  <a:pos x="60" y="6"/>
                </a:cxn>
                <a:cxn ang="0">
                  <a:pos x="54" y="0"/>
                </a:cxn>
                <a:cxn ang="0">
                  <a:pos x="0" y="144"/>
                </a:cxn>
                <a:cxn ang="0">
                  <a:pos x="0" y="144"/>
                </a:cxn>
              </a:cxnLst>
              <a:pathLst>
                <a:path w="60" h="312">
                  <a:moveTo>
                    <a:pt x="0" y="144"/>
                  </a:moveTo>
                  <a:lnTo>
                    <a:pt x="60" y="312"/>
                  </a:lnTo>
                  <a:lnTo>
                    <a:pt x="60" y="6"/>
                  </a:lnTo>
                  <a:lnTo>
                    <a:pt x="54" y="0"/>
                  </a:lnTo>
                  <a:lnTo>
                    <a:pt x="0" y="144"/>
                  </a:lnTo>
                  <a:lnTo>
                    <a:pt x="0" y="144"/>
                  </a:lnTo>
                  <a:close/>
                </a:path>
              </a:pathLst>
            </a:custGeom>
            <a:solidFill>
              <a:schemeClr val="bg2">
                <a:alpha val="100000"/>
              </a:schemeClr>
            </a:solidFill>
            <a:ln w="9525">
              <a:noFill/>
            </a:ln>
          </p:spPr>
          <p:txBody>
            <a:bodyPr/>
            <a:p>
              <a:endParaRPr lang="zh-CN" altLang="en-US"/>
            </a:p>
          </p:txBody>
        </p:sp>
        <p:sp>
          <p:nvSpPr>
            <p:cNvPr id="542749" name="Freeform 29"/>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0" name="Freeform 30"/>
            <p:cNvSpPr/>
            <p:nvPr/>
          </p:nvSpPr>
          <p:spPr>
            <a:xfrm>
              <a:off x="5754" y="3483"/>
              <a:ext cx="6" cy="6"/>
            </a:xfrm>
            <a:custGeom>
              <a:avLst/>
              <a:gdLst/>
              <a:ahLst/>
              <a:cxnLst>
                <a:cxn ang="0">
                  <a:pos x="6" y="6"/>
                </a:cxn>
                <a:cxn ang="0">
                  <a:pos x="0" y="0"/>
                </a:cxn>
                <a:cxn ang="0">
                  <a:pos x="0" y="6"/>
                </a:cxn>
                <a:cxn ang="0">
                  <a:pos x="6" y="6"/>
                </a:cxn>
                <a:cxn ang="0">
                  <a:pos x="6" y="6"/>
                </a:cxn>
              </a:cxnLst>
              <a:pathLst>
                <a:path w="6" h="6">
                  <a:moveTo>
                    <a:pt x="6" y="6"/>
                  </a:moveTo>
                  <a:lnTo>
                    <a:pt x="0" y="0"/>
                  </a:lnTo>
                  <a:lnTo>
                    <a:pt x="0" y="6"/>
                  </a:lnTo>
                  <a:lnTo>
                    <a:pt x="6" y="6"/>
                  </a:lnTo>
                  <a:lnTo>
                    <a:pt x="6" y="6"/>
                  </a:lnTo>
                  <a:close/>
                </a:path>
              </a:pathLst>
            </a:custGeom>
            <a:solidFill>
              <a:srgbClr val="18FF00">
                <a:alpha val="100000"/>
              </a:srgbClr>
            </a:solidFill>
            <a:ln w="9525">
              <a:noFill/>
            </a:ln>
          </p:spPr>
          <p:txBody>
            <a:bodyPr/>
            <a:p>
              <a:endParaRPr lang="zh-CN" altLang="en-US"/>
            </a:p>
          </p:txBody>
        </p:sp>
        <p:sp>
          <p:nvSpPr>
            <p:cNvPr id="542751" name="Freeform 31"/>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2752" name="Freeform 32"/>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2753" name="Freeform 33"/>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2754" name="Freeform 34"/>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2755" name="Freeform 35"/>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2756" name="Freeform 36"/>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2757" name="Freeform 37"/>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2758" name="Freeform 38"/>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69" name="Group 39"/>
            <p:cNvGrpSpPr/>
            <p:nvPr userDrawn="1"/>
          </p:nvGrpSpPr>
          <p:grpSpPr>
            <a:xfrm>
              <a:off x="0" y="1632"/>
              <a:ext cx="5758" cy="1858"/>
              <a:chOff x="0" y="1632"/>
              <a:chExt cx="5758" cy="1858"/>
            </a:xfrm>
          </p:grpSpPr>
          <p:sp>
            <p:nvSpPr>
              <p:cNvPr id="542760" name="Freeform 40"/>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2761" name="Freeform 41"/>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sp>
        <p:nvSpPr>
          <p:cNvPr id="542762" name="Rectangle 42"/>
          <p:cNvSpPr>
            <a:spLocks noGrp="1" noChangeArrowheads="1"/>
          </p:cNvSpPr>
          <p:nvPr>
            <p:ph type="title"/>
          </p:nvPr>
        </p:nvSpPr>
        <p:spPr bwMode="auto">
          <a:xfrm>
            <a:off x="457200" y="2778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542763"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542764" name="Rectangle 4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effectLst>
                  <a:outerShdw blurRad="38100" dist="38100" dir="2700000" algn="tl">
                    <a:srgbClr val="000000"/>
                  </a:outerShdw>
                </a:effectLs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42765" name="Rectangle 4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200">
                <a:effectLst>
                  <a:outerShdw blurRad="38100" dist="38100" dir="2700000" algn="tl">
                    <a:srgbClr val="000000"/>
                  </a:outerShdw>
                </a:effectLs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42766" name="Rectangle 4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effectLst>
                  <a:outerShdw blurRad="38100" dist="38100" dir="2700000" algn="tl">
                    <a:srgbClr val="000000"/>
                  </a:outerShdw>
                </a:effectLs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9D666C3-E2B1-43BA-BFB0-B16F88A24D62}" type="slidenum">
              <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pic>
        <p:nvPicPr>
          <p:cNvPr id="1032" name="Picture 47" descr="图片5"/>
          <p:cNvPicPr>
            <a:picLocks noChangeAspect="1"/>
          </p:cNvPicPr>
          <p:nvPr/>
        </p:nvPicPr>
        <p:blipFill>
          <a:blip r:embed="rId12"/>
          <a:stretch>
            <a:fillRect/>
          </a:stretch>
        </p:blipFill>
        <p:spPr>
          <a:xfrm>
            <a:off x="539750" y="188913"/>
            <a:ext cx="8135938" cy="360362"/>
          </a:xfrm>
          <a:prstGeom prst="rect">
            <a:avLst/>
          </a:prstGeom>
          <a:noFill/>
          <a:ln w="9525">
            <a:noFill/>
          </a:ln>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rtl="0" fontAlgn="base">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90000"/>
        <a:buFont typeface="Wingdings" panose="05000000000000000000" pitchFamily="2" charset="2"/>
        <a:buBlip>
          <a:blip r:embed="rId13"/>
        </a:buBlip>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accent2"/>
        </a:buClr>
        <a:buSzPct val="90000"/>
        <a:buFont typeface="Wingdings" panose="05000000000000000000" pitchFamily="2" charset="2"/>
        <a:buBlip>
          <a:blip r:embed="rId14"/>
        </a:buBlip>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folHlink"/>
        </a:buClr>
        <a:buSzPct val="90000"/>
        <a:buFont typeface="Wingdings" panose="05000000000000000000" pitchFamily="2" charset="2"/>
        <a:buBlip>
          <a:blip r:embed="rId15"/>
        </a:buBlip>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slide" Target="slide34.xml"/><Relationship Id="rId3" Type="http://schemas.openxmlformats.org/officeDocument/2006/relationships/slide" Target="slide14.xml"/><Relationship Id="rId2" Type="http://schemas.openxmlformats.org/officeDocument/2006/relationships/image" Target="../media/image6.pn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tags" Target="../tags/tag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1.png"/><Relationship Id="rId6" Type="http://schemas.openxmlformats.org/officeDocument/2006/relationships/tags" Target="../tags/tag2.xml"/><Relationship Id="rId5" Type="http://schemas.openxmlformats.org/officeDocument/2006/relationships/image" Target="../media/image10.png"/><Relationship Id="rId4" Type="http://schemas.openxmlformats.org/officeDocument/2006/relationships/tags" Target="../tags/tag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Text Box 2"/>
          <p:cNvSpPr txBox="1"/>
          <p:nvPr/>
        </p:nvSpPr>
        <p:spPr>
          <a:xfrm>
            <a:off x="316230" y="1268730"/>
            <a:ext cx="8510905" cy="583565"/>
          </a:xfrm>
          <a:prstGeom prst="rect">
            <a:avLst/>
          </a:prstGeom>
          <a:noFill/>
          <a:ln w="12700">
            <a:noFill/>
          </a:ln>
          <a:effectLst>
            <a:prstShdw prst="shdw17" dist="17961" dir="2699999">
              <a:srgbClr val="000099"/>
            </a:prstShdw>
          </a:effectLst>
        </p:spPr>
        <p:txBody>
          <a:bodyPr wrap="square" anchor="ctr" anchorCtr="0">
            <a:spAutoFit/>
          </a:bodyPr>
          <a:p>
            <a:pPr algn="ctr"/>
            <a:r>
              <a:rPr lang="zh-CN" altLang="en-US" sz="3200" b="1" dirty="0">
                <a:latin typeface="隶书" pitchFamily="49" charset="-122"/>
                <a:ea typeface="隶书" pitchFamily="49" charset="-122"/>
              </a:rPr>
              <a:t>第七章 </a:t>
            </a:r>
            <a:r>
              <a:rPr lang="zh-CN" altLang="en-US" sz="3200" b="1" dirty="0">
                <a:solidFill>
                  <a:srgbClr val="FFFF00"/>
                </a:solidFill>
                <a:latin typeface="Arial" panose="020B0604020202020204" pitchFamily="34" charset="0"/>
                <a:ea typeface="隶书" pitchFamily="49" charset="-122"/>
              </a:rPr>
              <a:t>智能仪器可靠性与抗干扰技术</a:t>
            </a:r>
            <a:endParaRPr lang="zh-CN" altLang="en-US" sz="3200" b="1" dirty="0">
              <a:solidFill>
                <a:srgbClr val="FFFF00"/>
              </a:solidFill>
              <a:latin typeface="Arial" panose="020B0604020202020204" pitchFamily="34" charset="0"/>
              <a:ea typeface="楷体_GB2312" pitchFamily="49" charset="-122"/>
            </a:endParaRPr>
          </a:p>
        </p:txBody>
      </p:sp>
      <p:grpSp>
        <p:nvGrpSpPr>
          <p:cNvPr id="3075" name="Group 3"/>
          <p:cNvGrpSpPr/>
          <p:nvPr/>
        </p:nvGrpSpPr>
        <p:grpSpPr>
          <a:xfrm>
            <a:off x="2339975" y="2962275"/>
            <a:ext cx="4608513" cy="611188"/>
            <a:chOff x="158" y="1820"/>
            <a:chExt cx="2903" cy="385"/>
          </a:xfrm>
        </p:grpSpPr>
        <p:pic>
          <p:nvPicPr>
            <p:cNvPr id="3086" name="Picture 4" descr="GEL Rounded Rectangle aquamarine">
              <a:hlinkClick r:id="" action="ppaction://noaction"/>
            </p:cNvPr>
            <p:cNvPicPr/>
            <p:nvPr/>
          </p:nvPicPr>
          <p:blipFill>
            <a:blip r:embed="rId1"/>
            <a:stretch>
              <a:fillRect/>
            </a:stretch>
          </p:blipFill>
          <p:spPr>
            <a:xfrm>
              <a:off x="657" y="1820"/>
              <a:ext cx="2404" cy="385"/>
            </a:xfrm>
            <a:prstGeom prst="rect">
              <a:avLst/>
            </a:prstGeom>
            <a:noFill/>
            <a:ln w="9525">
              <a:noFill/>
            </a:ln>
          </p:spPr>
        </p:pic>
        <p:sp>
          <p:nvSpPr>
            <p:cNvPr id="3087" name="Text Box 5">
              <a:hlinkClick r:id="" action="ppaction://noaction"/>
            </p:cNvPr>
            <p:cNvSpPr txBox="1"/>
            <p:nvPr/>
          </p:nvSpPr>
          <p:spPr>
            <a:xfrm>
              <a:off x="749" y="1842"/>
              <a:ext cx="2222" cy="308"/>
            </a:xfrm>
            <a:prstGeom prst="rect">
              <a:avLst/>
            </a:prstGeom>
            <a:noFill/>
            <a:ln w="9525">
              <a:noFill/>
            </a:ln>
          </p:spPr>
          <p:txBody>
            <a:bodyPr>
              <a:spAutoFit/>
            </a:bodyPr>
            <a:p>
              <a:pPr eaLnBrk="1" hangingPunct="1">
                <a:spcBef>
                  <a:spcPct val="50000"/>
                </a:spcBef>
              </a:pPr>
              <a:r>
                <a:rPr lang="zh-CN" altLang="en-US" sz="2600" b="1" dirty="0">
                  <a:solidFill>
                    <a:srgbClr val="CC0000"/>
                  </a:solidFill>
                  <a:latin typeface="Times New Roman" panose="02020603050405020304" pitchFamily="18" charset="0"/>
                  <a:ea typeface="隶书" pitchFamily="49" charset="-122"/>
                </a:rPr>
                <a:t>可靠性概述</a:t>
              </a:r>
              <a:endParaRPr lang="zh-CN" altLang="en-US" sz="2600" b="1" dirty="0">
                <a:solidFill>
                  <a:srgbClr val="CC0000"/>
                </a:solidFill>
                <a:latin typeface="Times New Roman" panose="02020603050405020304" pitchFamily="18" charset="0"/>
                <a:ea typeface="隶书" pitchFamily="49" charset="-122"/>
              </a:endParaRPr>
            </a:p>
          </p:txBody>
        </p:sp>
        <p:pic>
          <p:nvPicPr>
            <p:cNvPr id="3088" name="Picture 6" descr="GEL Rounded Rectangle aquamarine">
              <a:hlinkClick r:id="" action="ppaction://noaction"/>
            </p:cNvPr>
            <p:cNvPicPr/>
            <p:nvPr/>
          </p:nvPicPr>
          <p:blipFill>
            <a:blip r:embed="rId2"/>
            <a:stretch>
              <a:fillRect/>
            </a:stretch>
          </p:blipFill>
          <p:spPr>
            <a:xfrm>
              <a:off x="158" y="1820"/>
              <a:ext cx="572" cy="385"/>
            </a:xfrm>
            <a:prstGeom prst="rect">
              <a:avLst/>
            </a:prstGeom>
            <a:noFill/>
            <a:ln w="9525">
              <a:noFill/>
            </a:ln>
          </p:spPr>
        </p:pic>
        <p:sp>
          <p:nvSpPr>
            <p:cNvPr id="3089" name="Text Box 7">
              <a:hlinkClick r:id="" action="ppaction://noaction"/>
            </p:cNvPr>
            <p:cNvSpPr txBox="1"/>
            <p:nvPr/>
          </p:nvSpPr>
          <p:spPr>
            <a:xfrm>
              <a:off x="242" y="1865"/>
              <a:ext cx="415" cy="308"/>
            </a:xfrm>
            <a:prstGeom prst="rect">
              <a:avLst/>
            </a:prstGeom>
            <a:noFill/>
            <a:ln w="9525">
              <a:noFill/>
            </a:ln>
          </p:spPr>
          <p:txBody>
            <a:bodyPr>
              <a:spAutoFit/>
            </a:bodyPr>
            <a:p>
              <a:pPr eaLnBrk="1" hangingPunct="1">
                <a:spcBef>
                  <a:spcPct val="50000"/>
                </a:spcBef>
              </a:pPr>
              <a:r>
                <a:rPr lang="en-US" altLang="zh-CN" sz="2600" b="1" dirty="0">
                  <a:solidFill>
                    <a:srgbClr val="CC0000"/>
                  </a:solidFill>
                  <a:latin typeface="Times New Roman" panose="02020603050405020304" pitchFamily="18" charset="0"/>
                  <a:ea typeface="楷体_GB2312" pitchFamily="49" charset="-122"/>
                </a:rPr>
                <a:t>7.1</a:t>
              </a:r>
              <a:endParaRPr lang="en-US" altLang="zh-CN" sz="2600" b="1" dirty="0">
                <a:solidFill>
                  <a:srgbClr val="CC0000"/>
                </a:solidFill>
                <a:latin typeface="Times New Roman" panose="02020603050405020304" pitchFamily="18" charset="0"/>
                <a:ea typeface="楷体_GB2312" pitchFamily="49" charset="-122"/>
              </a:endParaRPr>
            </a:p>
          </p:txBody>
        </p:sp>
      </p:grpSp>
      <p:grpSp>
        <p:nvGrpSpPr>
          <p:cNvPr id="3076" name="Group 8"/>
          <p:cNvGrpSpPr/>
          <p:nvPr/>
        </p:nvGrpSpPr>
        <p:grpSpPr>
          <a:xfrm>
            <a:off x="2339975" y="3754438"/>
            <a:ext cx="4608513" cy="611187"/>
            <a:chOff x="158" y="2319"/>
            <a:chExt cx="2903" cy="385"/>
          </a:xfrm>
        </p:grpSpPr>
        <p:pic>
          <p:nvPicPr>
            <p:cNvPr id="3082" name="Picture 9" descr="GEL Rounded Rectangle aquamarine">
              <a:hlinkClick r:id="rId3" action="ppaction://hlinksldjump"/>
            </p:cNvPr>
            <p:cNvPicPr/>
            <p:nvPr/>
          </p:nvPicPr>
          <p:blipFill>
            <a:blip r:embed="rId1"/>
            <a:stretch>
              <a:fillRect/>
            </a:stretch>
          </p:blipFill>
          <p:spPr>
            <a:xfrm>
              <a:off x="657" y="2319"/>
              <a:ext cx="2404" cy="385"/>
            </a:xfrm>
            <a:prstGeom prst="rect">
              <a:avLst/>
            </a:prstGeom>
            <a:noFill/>
            <a:ln w="9525">
              <a:noFill/>
            </a:ln>
          </p:spPr>
        </p:pic>
        <p:sp>
          <p:nvSpPr>
            <p:cNvPr id="3083" name="Text Box 10">
              <a:hlinkClick r:id="rId3" action="ppaction://hlinksldjump"/>
            </p:cNvPr>
            <p:cNvSpPr txBox="1"/>
            <p:nvPr/>
          </p:nvSpPr>
          <p:spPr>
            <a:xfrm>
              <a:off x="749" y="2341"/>
              <a:ext cx="2222" cy="308"/>
            </a:xfrm>
            <a:prstGeom prst="rect">
              <a:avLst/>
            </a:prstGeom>
            <a:noFill/>
            <a:ln w="9525">
              <a:noFill/>
            </a:ln>
          </p:spPr>
          <p:txBody>
            <a:bodyPr>
              <a:spAutoFit/>
            </a:bodyPr>
            <a:p>
              <a:pPr eaLnBrk="1" hangingPunct="1">
                <a:spcBef>
                  <a:spcPct val="50000"/>
                </a:spcBef>
              </a:pPr>
              <a:r>
                <a:rPr lang="zh-CN" altLang="en-US" sz="2600" b="1" dirty="0">
                  <a:solidFill>
                    <a:srgbClr val="CC0000"/>
                  </a:solidFill>
                  <a:latin typeface="Times New Roman" panose="02020603050405020304" pitchFamily="18" charset="0"/>
                  <a:ea typeface="隶书" pitchFamily="49" charset="-122"/>
                </a:rPr>
                <a:t>可靠性设计</a:t>
              </a:r>
              <a:endParaRPr lang="zh-CN" altLang="en-US" sz="2600" b="1" dirty="0">
                <a:solidFill>
                  <a:srgbClr val="CC0000"/>
                </a:solidFill>
                <a:latin typeface="Times New Roman" panose="02020603050405020304" pitchFamily="18" charset="0"/>
                <a:ea typeface="隶书" pitchFamily="49" charset="-122"/>
              </a:endParaRPr>
            </a:p>
          </p:txBody>
        </p:sp>
        <p:pic>
          <p:nvPicPr>
            <p:cNvPr id="3084" name="Picture 11" descr="GEL Rounded Rectangle aquamarine">
              <a:hlinkClick r:id="rId3" action="ppaction://hlinksldjump"/>
            </p:cNvPr>
            <p:cNvPicPr/>
            <p:nvPr/>
          </p:nvPicPr>
          <p:blipFill>
            <a:blip r:embed="rId2"/>
            <a:stretch>
              <a:fillRect/>
            </a:stretch>
          </p:blipFill>
          <p:spPr>
            <a:xfrm>
              <a:off x="158" y="2319"/>
              <a:ext cx="572" cy="385"/>
            </a:xfrm>
            <a:prstGeom prst="rect">
              <a:avLst/>
            </a:prstGeom>
            <a:noFill/>
            <a:ln w="9525">
              <a:noFill/>
            </a:ln>
          </p:spPr>
        </p:pic>
        <p:sp>
          <p:nvSpPr>
            <p:cNvPr id="3085" name="Text Box 12">
              <a:hlinkClick r:id="rId3" action="ppaction://hlinksldjump"/>
            </p:cNvPr>
            <p:cNvSpPr txBox="1"/>
            <p:nvPr/>
          </p:nvSpPr>
          <p:spPr>
            <a:xfrm>
              <a:off x="242" y="2364"/>
              <a:ext cx="415" cy="308"/>
            </a:xfrm>
            <a:prstGeom prst="rect">
              <a:avLst/>
            </a:prstGeom>
            <a:noFill/>
            <a:ln w="9525">
              <a:noFill/>
            </a:ln>
          </p:spPr>
          <p:txBody>
            <a:bodyPr>
              <a:spAutoFit/>
            </a:bodyPr>
            <a:p>
              <a:pPr eaLnBrk="1" hangingPunct="1">
                <a:spcBef>
                  <a:spcPct val="50000"/>
                </a:spcBef>
              </a:pPr>
              <a:r>
                <a:rPr lang="en-US" altLang="zh-CN" sz="2600" b="1" dirty="0">
                  <a:solidFill>
                    <a:srgbClr val="CC0000"/>
                  </a:solidFill>
                  <a:latin typeface="Times New Roman" panose="02020603050405020304" pitchFamily="18" charset="0"/>
                  <a:ea typeface="楷体_GB2312" pitchFamily="49" charset="-122"/>
                </a:rPr>
                <a:t>7.2</a:t>
              </a:r>
              <a:endParaRPr lang="en-US" altLang="zh-CN" sz="2600" b="1" dirty="0">
                <a:solidFill>
                  <a:srgbClr val="CC0000"/>
                </a:solidFill>
                <a:latin typeface="Times New Roman" panose="02020603050405020304" pitchFamily="18" charset="0"/>
                <a:ea typeface="楷体_GB2312" pitchFamily="49" charset="-122"/>
              </a:endParaRPr>
            </a:p>
          </p:txBody>
        </p:sp>
      </p:grpSp>
      <p:grpSp>
        <p:nvGrpSpPr>
          <p:cNvPr id="3077" name="Group 13"/>
          <p:cNvGrpSpPr/>
          <p:nvPr/>
        </p:nvGrpSpPr>
        <p:grpSpPr>
          <a:xfrm>
            <a:off x="2339975" y="4546600"/>
            <a:ext cx="4608513" cy="611188"/>
            <a:chOff x="158" y="2818"/>
            <a:chExt cx="2903" cy="385"/>
          </a:xfrm>
        </p:grpSpPr>
        <p:pic>
          <p:nvPicPr>
            <p:cNvPr id="3078" name="Picture 14" descr="GEL Rounded Rectangle aquamarine">
              <a:hlinkClick r:id="rId4" action="ppaction://hlinksldjump"/>
            </p:cNvPr>
            <p:cNvPicPr/>
            <p:nvPr/>
          </p:nvPicPr>
          <p:blipFill>
            <a:blip r:embed="rId1"/>
            <a:stretch>
              <a:fillRect/>
            </a:stretch>
          </p:blipFill>
          <p:spPr>
            <a:xfrm>
              <a:off x="657" y="2818"/>
              <a:ext cx="2404" cy="385"/>
            </a:xfrm>
            <a:prstGeom prst="rect">
              <a:avLst/>
            </a:prstGeom>
            <a:noFill/>
            <a:ln w="9525">
              <a:noFill/>
            </a:ln>
          </p:spPr>
        </p:pic>
        <p:sp>
          <p:nvSpPr>
            <p:cNvPr id="3079" name="Text Box 15">
              <a:hlinkClick r:id="rId4" action="ppaction://hlinksldjump"/>
            </p:cNvPr>
            <p:cNvSpPr txBox="1"/>
            <p:nvPr/>
          </p:nvSpPr>
          <p:spPr>
            <a:xfrm>
              <a:off x="749" y="2840"/>
              <a:ext cx="2222" cy="308"/>
            </a:xfrm>
            <a:prstGeom prst="rect">
              <a:avLst/>
            </a:prstGeom>
            <a:noFill/>
            <a:ln w="9525">
              <a:noFill/>
            </a:ln>
          </p:spPr>
          <p:txBody>
            <a:bodyPr>
              <a:spAutoFit/>
            </a:bodyPr>
            <a:p>
              <a:pPr eaLnBrk="1" hangingPunct="1">
                <a:spcBef>
                  <a:spcPct val="50000"/>
                </a:spcBef>
              </a:pPr>
              <a:r>
                <a:rPr lang="zh-CN" altLang="en-US" sz="2600" b="1" dirty="0">
                  <a:solidFill>
                    <a:srgbClr val="CC0000"/>
                  </a:solidFill>
                  <a:latin typeface="Times New Roman" panose="02020603050405020304" pitchFamily="18" charset="0"/>
                  <a:ea typeface="隶书" pitchFamily="49" charset="-122"/>
                </a:rPr>
                <a:t>智能仪器抗干扰技术</a:t>
              </a:r>
              <a:endParaRPr lang="zh-CN" altLang="en-US" sz="2600" b="1" dirty="0">
                <a:solidFill>
                  <a:srgbClr val="CC0000"/>
                </a:solidFill>
                <a:latin typeface="Times New Roman" panose="02020603050405020304" pitchFamily="18" charset="0"/>
                <a:ea typeface="隶书" pitchFamily="49" charset="-122"/>
              </a:endParaRPr>
            </a:p>
          </p:txBody>
        </p:sp>
        <p:pic>
          <p:nvPicPr>
            <p:cNvPr id="3080" name="Picture 16" descr="GEL Rounded Rectangle aquamarine">
              <a:hlinkClick r:id="rId4" action="ppaction://hlinksldjump"/>
            </p:cNvPr>
            <p:cNvPicPr/>
            <p:nvPr/>
          </p:nvPicPr>
          <p:blipFill>
            <a:blip r:embed="rId2"/>
            <a:stretch>
              <a:fillRect/>
            </a:stretch>
          </p:blipFill>
          <p:spPr>
            <a:xfrm>
              <a:off x="158" y="2818"/>
              <a:ext cx="572" cy="385"/>
            </a:xfrm>
            <a:prstGeom prst="rect">
              <a:avLst/>
            </a:prstGeom>
            <a:noFill/>
            <a:ln w="9525">
              <a:noFill/>
            </a:ln>
          </p:spPr>
        </p:pic>
        <p:sp>
          <p:nvSpPr>
            <p:cNvPr id="3081" name="Text Box 17">
              <a:hlinkClick r:id="rId4" action="ppaction://hlinksldjump"/>
            </p:cNvPr>
            <p:cNvSpPr txBox="1"/>
            <p:nvPr/>
          </p:nvSpPr>
          <p:spPr>
            <a:xfrm>
              <a:off x="242" y="2863"/>
              <a:ext cx="415" cy="308"/>
            </a:xfrm>
            <a:prstGeom prst="rect">
              <a:avLst/>
            </a:prstGeom>
            <a:noFill/>
            <a:ln w="9525">
              <a:noFill/>
            </a:ln>
          </p:spPr>
          <p:txBody>
            <a:bodyPr>
              <a:spAutoFit/>
            </a:bodyPr>
            <a:p>
              <a:pPr eaLnBrk="1" hangingPunct="1">
                <a:spcBef>
                  <a:spcPct val="50000"/>
                </a:spcBef>
              </a:pPr>
              <a:r>
                <a:rPr lang="en-US" altLang="zh-CN" sz="2600" b="1" dirty="0">
                  <a:solidFill>
                    <a:srgbClr val="CC0000"/>
                  </a:solidFill>
                  <a:latin typeface="Times New Roman" panose="02020603050405020304" pitchFamily="18" charset="0"/>
                  <a:ea typeface="楷体_GB2312" pitchFamily="49" charset="-122"/>
                </a:rPr>
                <a:t>7.3</a:t>
              </a:r>
              <a:endParaRPr lang="en-US" altLang="zh-CN" sz="2600" b="1" dirty="0">
                <a:solidFill>
                  <a:srgbClr val="CC0000"/>
                </a:solidFill>
                <a:latin typeface="Times New Roman" panose="02020603050405020304" pitchFamily="18" charset="0"/>
                <a:ea typeface="楷体_GB2312" pitchFamily="49" charset="-122"/>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Rectangle 3"/>
          <p:cNvSpPr/>
          <p:nvPr/>
        </p:nvSpPr>
        <p:spPr>
          <a:xfrm>
            <a:off x="395605" y="836930"/>
            <a:ext cx="8553450" cy="4154170"/>
          </a:xfrm>
          <a:prstGeom prst="rect">
            <a:avLst/>
          </a:prstGeom>
          <a:noFill/>
          <a:ln w="9525">
            <a:noFill/>
          </a:ln>
        </p:spPr>
        <p:txBody>
          <a:bodyPr wrap="square">
            <a:spAutoFit/>
          </a:bodyPr>
          <a:p>
            <a:r>
              <a:rPr lang="zh-CN" altLang="en-US" sz="2400" b="1" dirty="0">
                <a:solidFill>
                  <a:srgbClr val="FFFF00"/>
                </a:solidFill>
                <a:latin typeface="宋体" panose="02010600030101010101" pitchFamily="2" charset="-122"/>
                <a:cs typeface="宋体" panose="02010600030101010101" pitchFamily="2" charset="-122"/>
              </a:rPr>
              <a:t>由于存在干扰，如何保证和提高智能仪器的可靠性和安全性，成为一个需要立即解决的问题，这是因为：</a:t>
            </a:r>
            <a:endParaRPr lang="zh-CN" altLang="en-US" sz="2400" b="1" dirty="0">
              <a:solidFill>
                <a:srgbClr val="FFFF00"/>
              </a:solidFill>
              <a:latin typeface="宋体" panose="02010600030101010101" pitchFamily="2" charset="-122"/>
              <a:cs typeface="宋体" panose="02010600030101010101" pitchFamily="2" charset="-122"/>
            </a:endParaRPr>
          </a:p>
          <a:p>
            <a:r>
              <a:rPr lang="en-US" altLang="zh-CN" sz="2400" b="1" dirty="0">
                <a:solidFill>
                  <a:srgbClr val="FFFF00"/>
                </a:solidFill>
                <a:latin typeface="Times New Roman" panose="02020603050405020304" pitchFamily="18" charset="0"/>
                <a:cs typeface="Times New Roman" panose="02020603050405020304" pitchFamily="18" charset="0"/>
              </a:rPr>
              <a:t>1</a:t>
            </a:r>
            <a:r>
              <a:rPr lang="zh-CN" altLang="en-US" sz="2400" b="1" dirty="0">
                <a:solidFill>
                  <a:srgbClr val="FFFF00"/>
                </a:solidFill>
                <a:latin typeface="Times New Roman" panose="02020603050405020304" pitchFamily="18" charset="0"/>
                <a:cs typeface="Times New Roman" panose="02020603050405020304" pitchFamily="18" charset="0"/>
              </a:rPr>
              <a:t>）</a:t>
            </a:r>
            <a:r>
              <a:rPr lang="zh-CN" altLang="en-US" sz="2400" b="1" dirty="0">
                <a:solidFill>
                  <a:srgbClr val="FFFF00"/>
                </a:solidFill>
                <a:latin typeface="宋体" panose="02010600030101010101" pitchFamily="2" charset="-122"/>
                <a:cs typeface="宋体" panose="02010600030101010101" pitchFamily="2" charset="-122"/>
              </a:rPr>
              <a:t>智能仪器使用条件从环境优良的机房转向工厂、野外、水上、空中等复杂环境，其工作条件往往比较恶劣，导致计算机受干扰而出错的概率增加。</a:t>
            </a:r>
            <a:endParaRPr lang="zh-CN" altLang="en-US" sz="2400" b="1" dirty="0">
              <a:solidFill>
                <a:srgbClr val="FFFF00"/>
              </a:solidFill>
              <a:latin typeface="宋体" panose="02010600030101010101" pitchFamily="2" charset="-122"/>
              <a:cs typeface="宋体" panose="02010600030101010101" pitchFamily="2" charset="-122"/>
            </a:endParaRPr>
          </a:p>
          <a:p>
            <a:r>
              <a:rPr lang="en-US" altLang="zh-CN" sz="2400" b="1" dirty="0">
                <a:solidFill>
                  <a:srgbClr val="FFFF00"/>
                </a:solidFill>
                <a:latin typeface="Times New Roman" panose="02020603050405020304" pitchFamily="18" charset="0"/>
                <a:cs typeface="Times New Roman" panose="02020603050405020304" pitchFamily="18" charset="0"/>
              </a:rPr>
              <a:t>2</a:t>
            </a:r>
            <a:r>
              <a:rPr lang="zh-CN" altLang="en-US" sz="2400" b="1" dirty="0">
                <a:solidFill>
                  <a:srgbClr val="FFFF00"/>
                </a:solidFill>
                <a:latin typeface="Times New Roman" panose="02020603050405020304" pitchFamily="18" charset="0"/>
                <a:cs typeface="Times New Roman" panose="02020603050405020304" pitchFamily="18" charset="0"/>
              </a:rPr>
              <a:t>）</a:t>
            </a:r>
            <a:r>
              <a:rPr lang="zh-CN" altLang="en-US" sz="2400" b="1" dirty="0">
                <a:solidFill>
                  <a:srgbClr val="FFFF00"/>
                </a:solidFill>
                <a:latin typeface="宋体" panose="02010600030101010101" pitchFamily="2" charset="-122"/>
                <a:cs typeface="宋体" panose="02010600030101010101" pitchFamily="2" charset="-122"/>
              </a:rPr>
              <a:t>智能仪器系统的组成日趋复杂，所使用的元器件增多，印刷电路板装配密度加大，使智能仪器发生故障的概率增大。</a:t>
            </a:r>
            <a:endParaRPr lang="zh-CN" altLang="en-US" sz="2400" b="1" dirty="0">
              <a:solidFill>
                <a:srgbClr val="FFFF00"/>
              </a:solidFill>
              <a:latin typeface="宋体" panose="02010600030101010101" pitchFamily="2" charset="-122"/>
              <a:cs typeface="宋体" panose="02010600030101010101" pitchFamily="2" charset="-122"/>
            </a:endParaRPr>
          </a:p>
          <a:p>
            <a:r>
              <a:rPr lang="en-US" altLang="zh-CN" sz="2400" b="1" dirty="0">
                <a:solidFill>
                  <a:srgbClr val="FFFF00"/>
                </a:solidFill>
                <a:latin typeface="Times New Roman" panose="02020603050405020304" pitchFamily="18" charset="0"/>
                <a:cs typeface="Times New Roman" panose="02020603050405020304" pitchFamily="18" charset="0"/>
              </a:rPr>
              <a:t>3</a:t>
            </a:r>
            <a:r>
              <a:rPr lang="zh-CN" altLang="en-US" sz="2400" b="1" dirty="0">
                <a:solidFill>
                  <a:srgbClr val="FFFF00"/>
                </a:solidFill>
                <a:latin typeface="Times New Roman" panose="02020603050405020304" pitchFamily="18" charset="0"/>
                <a:cs typeface="Times New Roman" panose="02020603050405020304" pitchFamily="18" charset="0"/>
              </a:rPr>
              <a:t>）</a:t>
            </a:r>
            <a:r>
              <a:rPr lang="zh-CN" altLang="en-US" sz="2400" b="1" dirty="0">
                <a:solidFill>
                  <a:srgbClr val="FFFF00"/>
                </a:solidFill>
                <a:latin typeface="宋体" panose="02010600030101010101" pitchFamily="2" charset="-122"/>
                <a:cs typeface="宋体" panose="02010600030101010101" pitchFamily="2" charset="-122"/>
              </a:rPr>
              <a:t>随着工业自动化程度的提高和数字化、智能化仪表的广泛采用，对计算机的依赖越来越高。如计算机在运行中经常发生故障，轻则影响产品的质量和产量，重则可以导致事故，造成巨大的经济损失。</a:t>
            </a:r>
            <a:endParaRPr lang="zh-CN" altLang="en-US" sz="2400" b="1" dirty="0">
              <a:solidFill>
                <a:srgbClr val="FFFF00"/>
              </a:solidFill>
              <a:latin typeface="宋体" panose="02010600030101010101" pitchFamily="2" charset="-122"/>
              <a:cs typeface="宋体" panose="02010600030101010101" pitchFamily="2" charset="-122"/>
            </a:endParaRPr>
          </a:p>
        </p:txBody>
      </p:sp>
      <p:sp>
        <p:nvSpPr>
          <p:cNvPr id="16391" name="Rectangle 14"/>
          <p:cNvSpPr/>
          <p:nvPr/>
        </p:nvSpPr>
        <p:spPr>
          <a:xfrm>
            <a:off x="395288" y="464026"/>
            <a:ext cx="4535487" cy="460375"/>
          </a:xfrm>
          <a:prstGeom prst="rect">
            <a:avLst/>
          </a:prstGeom>
          <a:noFill/>
          <a:ln w="38100">
            <a:noFill/>
          </a:ln>
          <a:effectLst>
            <a:outerShdw dist="107763" dir="18900000" algn="ctr" rotWithShape="0">
              <a:schemeClr val="bg2">
                <a:alpha val="50000"/>
              </a:schemeClr>
            </a:outerShdw>
          </a:effectLst>
        </p:spPr>
        <p:txBody>
          <a:bodyPr wrap="square" anchor="ctr" anchorCtr="0">
            <a:spAutoFit/>
          </a:bodyPr>
          <a:p>
            <a:r>
              <a:rPr lang="en-US" altLang="zh-CN" sz="2400" b="1" dirty="0">
                <a:latin typeface="Times New Roman" panose="02020603050405020304" pitchFamily="18" charset="0"/>
                <a:cs typeface="Times New Roman" panose="02020603050405020304" pitchFamily="18" charset="0"/>
              </a:rPr>
              <a:t>7.1.2 </a:t>
            </a:r>
            <a:r>
              <a:rPr lang="zh-CN" altLang="en-US" sz="2400" b="1" dirty="0">
                <a:latin typeface="宋体" panose="02010600030101010101" pitchFamily="2" charset="-122"/>
                <a:cs typeface="宋体" panose="02010600030101010101" pitchFamily="2" charset="-122"/>
              </a:rPr>
              <a:t>可靠性的总体考虑 </a:t>
            </a:r>
            <a:endParaRPr lang="zh-CN" altLang="en-US" sz="2400" b="1" dirty="0">
              <a:latin typeface="宋体" panose="02010600030101010101" pitchFamily="2" charset="-122"/>
              <a:cs typeface="宋体" panose="02010600030101010101" pitchFamily="2" charset="-122"/>
            </a:endParaRPr>
          </a:p>
        </p:txBody>
      </p:sp>
      <p:sp>
        <p:nvSpPr>
          <p:cNvPr id="19459" name="Rectangle 3"/>
          <p:cNvSpPr/>
          <p:nvPr/>
        </p:nvSpPr>
        <p:spPr>
          <a:xfrm>
            <a:off x="387985" y="4858385"/>
            <a:ext cx="8626475" cy="1198880"/>
          </a:xfrm>
          <a:prstGeom prst="rect">
            <a:avLst/>
          </a:prstGeom>
          <a:noFill/>
          <a:ln w="9525">
            <a:noFill/>
          </a:ln>
        </p:spPr>
        <p:txBody>
          <a:bodyPr wrap="square">
            <a:spAutoFit/>
          </a:bodyPr>
          <a:p>
            <a:r>
              <a:rPr lang="en-US" altLang="zh-CN" sz="2400" b="1" dirty="0">
                <a:solidFill>
                  <a:srgbClr val="FFFF00"/>
                </a:solidFill>
                <a:latin typeface="Times New Roman" panose="02020603050405020304" pitchFamily="18" charset="0"/>
                <a:ea typeface="楷体_GB2312" pitchFamily="49" charset="-122"/>
                <a:cs typeface="Times New Roman" panose="02020603050405020304" pitchFamily="18" charset="0"/>
              </a:rPr>
              <a:t>4</a:t>
            </a:r>
            <a:r>
              <a:rPr lang="zh-CN" altLang="en-US" sz="2400" b="1" dirty="0">
                <a:solidFill>
                  <a:srgbClr val="FFFF00"/>
                </a:solidFill>
                <a:latin typeface="Times New Roman" panose="02020603050405020304" pitchFamily="18" charset="0"/>
                <a:ea typeface="楷体_GB2312" pitchFamily="49" charset="-122"/>
                <a:cs typeface="Times New Roman" panose="02020603050405020304" pitchFamily="18" charset="0"/>
              </a:rPr>
              <a:t>）</a:t>
            </a:r>
            <a:r>
              <a:rPr lang="zh-CN" altLang="en-US" sz="2400" b="1" dirty="0">
                <a:solidFill>
                  <a:srgbClr val="FFFF00"/>
                </a:solidFill>
                <a:latin typeface="楷体_GB2312" pitchFamily="49" charset="-122"/>
                <a:ea typeface="楷体_GB2312" pitchFamily="49" charset="-122"/>
              </a:rPr>
              <a:t>操作人员难以全面了解和掌握复杂系统的各个环节</a:t>
            </a:r>
            <a:r>
              <a:rPr lang="en-US" altLang="zh-CN" sz="2400" b="1" dirty="0">
                <a:solidFill>
                  <a:srgbClr val="FFFF00"/>
                </a:solidFill>
                <a:latin typeface="楷体_GB2312" pitchFamily="49" charset="-122"/>
                <a:ea typeface="楷体_GB2312" pitchFamily="49" charset="-122"/>
              </a:rPr>
              <a:t>,</a:t>
            </a:r>
            <a:r>
              <a:rPr lang="zh-CN" altLang="en-US" sz="2400" b="1" dirty="0">
                <a:solidFill>
                  <a:srgbClr val="FFFF00"/>
                </a:solidFill>
                <a:latin typeface="楷体_GB2312" pitchFamily="49" charset="-122"/>
                <a:ea typeface="楷体_GB2312" pitchFamily="49" charset="-122"/>
              </a:rPr>
              <a:t>要求智能仪器能自动防止和容许工作人员操作失误，而不至于产生严重的控制误差和系统发生故障。</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pRg st="1" end="1"/>
                                            </p:txEl>
                                          </p:spTgt>
                                        </p:tgtEl>
                                        <p:attrNameLst>
                                          <p:attrName>style.visibility</p:attrName>
                                        </p:attrNameLst>
                                      </p:cBhvr>
                                      <p:to>
                                        <p:strVal val="visible"/>
                                      </p:to>
                                    </p:set>
                                    <p:anim calcmode="lin" valueType="num">
                                      <p:cBhvr additive="base">
                                        <p:cTn id="13"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5">
                                            <p:txEl>
                                              <p:pRg st="2" end="2"/>
                                            </p:txEl>
                                          </p:spTgt>
                                        </p:tgtEl>
                                        <p:attrNameLst>
                                          <p:attrName>style.visibility</p:attrName>
                                        </p:attrNameLst>
                                      </p:cBhvr>
                                      <p:to>
                                        <p:strVal val="visible"/>
                                      </p:to>
                                    </p:set>
                                    <p:anim calcmode="lin" valueType="num">
                                      <p:cBhvr additive="base">
                                        <p:cTn id="19"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435">
                                            <p:txEl>
                                              <p:pRg st="3" end="3"/>
                                            </p:txEl>
                                          </p:spTgt>
                                        </p:tgtEl>
                                        <p:attrNameLst>
                                          <p:attrName>style.visibility</p:attrName>
                                        </p:attrNameLst>
                                      </p:cBhvr>
                                      <p:to>
                                        <p:strVal val="visible"/>
                                      </p:to>
                                    </p:set>
                                    <p:anim calcmode="lin" valueType="num">
                                      <p:cBhvr additive="base">
                                        <p:cTn id="25"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459">
                                            <p:txEl>
                                              <p:pRg st="0" end="0"/>
                                            </p:txEl>
                                          </p:spTgt>
                                        </p:tgtEl>
                                        <p:attrNameLst>
                                          <p:attrName>style.visibility</p:attrName>
                                        </p:attrNameLst>
                                      </p:cBhvr>
                                      <p:to>
                                        <p:strVal val="visible"/>
                                      </p:to>
                                    </p:set>
                                    <p:anim calcmode="lin" valueType="num">
                                      <p:cBhvr additive="base">
                                        <p:cTn id="31" dur="5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45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9" name="Rectangle 3"/>
          <p:cNvSpPr/>
          <p:nvPr/>
        </p:nvSpPr>
        <p:spPr>
          <a:xfrm>
            <a:off x="539433" y="836613"/>
            <a:ext cx="8064500" cy="2676525"/>
          </a:xfrm>
          <a:prstGeom prst="rect">
            <a:avLst/>
          </a:prstGeom>
          <a:noFill/>
          <a:ln w="9525">
            <a:noFill/>
          </a:ln>
        </p:spPr>
        <p:txBody>
          <a:bodyPr wrap="square">
            <a:spAutoFit/>
          </a:bodyPr>
          <a:p>
            <a:r>
              <a:rPr lang="zh-CN" altLang="en-US" sz="2400" b="1" dirty="0">
                <a:solidFill>
                  <a:srgbClr val="FFFF00"/>
                </a:solidFill>
                <a:latin typeface="宋体" panose="02010600030101010101" pitchFamily="2" charset="-122"/>
                <a:cs typeface="宋体" panose="02010600030101010101" pitchFamily="2" charset="-122"/>
              </a:rPr>
              <a:t>    综上所述，提高智能仪器的可靠性、安全性，成为人们日益关心的课题。智能仪器抗干扰技术的研究，就是在这种需求下产生的，人们在不断完善智能仪器的微机系统硬件配置过程中，分析系统受干扰的原因，探讨和提高系统的抗干扰能力，这不仅具有一定的科学理论意义，而且具有很高的工程实用价值。因此，智能仪器可靠性和抗干扰技术的研究和应用，是现在科研上重点研究的课题。</a:t>
            </a:r>
            <a:r>
              <a:rPr lang="zh-CN" altLang="en-US" sz="2400" dirty="0">
                <a:latin typeface="宋体" panose="02010600030101010101" pitchFamily="2" charset="-122"/>
                <a:cs typeface="宋体" panose="02010600030101010101" pitchFamily="2" charset="-122"/>
              </a:rPr>
              <a:t> </a:t>
            </a:r>
            <a:endParaRPr lang="zh-CN" altLang="en-US" sz="2400" dirty="0">
              <a:latin typeface="宋体" panose="02010600030101010101" pitchFamily="2" charset="-122"/>
              <a:cs typeface="宋体" panose="02010600030101010101" pitchFamily="2" charset="-122"/>
            </a:endParaRPr>
          </a:p>
        </p:txBody>
      </p:sp>
      <p:sp>
        <p:nvSpPr>
          <p:cNvPr id="16391" name="Rectangle 14"/>
          <p:cNvSpPr/>
          <p:nvPr/>
        </p:nvSpPr>
        <p:spPr>
          <a:xfrm>
            <a:off x="395288" y="464026"/>
            <a:ext cx="4535487" cy="460375"/>
          </a:xfrm>
          <a:prstGeom prst="rect">
            <a:avLst/>
          </a:prstGeom>
          <a:noFill/>
          <a:ln w="38100">
            <a:noFill/>
          </a:ln>
          <a:effectLst>
            <a:outerShdw dist="107763" dir="18900000" algn="ctr" rotWithShape="0">
              <a:schemeClr val="bg2">
                <a:alpha val="50000"/>
              </a:schemeClr>
            </a:outerShdw>
          </a:effectLst>
        </p:spPr>
        <p:txBody>
          <a:bodyPr wrap="square" anchor="ctr" anchorCtr="0">
            <a:spAutoFit/>
          </a:bodyPr>
          <a:p>
            <a:r>
              <a:rPr lang="en-US" altLang="zh-CN" sz="2400" b="1" dirty="0">
                <a:latin typeface="Times New Roman" panose="02020603050405020304" pitchFamily="18" charset="0"/>
                <a:cs typeface="Times New Roman" panose="02020603050405020304" pitchFamily="18" charset="0"/>
              </a:rPr>
              <a:t>7.1.2 </a:t>
            </a:r>
            <a:r>
              <a:rPr lang="zh-CN" altLang="en-US" sz="2400" b="1" dirty="0">
                <a:latin typeface="宋体" panose="02010600030101010101" pitchFamily="2" charset="-122"/>
                <a:cs typeface="宋体" panose="02010600030101010101" pitchFamily="2" charset="-122"/>
              </a:rPr>
              <a:t>可靠性的总体考虑 </a:t>
            </a:r>
            <a:endParaRPr lang="zh-CN" altLang="en-US" sz="2400" b="1" dirty="0">
              <a:latin typeface="宋体" panose="02010600030101010101" pitchFamily="2" charset="-122"/>
              <a:cs typeface="宋体" panose="02010600030101010101" pitchFamily="2" charset="-122"/>
            </a:endParaRPr>
          </a:p>
        </p:txBody>
      </p:sp>
      <p:sp>
        <p:nvSpPr>
          <p:cNvPr id="641027" name="Rectangle 3"/>
          <p:cNvSpPr>
            <a:spLocks noGrp="1" noChangeArrowheads="1"/>
          </p:cNvSpPr>
          <p:nvPr/>
        </p:nvSpPr>
        <p:spPr>
          <a:xfrm>
            <a:off x="600710" y="3465830"/>
            <a:ext cx="8229600" cy="3191510"/>
          </a:xfrm>
          <a:prstGeom prst="rect">
            <a:avLst/>
          </a:prstGeom>
          <a:noFill/>
          <a:ln>
            <a:noFill/>
          </a:ln>
          <a:effectLst/>
        </p:spPr>
        <p:txBody>
          <a:bodyPr vert="horz" wrap="square" lIns="91440" tIns="45720" rIns="91440" bIns="45720" numCol="1" anchor="t" anchorCtr="0" compatLnSpc="1"/>
          <a:lstStyle>
            <a:lvl1pPr marL="342900" indent="-342900" algn="l" rtl="0" fontAlgn="base">
              <a:spcBef>
                <a:spcPct val="20000"/>
              </a:spcBef>
              <a:spcAft>
                <a:spcPct val="0"/>
              </a:spcAft>
              <a:buClr>
                <a:schemeClr val="hlink"/>
              </a:buClr>
              <a:buSzPct val="90000"/>
              <a:buFont typeface="Wingdings" panose="05000000000000000000" pitchFamily="2" charset="2"/>
              <a:buBlip>
                <a:blip r:embed="rId1"/>
              </a:buBlip>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accent2"/>
              </a:buClr>
              <a:buSzPct val="90000"/>
              <a:buFont typeface="Wingdings" panose="05000000000000000000" pitchFamily="2" charset="2"/>
              <a:buBlip>
                <a:blip r:embed="rId2"/>
              </a:buBlip>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a:pP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可靠性设计的任务</a:t>
            </a:r>
            <a:endPar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元器件本身的性能与可靠性</a:t>
            </a:r>
            <a:endParaRPr kumimoji="0" lang="zh-CN" altLang="en-US"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系统结构设计</a:t>
            </a:r>
            <a:endParaRPr kumimoji="0" lang="zh-CN" altLang="en-US"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安装与调试</a:t>
            </a:r>
            <a:endParaRPr kumimoji="0" lang="zh-CN" altLang="en-US"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外部电气条件</a:t>
            </a:r>
            <a:endParaRPr kumimoji="0" lang="zh-CN" altLang="en-US"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外部空间条件</a:t>
            </a:r>
            <a:endParaRPr kumimoji="0" lang="zh-CN" altLang="en-US"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defRPr/>
            </a:pPr>
            <a:r>
              <a:rPr kumimoji="0" lang="zh-CN" altLang="en-US"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外部机械条件</a:t>
            </a:r>
            <a:endParaRPr kumimoji="0" lang="zh-CN" altLang="en-US"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endParaRPr>
          </a:p>
        </p:txBody>
      </p:sp>
      <p:sp>
        <p:nvSpPr>
          <p:cNvPr id="20484" name="AutoShape 5"/>
          <p:cNvSpPr/>
          <p:nvPr/>
        </p:nvSpPr>
        <p:spPr>
          <a:xfrm>
            <a:off x="5723890" y="3909695"/>
            <a:ext cx="116205" cy="1171575"/>
          </a:xfrm>
          <a:prstGeom prst="rightBrace">
            <a:avLst>
              <a:gd name="adj1" fmla="val 78732"/>
              <a:gd name="adj2" fmla="val 50000"/>
            </a:avLst>
          </a:prstGeom>
          <a:noFill/>
          <a:ln w="63500" cap="sq" cmpd="sng">
            <a:solidFill>
              <a:schemeClr val="tx1"/>
            </a:solidFill>
            <a:prstDash val="solid"/>
            <a:headEnd type="none" w="med" len="med"/>
            <a:tailEnd type="none" w="med" len="med"/>
          </a:ln>
        </p:spPr>
        <p:txBody>
          <a:bodyPr wrap="none" anchor="ctr" anchorCtr="0"/>
          <a:p>
            <a:pPr algn="ctr" eaLnBrk="1" hangingPunct="1"/>
            <a:endParaRPr lang="zh-CN" altLang="zh-CN" sz="2400" b="1" dirty="0">
              <a:solidFill>
                <a:srgbClr val="FF0000"/>
              </a:solidFill>
              <a:latin typeface="Times New Roman" panose="02020603050405020304" pitchFamily="18" charset="0"/>
            </a:endParaRPr>
          </a:p>
        </p:txBody>
      </p:sp>
      <p:sp>
        <p:nvSpPr>
          <p:cNvPr id="20485" name="Text Box 6"/>
          <p:cNvSpPr txBox="1"/>
          <p:nvPr/>
        </p:nvSpPr>
        <p:spPr>
          <a:xfrm>
            <a:off x="6011228" y="5510530"/>
            <a:ext cx="838200" cy="519113"/>
          </a:xfrm>
          <a:prstGeom prst="rect">
            <a:avLst/>
          </a:prstGeom>
          <a:noFill/>
          <a:ln w="12700">
            <a:noFill/>
          </a:ln>
          <a:effectLst>
            <a:prstShdw prst="shdw17" dist="17961" dir="13499999">
              <a:srgbClr val="99995C"/>
            </a:prstShdw>
          </a:effectLst>
        </p:spPr>
        <p:txBody>
          <a:bodyPr>
            <a:spAutoFit/>
          </a:bodyPr>
          <a:p>
            <a:pPr algn="ctr" eaLnBrk="1" hangingPunct="1">
              <a:spcBef>
                <a:spcPct val="50000"/>
              </a:spcBef>
            </a:pPr>
            <a:r>
              <a:rPr lang="zh-CN" altLang="en-US" sz="2800" b="1" dirty="0">
                <a:solidFill>
                  <a:srgbClr val="FF0000"/>
                </a:solidFill>
                <a:latin typeface="Times New Roman" panose="02020603050405020304" pitchFamily="18" charset="0"/>
              </a:rPr>
              <a:t>外</a:t>
            </a:r>
            <a:endParaRPr lang="zh-CN" altLang="en-US" sz="2800" b="1" dirty="0">
              <a:solidFill>
                <a:srgbClr val="FF0000"/>
              </a:solidFill>
              <a:latin typeface="Times New Roman" panose="02020603050405020304" pitchFamily="18" charset="0"/>
            </a:endParaRPr>
          </a:p>
        </p:txBody>
      </p:sp>
      <p:sp>
        <p:nvSpPr>
          <p:cNvPr id="20486" name="Text Box 7"/>
          <p:cNvSpPr txBox="1"/>
          <p:nvPr/>
        </p:nvSpPr>
        <p:spPr>
          <a:xfrm>
            <a:off x="5939790" y="4214178"/>
            <a:ext cx="838200" cy="519112"/>
          </a:xfrm>
          <a:prstGeom prst="rect">
            <a:avLst/>
          </a:prstGeom>
          <a:noFill/>
          <a:ln w="12700">
            <a:noFill/>
          </a:ln>
          <a:effectLst>
            <a:prstShdw prst="shdw17" dist="17961" dir="13499999">
              <a:srgbClr val="99995C"/>
            </a:prstShdw>
          </a:effectLst>
        </p:spPr>
        <p:txBody>
          <a:bodyPr>
            <a:spAutoFit/>
          </a:bodyPr>
          <a:p>
            <a:pPr algn="ctr" eaLnBrk="1" hangingPunct="1">
              <a:spcBef>
                <a:spcPct val="50000"/>
              </a:spcBef>
            </a:pPr>
            <a:r>
              <a:rPr lang="zh-CN" altLang="en-US" sz="2800" b="1" dirty="0">
                <a:solidFill>
                  <a:srgbClr val="FF0000"/>
                </a:solidFill>
                <a:latin typeface="Times New Roman" panose="02020603050405020304" pitchFamily="18" charset="0"/>
              </a:rPr>
              <a:t>内</a:t>
            </a:r>
            <a:endParaRPr lang="zh-CN" altLang="en-US" sz="2800" b="1" dirty="0">
              <a:solidFill>
                <a:srgbClr val="FF0000"/>
              </a:solidFill>
              <a:latin typeface="Times New Roman" panose="02020603050405020304" pitchFamily="18" charset="0"/>
            </a:endParaRPr>
          </a:p>
        </p:txBody>
      </p:sp>
      <p:sp>
        <p:nvSpPr>
          <p:cNvPr id="20488" name="AutoShape 11"/>
          <p:cNvSpPr/>
          <p:nvPr/>
        </p:nvSpPr>
        <p:spPr>
          <a:xfrm>
            <a:off x="5723890" y="5222240"/>
            <a:ext cx="120015" cy="1225550"/>
          </a:xfrm>
          <a:prstGeom prst="rightBrace">
            <a:avLst>
              <a:gd name="adj1" fmla="val 86631"/>
              <a:gd name="adj2" fmla="val 50000"/>
            </a:avLst>
          </a:prstGeom>
          <a:noFill/>
          <a:ln w="63500" cap="sq" cmpd="sng">
            <a:solidFill>
              <a:schemeClr val="tx1"/>
            </a:solidFill>
            <a:prstDash val="solid"/>
            <a:headEnd type="none" w="med" len="med"/>
            <a:tailEnd type="none" w="med" len="med"/>
          </a:ln>
        </p:spPr>
        <p:txBody>
          <a:bodyPr wrap="none" anchor="ctr" anchorCtr="0"/>
          <a:p>
            <a:pPr algn="ctr" eaLnBrk="1" hangingPunct="1"/>
            <a:endParaRPr lang="zh-CN" altLang="zh-CN" sz="2400" b="1" dirty="0">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1027">
                                            <p:bg/>
                                          </p:spTgt>
                                        </p:tgtEl>
                                        <p:attrNameLst>
                                          <p:attrName>style.visibility</p:attrName>
                                        </p:attrNameLst>
                                      </p:cBhvr>
                                      <p:to>
                                        <p:strVal val="visible"/>
                                      </p:to>
                                    </p:set>
                                    <p:anim calcmode="lin" valueType="num">
                                      <p:cBhvr additive="base">
                                        <p:cTn id="7" dur="500" fill="hold"/>
                                        <p:tgtEl>
                                          <p:spTgt spid="641027">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41027">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41027">
                                            <p:txEl>
                                              <p:pRg st="0" end="0"/>
                                            </p:txEl>
                                          </p:spTgt>
                                        </p:tgtEl>
                                        <p:attrNameLst>
                                          <p:attrName>style.visibility</p:attrName>
                                        </p:attrNameLst>
                                      </p:cBhvr>
                                      <p:to>
                                        <p:strVal val="visible"/>
                                      </p:to>
                                    </p:set>
                                    <p:anim calcmode="lin" valueType="num">
                                      <p:cBhvr additive="base">
                                        <p:cTn id="13" dur="500" fill="hold"/>
                                        <p:tgtEl>
                                          <p:spTgt spid="64102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1027">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41027">
                                            <p:txEl>
                                              <p:pRg st="1" end="1"/>
                                            </p:txEl>
                                          </p:spTgt>
                                        </p:tgtEl>
                                        <p:attrNameLst>
                                          <p:attrName>style.visibility</p:attrName>
                                        </p:attrNameLst>
                                      </p:cBhvr>
                                      <p:to>
                                        <p:strVal val="visible"/>
                                      </p:to>
                                    </p:set>
                                    <p:anim calcmode="lin" valueType="num">
                                      <p:cBhvr additive="base">
                                        <p:cTn id="17" dur="500" fill="hold"/>
                                        <p:tgtEl>
                                          <p:spTgt spid="64102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41027">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41027">
                                            <p:txEl>
                                              <p:pRg st="2" end="2"/>
                                            </p:txEl>
                                          </p:spTgt>
                                        </p:tgtEl>
                                        <p:attrNameLst>
                                          <p:attrName>style.visibility</p:attrName>
                                        </p:attrNameLst>
                                      </p:cBhvr>
                                      <p:to>
                                        <p:strVal val="visible"/>
                                      </p:to>
                                    </p:set>
                                    <p:anim calcmode="lin" valueType="num">
                                      <p:cBhvr additive="base">
                                        <p:cTn id="21" dur="500" fill="hold"/>
                                        <p:tgtEl>
                                          <p:spTgt spid="641027">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41027">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41027">
                                            <p:txEl>
                                              <p:pRg st="3" end="3"/>
                                            </p:txEl>
                                          </p:spTgt>
                                        </p:tgtEl>
                                        <p:attrNameLst>
                                          <p:attrName>style.visibility</p:attrName>
                                        </p:attrNameLst>
                                      </p:cBhvr>
                                      <p:to>
                                        <p:strVal val="visible"/>
                                      </p:to>
                                    </p:set>
                                    <p:anim calcmode="lin" valueType="num">
                                      <p:cBhvr additive="base">
                                        <p:cTn id="25" dur="500" fill="hold"/>
                                        <p:tgtEl>
                                          <p:spTgt spid="6410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41027">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41027">
                                            <p:txEl>
                                              <p:pRg st="4" end="4"/>
                                            </p:txEl>
                                          </p:spTgt>
                                        </p:tgtEl>
                                        <p:attrNameLst>
                                          <p:attrName>style.visibility</p:attrName>
                                        </p:attrNameLst>
                                      </p:cBhvr>
                                      <p:to>
                                        <p:strVal val="visible"/>
                                      </p:to>
                                    </p:set>
                                    <p:anim calcmode="lin" valueType="num">
                                      <p:cBhvr additive="base">
                                        <p:cTn id="29" dur="500" fill="hold"/>
                                        <p:tgtEl>
                                          <p:spTgt spid="64102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41027">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41027">
                                            <p:txEl>
                                              <p:pRg st="5" end="5"/>
                                            </p:txEl>
                                          </p:spTgt>
                                        </p:tgtEl>
                                        <p:attrNameLst>
                                          <p:attrName>style.visibility</p:attrName>
                                        </p:attrNameLst>
                                      </p:cBhvr>
                                      <p:to>
                                        <p:strVal val="visible"/>
                                      </p:to>
                                    </p:set>
                                    <p:anim calcmode="lin" valueType="num">
                                      <p:cBhvr additive="base">
                                        <p:cTn id="33" dur="500" fill="hold"/>
                                        <p:tgtEl>
                                          <p:spTgt spid="64102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41027">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41027">
                                            <p:txEl>
                                              <p:pRg st="6" end="6"/>
                                            </p:txEl>
                                          </p:spTgt>
                                        </p:tgtEl>
                                        <p:attrNameLst>
                                          <p:attrName>style.visibility</p:attrName>
                                        </p:attrNameLst>
                                      </p:cBhvr>
                                      <p:to>
                                        <p:strVal val="visible"/>
                                      </p:to>
                                    </p:set>
                                    <p:anim calcmode="lin" valueType="num">
                                      <p:cBhvr additive="base">
                                        <p:cTn id="37" dur="500" fill="hold"/>
                                        <p:tgtEl>
                                          <p:spTgt spid="64102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4102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484"/>
                                        </p:tgtEl>
                                        <p:attrNameLst>
                                          <p:attrName>style.visibility</p:attrName>
                                        </p:attrNameLst>
                                      </p:cBhvr>
                                      <p:to>
                                        <p:strVal val="visible"/>
                                      </p:to>
                                    </p:set>
                                    <p:anim calcmode="lin" valueType="num">
                                      <p:cBhvr additive="base">
                                        <p:cTn id="43" dur="500" fill="hold"/>
                                        <p:tgtEl>
                                          <p:spTgt spid="20484"/>
                                        </p:tgtEl>
                                        <p:attrNameLst>
                                          <p:attrName>ppt_x</p:attrName>
                                        </p:attrNameLst>
                                      </p:cBhvr>
                                      <p:tavLst>
                                        <p:tav tm="0">
                                          <p:val>
                                            <p:strVal val="#ppt_x"/>
                                          </p:val>
                                        </p:tav>
                                        <p:tav tm="100000">
                                          <p:val>
                                            <p:strVal val="#ppt_x"/>
                                          </p:val>
                                        </p:tav>
                                      </p:tavLst>
                                    </p:anim>
                                    <p:anim calcmode="lin" valueType="num">
                                      <p:cBhvr additive="base">
                                        <p:cTn id="44" dur="500" fill="hold"/>
                                        <p:tgtEl>
                                          <p:spTgt spid="2048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0486"/>
                                        </p:tgtEl>
                                        <p:attrNameLst>
                                          <p:attrName>style.visibility</p:attrName>
                                        </p:attrNameLst>
                                      </p:cBhvr>
                                      <p:to>
                                        <p:strVal val="visible"/>
                                      </p:to>
                                    </p:set>
                                    <p:anim calcmode="lin" valueType="num">
                                      <p:cBhvr additive="base">
                                        <p:cTn id="47" dur="500" fill="hold"/>
                                        <p:tgtEl>
                                          <p:spTgt spid="20486"/>
                                        </p:tgtEl>
                                        <p:attrNameLst>
                                          <p:attrName>ppt_x</p:attrName>
                                        </p:attrNameLst>
                                      </p:cBhvr>
                                      <p:tavLst>
                                        <p:tav tm="0">
                                          <p:val>
                                            <p:strVal val="#ppt_x"/>
                                          </p:val>
                                        </p:tav>
                                        <p:tav tm="100000">
                                          <p:val>
                                            <p:strVal val="#ppt_x"/>
                                          </p:val>
                                        </p:tav>
                                      </p:tavLst>
                                    </p:anim>
                                    <p:anim calcmode="lin" valueType="num">
                                      <p:cBhvr additive="base">
                                        <p:cTn id="48" dur="500" fill="hold"/>
                                        <p:tgtEl>
                                          <p:spTgt spid="2048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0488"/>
                                        </p:tgtEl>
                                        <p:attrNameLst>
                                          <p:attrName>style.visibility</p:attrName>
                                        </p:attrNameLst>
                                      </p:cBhvr>
                                      <p:to>
                                        <p:strVal val="visible"/>
                                      </p:to>
                                    </p:set>
                                    <p:anim calcmode="lin" valueType="num">
                                      <p:cBhvr additive="base">
                                        <p:cTn id="53" dur="500" fill="hold"/>
                                        <p:tgtEl>
                                          <p:spTgt spid="20488"/>
                                        </p:tgtEl>
                                        <p:attrNameLst>
                                          <p:attrName>ppt_x</p:attrName>
                                        </p:attrNameLst>
                                      </p:cBhvr>
                                      <p:tavLst>
                                        <p:tav tm="0">
                                          <p:val>
                                            <p:strVal val="#ppt_x"/>
                                          </p:val>
                                        </p:tav>
                                        <p:tav tm="100000">
                                          <p:val>
                                            <p:strVal val="#ppt_x"/>
                                          </p:val>
                                        </p:tav>
                                      </p:tavLst>
                                    </p:anim>
                                    <p:anim calcmode="lin" valueType="num">
                                      <p:cBhvr additive="base">
                                        <p:cTn id="54" dur="500" fill="hold"/>
                                        <p:tgtEl>
                                          <p:spTgt spid="2048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0485"/>
                                        </p:tgtEl>
                                        <p:attrNameLst>
                                          <p:attrName>style.visibility</p:attrName>
                                        </p:attrNameLst>
                                      </p:cBhvr>
                                      <p:to>
                                        <p:strVal val="visible"/>
                                      </p:to>
                                    </p:set>
                                    <p:anim calcmode="lin" valueType="num">
                                      <p:cBhvr additive="base">
                                        <p:cTn id="57" dur="500" fill="hold"/>
                                        <p:tgtEl>
                                          <p:spTgt spid="20485"/>
                                        </p:tgtEl>
                                        <p:attrNameLst>
                                          <p:attrName>ppt_x</p:attrName>
                                        </p:attrNameLst>
                                      </p:cBhvr>
                                      <p:tavLst>
                                        <p:tav tm="0">
                                          <p:val>
                                            <p:strVal val="#ppt_x"/>
                                          </p:val>
                                        </p:tav>
                                        <p:tav tm="100000">
                                          <p:val>
                                            <p:strVal val="#ppt_x"/>
                                          </p:val>
                                        </p:tav>
                                      </p:tavLst>
                                    </p:anim>
                                    <p:anim calcmode="lin" valueType="num">
                                      <p:cBhvr additive="base">
                                        <p:cTn id="58" dur="500" fill="hold"/>
                                        <p:tgtEl>
                                          <p:spTgt spid="204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27" grpId="0" animBg="1" build="p"/>
      <p:bldP spid="20484" grpId="0" bldLvl="0" animBg="1"/>
      <p:bldP spid="20486" grpId="0" bldLvl="0" animBg="1"/>
      <p:bldP spid="20488" grpId="0" bldLvl="0" animBg="1"/>
      <p:bldP spid="20485"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3987" name="Rectangle 3"/>
          <p:cNvSpPr>
            <a:spLocks noChangeArrowheads="1"/>
          </p:cNvSpPr>
          <p:nvPr/>
        </p:nvSpPr>
        <p:spPr bwMode="auto">
          <a:xfrm>
            <a:off x="395288" y="837248"/>
            <a:ext cx="84963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导致智能仪器系统运行不稳定的内部因素主要有以下三点：</a:t>
            </a:r>
            <a:endPar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smtClean="0">
                <a:ln>
                  <a:noFill/>
                </a:ln>
                <a:solidFill>
                  <a:srgbClr val="FF99FF"/>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1</a:t>
            </a:r>
            <a:r>
              <a:rPr kumimoji="1" lang="zh-CN" altLang="en-US" sz="2400" b="1" i="0" u="none" strike="noStrike" kern="1200" cap="none" spc="0" normalizeH="0" baseline="0" noProof="0" smtClean="0">
                <a:ln>
                  <a:noFill/>
                </a:ln>
                <a:solidFill>
                  <a:srgbClr val="FF99FF"/>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a:t>
            </a:r>
            <a:r>
              <a:rPr kumimoji="1" lang="zh-CN" altLang="en-US" sz="2400" b="1" i="0" u="none" strike="noStrike" kern="1200" cap="none" spc="0" normalizeH="0" baseline="0" noProof="0" smtClean="0">
                <a:ln>
                  <a:noFill/>
                </a:ln>
                <a:solidFill>
                  <a:srgbClr val="FF99FF"/>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元器件本身的性能与可靠性</a:t>
            </a:r>
            <a:r>
              <a:rPr kumimoji="1" lang="en-US" altLang="zh-CN" sz="2400" b="1" i="0" u="none" strike="noStrike" kern="1200" cap="none" spc="0" normalizeH="0" baseline="0" noProof="0" smtClean="0">
                <a:ln>
                  <a:noFill/>
                </a:ln>
                <a:solidFill>
                  <a:srgbClr val="FF99FF"/>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 </a:t>
            </a:r>
            <a:r>
              <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元器件特性好坏与稳定性直接影响整个系统性能与可靠性。在可靠性设计当中，使其在长期稳定性、精度等级方便满足要求。</a:t>
            </a:r>
            <a:endPar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p:txBody>
      </p:sp>
      <p:sp>
        <p:nvSpPr>
          <p:cNvPr id="16391" name="Rectangle 14"/>
          <p:cNvSpPr/>
          <p:nvPr/>
        </p:nvSpPr>
        <p:spPr>
          <a:xfrm>
            <a:off x="395288" y="464026"/>
            <a:ext cx="4535487" cy="460375"/>
          </a:xfrm>
          <a:prstGeom prst="rect">
            <a:avLst/>
          </a:prstGeom>
          <a:noFill/>
          <a:ln w="38100">
            <a:noFill/>
          </a:ln>
          <a:effectLst>
            <a:outerShdw dist="107763" dir="18900000" algn="ctr" rotWithShape="0">
              <a:schemeClr val="bg2">
                <a:alpha val="50000"/>
              </a:schemeClr>
            </a:outerShdw>
          </a:effectLst>
        </p:spPr>
        <p:txBody>
          <a:bodyPr wrap="square" anchor="ctr" anchorCtr="0">
            <a:spAutoFit/>
          </a:bodyPr>
          <a:p>
            <a:r>
              <a:rPr lang="en-US" altLang="zh-CN" sz="2400" b="1" dirty="0">
                <a:latin typeface="Times New Roman" panose="02020603050405020304" pitchFamily="18" charset="0"/>
                <a:cs typeface="Times New Roman" panose="02020603050405020304" pitchFamily="18" charset="0"/>
              </a:rPr>
              <a:t>7.1.2 </a:t>
            </a:r>
            <a:r>
              <a:rPr lang="zh-CN" altLang="en-US" sz="2400" b="1" dirty="0">
                <a:latin typeface="宋体" panose="02010600030101010101" pitchFamily="2" charset="-122"/>
                <a:cs typeface="宋体" panose="02010600030101010101" pitchFamily="2" charset="-122"/>
              </a:rPr>
              <a:t>可靠性的总体考虑 </a:t>
            </a:r>
            <a:endParaRPr lang="zh-CN" altLang="en-US" sz="2400" b="1" dirty="0">
              <a:latin typeface="宋体" panose="02010600030101010101" pitchFamily="2" charset="-122"/>
              <a:cs typeface="宋体" panose="02010600030101010101" pitchFamily="2" charset="-122"/>
            </a:endParaRPr>
          </a:p>
        </p:txBody>
      </p:sp>
      <p:sp>
        <p:nvSpPr>
          <p:cNvPr id="640003" name="Rectangle 3"/>
          <p:cNvSpPr>
            <a:spLocks noChangeArrowheads="1"/>
          </p:cNvSpPr>
          <p:nvPr/>
        </p:nvSpPr>
        <p:spPr bwMode="auto">
          <a:xfrm>
            <a:off x="396558" y="2273618"/>
            <a:ext cx="84963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smtClean="0">
                <a:ln>
                  <a:noFill/>
                </a:ln>
                <a:solidFill>
                  <a:srgbClr val="FF99FF"/>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2</a:t>
            </a:r>
            <a:r>
              <a:rPr kumimoji="1" lang="zh-CN" altLang="en-US" sz="2400" b="1" i="0" u="none" strike="noStrike" kern="1200" cap="none" spc="0" normalizeH="0" baseline="0" noProof="0" smtClean="0">
                <a:ln>
                  <a:noFill/>
                </a:ln>
                <a:solidFill>
                  <a:srgbClr val="FF99FF"/>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a:t>
            </a:r>
            <a:r>
              <a:rPr kumimoji="1" lang="zh-CN" altLang="en-US" sz="2400" b="1" i="0" u="none" strike="noStrike" kern="1200" cap="none" spc="0" normalizeH="0" baseline="0" noProof="0" smtClean="0">
                <a:ln>
                  <a:noFill/>
                </a:ln>
                <a:solidFill>
                  <a:srgbClr val="FF99FF"/>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系统结构设计</a:t>
            </a:r>
            <a:r>
              <a:rPr kumimoji="1" lang="en-US" altLang="zh-CN" sz="2400" b="1" i="0" u="none" strike="noStrike" kern="1200" cap="none" spc="0" normalizeH="0" baseline="0" noProof="0" smtClean="0">
                <a:ln>
                  <a:noFill/>
                </a:ln>
                <a:solidFill>
                  <a:srgbClr val="FF99FF"/>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 </a:t>
            </a:r>
            <a:r>
              <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包括硬件电路结构设计和运行软件设计。电路设计中要求元器件或线路布局合理，以消除元器件之间的电磁耦合相互干扰；优化的电路设计也可以消除或消弱外部干扰对整个系统的影响，如去耦电路、平衡电路等等；也可以采用冗余结构，当某些元器件发生故障时也不影响整个系统的运行；软件是智能仪器中区别于其他通用电子设备的独特之处，通过合理编制软件可以进一步提高系统运行的可靠性。</a:t>
            </a:r>
            <a:endPar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p:txBody>
      </p:sp>
      <p:sp>
        <p:nvSpPr>
          <p:cNvPr id="555011" name="Rectangle 3"/>
          <p:cNvSpPr>
            <a:spLocks noChangeArrowheads="1"/>
          </p:cNvSpPr>
          <p:nvPr/>
        </p:nvSpPr>
        <p:spPr bwMode="auto">
          <a:xfrm>
            <a:off x="467995" y="4869180"/>
            <a:ext cx="835533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smtClean="0">
                <a:ln>
                  <a:noFill/>
                </a:ln>
                <a:solidFill>
                  <a:srgbClr val="FF99FF"/>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3</a:t>
            </a:r>
            <a:r>
              <a:rPr kumimoji="1" lang="zh-CN" altLang="en-US" sz="2400" b="1" i="0" u="none" strike="noStrike" kern="1200" cap="none" spc="0" normalizeH="0" baseline="0" noProof="0" smtClean="0">
                <a:ln>
                  <a:noFill/>
                </a:ln>
                <a:solidFill>
                  <a:srgbClr val="FF99FF"/>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a:t>
            </a:r>
            <a:r>
              <a:rPr kumimoji="1" lang="zh-CN" altLang="en-US" sz="2400" b="1" i="0" u="none" strike="noStrike" kern="1200" cap="none" spc="0" normalizeH="0" baseline="0" noProof="0" smtClean="0">
                <a:ln>
                  <a:noFill/>
                </a:ln>
                <a:solidFill>
                  <a:srgbClr val="FF99FF"/>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安装与调试</a:t>
            </a:r>
            <a:r>
              <a:rPr kumimoji="1" lang="en-US" altLang="zh-CN" sz="2400" b="1" i="0" u="none" strike="noStrike" kern="1200" cap="none" spc="0" normalizeH="0" baseline="0" noProof="0" smtClean="0">
                <a:ln>
                  <a:noFill/>
                </a:ln>
                <a:solidFill>
                  <a:srgbClr val="FF99FF"/>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 </a:t>
            </a:r>
            <a:r>
              <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元器件与整个系统的安装与调试，是保证系统运行和可靠性的重要措施。尽管元件选择严格，系统整体设计合理，但安装工艺粗糙，调试不严格</a:t>
            </a:r>
            <a:r>
              <a:rPr kumimoji="1"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a:t>
            </a:r>
            <a:r>
              <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仍然达不到预期的效果。</a:t>
            </a:r>
            <a:r>
              <a:rPr kumimoji="1" lang="zh-CN" altLang="en-US"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 </a:t>
            </a:r>
            <a:endParaRPr kumimoji="1" lang="zh-CN" altLang="en-US"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0003"/>
                                        </p:tgtEl>
                                        <p:attrNameLst>
                                          <p:attrName>style.visibility</p:attrName>
                                        </p:attrNameLst>
                                      </p:cBhvr>
                                      <p:to>
                                        <p:strVal val="visible"/>
                                      </p:to>
                                    </p:set>
                                    <p:anim calcmode="lin" valueType="num">
                                      <p:cBhvr additive="base">
                                        <p:cTn id="7" dur="500" fill="hold"/>
                                        <p:tgtEl>
                                          <p:spTgt spid="640003"/>
                                        </p:tgtEl>
                                        <p:attrNameLst>
                                          <p:attrName>ppt_x</p:attrName>
                                        </p:attrNameLst>
                                      </p:cBhvr>
                                      <p:tavLst>
                                        <p:tav tm="0">
                                          <p:val>
                                            <p:strVal val="#ppt_x"/>
                                          </p:val>
                                        </p:tav>
                                        <p:tav tm="100000">
                                          <p:val>
                                            <p:strVal val="#ppt_x"/>
                                          </p:val>
                                        </p:tav>
                                      </p:tavLst>
                                    </p:anim>
                                    <p:anim calcmode="lin" valueType="num">
                                      <p:cBhvr additive="base">
                                        <p:cTn id="8" dur="500" fill="hold"/>
                                        <p:tgtEl>
                                          <p:spTgt spid="6400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5011"/>
                                        </p:tgtEl>
                                        <p:attrNameLst>
                                          <p:attrName>style.visibility</p:attrName>
                                        </p:attrNameLst>
                                      </p:cBhvr>
                                      <p:to>
                                        <p:strVal val="visible"/>
                                      </p:to>
                                    </p:set>
                                    <p:anim calcmode="lin" valueType="num">
                                      <p:cBhvr additive="base">
                                        <p:cTn id="13" dur="500" fill="hold"/>
                                        <p:tgtEl>
                                          <p:spTgt spid="555011"/>
                                        </p:tgtEl>
                                        <p:attrNameLst>
                                          <p:attrName>ppt_x</p:attrName>
                                        </p:attrNameLst>
                                      </p:cBhvr>
                                      <p:tavLst>
                                        <p:tav tm="0">
                                          <p:val>
                                            <p:strVal val="#ppt_x"/>
                                          </p:val>
                                        </p:tav>
                                        <p:tav tm="100000">
                                          <p:val>
                                            <p:strVal val="#ppt_x"/>
                                          </p:val>
                                        </p:tav>
                                      </p:tavLst>
                                    </p:anim>
                                    <p:anim calcmode="lin" valueType="num">
                                      <p:cBhvr additive="base">
                                        <p:cTn id="14" dur="500" fill="hold"/>
                                        <p:tgtEl>
                                          <p:spTgt spid="5550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03" grpId="0" bldLvl="0" animBg="1"/>
      <p:bldP spid="5550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ext Box 2"/>
          <p:cNvSpPr txBox="1"/>
          <p:nvPr/>
        </p:nvSpPr>
        <p:spPr>
          <a:xfrm>
            <a:off x="1403350" y="4221163"/>
            <a:ext cx="5329238" cy="519112"/>
          </a:xfrm>
          <a:prstGeom prst="rect">
            <a:avLst/>
          </a:prstGeom>
          <a:noFill/>
          <a:ln w="9525">
            <a:noFill/>
          </a:ln>
        </p:spPr>
        <p:txBody>
          <a:bodyPr>
            <a:spAutoFit/>
          </a:bodyPr>
          <a:p>
            <a:pPr marL="342900" indent="-342900">
              <a:spcBef>
                <a:spcPct val="50000"/>
              </a:spcBef>
            </a:pPr>
            <a:endParaRPr lang="zh-CN" altLang="zh-CN" sz="2800" b="1" dirty="0">
              <a:solidFill>
                <a:srgbClr val="FFFF00"/>
              </a:solidFill>
              <a:latin typeface="楷体_GB2312" pitchFamily="49" charset="-122"/>
              <a:ea typeface="楷体_GB2312" pitchFamily="49" charset="-122"/>
            </a:endParaRPr>
          </a:p>
        </p:txBody>
      </p:sp>
      <p:sp>
        <p:nvSpPr>
          <p:cNvPr id="24579" name="Rectangle 3"/>
          <p:cNvSpPr/>
          <p:nvPr/>
        </p:nvSpPr>
        <p:spPr>
          <a:xfrm>
            <a:off x="322898" y="924243"/>
            <a:ext cx="8640762" cy="3046095"/>
          </a:xfrm>
          <a:prstGeom prst="rect">
            <a:avLst/>
          </a:prstGeom>
          <a:noFill/>
          <a:ln w="9525">
            <a:noFill/>
          </a:ln>
        </p:spPr>
        <p:txBody>
          <a:bodyPr>
            <a:spAutoFit/>
          </a:bodyPr>
          <a:p>
            <a:r>
              <a:rPr lang="zh-CN" altLang="en-US" sz="2400" b="1" dirty="0">
                <a:solidFill>
                  <a:srgbClr val="FFFF00"/>
                </a:solidFill>
                <a:latin typeface="宋体" panose="02010600030101010101" pitchFamily="2" charset="-122"/>
                <a:cs typeface="宋体" panose="02010600030101010101" pitchFamily="2" charset="-122"/>
              </a:rPr>
              <a:t>影响智能仪器可靠性的外因是指仪器所处工作环境中的外部设备或空间条件导致的不可靠因素，主要包括以下几点：</a:t>
            </a:r>
            <a:endParaRPr lang="zh-CN" altLang="en-US" sz="2400" b="1" dirty="0">
              <a:solidFill>
                <a:srgbClr val="FFFF00"/>
              </a:solidFill>
              <a:latin typeface="宋体" panose="02010600030101010101" pitchFamily="2" charset="-122"/>
              <a:cs typeface="宋体" panose="02010600030101010101" pitchFamily="2" charset="-122"/>
            </a:endParaRPr>
          </a:p>
          <a:p>
            <a:r>
              <a:rPr lang="en-US" altLang="zh-CN" sz="2400" b="1" dirty="0">
                <a:solidFill>
                  <a:srgbClr val="FF99FF"/>
                </a:solidFill>
                <a:latin typeface="Times New Roman" panose="02020603050405020304" pitchFamily="18" charset="0"/>
                <a:cs typeface="Times New Roman" panose="02020603050405020304" pitchFamily="18" charset="0"/>
              </a:rPr>
              <a:t>1</a:t>
            </a:r>
            <a:r>
              <a:rPr lang="zh-CN" altLang="en-US" sz="2400" b="1" dirty="0">
                <a:solidFill>
                  <a:srgbClr val="FF99FF"/>
                </a:solidFill>
                <a:latin typeface="Times New Roman" panose="02020603050405020304" pitchFamily="18" charset="0"/>
                <a:cs typeface="Times New Roman" panose="02020603050405020304" pitchFamily="18" charset="0"/>
              </a:rPr>
              <a:t>）</a:t>
            </a:r>
            <a:r>
              <a:rPr lang="zh-CN" altLang="en-US" sz="2400" b="1" dirty="0">
                <a:solidFill>
                  <a:srgbClr val="FF99FF"/>
                </a:solidFill>
                <a:latin typeface="宋体" panose="02010600030101010101" pitchFamily="2" charset="-122"/>
                <a:cs typeface="宋体" panose="02010600030101010101" pitchFamily="2" charset="-122"/>
              </a:rPr>
              <a:t>外部电气条件</a:t>
            </a:r>
            <a:r>
              <a:rPr lang="en-US" altLang="zh-CN" sz="2400" b="1" dirty="0">
                <a:solidFill>
                  <a:srgbClr val="FF99FF"/>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rPr>
              <a:t>如电源电压的稳定性、强电场与磁场等。</a:t>
            </a:r>
            <a:endParaRPr lang="zh-CN" altLang="en-US" sz="2400" b="1" dirty="0">
              <a:solidFill>
                <a:srgbClr val="FFFF00"/>
              </a:solidFill>
              <a:latin typeface="宋体" panose="02010600030101010101" pitchFamily="2" charset="-122"/>
              <a:cs typeface="宋体" panose="02010600030101010101" pitchFamily="2" charset="-122"/>
            </a:endParaRPr>
          </a:p>
          <a:p>
            <a:r>
              <a:rPr lang="en-US" altLang="zh-CN" sz="2400" b="1" dirty="0">
                <a:solidFill>
                  <a:srgbClr val="FF99FF"/>
                </a:solidFill>
                <a:latin typeface="Times New Roman" panose="02020603050405020304" pitchFamily="18" charset="0"/>
                <a:cs typeface="Times New Roman" panose="02020603050405020304" pitchFamily="18" charset="0"/>
              </a:rPr>
              <a:t>2</a:t>
            </a:r>
            <a:r>
              <a:rPr lang="zh-CN" altLang="en-US" sz="2400" b="1" dirty="0">
                <a:solidFill>
                  <a:srgbClr val="FF99FF"/>
                </a:solidFill>
                <a:latin typeface="Times New Roman" panose="02020603050405020304" pitchFamily="18" charset="0"/>
                <a:cs typeface="Times New Roman" panose="02020603050405020304" pitchFamily="18" charset="0"/>
              </a:rPr>
              <a:t>）</a:t>
            </a:r>
            <a:r>
              <a:rPr lang="zh-CN" altLang="en-US" sz="2400" b="1" dirty="0">
                <a:solidFill>
                  <a:srgbClr val="FF99FF"/>
                </a:solidFill>
                <a:latin typeface="宋体" panose="02010600030101010101" pitchFamily="2" charset="-122"/>
                <a:cs typeface="宋体" panose="02010600030101010101" pitchFamily="2" charset="-122"/>
              </a:rPr>
              <a:t>外部空间条件</a:t>
            </a:r>
            <a:r>
              <a:rPr lang="en-US" altLang="zh-CN" sz="2400" b="1" dirty="0">
                <a:solidFill>
                  <a:srgbClr val="FFFF00"/>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rPr>
              <a:t>如温度、湿度、空气清洁度等。</a:t>
            </a:r>
            <a:endParaRPr lang="zh-CN" altLang="en-US" sz="2400" b="1" dirty="0">
              <a:solidFill>
                <a:srgbClr val="FFFF00"/>
              </a:solidFill>
              <a:latin typeface="宋体" panose="02010600030101010101" pitchFamily="2" charset="-122"/>
              <a:cs typeface="宋体" panose="02010600030101010101" pitchFamily="2" charset="-122"/>
            </a:endParaRPr>
          </a:p>
          <a:p>
            <a:r>
              <a:rPr lang="en-US" altLang="zh-CN" sz="2400" b="1" dirty="0">
                <a:solidFill>
                  <a:srgbClr val="FF99FF"/>
                </a:solidFill>
                <a:latin typeface="Times New Roman" panose="02020603050405020304" pitchFamily="18" charset="0"/>
                <a:cs typeface="Times New Roman" panose="02020603050405020304" pitchFamily="18" charset="0"/>
              </a:rPr>
              <a:t>3</a:t>
            </a:r>
            <a:r>
              <a:rPr lang="zh-CN" altLang="en-US" sz="2400" b="1" dirty="0">
                <a:solidFill>
                  <a:srgbClr val="FF99FF"/>
                </a:solidFill>
                <a:latin typeface="Times New Roman" panose="02020603050405020304" pitchFamily="18" charset="0"/>
                <a:cs typeface="Times New Roman" panose="02020603050405020304" pitchFamily="18" charset="0"/>
              </a:rPr>
              <a:t>）</a:t>
            </a:r>
            <a:r>
              <a:rPr lang="zh-CN" altLang="en-US" sz="2400" b="1" dirty="0">
                <a:solidFill>
                  <a:srgbClr val="FF99FF"/>
                </a:solidFill>
                <a:latin typeface="宋体" panose="02010600030101010101" pitchFamily="2" charset="-122"/>
                <a:cs typeface="宋体" panose="02010600030101010101" pitchFamily="2" charset="-122"/>
              </a:rPr>
              <a:t>外部机械条件</a:t>
            </a:r>
            <a:r>
              <a:rPr lang="en-US" altLang="zh-CN" sz="2400" b="1" dirty="0">
                <a:solidFill>
                  <a:srgbClr val="FFFF00"/>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rPr>
              <a:t>如振动、冲击等。</a:t>
            </a:r>
            <a:endParaRPr lang="zh-CN" altLang="en-US" sz="2400" b="1" dirty="0">
              <a:solidFill>
                <a:srgbClr val="FFFF00"/>
              </a:solidFill>
              <a:latin typeface="宋体" panose="02010600030101010101" pitchFamily="2" charset="-122"/>
              <a:cs typeface="宋体" panose="02010600030101010101" pitchFamily="2" charset="-122"/>
            </a:endParaRPr>
          </a:p>
          <a:p>
            <a:r>
              <a:rPr lang="zh-CN" altLang="en-US" sz="2400" b="1" dirty="0">
                <a:solidFill>
                  <a:srgbClr val="FFFF00"/>
                </a:solidFill>
                <a:latin typeface="宋体" panose="02010600030101010101" pitchFamily="2" charset="-122"/>
                <a:cs typeface="宋体" panose="02010600030101010101" pitchFamily="2" charset="-122"/>
              </a:rPr>
              <a:t>    为了保证智能仪器可靠工作，必须创造一个良好的外部环境。例如：采取屏蔽措施、远离产生强电磁场干扰的设备；加强通风以降低环境温度；安装紧固以防止摆动等。</a:t>
            </a:r>
            <a:r>
              <a:rPr lang="zh-CN" altLang="en-US" sz="2400" b="1" dirty="0">
                <a:latin typeface="宋体" panose="02010600030101010101" pitchFamily="2" charset="-122"/>
                <a:cs typeface="宋体" panose="02010600030101010101" pitchFamily="2" charset="-122"/>
              </a:rPr>
              <a:t> </a:t>
            </a:r>
            <a:endParaRPr lang="zh-CN" altLang="en-US" sz="2400" b="1" dirty="0">
              <a:latin typeface="宋体" panose="02010600030101010101" pitchFamily="2" charset="-122"/>
              <a:cs typeface="宋体" panose="02010600030101010101" pitchFamily="2" charset="-122"/>
            </a:endParaRPr>
          </a:p>
        </p:txBody>
      </p:sp>
      <p:sp>
        <p:nvSpPr>
          <p:cNvPr id="16391" name="Rectangle 14"/>
          <p:cNvSpPr/>
          <p:nvPr/>
        </p:nvSpPr>
        <p:spPr>
          <a:xfrm>
            <a:off x="395288" y="464026"/>
            <a:ext cx="4535487" cy="460375"/>
          </a:xfrm>
          <a:prstGeom prst="rect">
            <a:avLst/>
          </a:prstGeom>
          <a:noFill/>
          <a:ln w="38100">
            <a:noFill/>
          </a:ln>
          <a:effectLst>
            <a:outerShdw dist="107763" dir="18900000" algn="ctr" rotWithShape="0">
              <a:schemeClr val="bg2">
                <a:alpha val="50000"/>
              </a:schemeClr>
            </a:outerShdw>
          </a:effectLst>
        </p:spPr>
        <p:txBody>
          <a:bodyPr wrap="square" anchor="ctr" anchorCtr="0">
            <a:spAutoFit/>
          </a:bodyPr>
          <a:p>
            <a:r>
              <a:rPr lang="en-US" altLang="zh-CN" sz="2400" b="1" dirty="0">
                <a:latin typeface="Times New Roman" panose="02020603050405020304" pitchFamily="18" charset="0"/>
                <a:cs typeface="Times New Roman" panose="02020603050405020304" pitchFamily="18" charset="0"/>
              </a:rPr>
              <a:t>7.1.2 </a:t>
            </a:r>
            <a:r>
              <a:rPr lang="zh-CN" altLang="en-US" sz="2400" b="1" dirty="0">
                <a:latin typeface="宋体" panose="02010600030101010101" pitchFamily="2" charset="-122"/>
                <a:cs typeface="宋体" panose="02010600030101010101" pitchFamily="2" charset="-122"/>
              </a:rPr>
              <a:t>可靠性的总体考虑 </a:t>
            </a:r>
            <a:endParaRPr lang="zh-CN" altLang="en-US" sz="2400" b="1" dirty="0">
              <a:latin typeface="宋体" panose="02010600030101010101" pitchFamily="2" charset="-122"/>
              <a:cs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4"/>
          <p:cNvSpPr/>
          <p:nvPr/>
        </p:nvSpPr>
        <p:spPr>
          <a:xfrm>
            <a:off x="971550" y="333058"/>
            <a:ext cx="7056438" cy="460375"/>
          </a:xfrm>
          <a:prstGeom prst="rect">
            <a:avLst/>
          </a:prstGeom>
          <a:noFill/>
          <a:ln w="12700">
            <a:noFill/>
          </a:ln>
        </p:spPr>
        <p:txBody>
          <a:bodyPr anchor="ctr" anchorCtr="0">
            <a:spAutoFit/>
          </a:bodyPr>
          <a:p>
            <a:pPr algn="ctr"/>
            <a:r>
              <a:rPr lang="en-US" altLang="zh-CN" sz="2400" b="1" dirty="0">
                <a:latin typeface="Times New Roman" panose="02020603050405020304" pitchFamily="18" charset="0"/>
                <a:cs typeface="Times New Roman" panose="02020603050405020304" pitchFamily="18" charset="0"/>
              </a:rPr>
              <a:t>7.2</a:t>
            </a:r>
            <a:r>
              <a:rPr lang="en-US" altLang="zh-CN" sz="2400" b="1" dirty="0">
                <a:latin typeface="宋体" panose="02010600030101010101" pitchFamily="2" charset="-122"/>
                <a:cs typeface="宋体" panose="02010600030101010101" pitchFamily="2" charset="-122"/>
              </a:rPr>
              <a:t> </a:t>
            </a:r>
            <a:r>
              <a:rPr lang="zh-CN" altLang="en-US" sz="2400" b="1" dirty="0">
                <a:latin typeface="宋体" panose="02010600030101010101" pitchFamily="2" charset="-122"/>
                <a:cs typeface="宋体" panose="02010600030101010101" pitchFamily="2" charset="-122"/>
              </a:rPr>
              <a:t>可靠性设计</a:t>
            </a:r>
            <a:endParaRPr lang="zh-CN" altLang="en-US" sz="2400" dirty="0">
              <a:latin typeface="宋体" panose="02010600030101010101" pitchFamily="2" charset="-122"/>
              <a:cs typeface="宋体" panose="02010600030101010101" pitchFamily="2" charset="-122"/>
            </a:endParaRPr>
          </a:p>
        </p:txBody>
      </p:sp>
      <p:sp>
        <p:nvSpPr>
          <p:cNvPr id="166917" name="Text Box 5"/>
          <p:cNvSpPr txBox="1">
            <a:spLocks noChangeArrowheads="1"/>
          </p:cNvSpPr>
          <p:nvPr/>
        </p:nvSpPr>
        <p:spPr bwMode="auto">
          <a:xfrm>
            <a:off x="395923" y="769303"/>
            <a:ext cx="8208963" cy="156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R="0" algn="just" defTabSz="914400">
              <a:lnSpc>
                <a:spcPct val="100000"/>
              </a:lnSpc>
              <a:spcBef>
                <a:spcPts val="0"/>
              </a:spcBef>
              <a:buClrTx/>
              <a:buSzTx/>
              <a:buFontTx/>
              <a:buNone/>
              <a:defRPr/>
            </a:pPr>
            <a:r>
              <a:rPr kumimoji="1" lang="en-US" altLang="zh-CN" sz="2400" b="1" kern="1200" cap="none" spc="0" normalizeH="0" baseline="0" noProof="0" smtClean="0">
                <a:solidFill>
                  <a:srgbClr val="FFFF00"/>
                </a:solidFill>
                <a:latin typeface="宋体" panose="02010600030101010101" pitchFamily="2" charset="-122"/>
                <a:cs typeface="宋体" panose="02010600030101010101" pitchFamily="2" charset="-122"/>
              </a:rPr>
              <a:t>    </a:t>
            </a:r>
            <a:r>
              <a:rPr kumimoji="1" lang="zh-CN" altLang="en-US" sz="2400" b="1" kern="1200" cap="none" spc="0" normalizeH="0" baseline="0" noProof="0"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rPr>
              <a:t>针对影响智能仪器可靠性的各种因素的特点，必须采取相应的硬件或软件方面的措施，这是智能仪器可靠性设计的根本任务。为提高可靠性，可以从硬件、软件两方面考虑采取相应的措施，特别是在系统设计时就予以考虑。</a:t>
            </a:r>
            <a:endParaRPr kumimoji="1" lang="zh-CN" altLang="en-US" sz="2400" b="1" kern="1200" cap="none" spc="0" normalizeH="0" baseline="0" noProof="0" smtClean="0">
              <a:solidFill>
                <a:srgbClr val="FFFF00"/>
              </a:solidFill>
              <a:effectLst>
                <a:outerShdw blurRad="38100" dist="38100" dir="2700000" algn="tl">
                  <a:srgbClr val="000000"/>
                </a:outerShdw>
              </a:effectLst>
              <a:latin typeface="宋体" panose="02010600030101010101" pitchFamily="2" charset="-122"/>
              <a:cs typeface="宋体" panose="02010600030101010101" pitchFamily="2" charset="-122"/>
            </a:endParaRPr>
          </a:p>
        </p:txBody>
      </p:sp>
      <p:sp>
        <p:nvSpPr>
          <p:cNvPr id="25604" name="AutoShape 12"/>
          <p:cNvSpPr/>
          <p:nvPr/>
        </p:nvSpPr>
        <p:spPr>
          <a:xfrm>
            <a:off x="6011863" y="5084763"/>
            <a:ext cx="576262" cy="215900"/>
          </a:xfrm>
          <a:prstGeom prst="rightArrow">
            <a:avLst>
              <a:gd name="adj1" fmla="val 50000"/>
              <a:gd name="adj2" fmla="val 66727"/>
            </a:avLst>
          </a:prstGeom>
          <a:noFill/>
          <a:ln w="12700">
            <a:noFill/>
          </a:ln>
        </p:spPr>
        <p:txBody>
          <a:bodyPr wrap="none" anchor="ctr" anchorCtr="0">
            <a:spAutoFit/>
          </a:bodyPr>
          <a:p>
            <a:endParaRPr lang="zh-CN" altLang="en-US" dirty="0">
              <a:latin typeface="Arial" panose="020B0604020202020204" pitchFamily="34" charset="0"/>
            </a:endParaRPr>
          </a:p>
        </p:txBody>
      </p:sp>
      <p:sp>
        <p:nvSpPr>
          <p:cNvPr id="26626" name="Rectangle 2"/>
          <p:cNvSpPr/>
          <p:nvPr/>
        </p:nvSpPr>
        <p:spPr>
          <a:xfrm>
            <a:off x="468313" y="2265839"/>
            <a:ext cx="4535487"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cs typeface="Times New Roman" panose="02020603050405020304" pitchFamily="18" charset="0"/>
              </a:rPr>
              <a:t>7.2.1 </a:t>
            </a:r>
            <a:r>
              <a:rPr lang="zh-CN" altLang="en-US" sz="2400" b="1" dirty="0">
                <a:latin typeface="宋体" panose="02010600030101010101" pitchFamily="2" charset="-122"/>
                <a:cs typeface="宋体" panose="02010600030101010101" pitchFamily="2" charset="-122"/>
              </a:rPr>
              <a:t>硬件可靠性设计 </a:t>
            </a:r>
            <a:endParaRPr lang="zh-CN" altLang="en-US" sz="2400" b="1" dirty="0">
              <a:latin typeface="宋体" panose="02010600030101010101" pitchFamily="2" charset="-122"/>
              <a:cs typeface="宋体" panose="02010600030101010101" pitchFamily="2" charset="-122"/>
            </a:endParaRPr>
          </a:p>
        </p:txBody>
      </p:sp>
      <p:sp>
        <p:nvSpPr>
          <p:cNvPr id="557068" name="Text Box 12" descr="斜纹布"/>
          <p:cNvSpPr txBox="1">
            <a:spLocks noChangeArrowheads="1"/>
          </p:cNvSpPr>
          <p:nvPr/>
        </p:nvSpPr>
        <p:spPr bwMode="auto">
          <a:xfrm>
            <a:off x="287655" y="2636203"/>
            <a:ext cx="8675688" cy="119888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a:lnSpc>
                <a:spcPct val="100000"/>
              </a:lnSpc>
              <a:spcBef>
                <a:spcPct val="0"/>
              </a:spcBef>
              <a:spcAft>
                <a:spcPct val="0"/>
              </a:spcAft>
              <a:buClrTx/>
              <a:buSzTx/>
              <a:buFontTx/>
              <a:buNone/>
              <a:defRPr/>
            </a:pPr>
            <a:r>
              <a:rPr kumimoji="0" lang="en-US" altLang="zh-CN" sz="2400" b="1" i="0" u="none" strike="noStrike" kern="1200" cap="none" spc="0" normalizeH="0" baseline="0" noProof="0" smtClean="0">
                <a:ln>
                  <a:noFill/>
                </a:ln>
                <a:solidFill>
                  <a:srgbClr val="FFFF00"/>
                </a:solidFill>
                <a:effectLst/>
                <a:uLnTx/>
                <a:uFillTx/>
                <a:latin typeface="宋体" panose="02010600030101010101" pitchFamily="2" charset="-122"/>
                <a:cs typeface="宋体" panose="02010600030101010101" pitchFamily="2" charset="-122"/>
              </a:rPr>
              <a:t>    </a:t>
            </a: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元器件的选择是根本，合理安装调试是基础，系统设计是手段，外部环境是保证，这是可靠性设计遵循的基本准则，并贯穿于系统设计、安装、运行的全过程。</a:t>
            </a:r>
            <a:endPar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p:txBody>
      </p:sp>
      <p:sp>
        <p:nvSpPr>
          <p:cNvPr id="642060" name="Text Box 12" descr="斜纹布"/>
          <p:cNvSpPr txBox="1">
            <a:spLocks noChangeArrowheads="1"/>
          </p:cNvSpPr>
          <p:nvPr/>
        </p:nvSpPr>
        <p:spPr bwMode="auto">
          <a:xfrm>
            <a:off x="287655" y="3789045"/>
            <a:ext cx="9036050" cy="267652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1.</a:t>
            </a:r>
            <a:r>
              <a:rPr kumimoji="0" lang="zh-CN" altLang="en-US" sz="2400" b="1"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元器件级可靠性措施</a:t>
            </a:r>
            <a:endParaRPr kumimoji="0" lang="zh-CN" altLang="en-US" sz="2400" b="1" i="0" u="none" strike="noStrike" kern="1200" cap="none" spc="0" normalizeH="0" baseline="0" noProof="0" dirty="0" smtClean="0">
              <a:ln>
                <a:noFill/>
              </a:ln>
              <a:solidFill>
                <a:schemeClr val="tx1"/>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a:p>
            <a:pPr marL="0" marR="0" lvl="0" indent="0" algn="l" defTabSz="914400" rtl="0">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  </a:t>
            </a:r>
            <a:r>
              <a:rPr kumimoji="0" lang="en-US"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  </a:t>
            </a:r>
            <a:r>
              <a:rPr kumimoji="0" lang="zh-CN" altLang="en-US"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元器件是仪器系统的基本部件，电子元器件故障率的降低主要由生产厂家来保证。为了保证所选用的元器件的质量或可靠性指标符合设计要求，必须采取下列措施：</a:t>
            </a:r>
            <a:endParaRPr kumimoji="0" lang="zh-CN" altLang="en-US"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1</a:t>
            </a:r>
            <a:r>
              <a:rPr kumimoji="0" lang="zh-CN" altLang="en-US"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a:t>
            </a:r>
            <a:r>
              <a:rPr kumimoji="0" lang="zh-CN" altLang="en-US"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严格管理元器件的购置、储运</a:t>
            </a:r>
            <a:r>
              <a:rPr kumimoji="0" lang="en-US"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a:t>
            </a:r>
            <a:endParaRPr kumimoji="0" lang="zh-CN" altLang="en-US"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2</a:t>
            </a:r>
            <a:r>
              <a:rPr kumimoji="0" lang="zh-CN" altLang="en-US"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a:t>
            </a:r>
            <a:r>
              <a:rPr kumimoji="0" lang="zh-CN" altLang="en-US"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老化、筛选、测试</a:t>
            </a:r>
            <a:r>
              <a:rPr kumimoji="0" lang="en-US"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             </a:t>
            </a:r>
            <a:r>
              <a:rPr kumimoji="0" lang="en-US"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3</a:t>
            </a:r>
            <a:r>
              <a:rPr kumimoji="0" lang="zh-CN" altLang="en-US"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a:t>
            </a:r>
            <a:r>
              <a:rPr kumimoji="0" lang="zh-CN" altLang="en-US"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降额使用</a:t>
            </a:r>
            <a:r>
              <a:rPr kumimoji="0" lang="en-US"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a:t>
            </a:r>
            <a:endParaRPr kumimoji="0" lang="zh-CN" altLang="en-US"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4</a:t>
            </a:r>
            <a:r>
              <a:rPr kumimoji="0" lang="zh-CN" altLang="en-US"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a:t>
            </a:r>
            <a:r>
              <a:rPr kumimoji="0" lang="zh-CN" altLang="en-US"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选用集成度高的元器件。</a:t>
            </a:r>
            <a:endParaRPr kumimoji="0" lang="zh-CN" altLang="en-US" sz="24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ppt_x"/>
                                          </p:val>
                                        </p:tav>
                                        <p:tav tm="100000">
                                          <p:val>
                                            <p:strVal val="#ppt_x"/>
                                          </p:val>
                                        </p:tav>
                                      </p:tavLst>
                                    </p:anim>
                                    <p:anim calcmode="lin" valueType="num">
                                      <p:cBhvr additive="base">
                                        <p:cTn id="8" dur="500" fill="hold"/>
                                        <p:tgtEl>
                                          <p:spTgt spid="266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7068"/>
                                        </p:tgtEl>
                                        <p:attrNameLst>
                                          <p:attrName>style.visibility</p:attrName>
                                        </p:attrNameLst>
                                      </p:cBhvr>
                                      <p:to>
                                        <p:strVal val="visible"/>
                                      </p:to>
                                    </p:set>
                                    <p:anim calcmode="lin" valueType="num">
                                      <p:cBhvr additive="base">
                                        <p:cTn id="13" dur="500" fill="hold"/>
                                        <p:tgtEl>
                                          <p:spTgt spid="557068"/>
                                        </p:tgtEl>
                                        <p:attrNameLst>
                                          <p:attrName>ppt_x</p:attrName>
                                        </p:attrNameLst>
                                      </p:cBhvr>
                                      <p:tavLst>
                                        <p:tav tm="0">
                                          <p:val>
                                            <p:strVal val="#ppt_x"/>
                                          </p:val>
                                        </p:tav>
                                        <p:tav tm="100000">
                                          <p:val>
                                            <p:strVal val="#ppt_x"/>
                                          </p:val>
                                        </p:tav>
                                      </p:tavLst>
                                    </p:anim>
                                    <p:anim calcmode="lin" valueType="num">
                                      <p:cBhvr additive="base">
                                        <p:cTn id="14" dur="500" fill="hold"/>
                                        <p:tgtEl>
                                          <p:spTgt spid="55706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42060"/>
                                        </p:tgtEl>
                                        <p:attrNameLst>
                                          <p:attrName>style.visibility</p:attrName>
                                        </p:attrNameLst>
                                      </p:cBhvr>
                                      <p:to>
                                        <p:strVal val="visible"/>
                                      </p:to>
                                    </p:set>
                                    <p:anim calcmode="lin" valueType="num">
                                      <p:cBhvr additive="base">
                                        <p:cTn id="19" dur="500" fill="hold"/>
                                        <p:tgtEl>
                                          <p:spTgt spid="642060"/>
                                        </p:tgtEl>
                                        <p:attrNameLst>
                                          <p:attrName>ppt_x</p:attrName>
                                        </p:attrNameLst>
                                      </p:cBhvr>
                                      <p:tavLst>
                                        <p:tav tm="0">
                                          <p:val>
                                            <p:strVal val="#ppt_x"/>
                                          </p:val>
                                        </p:tav>
                                        <p:tav tm="100000">
                                          <p:val>
                                            <p:strVal val="#ppt_x"/>
                                          </p:val>
                                        </p:tav>
                                      </p:tavLst>
                                    </p:anim>
                                    <p:anim calcmode="lin" valueType="num">
                                      <p:cBhvr additive="base">
                                        <p:cTn id="20" dur="500" fill="hold"/>
                                        <p:tgtEl>
                                          <p:spTgt spid="6420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p:bldP spid="557068" grpId="0" animBg="1"/>
      <p:bldP spid="64206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2"/>
          <p:cNvSpPr/>
          <p:nvPr/>
        </p:nvSpPr>
        <p:spPr>
          <a:xfrm>
            <a:off x="467043" y="896144"/>
            <a:ext cx="5040312"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宋体" panose="02010600030101010101" pitchFamily="2" charset="-122"/>
                <a:cs typeface="宋体" panose="02010600030101010101" pitchFamily="2" charset="-122"/>
              </a:rPr>
              <a:t>部件及系统级的可靠性措施</a:t>
            </a:r>
            <a:endParaRPr lang="zh-CN" altLang="en-US" sz="2400" b="1" dirty="0">
              <a:latin typeface="宋体" panose="02010600030101010101" pitchFamily="2" charset="-122"/>
              <a:cs typeface="宋体" panose="02010600030101010101" pitchFamily="2" charset="-122"/>
            </a:endParaRPr>
          </a:p>
        </p:txBody>
      </p:sp>
      <p:sp>
        <p:nvSpPr>
          <p:cNvPr id="28678" name="Text Box 54" descr="斜纹布"/>
          <p:cNvSpPr txBox="1"/>
          <p:nvPr/>
        </p:nvSpPr>
        <p:spPr>
          <a:xfrm>
            <a:off x="179388" y="1341120"/>
            <a:ext cx="8856662" cy="1568450"/>
          </a:xfrm>
          <a:prstGeom prst="rect">
            <a:avLst/>
          </a:prstGeom>
          <a:noFill/>
          <a:ln w="28575">
            <a:noFill/>
          </a:ln>
          <a:effectLst>
            <a:prstShdw prst="shdw17" dist="17961" dir="2699999">
              <a:schemeClr val="bg2"/>
            </a:prstShdw>
          </a:effectLst>
        </p:spPr>
        <p:txBody>
          <a:bodyPr>
            <a:spAutoFit/>
          </a:bodyPr>
          <a:p>
            <a:r>
              <a:rPr lang="en-US" altLang="zh-CN" sz="2400" b="1" dirty="0">
                <a:solidFill>
                  <a:srgbClr val="FFFF00"/>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rPr>
              <a:t>部件及系统级的可靠性技术是指功能部件或整个系统在设计、制造、检验等环节所采取的可靠性措施。元器件的可靠性主要取决于元器件制造商、部件及系统的可靠性取决于设计。资料表明，影响计算机可靠性因素，有</a:t>
            </a:r>
            <a:r>
              <a:rPr lang="en-US" altLang="zh-CN" sz="2400" b="1" dirty="0">
                <a:solidFill>
                  <a:srgbClr val="FFFF00"/>
                </a:solidFill>
                <a:latin typeface="Times New Roman" panose="02020603050405020304" pitchFamily="18" charset="0"/>
                <a:cs typeface="Times New Roman" panose="02020603050405020304" pitchFamily="18" charset="0"/>
              </a:rPr>
              <a:t>40%</a:t>
            </a:r>
            <a:r>
              <a:rPr lang="zh-CN" altLang="en-US" sz="2400" b="1" dirty="0">
                <a:solidFill>
                  <a:srgbClr val="FFFF00"/>
                </a:solidFill>
                <a:latin typeface="宋体" panose="02010600030101010101" pitchFamily="2" charset="-122"/>
                <a:cs typeface="宋体" panose="02010600030101010101" pitchFamily="2" charset="-122"/>
              </a:rPr>
              <a:t>来自电路及系统设计。</a:t>
            </a:r>
            <a:endParaRPr lang="zh-CN" altLang="en-US" sz="2400" b="1" dirty="0">
              <a:solidFill>
                <a:srgbClr val="FFFF00"/>
              </a:solidFill>
              <a:latin typeface="宋体" panose="02010600030101010101" pitchFamily="2" charset="-122"/>
              <a:cs typeface="宋体" panose="02010600030101010101" pitchFamily="2" charset="-122"/>
            </a:endParaRPr>
          </a:p>
        </p:txBody>
      </p:sp>
      <p:sp>
        <p:nvSpPr>
          <p:cNvPr id="26626" name="Rectangle 2"/>
          <p:cNvSpPr/>
          <p:nvPr/>
        </p:nvSpPr>
        <p:spPr>
          <a:xfrm>
            <a:off x="468313" y="400209"/>
            <a:ext cx="4535487"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cs typeface="Times New Roman" panose="02020603050405020304" pitchFamily="18" charset="0"/>
              </a:rPr>
              <a:t>7.2.1 </a:t>
            </a:r>
            <a:r>
              <a:rPr lang="zh-CN" altLang="en-US" sz="2400" b="1" dirty="0">
                <a:latin typeface="宋体" panose="02010600030101010101" pitchFamily="2" charset="-122"/>
                <a:cs typeface="宋体" panose="02010600030101010101" pitchFamily="2" charset="-122"/>
              </a:rPr>
              <a:t>硬件可靠性设计 </a:t>
            </a:r>
            <a:endParaRPr lang="zh-CN" altLang="en-US" sz="2400" b="1" dirty="0">
              <a:latin typeface="宋体" panose="02010600030101010101" pitchFamily="2" charset="-122"/>
              <a:cs typeface="宋体" panose="02010600030101010101" pitchFamily="2" charset="-122"/>
            </a:endParaRPr>
          </a:p>
        </p:txBody>
      </p:sp>
      <p:sp>
        <p:nvSpPr>
          <p:cNvPr id="644108" name="Text Box 12" descr="斜纹布"/>
          <p:cNvSpPr txBox="1">
            <a:spLocks noChangeArrowheads="1"/>
          </p:cNvSpPr>
          <p:nvPr/>
        </p:nvSpPr>
        <p:spPr bwMode="auto">
          <a:xfrm>
            <a:off x="179388" y="2847658"/>
            <a:ext cx="8856663" cy="193802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a:lnSpc>
                <a:spcPct val="100000"/>
              </a:lnSpc>
              <a:spcBef>
                <a:spcPct val="0"/>
              </a:spcBef>
              <a:spcAft>
                <a:spcPct val="0"/>
              </a:spcAft>
              <a:buClrTx/>
              <a:buSzTx/>
              <a:buFontTx/>
              <a:buNone/>
              <a:defRPr/>
            </a:pPr>
            <a:r>
              <a:rPr kumimoji="0" lang="en-US" altLang="zh-CN" sz="2400" b="1" i="0" u="none" strike="noStrike" kern="1200" cap="none" spc="0" normalizeH="0" baseline="0" noProof="0" smtClean="0">
                <a:ln>
                  <a:noFill/>
                </a:ln>
                <a:solidFill>
                  <a:srgbClr val="FF00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1</a:t>
            </a:r>
            <a:r>
              <a:rPr kumimoji="0" lang="zh-CN" altLang="en-US" sz="2400" b="1" i="0" u="none" strike="noStrike" kern="1200" cap="none" spc="0" normalizeH="0" baseline="0" noProof="0" smtClean="0">
                <a:ln>
                  <a:noFill/>
                </a:ln>
                <a:solidFill>
                  <a:srgbClr val="FF00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a:t>
            </a:r>
            <a:r>
              <a:rPr kumimoji="0" lang="zh-CN" altLang="en-US" sz="2400" b="1" i="0" u="none" strike="noStrike" kern="1200" cap="none" spc="0" normalizeH="0" baseline="0" noProof="0" smtClean="0">
                <a:ln>
                  <a:noFill/>
                </a:ln>
                <a:solidFill>
                  <a:srgbClr val="FF00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冗余技术</a:t>
            </a:r>
            <a:endParaRPr kumimoji="0" lang="zh-CN" altLang="en-US" sz="2400" b="1" i="0" u="none" strike="noStrike" kern="1200" cap="none" spc="0" normalizeH="0" baseline="0" noProof="0" smtClean="0">
              <a:ln>
                <a:noFill/>
              </a:ln>
              <a:solidFill>
                <a:srgbClr val="FF0000"/>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a:p>
            <a:pPr marL="0" marR="0" lvl="0" indent="0" algn="l" defTabSz="914400" rtl="0">
              <a:lnSpc>
                <a:spcPct val="100000"/>
              </a:lnSpc>
              <a:spcBef>
                <a:spcPct val="0"/>
              </a:spcBef>
              <a:spcAft>
                <a:spcPct val="0"/>
              </a:spcAft>
              <a:buClrTx/>
              <a:buSzTx/>
              <a:buFontTx/>
              <a:buNone/>
              <a:defRPr/>
            </a:pP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也称容错技术或故障掩盖技术，它是通过增加完成同一功能的并联备用单元（包括硬件单元或软件单元）数目来提高系统可靠性的一种设计方法。冗余技术包括硬件冗余、软件冗余、信息冗余、时间冗余等。 </a:t>
            </a:r>
            <a:endParaRPr kumimoji="0" lang="zh-CN" altLang="en-US" sz="2400" b="1" i="0" u="none" strike="noStrike" kern="1200" cap="none" spc="0" normalizeH="0" baseline="0" noProof="0" smtClean="0">
              <a:ln>
                <a:noFill/>
              </a:ln>
              <a:solidFill>
                <a:srgbClr val="FF0066"/>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p:txBody>
      </p:sp>
      <p:sp>
        <p:nvSpPr>
          <p:cNvPr id="643084" name="Text Box 12" descr="斜纹布"/>
          <p:cNvSpPr txBox="1">
            <a:spLocks noChangeArrowheads="1"/>
          </p:cNvSpPr>
          <p:nvPr/>
        </p:nvSpPr>
        <p:spPr bwMode="auto">
          <a:xfrm>
            <a:off x="179388" y="4712970"/>
            <a:ext cx="8856663" cy="82994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a:lnSpc>
                <a:spcPct val="100000"/>
              </a:lnSpc>
              <a:spcBef>
                <a:spcPct val="0"/>
              </a:spcBef>
              <a:spcAft>
                <a:spcPct val="0"/>
              </a:spcAft>
              <a:buClrTx/>
              <a:buSzTx/>
              <a:buFontTx/>
              <a:buNone/>
              <a:defRPr/>
            </a:pPr>
            <a:r>
              <a:rPr kumimoji="0" lang="zh-CN" altLang="en-US" sz="2400" b="1" i="0" u="none" strike="noStrike" kern="1200" cap="none" spc="0" normalizeH="0" baseline="0" noProof="0" smtClean="0">
                <a:ln>
                  <a:noFill/>
                </a:ln>
                <a:solidFill>
                  <a:srgbClr val="FFCC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硬件冗余</a:t>
            </a:r>
            <a:r>
              <a:rPr kumimoji="0" lang="zh-CN" altLang="en-US"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是用增加硬件设备的方法，当系统发生故障时，将备份硬件顶替上去，使系统仍能正常工作。</a:t>
            </a:r>
            <a:endParaRPr kumimoji="0" lang="zh-CN" altLang="en-US"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p:txBody>
      </p:sp>
      <p:pic>
        <p:nvPicPr>
          <p:cNvPr id="30724" name="Picture 14" descr="容错计算 &lt;wbr&gt;硬件冗余"/>
          <p:cNvPicPr>
            <a:picLocks noChangeAspect="1"/>
          </p:cNvPicPr>
          <p:nvPr/>
        </p:nvPicPr>
        <p:blipFill>
          <a:blip r:embed="rId1"/>
          <a:stretch>
            <a:fillRect/>
          </a:stretch>
        </p:blipFill>
        <p:spPr>
          <a:xfrm>
            <a:off x="1403033" y="2492693"/>
            <a:ext cx="7056437" cy="34305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8"/>
                                        </p:tgtEl>
                                        <p:attrNameLst>
                                          <p:attrName>style.visibility</p:attrName>
                                        </p:attrNameLst>
                                      </p:cBhvr>
                                      <p:to>
                                        <p:strVal val="visible"/>
                                      </p:to>
                                    </p:set>
                                    <p:anim calcmode="lin" valueType="num">
                                      <p:cBhvr additive="base">
                                        <p:cTn id="7" dur="500" fill="hold"/>
                                        <p:tgtEl>
                                          <p:spTgt spid="28678"/>
                                        </p:tgtEl>
                                        <p:attrNameLst>
                                          <p:attrName>ppt_x</p:attrName>
                                        </p:attrNameLst>
                                      </p:cBhvr>
                                      <p:tavLst>
                                        <p:tav tm="0">
                                          <p:val>
                                            <p:strVal val="#ppt_x"/>
                                          </p:val>
                                        </p:tav>
                                        <p:tav tm="100000">
                                          <p:val>
                                            <p:strVal val="#ppt_x"/>
                                          </p:val>
                                        </p:tav>
                                      </p:tavLst>
                                    </p:anim>
                                    <p:anim calcmode="lin" valueType="num">
                                      <p:cBhvr additive="base">
                                        <p:cTn id="8" dur="500" fill="hold"/>
                                        <p:tgtEl>
                                          <p:spTgt spid="286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44108"/>
                                        </p:tgtEl>
                                        <p:attrNameLst>
                                          <p:attrName>style.visibility</p:attrName>
                                        </p:attrNameLst>
                                      </p:cBhvr>
                                      <p:to>
                                        <p:strVal val="visible"/>
                                      </p:to>
                                    </p:set>
                                    <p:anim calcmode="lin" valueType="num">
                                      <p:cBhvr additive="base">
                                        <p:cTn id="13" dur="500" fill="hold"/>
                                        <p:tgtEl>
                                          <p:spTgt spid="644108"/>
                                        </p:tgtEl>
                                        <p:attrNameLst>
                                          <p:attrName>ppt_x</p:attrName>
                                        </p:attrNameLst>
                                      </p:cBhvr>
                                      <p:tavLst>
                                        <p:tav tm="0">
                                          <p:val>
                                            <p:strVal val="#ppt_x"/>
                                          </p:val>
                                        </p:tav>
                                        <p:tav tm="100000">
                                          <p:val>
                                            <p:strVal val="#ppt_x"/>
                                          </p:val>
                                        </p:tav>
                                      </p:tavLst>
                                    </p:anim>
                                    <p:anim calcmode="lin" valueType="num">
                                      <p:cBhvr additive="base">
                                        <p:cTn id="14" dur="500" fill="hold"/>
                                        <p:tgtEl>
                                          <p:spTgt spid="64410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43084"/>
                                        </p:tgtEl>
                                        <p:attrNameLst>
                                          <p:attrName>style.visibility</p:attrName>
                                        </p:attrNameLst>
                                      </p:cBhvr>
                                      <p:to>
                                        <p:strVal val="visible"/>
                                      </p:to>
                                    </p:set>
                                    <p:anim calcmode="lin" valueType="num">
                                      <p:cBhvr additive="base">
                                        <p:cTn id="19" dur="500" fill="hold"/>
                                        <p:tgtEl>
                                          <p:spTgt spid="643084"/>
                                        </p:tgtEl>
                                        <p:attrNameLst>
                                          <p:attrName>ppt_x</p:attrName>
                                        </p:attrNameLst>
                                      </p:cBhvr>
                                      <p:tavLst>
                                        <p:tav tm="0">
                                          <p:val>
                                            <p:strVal val="#ppt_x"/>
                                          </p:val>
                                        </p:tav>
                                        <p:tav tm="100000">
                                          <p:val>
                                            <p:strVal val="#ppt_x"/>
                                          </p:val>
                                        </p:tav>
                                      </p:tavLst>
                                    </p:anim>
                                    <p:anim calcmode="lin" valueType="num">
                                      <p:cBhvr additive="base">
                                        <p:cTn id="20" dur="500" fill="hold"/>
                                        <p:tgtEl>
                                          <p:spTgt spid="64308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24"/>
                                        </p:tgtEl>
                                        <p:attrNameLst>
                                          <p:attrName>style.visibility</p:attrName>
                                        </p:attrNameLst>
                                      </p:cBhvr>
                                      <p:to>
                                        <p:strVal val="visible"/>
                                      </p:to>
                                    </p:set>
                                    <p:anim calcmode="lin" valueType="num">
                                      <p:cBhvr additive="base">
                                        <p:cTn id="25" dur="500" fill="hold"/>
                                        <p:tgtEl>
                                          <p:spTgt spid="30724"/>
                                        </p:tgtEl>
                                        <p:attrNameLst>
                                          <p:attrName>ppt_x</p:attrName>
                                        </p:attrNameLst>
                                      </p:cBhvr>
                                      <p:tavLst>
                                        <p:tav tm="0">
                                          <p:val>
                                            <p:strVal val="#ppt_x"/>
                                          </p:val>
                                        </p:tav>
                                        <p:tav tm="100000">
                                          <p:val>
                                            <p:strVal val="#ppt_x"/>
                                          </p:val>
                                        </p:tav>
                                      </p:tavLst>
                                    </p:anim>
                                    <p:anim calcmode="lin" valueType="num">
                                      <p:cBhvr additive="base">
                                        <p:cTn id="26" dur="500" fill="hold"/>
                                        <p:tgtEl>
                                          <p:spTgt spid="307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animBg="1"/>
      <p:bldP spid="644108" grpId="0" animBg="1"/>
      <p:bldP spid="64308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2" name="Text Box 12" descr="斜纹布"/>
          <p:cNvSpPr txBox="1">
            <a:spLocks noChangeArrowheads="1"/>
          </p:cNvSpPr>
          <p:nvPr/>
        </p:nvSpPr>
        <p:spPr bwMode="auto">
          <a:xfrm>
            <a:off x="179388" y="1196975"/>
            <a:ext cx="8856663" cy="156845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smtClean="0">
                <a:ln>
                  <a:noFill/>
                </a:ln>
                <a:solidFill>
                  <a:srgbClr val="FF00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1</a:t>
            </a:r>
            <a:r>
              <a:rPr kumimoji="0" lang="zh-CN" altLang="en-US" sz="2400" b="1" i="0" u="none" strike="noStrike" kern="1200" cap="none" spc="0" normalizeH="0" baseline="0" noProof="0" smtClean="0">
                <a:ln>
                  <a:noFill/>
                </a:ln>
                <a:solidFill>
                  <a:srgbClr val="FF00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a:t>
            </a:r>
            <a:r>
              <a:rPr kumimoji="0" lang="zh-CN" altLang="en-US" sz="2400" b="1" i="0" u="none" strike="noStrike" kern="1200" cap="none" spc="0" normalizeH="0" baseline="0" noProof="0" smtClean="0">
                <a:ln>
                  <a:noFill/>
                </a:ln>
                <a:solidFill>
                  <a:srgbClr val="FF00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冗余技术</a:t>
            </a:r>
            <a:endParaRPr kumimoji="0" lang="zh-CN" altLang="en-US" sz="2400" b="1" i="0" u="none" strike="noStrike" kern="1200" cap="none" spc="0" normalizeH="0" baseline="0" noProof="0" smtClean="0">
              <a:ln>
                <a:noFill/>
              </a:ln>
              <a:solidFill>
                <a:srgbClr val="FF0000"/>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	</a:t>
            </a:r>
            <a:r>
              <a:rPr kumimoji="0" lang="zh-CN" altLang="en-US" sz="2400" b="1" i="0" u="none" strike="noStrike" kern="1200" cap="none" spc="0" normalizeH="0" baseline="0" noProof="0" smtClean="0">
                <a:ln>
                  <a:noFill/>
                </a:ln>
                <a:solidFill>
                  <a:srgbClr val="FFCC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软件冗余</a:t>
            </a: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a:t>
            </a:r>
            <a:r>
              <a:rPr kumimoji="0" lang="zh-CN" altLang="en-US"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提供足够的冗余信息和算法程序，使系统在实际运行时能够及时发现程序设计错误，采取补救措施，以提高软件可靠性，保证整个计算机系统的正常运行。</a:t>
            </a:r>
            <a:endParaRPr kumimoji="0" lang="zh-CN" altLang="en-US"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p:txBody>
      </p:sp>
      <p:pic>
        <p:nvPicPr>
          <p:cNvPr id="645135" name="Picture 15" descr="斜纹布"/>
          <p:cNvPicPr>
            <a:picLocks noChangeAspect="1"/>
          </p:cNvPicPr>
          <p:nvPr/>
        </p:nvPicPr>
        <p:blipFill>
          <a:blip r:embed="rId1"/>
          <a:stretch>
            <a:fillRect/>
          </a:stretch>
        </p:blipFill>
        <p:spPr>
          <a:xfrm>
            <a:off x="539750" y="1987868"/>
            <a:ext cx="7993063" cy="4235450"/>
          </a:xfrm>
          <a:prstGeom prst="rect">
            <a:avLst/>
          </a:prstGeom>
          <a:noFill/>
          <a:ln w="28575">
            <a:noFill/>
          </a:ln>
        </p:spPr>
      </p:pic>
      <p:pic>
        <p:nvPicPr>
          <p:cNvPr id="645136" name="Picture 16" descr="斜纹布"/>
          <p:cNvPicPr>
            <a:picLocks noChangeAspect="1"/>
          </p:cNvPicPr>
          <p:nvPr/>
        </p:nvPicPr>
        <p:blipFill>
          <a:blip r:embed="rId2"/>
          <a:stretch>
            <a:fillRect/>
          </a:stretch>
        </p:blipFill>
        <p:spPr>
          <a:xfrm>
            <a:off x="539750" y="2060258"/>
            <a:ext cx="7993063" cy="4179887"/>
          </a:xfrm>
          <a:prstGeom prst="rect">
            <a:avLst/>
          </a:prstGeom>
          <a:noFill/>
          <a:ln w="28575">
            <a:noFill/>
          </a:ln>
        </p:spPr>
      </p:pic>
      <p:sp>
        <p:nvSpPr>
          <p:cNvPr id="28674" name="Rectangle 22"/>
          <p:cNvSpPr/>
          <p:nvPr/>
        </p:nvSpPr>
        <p:spPr>
          <a:xfrm>
            <a:off x="467043" y="896144"/>
            <a:ext cx="5040312"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宋体" panose="02010600030101010101" pitchFamily="2" charset="-122"/>
                <a:cs typeface="宋体" panose="02010600030101010101" pitchFamily="2" charset="-122"/>
              </a:rPr>
              <a:t>部件及系统级的可靠性措施</a:t>
            </a:r>
            <a:endParaRPr lang="zh-CN" altLang="en-US" sz="2400" b="1" dirty="0">
              <a:latin typeface="宋体" panose="02010600030101010101" pitchFamily="2" charset="-122"/>
              <a:cs typeface="宋体" panose="02010600030101010101" pitchFamily="2" charset="-122"/>
            </a:endParaRPr>
          </a:p>
        </p:txBody>
      </p:sp>
      <p:sp>
        <p:nvSpPr>
          <p:cNvPr id="26626" name="Rectangle 2"/>
          <p:cNvSpPr/>
          <p:nvPr/>
        </p:nvSpPr>
        <p:spPr>
          <a:xfrm>
            <a:off x="468313" y="400209"/>
            <a:ext cx="4535487"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cs typeface="Times New Roman" panose="02020603050405020304" pitchFamily="18" charset="0"/>
              </a:rPr>
              <a:t>7.2.1 </a:t>
            </a:r>
            <a:r>
              <a:rPr lang="zh-CN" altLang="en-US" sz="2400" b="1" dirty="0">
                <a:latin typeface="宋体" panose="02010600030101010101" pitchFamily="2" charset="-122"/>
                <a:cs typeface="宋体" panose="02010600030101010101" pitchFamily="2" charset="-122"/>
              </a:rPr>
              <a:t>硬件可靠性设计 </a:t>
            </a:r>
            <a:endParaRPr lang="zh-CN" altLang="en-US" sz="2400" b="1" dirty="0">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645132">
                                            <p:txEl>
                                              <p:charRg st="8" end="83"/>
                                            </p:txEl>
                                          </p:spTgt>
                                        </p:tgtEl>
                                        <p:attrNameLst>
                                          <p:attrName>ppt_x</p:attrName>
                                        </p:attrNameLst>
                                      </p:cBhvr>
                                      <p:tavLst>
                                        <p:tav tm="0">
                                          <p:val>
                                            <p:strVal val="ppt_x"/>
                                          </p:val>
                                        </p:tav>
                                        <p:tav tm="100000">
                                          <p:val>
                                            <p:strVal val="ppt_x"/>
                                          </p:val>
                                        </p:tav>
                                      </p:tavLst>
                                    </p:anim>
                                    <p:anim calcmode="lin" valueType="num">
                                      <p:cBhvr additive="base">
                                        <p:cTn id="7" dur="500"/>
                                        <p:tgtEl>
                                          <p:spTgt spid="645132">
                                            <p:txEl>
                                              <p:charRg st="8" end="83"/>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645132">
                                            <p:txEl>
                                              <p:charRg st="8" end="83"/>
                                            </p:txEl>
                                          </p:spTgt>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645135"/>
                                        </p:tgtEl>
                                        <p:attrNameLst>
                                          <p:attrName>style.visibility</p:attrName>
                                        </p:attrNameLst>
                                      </p:cBhvr>
                                      <p:to>
                                        <p:strVal val="visible"/>
                                      </p:to>
                                    </p:set>
                                    <p:anim calcmode="lin" valueType="num">
                                      <p:cBhvr additive="base">
                                        <p:cTn id="11" dur="500" fill="hold"/>
                                        <p:tgtEl>
                                          <p:spTgt spid="645135"/>
                                        </p:tgtEl>
                                        <p:attrNameLst>
                                          <p:attrName>ppt_x</p:attrName>
                                        </p:attrNameLst>
                                      </p:cBhvr>
                                      <p:tavLst>
                                        <p:tav tm="0">
                                          <p:val>
                                            <p:strVal val="#ppt_x"/>
                                          </p:val>
                                        </p:tav>
                                        <p:tav tm="100000">
                                          <p:val>
                                            <p:strVal val="#ppt_x"/>
                                          </p:val>
                                        </p:tav>
                                      </p:tavLst>
                                    </p:anim>
                                    <p:anim calcmode="lin" valueType="num">
                                      <p:cBhvr additive="base">
                                        <p:cTn id="12" dur="500" fill="hold"/>
                                        <p:tgtEl>
                                          <p:spTgt spid="64513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645135"/>
                                        </p:tgtEl>
                                        <p:attrNameLst>
                                          <p:attrName>ppt_x</p:attrName>
                                        </p:attrNameLst>
                                      </p:cBhvr>
                                      <p:tavLst>
                                        <p:tav tm="0">
                                          <p:val>
                                            <p:strVal val="ppt_x"/>
                                          </p:val>
                                        </p:tav>
                                        <p:tav tm="100000">
                                          <p:val>
                                            <p:strVal val="ppt_x"/>
                                          </p:val>
                                        </p:tav>
                                      </p:tavLst>
                                    </p:anim>
                                    <p:anim calcmode="lin" valueType="num">
                                      <p:cBhvr additive="base">
                                        <p:cTn id="17" dur="500"/>
                                        <p:tgtEl>
                                          <p:spTgt spid="645135"/>
                                        </p:tgtEl>
                                        <p:attrNameLst>
                                          <p:attrName>ppt_y</p:attrName>
                                        </p:attrNameLst>
                                      </p:cBhvr>
                                      <p:tavLst>
                                        <p:tav tm="0">
                                          <p:val>
                                            <p:strVal val="ppt_y"/>
                                          </p:val>
                                        </p:tav>
                                        <p:tav tm="100000">
                                          <p:val>
                                            <p:strVal val="1+ppt_h/2"/>
                                          </p:val>
                                        </p:tav>
                                      </p:tavLst>
                                    </p:anim>
                                    <p:set>
                                      <p:cBhvr>
                                        <p:cTn id="18" dur="1" fill="hold">
                                          <p:stCondLst>
                                            <p:cond delay="499"/>
                                          </p:stCondLst>
                                        </p:cTn>
                                        <p:tgtEl>
                                          <p:spTgt spid="645135"/>
                                        </p:tgtEl>
                                        <p:attrNameLst>
                                          <p:attrName>style.visibility</p:attrName>
                                        </p:attrNameLst>
                                      </p:cBhvr>
                                      <p:to>
                                        <p:strVal val="hidden"/>
                                      </p:to>
                                    </p:set>
                                  </p:childTnLst>
                                </p:cTn>
                              </p:par>
                              <p:par>
                                <p:cTn id="19" presetID="3" presetClass="entr" presetSubtype="10" fill="hold" nodeType="withEffect">
                                  <p:stCondLst>
                                    <p:cond delay="0"/>
                                  </p:stCondLst>
                                  <p:childTnLst>
                                    <p:set>
                                      <p:cBhvr>
                                        <p:cTn id="20" dur="1" fill="hold">
                                          <p:stCondLst>
                                            <p:cond delay="0"/>
                                          </p:stCondLst>
                                        </p:cTn>
                                        <p:tgtEl>
                                          <p:spTgt spid="645136"/>
                                        </p:tgtEl>
                                        <p:attrNameLst>
                                          <p:attrName>style.visibility</p:attrName>
                                        </p:attrNameLst>
                                      </p:cBhvr>
                                      <p:to>
                                        <p:strVal val="visible"/>
                                      </p:to>
                                    </p:set>
                                    <p:animEffect transition="in" filter="blinds(horizontal)">
                                      <p:cBhvr>
                                        <p:cTn id="21" dur="500"/>
                                        <p:tgtEl>
                                          <p:spTgt spid="645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6156" name="Text Box 12" descr="斜纹布"/>
          <p:cNvSpPr txBox="1">
            <a:spLocks noChangeArrowheads="1"/>
          </p:cNvSpPr>
          <p:nvPr/>
        </p:nvSpPr>
        <p:spPr bwMode="auto">
          <a:xfrm>
            <a:off x="251460" y="1628775"/>
            <a:ext cx="8770620" cy="193802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a:lnSpc>
                <a:spcPct val="100000"/>
              </a:lnSpc>
              <a:spcBef>
                <a:spcPct val="0"/>
              </a:spcBef>
              <a:spcAft>
                <a:spcPct val="0"/>
              </a:spcAft>
              <a:buClrTx/>
              <a:buSzTx/>
              <a:buFontTx/>
              <a:buNone/>
              <a:defRPr/>
            </a:pPr>
            <a:r>
              <a:rPr kumimoji="0" lang="en-US" altLang="zh-CN" sz="2400" b="1" i="0" u="none" strike="noStrike" kern="1200" cap="none" spc="0" normalizeH="0" baseline="0" noProof="0" smtClean="0">
                <a:ln>
                  <a:noFill/>
                </a:ln>
                <a:solidFill>
                  <a:schemeClr val="tx2"/>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    </a:t>
            </a:r>
            <a:r>
              <a:rPr kumimoji="0" lang="zh-CN" altLang="en-US" sz="2400" b="1" i="0" u="none" strike="noStrike" kern="1200" cap="none" spc="0" normalizeH="0" baseline="0" noProof="0" smtClean="0">
                <a:ln>
                  <a:noFill/>
                </a:ln>
                <a:solidFill>
                  <a:schemeClr val="tx2"/>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对智能仪器而言，保护信号和重要数据是提高可靠性的重要方面。为了防止系统因故障等原因而丢失信息，常将重要数据或文件多重化，复制一份或多份</a:t>
            </a:r>
            <a:r>
              <a:rPr kumimoji="0" lang="zh-CN" altLang="en-US" sz="2400" b="1" i="0" u="none" strike="noStrike" kern="1200" cap="none" spc="0" normalizeH="0" baseline="0" noProof="0" smtClean="0">
                <a:ln>
                  <a:noFill/>
                </a:ln>
                <a:solidFill>
                  <a:schemeClr val="tx2"/>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“拷贝</a:t>
            </a:r>
            <a:r>
              <a:rPr kumimoji="0" lang="zh-CN" altLang="en-US" sz="2400" b="1" i="0" u="none" strike="noStrike" kern="1200" cap="none" spc="0" normalizeH="0" baseline="0" noProof="0" smtClean="0">
                <a:ln>
                  <a:noFill/>
                </a:ln>
                <a:solidFill>
                  <a:schemeClr val="tx2"/>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”，并存于不同空间。一旦某一区间或某一备份被破坏，则自动从其他部分重新复制，使信息得以恢复。</a:t>
            </a:r>
            <a:endParaRPr kumimoji="0" lang="zh-CN" altLang="en-US" sz="2400" b="1" i="0" u="none" strike="noStrike" kern="1200" cap="none" spc="0" normalizeH="0" baseline="0" noProof="0" smtClean="0">
              <a:ln>
                <a:noFill/>
              </a:ln>
              <a:solidFill>
                <a:schemeClr val="tx2"/>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p:txBody>
      </p:sp>
      <p:sp>
        <p:nvSpPr>
          <p:cNvPr id="28674" name="Rectangle 22"/>
          <p:cNvSpPr/>
          <p:nvPr/>
        </p:nvSpPr>
        <p:spPr>
          <a:xfrm>
            <a:off x="467043" y="824389"/>
            <a:ext cx="5040312"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宋体" panose="02010600030101010101" pitchFamily="2" charset="-122"/>
                <a:cs typeface="宋体" panose="02010600030101010101" pitchFamily="2" charset="-122"/>
              </a:rPr>
              <a:t>部件及系统级的可靠性措施</a:t>
            </a:r>
            <a:endParaRPr lang="zh-CN" altLang="en-US" sz="2400" b="1" dirty="0">
              <a:latin typeface="宋体" panose="02010600030101010101" pitchFamily="2" charset="-122"/>
              <a:cs typeface="宋体" panose="02010600030101010101" pitchFamily="2" charset="-122"/>
            </a:endParaRPr>
          </a:p>
        </p:txBody>
      </p:sp>
      <p:sp>
        <p:nvSpPr>
          <p:cNvPr id="26626" name="Rectangle 2"/>
          <p:cNvSpPr/>
          <p:nvPr/>
        </p:nvSpPr>
        <p:spPr>
          <a:xfrm>
            <a:off x="468313" y="400209"/>
            <a:ext cx="4535487"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cs typeface="Times New Roman" panose="02020603050405020304" pitchFamily="18" charset="0"/>
              </a:rPr>
              <a:t>7.2.1 </a:t>
            </a:r>
            <a:r>
              <a:rPr lang="zh-CN" altLang="en-US" sz="2400" b="1" dirty="0">
                <a:latin typeface="宋体" panose="02010600030101010101" pitchFamily="2" charset="-122"/>
                <a:cs typeface="宋体" panose="02010600030101010101" pitchFamily="2" charset="-122"/>
              </a:rPr>
              <a:t>硬件可靠性设计 </a:t>
            </a:r>
            <a:endParaRPr lang="zh-CN" altLang="en-US" sz="2400" b="1" dirty="0">
              <a:latin typeface="宋体" panose="02010600030101010101" pitchFamily="2" charset="-122"/>
              <a:cs typeface="宋体" panose="02010600030101010101" pitchFamily="2" charset="-122"/>
            </a:endParaRPr>
          </a:p>
        </p:txBody>
      </p:sp>
      <p:sp>
        <p:nvSpPr>
          <p:cNvPr id="2" name="文本框 1"/>
          <p:cNvSpPr txBox="1"/>
          <p:nvPr/>
        </p:nvSpPr>
        <p:spPr>
          <a:xfrm>
            <a:off x="611505" y="1268730"/>
            <a:ext cx="1865630" cy="460375"/>
          </a:xfrm>
          <a:prstGeom prst="rect">
            <a:avLst/>
          </a:prstGeom>
          <a:noFill/>
        </p:spPr>
        <p:txBody>
          <a:bodyPr wrap="none" rtlCol="0" anchor="t">
            <a:spAutoFit/>
          </a:bodyPr>
          <a:p>
            <a:pPr marL="342900" marR="0" lvl="0" indent="-342900" algn="l" defTabSz="914400" rtl="0" eaLnBrk="0" fontAlgn="base" latinLnBrk="0" hangingPunct="0">
              <a:lnSpc>
                <a:spcPct val="100000"/>
              </a:lnSpc>
              <a:spcBef>
                <a:spcPct val="0"/>
              </a:spcBef>
              <a:spcAft>
                <a:spcPct val="0"/>
              </a:spcAft>
              <a:buClrTx/>
              <a:buSzTx/>
              <a:buFontTx/>
              <a:buNone/>
              <a:defRPr/>
            </a:pPr>
            <a:r>
              <a:rPr lang="en-US" altLang="zh-CN" sz="2400" b="1" noProof="0" smtClean="0">
                <a:ln>
                  <a:noFill/>
                </a:ln>
                <a:solidFill>
                  <a:srgbClr val="FF00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sym typeface="+mn-ea"/>
              </a:rPr>
              <a:t>1</a:t>
            </a:r>
            <a:r>
              <a:rPr lang="zh-CN" altLang="en-US" sz="2400" b="1" noProof="0" smtClean="0">
                <a:ln>
                  <a:noFill/>
                </a:ln>
                <a:solidFill>
                  <a:srgbClr val="FF00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sym typeface="+mn-ea"/>
              </a:rPr>
              <a:t>）</a:t>
            </a:r>
            <a:r>
              <a:rPr lang="zh-CN" altLang="en-US" sz="2400" b="1" noProof="0" smtClean="0">
                <a:ln>
                  <a:noFill/>
                </a:ln>
                <a:solidFill>
                  <a:srgbClr val="FF0000"/>
                </a:solidFill>
                <a:effectLst>
                  <a:outerShdw blurRad="38100" dist="38100" dir="2700000" algn="tl">
                    <a:srgbClr val="000000"/>
                  </a:outerShdw>
                </a:effectLst>
                <a:uLnTx/>
                <a:uFillTx/>
                <a:latin typeface="宋体" panose="02010600030101010101" pitchFamily="2" charset="-122"/>
                <a:cs typeface="宋体" panose="02010600030101010101" pitchFamily="2" charset="-122"/>
                <a:sym typeface="+mn-ea"/>
              </a:rPr>
              <a:t>冗余技术</a:t>
            </a:r>
            <a:endParaRPr lang="zh-CN" altLang="en-US" sz="2400"/>
          </a:p>
        </p:txBody>
      </p:sp>
      <p:sp>
        <p:nvSpPr>
          <p:cNvPr id="3" name="文本框 2"/>
          <p:cNvSpPr txBox="1"/>
          <p:nvPr/>
        </p:nvSpPr>
        <p:spPr>
          <a:xfrm>
            <a:off x="2555240" y="1284605"/>
            <a:ext cx="2325370" cy="460375"/>
          </a:xfrm>
          <a:prstGeom prst="rect">
            <a:avLst/>
          </a:prstGeom>
          <a:noFill/>
        </p:spPr>
        <p:txBody>
          <a:bodyPr wrap="none" rtlCol="0" anchor="t">
            <a:spAutoFit/>
          </a:bodyPr>
          <a:p>
            <a:r>
              <a:rPr lang="zh-CN" altLang="en-US" sz="2400" b="1" noProof="0" smtClean="0">
                <a:ln>
                  <a:noFill/>
                </a:ln>
                <a:solidFill>
                  <a:srgbClr val="FFCC00"/>
                </a:solidFill>
                <a:effectLst>
                  <a:outerShdw blurRad="38100" dist="38100" dir="2700000" algn="tl">
                    <a:srgbClr val="000000"/>
                  </a:outerShdw>
                </a:effectLst>
                <a:uLnTx/>
                <a:uFillTx/>
                <a:latin typeface="宋体" panose="02010600030101010101" pitchFamily="2" charset="-122"/>
                <a:cs typeface="宋体" panose="02010600030101010101" pitchFamily="2" charset="-122"/>
                <a:sym typeface="+mn-ea"/>
              </a:rPr>
              <a:t>信息冗余技术：</a:t>
            </a:r>
            <a:endParaRPr lang="zh-CN" altLang="en-US" sz="2400" b="1" noProof="0" smtClean="0">
              <a:ln>
                <a:noFill/>
              </a:ln>
              <a:solidFill>
                <a:srgbClr val="FFCC00"/>
              </a:solidFill>
              <a:effectLst>
                <a:outerShdw blurRad="38100" dist="38100" dir="2700000" algn="tl">
                  <a:srgbClr val="000000"/>
                </a:outerShdw>
              </a:effectLst>
              <a:uLnTx/>
              <a:uFillTx/>
              <a:latin typeface="宋体" panose="02010600030101010101" pitchFamily="2" charset="-122"/>
              <a:cs typeface="宋体" panose="02010600030101010101" pitchFamily="2" charset="-122"/>
              <a:sym typeface="+mn-ea"/>
            </a:endParaRPr>
          </a:p>
        </p:txBody>
      </p:sp>
      <p:sp>
        <p:nvSpPr>
          <p:cNvPr id="647180" name="Text Box 12" descr="斜纹布"/>
          <p:cNvSpPr txBox="1">
            <a:spLocks noChangeArrowheads="1"/>
          </p:cNvSpPr>
          <p:nvPr/>
        </p:nvSpPr>
        <p:spPr bwMode="auto">
          <a:xfrm>
            <a:off x="275590" y="3496310"/>
            <a:ext cx="8747125" cy="156845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a:lnSpc>
                <a:spcPct val="100000"/>
              </a:lnSpc>
              <a:spcBef>
                <a:spcPct val="0"/>
              </a:spcBef>
              <a:spcAft>
                <a:spcPct val="0"/>
              </a:spcAft>
              <a:buClrTx/>
              <a:buSzTx/>
              <a:buFontTx/>
              <a:buNone/>
              <a:defRPr/>
            </a:pPr>
            <a:r>
              <a:rPr kumimoji="0" lang="zh-CN" altLang="en-US" sz="2400" b="1" i="0" u="none" strike="noStrike" kern="1200" cap="none" spc="0" normalizeH="0" baseline="0" noProof="0" smtClean="0">
                <a:ln>
                  <a:noFill/>
                </a:ln>
                <a:solidFill>
                  <a:srgbClr val="FFCC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时间冗余技术：</a:t>
            </a:r>
            <a:endParaRPr kumimoji="0" lang="zh-CN" altLang="en-US" sz="2400" b="1" i="0" u="none" strike="noStrike" kern="1200" cap="none" spc="0" normalizeH="0" baseline="0" noProof="0" smtClean="0">
              <a:ln>
                <a:noFill/>
              </a:ln>
              <a:solidFill>
                <a:srgbClr val="FFCC00"/>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a:p>
            <a:pPr marL="0" marR="0" lvl="0" indent="0" algn="l" defTabSz="914400" rtl="0">
              <a:lnSpc>
                <a:spcPct val="100000"/>
              </a:lnSpc>
              <a:spcBef>
                <a:spcPct val="0"/>
              </a:spcBef>
              <a:spcAft>
                <a:spcPct val="0"/>
              </a:spcAft>
              <a:buClrTx/>
              <a:buSzTx/>
              <a:buFontTx/>
              <a:buNone/>
              <a:defRPr/>
            </a:pPr>
            <a:r>
              <a:rPr kumimoji="0" lang="en-US" altLang="zh-CN" sz="2400" b="1" i="0" u="none" strike="noStrike" kern="1200" cap="none" spc="0" normalizeH="0" baseline="0" noProof="0" smtClean="0">
                <a:ln>
                  <a:noFill/>
                </a:ln>
                <a:solidFill>
                  <a:schemeClr val="tx2"/>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    </a:t>
            </a:r>
            <a:r>
              <a:rPr kumimoji="0" lang="zh-CN" altLang="en-US" sz="2400" b="1" i="0" u="none" strike="noStrike" kern="1200" cap="none" spc="0" normalizeH="0" baseline="0" noProof="0" smtClean="0">
                <a:ln>
                  <a:noFill/>
                </a:ln>
                <a:solidFill>
                  <a:schemeClr val="tx2"/>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指在系统发生偶发性错误时</a:t>
            </a:r>
            <a:r>
              <a:rPr kumimoji="0" lang="en-US" altLang="zh-CN" sz="2400" b="1" i="0" u="none" strike="noStrike" kern="1200" cap="none" spc="0" normalizeH="0" baseline="0" noProof="0" smtClean="0">
                <a:ln>
                  <a:noFill/>
                </a:ln>
                <a:solidFill>
                  <a:schemeClr val="tx2"/>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a:t>
            </a:r>
            <a:r>
              <a:rPr kumimoji="0" lang="zh-CN" altLang="en-US" sz="2400" b="1" i="0" u="none" strike="noStrike" kern="1200" cap="none" spc="0" normalizeH="0" baseline="0" noProof="0" smtClean="0">
                <a:ln>
                  <a:noFill/>
                </a:ln>
                <a:solidFill>
                  <a:schemeClr val="tx2"/>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利用时间的持续特性</a:t>
            </a:r>
            <a:r>
              <a:rPr kumimoji="0" lang="en-US" altLang="zh-CN" sz="2400" b="1" i="0" u="none" strike="noStrike" kern="1200" cap="none" spc="0" normalizeH="0" baseline="0" noProof="0" smtClean="0">
                <a:ln>
                  <a:noFill/>
                </a:ln>
                <a:solidFill>
                  <a:schemeClr val="tx2"/>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a:t>
            </a:r>
            <a:r>
              <a:rPr kumimoji="0" lang="zh-CN" altLang="en-US" sz="2400" b="1" i="0" u="none" strike="noStrike" kern="1200" cap="none" spc="0" normalizeH="0" baseline="0" noProof="0" smtClean="0">
                <a:ln>
                  <a:noFill/>
                </a:ln>
                <a:solidFill>
                  <a:schemeClr val="tx2"/>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重复执行发生错误的系统过程</a:t>
            </a:r>
            <a:r>
              <a:rPr kumimoji="0" lang="en-US" altLang="zh-CN" sz="2400" b="1" i="0" u="none" strike="noStrike" kern="1200" cap="none" spc="0" normalizeH="0" baseline="0" noProof="0" smtClean="0">
                <a:ln>
                  <a:noFill/>
                </a:ln>
                <a:solidFill>
                  <a:schemeClr val="tx2"/>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a:t>
            </a:r>
            <a:r>
              <a:rPr kumimoji="0" lang="zh-CN" altLang="en-US" sz="2400" b="1" i="0" u="none" strike="noStrike" kern="1200" cap="none" spc="0" normalizeH="0" baseline="0" noProof="0" smtClean="0">
                <a:ln>
                  <a:noFill/>
                </a:ln>
                <a:solidFill>
                  <a:schemeClr val="tx2"/>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来消除错误的一种容错思想。基于时间冗余的典型技术如网络链路层数据的重传等。</a:t>
            </a:r>
            <a:endParaRPr kumimoji="0" lang="zh-CN" altLang="en-US" sz="2400" b="1" i="0" u="none" strike="noStrike" kern="1200" cap="none" spc="0" normalizeH="0" baseline="0" noProof="0" smtClean="0">
              <a:ln>
                <a:noFill/>
              </a:ln>
              <a:solidFill>
                <a:schemeClr val="tx2"/>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46156"/>
                                        </p:tgtEl>
                                        <p:attrNameLst>
                                          <p:attrName>style.visibility</p:attrName>
                                        </p:attrNameLst>
                                      </p:cBhvr>
                                      <p:to>
                                        <p:strVal val="visible"/>
                                      </p:to>
                                    </p:set>
                                    <p:anim calcmode="lin" valueType="num">
                                      <p:cBhvr additive="base">
                                        <p:cTn id="13" dur="500" fill="hold"/>
                                        <p:tgtEl>
                                          <p:spTgt spid="646156"/>
                                        </p:tgtEl>
                                        <p:attrNameLst>
                                          <p:attrName>ppt_x</p:attrName>
                                        </p:attrNameLst>
                                      </p:cBhvr>
                                      <p:tavLst>
                                        <p:tav tm="0">
                                          <p:val>
                                            <p:strVal val="#ppt_x"/>
                                          </p:val>
                                        </p:tav>
                                        <p:tav tm="100000">
                                          <p:val>
                                            <p:strVal val="#ppt_x"/>
                                          </p:val>
                                        </p:tav>
                                      </p:tavLst>
                                    </p:anim>
                                    <p:anim calcmode="lin" valueType="num">
                                      <p:cBhvr additive="base">
                                        <p:cTn id="14" dur="500" fill="hold"/>
                                        <p:tgtEl>
                                          <p:spTgt spid="64615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47180"/>
                                        </p:tgtEl>
                                        <p:attrNameLst>
                                          <p:attrName>style.visibility</p:attrName>
                                        </p:attrNameLst>
                                      </p:cBhvr>
                                      <p:to>
                                        <p:strVal val="visible"/>
                                      </p:to>
                                    </p:set>
                                    <p:anim calcmode="lin" valueType="num">
                                      <p:cBhvr additive="base">
                                        <p:cTn id="19" dur="500" fill="hold"/>
                                        <p:tgtEl>
                                          <p:spTgt spid="647180"/>
                                        </p:tgtEl>
                                        <p:attrNameLst>
                                          <p:attrName>ppt_x</p:attrName>
                                        </p:attrNameLst>
                                      </p:cBhvr>
                                      <p:tavLst>
                                        <p:tav tm="0">
                                          <p:val>
                                            <p:strVal val="#ppt_x"/>
                                          </p:val>
                                        </p:tav>
                                        <p:tav tm="100000">
                                          <p:val>
                                            <p:strVal val="#ppt_x"/>
                                          </p:val>
                                        </p:tav>
                                      </p:tavLst>
                                    </p:anim>
                                    <p:anim calcmode="lin" valueType="num">
                                      <p:cBhvr additive="base">
                                        <p:cTn id="20" dur="500" fill="hold"/>
                                        <p:tgtEl>
                                          <p:spTgt spid="6471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46156" grpId="0" animBg="1"/>
      <p:bldP spid="64718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8092" name="Text Box 12" descr="斜纹布"/>
          <p:cNvSpPr txBox="1">
            <a:spLocks noChangeArrowheads="1"/>
          </p:cNvSpPr>
          <p:nvPr/>
        </p:nvSpPr>
        <p:spPr bwMode="auto">
          <a:xfrm>
            <a:off x="179388" y="1266190"/>
            <a:ext cx="8748713" cy="230695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a:lnSpc>
                <a:spcPct val="100000"/>
              </a:lnSpc>
              <a:spcBef>
                <a:spcPct val="0"/>
              </a:spcBef>
              <a:spcAft>
                <a:spcPct val="0"/>
              </a:spcAft>
              <a:buClrTx/>
              <a:buSzTx/>
              <a:buFont typeface="Wingdings" panose="05000000000000000000" pitchFamily="2" charset="2"/>
              <a:buChar char="Ø"/>
              <a:defRPr/>
            </a:pPr>
            <a:r>
              <a:rPr kumimoji="0" lang="zh-CN" altLang="en-US" sz="2400" b="1" i="0" u="none" strike="noStrike" kern="1200" cap="none" spc="0" normalizeH="0" baseline="0" noProof="0" smtClean="0">
                <a:ln>
                  <a:noFill/>
                </a:ln>
                <a:solidFill>
                  <a:schemeClr val="tx2"/>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电磁兼容性是指系统在电磁环境中的适应性</a:t>
            </a:r>
            <a:r>
              <a:rPr kumimoji="0" lang="en-US" altLang="zh-CN" sz="2400" b="1" i="0" u="none" strike="noStrike" kern="1200" cap="none" spc="0" normalizeH="0" baseline="0" noProof="0" smtClean="0">
                <a:ln>
                  <a:noFill/>
                </a:ln>
                <a:solidFill>
                  <a:schemeClr val="tx2"/>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a:t>
            </a:r>
            <a:endParaRPr kumimoji="0" lang="zh-CN" altLang="en-US" sz="2400" b="1" i="0" u="none" strike="noStrike" kern="1200" cap="none" spc="0" normalizeH="0" baseline="0" noProof="0" smtClean="0">
              <a:ln>
                <a:noFill/>
              </a:ln>
              <a:solidFill>
                <a:schemeClr val="tx2"/>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a:p>
            <a:pPr marL="0" marR="0" lvl="0" indent="0" algn="l" defTabSz="914400" rtl="0">
              <a:lnSpc>
                <a:spcPct val="100000"/>
              </a:lnSpc>
              <a:spcBef>
                <a:spcPct val="0"/>
              </a:spcBef>
              <a:spcAft>
                <a:spcPct val="0"/>
              </a:spcAft>
              <a:buClrTx/>
              <a:buSzTx/>
              <a:buFont typeface="Wingdings" panose="05000000000000000000" pitchFamily="2" charset="2"/>
              <a:buChar char="Ø"/>
              <a:defRPr/>
            </a:pPr>
            <a:r>
              <a:rPr kumimoji="0" lang="zh-CN" altLang="en-US" sz="2400" b="1" i="0" u="none" strike="noStrike" kern="1200" cap="none" spc="0" normalizeH="0" baseline="0" noProof="0" smtClean="0">
                <a:ln>
                  <a:noFill/>
                </a:ln>
                <a:solidFill>
                  <a:schemeClr val="tx2"/>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电磁兼容性设计的目的，使系统既不受外部电磁干扰的影响，也不对其他电子设备产生影响</a:t>
            </a:r>
            <a:r>
              <a:rPr kumimoji="0" lang="en-US" altLang="zh-CN" sz="2400" b="1" i="0" u="none" strike="noStrike" kern="1200" cap="none" spc="0" normalizeH="0" baseline="0" noProof="0" smtClean="0">
                <a:ln>
                  <a:noFill/>
                </a:ln>
                <a:solidFill>
                  <a:schemeClr val="tx2"/>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a:t>
            </a:r>
            <a:endParaRPr kumimoji="0" lang="zh-CN" altLang="en-US" sz="2400" b="1" i="0" u="none" strike="noStrike" kern="1200" cap="none" spc="0" normalizeH="0" baseline="0" noProof="0" smtClean="0">
              <a:ln>
                <a:noFill/>
              </a:ln>
              <a:solidFill>
                <a:schemeClr val="tx2"/>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a:p>
            <a:pPr marL="0" marR="0" lvl="0" indent="0" algn="l" defTabSz="914400" rtl="0">
              <a:lnSpc>
                <a:spcPct val="100000"/>
              </a:lnSpc>
              <a:spcBef>
                <a:spcPct val="0"/>
              </a:spcBef>
              <a:spcAft>
                <a:spcPct val="0"/>
              </a:spcAft>
              <a:buClrTx/>
              <a:buSzTx/>
              <a:buFont typeface="Wingdings" panose="05000000000000000000" pitchFamily="2" charset="2"/>
              <a:buChar char="Ø"/>
              <a:defRPr/>
            </a:pPr>
            <a:r>
              <a:rPr kumimoji="0" lang="zh-CN" altLang="en-US" sz="2400" b="1" i="0" u="none" strike="noStrike" kern="1200" cap="none" spc="0" normalizeH="0" baseline="0" noProof="0" smtClean="0">
                <a:ln>
                  <a:noFill/>
                </a:ln>
                <a:solidFill>
                  <a:schemeClr val="tx2"/>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智能仪器常用的抗电磁干扰的硬件措施有滤波技术、去耦电路、屏蔽技术、接地技术等；常用的软件措施主要有数字滤波、软件冗余、程序运行监视及故障自动恢复技术等等。</a:t>
            </a:r>
            <a:endParaRPr kumimoji="0" lang="zh-CN" altLang="en-US" sz="2400" b="1" i="0" u="none" strike="noStrike" kern="1200" cap="none" spc="0" normalizeH="0" baseline="0" noProof="0" smtClean="0">
              <a:ln>
                <a:noFill/>
              </a:ln>
              <a:solidFill>
                <a:schemeClr val="tx2"/>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p:txBody>
      </p:sp>
      <p:sp>
        <p:nvSpPr>
          <p:cNvPr id="28674" name="Rectangle 22"/>
          <p:cNvSpPr/>
          <p:nvPr/>
        </p:nvSpPr>
        <p:spPr>
          <a:xfrm>
            <a:off x="467043" y="824389"/>
            <a:ext cx="5040312"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宋体" panose="02010600030101010101" pitchFamily="2" charset="-122"/>
                <a:cs typeface="宋体" panose="02010600030101010101" pitchFamily="2" charset="-122"/>
              </a:rPr>
              <a:t>部件及系统级的可靠性措施</a:t>
            </a:r>
            <a:endParaRPr lang="zh-CN" altLang="en-US" sz="2400" b="1" dirty="0">
              <a:latin typeface="宋体" panose="02010600030101010101" pitchFamily="2" charset="-122"/>
              <a:cs typeface="宋体" panose="02010600030101010101" pitchFamily="2" charset="-122"/>
            </a:endParaRPr>
          </a:p>
        </p:txBody>
      </p:sp>
      <p:sp>
        <p:nvSpPr>
          <p:cNvPr id="26626" name="Rectangle 2"/>
          <p:cNvSpPr/>
          <p:nvPr/>
        </p:nvSpPr>
        <p:spPr>
          <a:xfrm>
            <a:off x="468313" y="400209"/>
            <a:ext cx="4535487"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cs typeface="Times New Roman" panose="02020603050405020304" pitchFamily="18" charset="0"/>
              </a:rPr>
              <a:t>7.2.1 </a:t>
            </a:r>
            <a:r>
              <a:rPr lang="zh-CN" altLang="en-US" sz="2400" b="1" dirty="0">
                <a:latin typeface="宋体" panose="02010600030101010101" pitchFamily="2" charset="-122"/>
                <a:cs typeface="宋体" panose="02010600030101010101" pitchFamily="2" charset="-122"/>
              </a:rPr>
              <a:t>硬件可靠性设计 </a:t>
            </a:r>
            <a:endParaRPr lang="zh-CN" altLang="en-US" sz="2400" b="1" dirty="0">
              <a:latin typeface="宋体" panose="02010600030101010101" pitchFamily="2" charset="-122"/>
              <a:cs typeface="宋体" panose="02010600030101010101" pitchFamily="2" charset="-122"/>
            </a:endParaRPr>
          </a:p>
        </p:txBody>
      </p:sp>
      <p:sp>
        <p:nvSpPr>
          <p:cNvPr id="2" name="文本框 1"/>
          <p:cNvSpPr txBox="1"/>
          <p:nvPr/>
        </p:nvSpPr>
        <p:spPr>
          <a:xfrm>
            <a:off x="4572000" y="868680"/>
            <a:ext cx="2477770" cy="460375"/>
          </a:xfrm>
          <a:prstGeom prst="rect">
            <a:avLst/>
          </a:prstGeom>
          <a:noFill/>
        </p:spPr>
        <p:txBody>
          <a:bodyPr wrap="none" rtlCol="0" anchor="t">
            <a:spAutoFit/>
          </a:bodyPr>
          <a:p>
            <a:pPr marL="0" marR="0" lvl="0" indent="0" algn="l" defTabSz="914400" rtl="0">
              <a:lnSpc>
                <a:spcPct val="100000"/>
              </a:lnSpc>
              <a:spcBef>
                <a:spcPct val="0"/>
              </a:spcBef>
              <a:spcAft>
                <a:spcPct val="0"/>
              </a:spcAft>
              <a:buClrTx/>
              <a:buSzTx/>
              <a:buFontTx/>
              <a:buNone/>
              <a:defRPr/>
            </a:pPr>
            <a:r>
              <a:rPr lang="en-US" altLang="zh-CN" sz="2400" b="1"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sym typeface="+mn-ea"/>
              </a:rPr>
              <a:t>2</a:t>
            </a:r>
            <a:r>
              <a:rPr lang="zh-CN" altLang="en-US" sz="2400" b="1"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sym typeface="+mn-ea"/>
              </a:rPr>
              <a:t>）</a:t>
            </a:r>
            <a:r>
              <a:rPr lang="zh-CN" altLang="en-US" sz="2400" b="1"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sym typeface="+mn-ea"/>
              </a:rPr>
              <a:t>电磁兼容设计</a:t>
            </a:r>
            <a:endParaRPr lang="zh-CN" altLang="en-US" sz="2400"/>
          </a:p>
        </p:txBody>
      </p:sp>
      <p:sp>
        <p:nvSpPr>
          <p:cNvPr id="35845" name="Text Box 12" descr="斜纹布"/>
          <p:cNvSpPr txBox="1"/>
          <p:nvPr/>
        </p:nvSpPr>
        <p:spPr>
          <a:xfrm>
            <a:off x="260350" y="3490595"/>
            <a:ext cx="8620760" cy="1938020"/>
          </a:xfrm>
          <a:prstGeom prst="rect">
            <a:avLst/>
          </a:prstGeom>
          <a:noFill/>
          <a:ln w="28575">
            <a:noFill/>
          </a:ln>
          <a:effectLst>
            <a:prstShdw prst="shdw17" dist="17961" dir="2699999">
              <a:schemeClr val="bg2"/>
            </a:prstShdw>
          </a:effectLst>
        </p:spPr>
        <p:txBody>
          <a:bodyPr wrap="square">
            <a:spAutoFit/>
          </a:bodyPr>
          <a:p>
            <a:r>
              <a:rPr lang="en-US" altLang="zh-CN" sz="2400" b="1" dirty="0">
                <a:solidFill>
                  <a:srgbClr val="FFFF00"/>
                </a:solidFill>
                <a:latin typeface="Times New Roman" panose="02020603050405020304" pitchFamily="18" charset="0"/>
                <a:cs typeface="Times New Roman" panose="02020603050405020304" pitchFamily="18" charset="0"/>
              </a:rPr>
              <a:t>3</a:t>
            </a:r>
            <a:r>
              <a:rPr lang="zh-CN" altLang="en-US" sz="2400" b="1" dirty="0">
                <a:solidFill>
                  <a:srgbClr val="FFFF00"/>
                </a:solidFill>
                <a:latin typeface="Times New Roman" panose="02020603050405020304" pitchFamily="18" charset="0"/>
                <a:cs typeface="Times New Roman" panose="02020603050405020304" pitchFamily="18" charset="0"/>
              </a:rPr>
              <a:t>）</a:t>
            </a:r>
            <a:r>
              <a:rPr lang="zh-CN" altLang="en-US" sz="2400" b="1" dirty="0">
                <a:solidFill>
                  <a:srgbClr val="FFFF00"/>
                </a:solidFill>
                <a:latin typeface="宋体" panose="02010600030101010101" pitchFamily="2" charset="-122"/>
                <a:cs typeface="宋体" panose="02010600030101010101" pitchFamily="2" charset="-122"/>
              </a:rPr>
              <a:t>故障自动检测与诊断技术</a:t>
            </a:r>
            <a:r>
              <a:rPr lang="en-US" altLang="zh-CN" sz="2400" b="1" dirty="0">
                <a:solidFill>
                  <a:srgbClr val="FFFF00"/>
                </a:solidFill>
                <a:latin typeface="宋体" panose="02010600030101010101" pitchFamily="2" charset="-122"/>
                <a:cs typeface="宋体" panose="02010600030101010101" pitchFamily="2" charset="-122"/>
              </a:rPr>
              <a:t> </a:t>
            </a:r>
            <a:r>
              <a:rPr lang="zh-CN" altLang="en-US" sz="2400" b="1" dirty="0">
                <a:solidFill>
                  <a:schemeClr val="tx2"/>
                </a:solidFill>
                <a:latin typeface="宋体" panose="02010600030101010101" pitchFamily="2" charset="-122"/>
                <a:cs typeface="宋体" panose="02010600030101010101" pitchFamily="2" charset="-122"/>
              </a:rPr>
              <a:t>对于复杂的系统，为了保证能及时检验出有故障装置或单元模块，以便及时把有用单元替换上去，就需要对系统在线的测试与诊断。这样做的目的有两个：一是为了判定动作或功能的正常性；二是为了及时指出故障部位，缩短维修时间。</a:t>
            </a:r>
            <a:endParaRPr lang="zh-CN" altLang="en-US" sz="2400" b="1" dirty="0">
              <a:solidFill>
                <a:schemeClr val="tx2"/>
              </a:solidFill>
              <a:latin typeface="宋体" panose="02010600030101010101" pitchFamily="2" charset="-122"/>
              <a:cs typeface="宋体" panose="02010600030101010101" pitchFamily="2" charset="-122"/>
            </a:endParaRPr>
          </a:p>
        </p:txBody>
      </p:sp>
      <p:sp>
        <p:nvSpPr>
          <p:cNvPr id="648203" name="Text Box 11" descr="斜纹布"/>
          <p:cNvSpPr txBox="1">
            <a:spLocks noChangeArrowheads="1"/>
          </p:cNvSpPr>
          <p:nvPr/>
        </p:nvSpPr>
        <p:spPr bwMode="auto">
          <a:xfrm>
            <a:off x="239395" y="5426710"/>
            <a:ext cx="8789035" cy="119888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a:lnSpc>
                <a:spcPct val="100000"/>
              </a:lnSpc>
              <a:spcBef>
                <a:spcPct val="0"/>
              </a:spcBef>
              <a:spcAft>
                <a:spcPct val="0"/>
              </a:spcAft>
              <a:buClrTx/>
              <a:buSzTx/>
              <a:buFontTx/>
              <a:buNone/>
              <a:defRPr/>
            </a:pPr>
            <a:r>
              <a:rPr kumimoji="0"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4</a:t>
            </a: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a:t>
            </a: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失效保险</a:t>
            </a:r>
            <a:r>
              <a:rPr kumimoji="0"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 </a:t>
            </a:r>
            <a:r>
              <a:rPr kumimoji="0" lang="zh-CN" altLang="en-US" sz="2400" b="1" i="0" u="none" strike="noStrike" kern="1200" cap="none" spc="0" normalizeH="0" baseline="0" noProof="0" smtClean="0">
                <a:ln>
                  <a:noFill/>
                </a:ln>
                <a:solidFill>
                  <a:schemeClr val="tx2"/>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有些重要系统，一旦发生故障时希望整个系统应处于安全或保险状态。例如，某些工业自动化装置一旦发生故障，不论性质如何，应自动切断执行设备，以免造成更大事故。</a:t>
            </a:r>
            <a:endParaRPr kumimoji="0" lang="zh-CN" altLang="en-US" sz="2400" b="1" i="0" u="none" strike="noStrike" kern="1200" cap="none" spc="0" normalizeH="0" baseline="0" noProof="0" smtClean="0">
              <a:ln>
                <a:noFill/>
              </a:ln>
              <a:solidFill>
                <a:schemeClr val="tx2"/>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8092"/>
                                        </p:tgtEl>
                                        <p:attrNameLst>
                                          <p:attrName>style.visibility</p:attrName>
                                        </p:attrNameLst>
                                      </p:cBhvr>
                                      <p:to>
                                        <p:strVal val="visible"/>
                                      </p:to>
                                    </p:set>
                                    <p:anim calcmode="lin" valueType="num">
                                      <p:cBhvr additive="base">
                                        <p:cTn id="7" dur="500" fill="hold"/>
                                        <p:tgtEl>
                                          <p:spTgt spid="558092"/>
                                        </p:tgtEl>
                                        <p:attrNameLst>
                                          <p:attrName>ppt_x</p:attrName>
                                        </p:attrNameLst>
                                      </p:cBhvr>
                                      <p:tavLst>
                                        <p:tav tm="0">
                                          <p:val>
                                            <p:strVal val="#ppt_x"/>
                                          </p:val>
                                        </p:tav>
                                        <p:tav tm="100000">
                                          <p:val>
                                            <p:strVal val="#ppt_x"/>
                                          </p:val>
                                        </p:tav>
                                      </p:tavLst>
                                    </p:anim>
                                    <p:anim calcmode="lin" valueType="num">
                                      <p:cBhvr additive="base">
                                        <p:cTn id="8" dur="500" fill="hold"/>
                                        <p:tgtEl>
                                          <p:spTgt spid="55809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5"/>
                                        </p:tgtEl>
                                        <p:attrNameLst>
                                          <p:attrName>style.visibility</p:attrName>
                                        </p:attrNameLst>
                                      </p:cBhvr>
                                      <p:to>
                                        <p:strVal val="visible"/>
                                      </p:to>
                                    </p:set>
                                    <p:anim calcmode="lin" valueType="num">
                                      <p:cBhvr additive="base">
                                        <p:cTn id="13" dur="500" fill="hold"/>
                                        <p:tgtEl>
                                          <p:spTgt spid="35845"/>
                                        </p:tgtEl>
                                        <p:attrNameLst>
                                          <p:attrName>ppt_x</p:attrName>
                                        </p:attrNameLst>
                                      </p:cBhvr>
                                      <p:tavLst>
                                        <p:tav tm="0">
                                          <p:val>
                                            <p:strVal val="#ppt_x"/>
                                          </p:val>
                                        </p:tav>
                                        <p:tav tm="100000">
                                          <p:val>
                                            <p:strVal val="#ppt_x"/>
                                          </p:val>
                                        </p:tav>
                                      </p:tavLst>
                                    </p:anim>
                                    <p:anim calcmode="lin" valueType="num">
                                      <p:cBhvr additive="base">
                                        <p:cTn id="14" dur="500" fill="hold"/>
                                        <p:tgtEl>
                                          <p:spTgt spid="358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48203"/>
                                        </p:tgtEl>
                                        <p:attrNameLst>
                                          <p:attrName>style.visibility</p:attrName>
                                        </p:attrNameLst>
                                      </p:cBhvr>
                                      <p:to>
                                        <p:strVal val="visible"/>
                                      </p:to>
                                    </p:set>
                                    <p:anim calcmode="lin" valueType="num">
                                      <p:cBhvr additive="base">
                                        <p:cTn id="19" dur="500" fill="hold"/>
                                        <p:tgtEl>
                                          <p:spTgt spid="648203"/>
                                        </p:tgtEl>
                                        <p:attrNameLst>
                                          <p:attrName>ppt_x</p:attrName>
                                        </p:attrNameLst>
                                      </p:cBhvr>
                                      <p:tavLst>
                                        <p:tav tm="0">
                                          <p:val>
                                            <p:strVal val="#ppt_x"/>
                                          </p:val>
                                        </p:tav>
                                        <p:tav tm="100000">
                                          <p:val>
                                            <p:strVal val="#ppt_x"/>
                                          </p:val>
                                        </p:tav>
                                      </p:tavLst>
                                    </p:anim>
                                    <p:anim calcmode="lin" valueType="num">
                                      <p:cBhvr additive="base">
                                        <p:cTn id="20" dur="500" fill="hold"/>
                                        <p:tgtEl>
                                          <p:spTgt spid="6482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92" grpId="0" bldLvl="0" animBg="1"/>
      <p:bldP spid="35845" grpId="0" animBg="1"/>
      <p:bldP spid="64820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p:nvPr/>
        </p:nvSpPr>
        <p:spPr>
          <a:xfrm>
            <a:off x="468313" y="536734"/>
            <a:ext cx="4535487"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ea typeface="楷体_GB2312" pitchFamily="49" charset="-122"/>
                <a:cs typeface="Times New Roman" panose="02020603050405020304" pitchFamily="18" charset="0"/>
              </a:rPr>
              <a:t>7.2.2 </a:t>
            </a:r>
            <a:r>
              <a:rPr lang="zh-CN" altLang="en-US" sz="2400" b="1" dirty="0">
                <a:latin typeface="Arial" panose="020B0604020202020204" pitchFamily="34" charset="0"/>
                <a:ea typeface="楷体_GB2312" pitchFamily="49" charset="-122"/>
              </a:rPr>
              <a:t>软件可靠性设计 </a:t>
            </a:r>
            <a:endParaRPr lang="zh-CN" altLang="en-US" sz="2400" b="1" dirty="0">
              <a:latin typeface="Arial" panose="020B0604020202020204" pitchFamily="34" charset="0"/>
              <a:ea typeface="楷体_GB2312" pitchFamily="49" charset="-122"/>
            </a:endParaRPr>
          </a:p>
        </p:txBody>
      </p:sp>
      <p:sp>
        <p:nvSpPr>
          <p:cNvPr id="560140" name="Text Box 12" descr="斜纹布"/>
          <p:cNvSpPr txBox="1">
            <a:spLocks noChangeArrowheads="1"/>
          </p:cNvSpPr>
          <p:nvPr/>
        </p:nvSpPr>
        <p:spPr bwMode="auto">
          <a:xfrm>
            <a:off x="172085" y="981710"/>
            <a:ext cx="8792845" cy="415417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a:lnSpc>
                <a:spcPct val="100000"/>
              </a:lnSpc>
              <a:spcBef>
                <a:spcPct val="0"/>
              </a:spcBef>
              <a:spcAft>
                <a:spcPct val="0"/>
              </a:spcAft>
              <a:buClrTx/>
              <a:buSzTx/>
              <a:buFontTx/>
              <a:buNone/>
              <a:defRPr/>
            </a:pPr>
            <a:r>
              <a:rPr kumimoji="0" lang="en-US" altLang="zh-CN" sz="2400" b="1" i="0" u="none" strike="noStrike" kern="1200" cap="none" spc="0" normalizeH="0" baseline="0" noProof="0" smtClean="0">
                <a:ln>
                  <a:noFill/>
                </a:ln>
                <a:solidFill>
                  <a:srgbClr val="FFFF00"/>
                </a:solidFill>
                <a:effectLst/>
                <a:uLnTx/>
                <a:uFillTx/>
                <a:latin typeface="宋体" panose="02010600030101010101" pitchFamily="2" charset="-122"/>
                <a:cs typeface="宋体" panose="02010600030101010101" pitchFamily="2" charset="-122"/>
              </a:rPr>
              <a:t>    </a:t>
            </a: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软件的可靠性主要标志是软件是否真实而准确地描述了欲实现的各种功能。因此，对生产工艺的了解熟悉程度直接关系到软件的编写质量。提高软件可靠性的前提条件是设计人员对生产工艺过程的深入了解，并使软件易读、易测和易修改。</a:t>
            </a:r>
            <a:endPar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a:p>
            <a:pPr marL="0" marR="0" lvl="0" indent="0" algn="l" defTabSz="914400" rtl="0">
              <a:lnSpc>
                <a:spcPct val="100000"/>
              </a:lnSpc>
              <a:spcBef>
                <a:spcPct val="0"/>
              </a:spcBef>
              <a:spcAft>
                <a:spcPct val="0"/>
              </a:spcAft>
              <a:buClrTx/>
              <a:buSzTx/>
              <a:buFontTx/>
              <a:buNone/>
              <a:defRPr/>
            </a:pP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    为了提高软件的可靠性，应尽量将软件规范化、标准化和模块化，尽可能把复杂的问题化成若干较为简单明确的小任务。把一个大程序分成若干独立的小模块，这有助于及时发现设计中的不合理部分，而且检查和测试几个小模块要比检查和测试大程序方便很多。</a:t>
            </a:r>
            <a:endPar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a:p>
            <a:pPr marL="0" marR="0" lvl="0" indent="0" algn="l" defTabSz="914400" rtl="0">
              <a:lnSpc>
                <a:spcPct val="100000"/>
              </a:lnSpc>
              <a:spcBef>
                <a:spcPct val="0"/>
              </a:spcBef>
              <a:spcAft>
                <a:spcPct val="0"/>
              </a:spcAft>
              <a:buClrTx/>
              <a:buSzTx/>
              <a:buFontTx/>
              <a:buNone/>
              <a:defRPr/>
            </a:pP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    软件可靠性技术尚在探索研究阶段，许多理论问题有待解决，例如软件的可测性问题。以下介绍一些实践中使用的技术。</a:t>
            </a:r>
            <a:endPar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ext Box 2"/>
          <p:cNvSpPr txBox="1"/>
          <p:nvPr/>
        </p:nvSpPr>
        <p:spPr>
          <a:xfrm>
            <a:off x="1041400" y="1774825"/>
            <a:ext cx="7346950" cy="460375"/>
          </a:xfrm>
          <a:prstGeom prst="rect">
            <a:avLst/>
          </a:prstGeom>
          <a:noFill/>
          <a:ln w="12700">
            <a:noFill/>
          </a:ln>
        </p:spPr>
        <p:txBody>
          <a:bodyPr>
            <a:spAutoFit/>
          </a:bodyPr>
          <a:p>
            <a:r>
              <a:rPr lang="en-US" altLang="zh-CN" sz="2400" b="1" dirty="0">
                <a:solidFill>
                  <a:srgbClr val="FFFF00"/>
                </a:solidFill>
                <a:latin typeface="宋体" panose="02010600030101010101" pitchFamily="2" charset="-122"/>
                <a:cs typeface="宋体" panose="02010600030101010101" pitchFamily="2" charset="-122"/>
              </a:rPr>
              <a:t>1.</a:t>
            </a:r>
            <a:r>
              <a:rPr lang="zh-CN" altLang="en-US" sz="2400" b="1" dirty="0">
                <a:solidFill>
                  <a:srgbClr val="FFFF00"/>
                </a:solidFill>
                <a:latin typeface="宋体" panose="02010600030101010101" pitchFamily="2" charset="-122"/>
                <a:cs typeface="宋体" panose="02010600030101010101" pitchFamily="2" charset="-122"/>
              </a:rPr>
              <a:t>影响智能仪器可靠性和产生干扰的主要因素</a:t>
            </a:r>
            <a:r>
              <a:rPr lang="zh-CN" altLang="en-US" sz="2400" dirty="0">
                <a:latin typeface="宋体" panose="02010600030101010101" pitchFamily="2" charset="-122"/>
                <a:cs typeface="宋体" panose="02010600030101010101" pitchFamily="2" charset="-122"/>
              </a:rPr>
              <a:t> </a:t>
            </a:r>
            <a:endParaRPr lang="zh-CN" altLang="en-US" sz="2400" dirty="0">
              <a:latin typeface="宋体" panose="02010600030101010101" pitchFamily="2" charset="-122"/>
              <a:cs typeface="宋体" panose="02010600030101010101" pitchFamily="2" charset="-122"/>
            </a:endParaRPr>
          </a:p>
        </p:txBody>
      </p:sp>
      <p:sp>
        <p:nvSpPr>
          <p:cNvPr id="4099" name="Text Box 3"/>
          <p:cNvSpPr txBox="1"/>
          <p:nvPr/>
        </p:nvSpPr>
        <p:spPr>
          <a:xfrm>
            <a:off x="1042353" y="2663825"/>
            <a:ext cx="7200900" cy="460375"/>
          </a:xfrm>
          <a:prstGeom prst="rect">
            <a:avLst/>
          </a:prstGeom>
          <a:noFill/>
          <a:ln w="12700">
            <a:noFill/>
          </a:ln>
        </p:spPr>
        <p:txBody>
          <a:bodyPr>
            <a:spAutoFit/>
          </a:bodyPr>
          <a:p>
            <a:r>
              <a:rPr lang="en-US" altLang="zh-CN" sz="2400" b="1" dirty="0">
                <a:solidFill>
                  <a:srgbClr val="FFFF00"/>
                </a:solidFill>
                <a:latin typeface="宋体" panose="02010600030101010101" pitchFamily="2" charset="-122"/>
                <a:cs typeface="宋体" panose="02010600030101010101" pitchFamily="2" charset="-122"/>
              </a:rPr>
              <a:t>3.</a:t>
            </a:r>
            <a:r>
              <a:rPr lang="zh-CN" altLang="en-US" sz="2400" b="1" dirty="0">
                <a:solidFill>
                  <a:srgbClr val="FFFF00"/>
                </a:solidFill>
                <a:latin typeface="宋体" panose="02010600030101010101" pitchFamily="2" charset="-122"/>
                <a:cs typeface="宋体" panose="02010600030101010101" pitchFamily="2" charset="-122"/>
              </a:rPr>
              <a:t>为消减干扰因素的影响可以采取的抗干扰技术</a:t>
            </a:r>
            <a:r>
              <a:rPr lang="zh-CN" altLang="en-US" sz="2400" dirty="0">
                <a:latin typeface="宋体" panose="02010600030101010101" pitchFamily="2" charset="-122"/>
                <a:cs typeface="宋体" panose="02010600030101010101" pitchFamily="2" charset="-122"/>
              </a:rPr>
              <a:t> </a:t>
            </a:r>
            <a:endParaRPr lang="zh-CN" altLang="en-US" sz="2400" dirty="0">
              <a:latin typeface="宋体" panose="02010600030101010101" pitchFamily="2" charset="-122"/>
              <a:cs typeface="宋体" panose="02010600030101010101" pitchFamily="2" charset="-122"/>
            </a:endParaRPr>
          </a:p>
        </p:txBody>
      </p:sp>
      <p:sp>
        <p:nvSpPr>
          <p:cNvPr id="4100" name="Rectangle 4"/>
          <p:cNvSpPr/>
          <p:nvPr/>
        </p:nvSpPr>
        <p:spPr>
          <a:xfrm>
            <a:off x="1042988" y="692150"/>
            <a:ext cx="2125662" cy="641350"/>
          </a:xfrm>
          <a:prstGeom prst="rect">
            <a:avLst/>
          </a:prstGeom>
          <a:solidFill>
            <a:srgbClr val="FF3300"/>
          </a:solidFill>
          <a:ln w="12700">
            <a:noFill/>
          </a:ln>
          <a:effectLst>
            <a:outerShdw dist="107763" dir="18900000" algn="ctr" rotWithShape="0">
              <a:schemeClr val="bg2">
                <a:alpha val="50000"/>
              </a:schemeClr>
            </a:outerShdw>
          </a:effectLst>
        </p:spPr>
        <p:txBody>
          <a:bodyPr wrap="none">
            <a:spAutoFit/>
          </a:bodyPr>
          <a:p>
            <a:pPr>
              <a:buClr>
                <a:schemeClr val="tx1"/>
              </a:buClr>
              <a:buFont typeface="Wingdings" panose="05000000000000000000" pitchFamily="2" charset="2"/>
              <a:buChar char="l"/>
            </a:pPr>
            <a:r>
              <a:rPr lang="en-US" altLang="zh-CN" sz="3600" b="1" dirty="0">
                <a:solidFill>
                  <a:srgbClr val="FFFF00"/>
                </a:solidFill>
                <a:latin typeface="楷体_GB2312" pitchFamily="49" charset="-122"/>
                <a:ea typeface="楷体_GB2312" pitchFamily="49" charset="-122"/>
                <a:sym typeface="Monotype Sorts" pitchFamily="2" charset="2"/>
              </a:rPr>
              <a:t> </a:t>
            </a:r>
            <a:r>
              <a:rPr lang="zh-CN" altLang="en-US" sz="3600" b="1" dirty="0">
                <a:latin typeface="楷体_GB2312" pitchFamily="49" charset="-122"/>
                <a:ea typeface="楷体_GB2312" pitchFamily="49" charset="-122"/>
              </a:rPr>
              <a:t>重点</a:t>
            </a:r>
            <a:r>
              <a:rPr lang="zh-CN" altLang="en-US" sz="3600" b="1" dirty="0">
                <a:solidFill>
                  <a:schemeClr val="tx2"/>
                </a:solidFill>
                <a:latin typeface="楷体_GB2312" pitchFamily="49" charset="-122"/>
                <a:ea typeface="楷体_GB2312" pitchFamily="49" charset="-122"/>
              </a:rPr>
              <a:t>：</a:t>
            </a:r>
            <a:endParaRPr lang="zh-CN" altLang="en-US" sz="3200" b="1" dirty="0">
              <a:solidFill>
                <a:schemeClr val="tx2"/>
              </a:solidFill>
              <a:latin typeface="楷体_GB2312" pitchFamily="49" charset="-122"/>
              <a:ea typeface="楷体_GB2312" pitchFamily="49" charset="-122"/>
            </a:endParaRPr>
          </a:p>
        </p:txBody>
      </p:sp>
      <p:sp>
        <p:nvSpPr>
          <p:cNvPr id="4101" name="Text Box 6"/>
          <p:cNvSpPr txBox="1"/>
          <p:nvPr/>
        </p:nvSpPr>
        <p:spPr>
          <a:xfrm>
            <a:off x="1041083" y="2204403"/>
            <a:ext cx="7202487" cy="460375"/>
          </a:xfrm>
          <a:prstGeom prst="rect">
            <a:avLst/>
          </a:prstGeom>
          <a:noFill/>
          <a:ln w="12700">
            <a:noFill/>
          </a:ln>
        </p:spPr>
        <p:txBody>
          <a:bodyPr>
            <a:spAutoFit/>
          </a:bodyPr>
          <a:p>
            <a:r>
              <a:rPr lang="en-US" altLang="zh-CN" sz="2400" b="1" dirty="0">
                <a:solidFill>
                  <a:srgbClr val="FFFF00"/>
                </a:solidFill>
                <a:latin typeface="宋体" panose="02010600030101010101" pitchFamily="2" charset="-122"/>
                <a:cs typeface="宋体" panose="02010600030101010101" pitchFamily="2" charset="-122"/>
              </a:rPr>
              <a:t>2.</a:t>
            </a:r>
            <a:r>
              <a:rPr lang="zh-CN" altLang="en-US" sz="2400" b="1" dirty="0">
                <a:solidFill>
                  <a:srgbClr val="FFFF00"/>
                </a:solidFill>
                <a:latin typeface="宋体" panose="02010600030101010101" pitchFamily="2" charset="-122"/>
                <a:cs typeface="宋体" panose="02010600030101010101" pitchFamily="2" charset="-122"/>
              </a:rPr>
              <a:t>为提高仪器的可靠性采取的软件、硬件措施</a:t>
            </a:r>
            <a:r>
              <a:rPr lang="zh-CN" altLang="en-US" sz="2400" dirty="0">
                <a:latin typeface="宋体" panose="02010600030101010101" pitchFamily="2" charset="-122"/>
                <a:cs typeface="宋体" panose="02010600030101010101" pitchFamily="2" charset="-122"/>
              </a:rPr>
              <a:t> </a:t>
            </a:r>
            <a:endParaRPr lang="zh-CN" altLang="en-US" sz="2400" dirty="0">
              <a:latin typeface="宋体" panose="02010600030101010101" pitchFamily="2" charset="-122"/>
              <a:cs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4236" name="Text Box 12" descr="斜纹布"/>
          <p:cNvSpPr txBox="1">
            <a:spLocks noChangeArrowheads="1"/>
          </p:cNvSpPr>
          <p:nvPr/>
        </p:nvSpPr>
        <p:spPr bwMode="auto">
          <a:xfrm>
            <a:off x="323850" y="908685"/>
            <a:ext cx="8564245" cy="341503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a:lnSpc>
                <a:spcPct val="100000"/>
              </a:lnSpc>
              <a:spcBef>
                <a:spcPct val="0"/>
              </a:spcBef>
              <a:spcAft>
                <a:spcPct val="0"/>
              </a:spcAft>
              <a:buClrTx/>
              <a:buSzTx/>
              <a:buFontTx/>
              <a:buNone/>
              <a:defRPr/>
            </a:pPr>
            <a:r>
              <a:rPr kumimoji="0" lang="en-US" altLang="zh-CN" sz="2400" b="1" i="0" u="none" strike="noStrike" kern="1200" cap="none" spc="0" normalizeH="0" baseline="0" noProof="0" smtClean="0">
                <a:ln>
                  <a:noFill/>
                </a:ln>
                <a:solidFill>
                  <a:schemeClr val="tx1"/>
                </a:solidFill>
                <a:effectLst/>
                <a:uLnTx/>
                <a:uFillTx/>
                <a:latin typeface="Times New Roman" panose="02020603050405020304" pitchFamily="18" charset="0"/>
                <a:cs typeface="Times New Roman" panose="02020603050405020304" pitchFamily="18" charset="0"/>
              </a:rPr>
              <a:t>1.</a:t>
            </a:r>
            <a:r>
              <a:rPr kumimoji="0" lang="zh-CN" altLang="en-US" sz="2400" b="1" i="0" u="none" strike="noStrike" kern="1200" cap="none" spc="0" normalizeH="0" baseline="0" noProof="0" smtClean="0">
                <a:ln>
                  <a:noFill/>
                </a:ln>
                <a:solidFill>
                  <a:schemeClr val="tx1"/>
                </a:solidFill>
                <a:effectLst/>
                <a:uLnTx/>
                <a:uFillTx/>
                <a:latin typeface="宋体" panose="02010600030101010101" pitchFamily="2" charset="-122"/>
                <a:cs typeface="宋体" panose="02010600030101010101" pitchFamily="2" charset="-122"/>
              </a:rPr>
              <a:t>时间冗余技术</a:t>
            </a:r>
            <a:r>
              <a:rPr kumimoji="0" lang="en-US" altLang="zh-CN" sz="2400" b="1" i="0" u="none" strike="noStrike" kern="1200" cap="none" spc="0" normalizeH="0" baseline="0" noProof="0" smtClean="0">
                <a:ln>
                  <a:noFill/>
                </a:ln>
                <a:solidFill>
                  <a:schemeClr val="tx1"/>
                </a:solidFill>
                <a:effectLst/>
                <a:uLnTx/>
                <a:uFillTx/>
                <a:latin typeface="宋体" panose="02010600030101010101" pitchFamily="2" charset="-122"/>
                <a:cs typeface="宋体" panose="02010600030101010101" pitchFamily="2" charset="-122"/>
              </a:rPr>
              <a:t>  </a:t>
            </a:r>
            <a:r>
              <a:rPr lang="zh-CN" altLang="en-US" sz="2400" b="1"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sym typeface="+mn-ea"/>
              </a:rPr>
              <a:t>俗称重复检测技术，</a:t>
            </a: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采用重复执行某一操作或某一程序，并将执行结果与前一次的结果进行比较对照来确认系统是否正常</a:t>
            </a:r>
            <a:r>
              <a:rPr kumimoji="0"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a:t>
            </a: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如果两次结果不一样，可以再重复一次，当第三次结果与前两次之中的一次相同时，则认为另一结果是偶然故障引起的，应当剔除。如果三次结果均不相同时，则初步判定为硬件永久性故障，需进一步检查。</a:t>
            </a:r>
            <a:endPar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a:p>
            <a:pPr marL="0" marR="0" lvl="0" indent="0" algn="l" defTabSz="914400" rtl="0">
              <a:lnSpc>
                <a:spcPct val="100000"/>
              </a:lnSpc>
              <a:spcBef>
                <a:spcPct val="0"/>
              </a:spcBef>
              <a:spcAft>
                <a:spcPct val="0"/>
              </a:spcAft>
              <a:buClrTx/>
              <a:buSzTx/>
              <a:buFontTx/>
              <a:buNone/>
              <a:defRPr/>
            </a:pP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    它的优点是不用增加设备的硬件投资；其不足之处是减慢了运行速度。只能用在执行时间比较宽余，操作步骤又是比较重要的情况。</a:t>
            </a:r>
            <a:r>
              <a:rPr kumimoji="0" lang="zh-CN" altLang="en-US"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 </a:t>
            </a:r>
            <a:endParaRPr kumimoji="0" lang="zh-CN" altLang="en-US"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p:txBody>
      </p:sp>
      <p:sp>
        <p:nvSpPr>
          <p:cNvPr id="37890" name="Rectangle 2"/>
          <p:cNvSpPr/>
          <p:nvPr/>
        </p:nvSpPr>
        <p:spPr>
          <a:xfrm>
            <a:off x="324803" y="393224"/>
            <a:ext cx="4535487"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ea typeface="楷体_GB2312" pitchFamily="49" charset="-122"/>
                <a:cs typeface="Times New Roman" panose="02020603050405020304" pitchFamily="18" charset="0"/>
              </a:rPr>
              <a:t>7.2.2 </a:t>
            </a:r>
            <a:r>
              <a:rPr lang="zh-CN" altLang="en-US" sz="2400" b="1" dirty="0">
                <a:latin typeface="Arial" panose="020B0604020202020204" pitchFamily="34" charset="0"/>
                <a:ea typeface="楷体_GB2312" pitchFamily="49" charset="-122"/>
              </a:rPr>
              <a:t>软件可靠性设计 </a:t>
            </a:r>
            <a:endParaRPr lang="zh-CN" altLang="en-US" sz="2400" b="1" dirty="0">
              <a:latin typeface="Arial" panose="020B0604020202020204" pitchFamily="34" charset="0"/>
              <a:ea typeface="楷体_GB2312"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p:nvPr/>
        </p:nvSpPr>
        <p:spPr>
          <a:xfrm>
            <a:off x="394653" y="764699"/>
            <a:ext cx="5040312"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宋体" panose="02010600030101010101" pitchFamily="2" charset="-122"/>
                <a:cs typeface="宋体" panose="02010600030101010101" pitchFamily="2" charset="-122"/>
              </a:rPr>
              <a:t>指令冗余技术</a:t>
            </a:r>
            <a:endParaRPr lang="zh-CN" altLang="en-US" sz="2400" b="1" dirty="0">
              <a:latin typeface="宋体" panose="02010600030101010101" pitchFamily="2" charset="-122"/>
              <a:cs typeface="宋体" panose="02010600030101010101" pitchFamily="2" charset="-122"/>
            </a:endParaRPr>
          </a:p>
        </p:txBody>
      </p:sp>
      <p:sp>
        <p:nvSpPr>
          <p:cNvPr id="561164" name="Text Box 12" descr="斜纹布"/>
          <p:cNvSpPr txBox="1">
            <a:spLocks noChangeArrowheads="1"/>
          </p:cNvSpPr>
          <p:nvPr/>
        </p:nvSpPr>
        <p:spPr bwMode="auto">
          <a:xfrm>
            <a:off x="246380" y="1199515"/>
            <a:ext cx="8717280" cy="304609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0"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CPU</a:t>
            </a: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取指令是先取操作码，再取操作数。当</a:t>
            </a:r>
            <a:r>
              <a:rPr kumimoji="0"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CPU</a:t>
            </a: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受到干扰，程序跑飞后，往往将一些操作数当做指令代码来执行，从而引起整个程序的混乱。</a:t>
            </a:r>
            <a:endPar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指令冗余技术是程序从跑飞状态恢复正常的一种有效措施。</a:t>
            </a:r>
            <a:endPar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指令冗余是指在程序的关键地方人为地插入一些单字节指令</a:t>
            </a:r>
            <a:r>
              <a:rPr kumimoji="0"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NOP</a:t>
            </a: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，或将有效单字节指令重写，当程序跑飞到某条单字节指令时，就不会发生将操作数当做指令来执行的错误。</a:t>
            </a:r>
            <a:endPar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a:p>
            <a:pPr marL="457200" marR="0" lvl="1" indent="0" algn="l" defTabSz="914400" rtl="0" eaLnBrk="0" fontAlgn="base" latinLnBrk="0" hangingPunct="0">
              <a:lnSpc>
                <a:spcPct val="100000"/>
              </a:lnSpc>
              <a:spcBef>
                <a:spcPct val="0"/>
              </a:spcBef>
              <a:spcAft>
                <a:spcPct val="0"/>
              </a:spcAft>
              <a:buClrTx/>
              <a:buSzTx/>
              <a:buFont typeface="Wingdings" panose="05000000000000000000" pitchFamily="2" charset="2"/>
              <a:defRPr/>
            </a:pPr>
            <a:r>
              <a:rPr kumimoji="0" lang="en-US" altLang="zh-CN"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     C51</a:t>
            </a:r>
            <a:r>
              <a:rPr kumimoji="0" lang="zh-CN" altLang="en-US"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中表现形式为：</a:t>
            </a:r>
            <a:r>
              <a:rPr kumimoji="0" lang="en-US" altLang="zh-CN"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void _nop_(void)</a:t>
            </a:r>
            <a:r>
              <a:rPr kumimoji="0" lang="en-US" altLang="zh-CN"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a:t>
            </a:r>
            <a:r>
              <a:rPr kumimoji="0"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 </a:t>
            </a:r>
            <a:endParaRPr kumimoji="0"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p:txBody>
      </p:sp>
      <p:sp>
        <p:nvSpPr>
          <p:cNvPr id="37890" name="Rectangle 2"/>
          <p:cNvSpPr/>
          <p:nvPr/>
        </p:nvSpPr>
        <p:spPr>
          <a:xfrm>
            <a:off x="324803" y="393224"/>
            <a:ext cx="4535487"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ea typeface="楷体_GB2312" pitchFamily="49" charset="-122"/>
                <a:cs typeface="Times New Roman" panose="02020603050405020304" pitchFamily="18" charset="0"/>
              </a:rPr>
              <a:t>7.2.2 </a:t>
            </a:r>
            <a:r>
              <a:rPr lang="zh-CN" altLang="en-US" sz="2400" b="1" dirty="0">
                <a:latin typeface="Arial" panose="020B0604020202020204" pitchFamily="34" charset="0"/>
                <a:ea typeface="楷体_GB2312" pitchFamily="49" charset="-122"/>
              </a:rPr>
              <a:t>软件可靠性设计 </a:t>
            </a:r>
            <a:endParaRPr lang="zh-CN" altLang="en-US" sz="2400" b="1" dirty="0">
              <a:latin typeface="Arial" panose="020B0604020202020204" pitchFamily="34" charset="0"/>
              <a:ea typeface="楷体_GB2312"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9228" name="Text Box 12" descr="斜纹布"/>
          <p:cNvSpPr txBox="1">
            <a:spLocks noChangeArrowheads="1"/>
          </p:cNvSpPr>
          <p:nvPr/>
        </p:nvSpPr>
        <p:spPr bwMode="auto">
          <a:xfrm>
            <a:off x="327025" y="1173480"/>
            <a:ext cx="8636635" cy="415417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a:lnSpc>
                <a:spcPct val="100000"/>
              </a:lnSpc>
              <a:spcBef>
                <a:spcPct val="0"/>
              </a:spcBef>
              <a:spcAft>
                <a:spcPct val="0"/>
              </a:spcAft>
              <a:buClrTx/>
              <a:buSzTx/>
              <a:buFontTx/>
              <a:buNone/>
              <a:defRPr/>
            </a:pP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可在双字节指令和三字节指令之后插入两个单字节</a:t>
            </a:r>
            <a:r>
              <a:rPr kumimoji="0"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NOP</a:t>
            </a: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指令，这可保证其后的指令不被拆散。因为</a:t>
            </a: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“乱飞”的程序即使落在操作数上，由于两个空操作指令</a:t>
            </a:r>
            <a:r>
              <a:rPr kumimoji="0"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NOP</a:t>
            </a: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的存在，不会将其后的指令当操作数执行，从而使程序纳入正轨。</a:t>
            </a:r>
            <a:endPar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a:p>
            <a:pPr marL="0" marR="0" lvl="0" indent="0" algn="l" defTabSz="914400" rtl="0">
              <a:lnSpc>
                <a:spcPct val="100000"/>
              </a:lnSpc>
              <a:spcBef>
                <a:spcPct val="0"/>
              </a:spcBef>
              <a:spcAft>
                <a:spcPct val="0"/>
              </a:spcAft>
              <a:buClrTx/>
              <a:buSzTx/>
              <a:buFontTx/>
              <a:buNone/>
              <a:defRPr/>
            </a:pP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对程序流向起决定作用的指令（如 </a:t>
            </a:r>
            <a:r>
              <a:rPr kumimoji="0"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RET</a:t>
            </a: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a:t>
            </a:r>
            <a:r>
              <a:rPr kumimoji="0"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RETI</a:t>
            </a: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a:t>
            </a:r>
            <a:r>
              <a:rPr kumimoji="0"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ACALL</a:t>
            </a: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a:t>
            </a:r>
            <a:r>
              <a:rPr kumimoji="0"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LCALL</a:t>
            </a: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a:t>
            </a:r>
            <a:r>
              <a:rPr kumimoji="0"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LJMP</a:t>
            </a: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a:t>
            </a:r>
            <a:r>
              <a:rPr kumimoji="0"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JZ</a:t>
            </a: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a:t>
            </a:r>
            <a:r>
              <a:rPr kumimoji="0"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JNZ</a:t>
            </a: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a:t>
            </a:r>
            <a:r>
              <a:rPr kumimoji="0"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JC</a:t>
            </a: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a:t>
            </a:r>
            <a:r>
              <a:rPr kumimoji="0"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JNC</a:t>
            </a: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a:t>
            </a:r>
            <a:r>
              <a:rPr kumimoji="0"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DJNZ</a:t>
            </a: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等）和某些对系统工作状态起重要作用的指令（如</a:t>
            </a:r>
            <a:r>
              <a:rPr kumimoji="0"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SETB</a:t>
            </a: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a:t>
            </a:r>
            <a:r>
              <a:rPr kumimoji="0"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EA</a:t>
            </a: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等）之前插入两条</a:t>
            </a:r>
            <a:r>
              <a:rPr kumimoji="0"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NOP</a:t>
            </a: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指令，可保证乱飞程序迅速纳入轨道，确保这些指令正确执行。</a:t>
            </a:r>
            <a:endPar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a:p>
            <a:pPr marL="0" marR="0" lvl="0" indent="0" algn="l" defTabSz="914400" rtl="0">
              <a:lnSpc>
                <a:spcPct val="100000"/>
              </a:lnSpc>
              <a:spcBef>
                <a:spcPct val="0"/>
              </a:spcBef>
              <a:spcAft>
                <a:spcPct val="0"/>
              </a:spcAft>
              <a:buClrTx/>
              <a:buSzTx/>
              <a:buFontTx/>
              <a:buNone/>
              <a:defRPr/>
            </a:pP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由以上可看出，采用冗余技术使</a:t>
            </a:r>
            <a:r>
              <a:rPr kumimoji="0"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PC</a:t>
            </a: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纳入正确轨道的条件是：跑飞的</a:t>
            </a:r>
            <a:r>
              <a:rPr kumimoji="0"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PC</a:t>
            </a: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必须指向程序运行区，并且必须执行到冗余指令。</a:t>
            </a:r>
            <a:endPar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p:txBody>
      </p:sp>
      <p:sp>
        <p:nvSpPr>
          <p:cNvPr id="37890" name="Rectangle 2"/>
          <p:cNvSpPr/>
          <p:nvPr/>
        </p:nvSpPr>
        <p:spPr>
          <a:xfrm>
            <a:off x="468313" y="393224"/>
            <a:ext cx="4535487"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ea typeface="楷体_GB2312" pitchFamily="49" charset="-122"/>
                <a:cs typeface="Times New Roman" panose="02020603050405020304" pitchFamily="18" charset="0"/>
              </a:rPr>
              <a:t>7.2.2 </a:t>
            </a:r>
            <a:r>
              <a:rPr lang="zh-CN" altLang="en-US" sz="2400" b="1" dirty="0">
                <a:latin typeface="Arial" panose="020B0604020202020204" pitchFamily="34" charset="0"/>
                <a:ea typeface="楷体_GB2312" pitchFamily="49" charset="-122"/>
              </a:rPr>
              <a:t>软件可靠性设计 </a:t>
            </a:r>
            <a:endParaRPr lang="zh-CN" altLang="en-US" sz="2400" b="1" dirty="0">
              <a:latin typeface="Arial" panose="020B0604020202020204" pitchFamily="34" charset="0"/>
              <a:ea typeface="楷体_GB2312" pitchFamily="49" charset="-122"/>
            </a:endParaRPr>
          </a:p>
        </p:txBody>
      </p:sp>
      <p:sp>
        <p:nvSpPr>
          <p:cNvPr id="39938" name="Rectangle 2"/>
          <p:cNvSpPr/>
          <p:nvPr/>
        </p:nvSpPr>
        <p:spPr>
          <a:xfrm>
            <a:off x="394653" y="764699"/>
            <a:ext cx="5040312"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宋体" panose="02010600030101010101" pitchFamily="2" charset="-122"/>
                <a:cs typeface="宋体" panose="02010600030101010101" pitchFamily="2" charset="-122"/>
              </a:rPr>
              <a:t>指令冗余技术</a:t>
            </a:r>
            <a:endParaRPr lang="zh-CN" altLang="en-US" sz="2400" b="1" dirty="0">
              <a:latin typeface="宋体" panose="02010600030101010101" pitchFamily="2" charset="-122"/>
              <a:cs typeface="宋体" panose="02010600030101010101" pitchFamily="2" charset="-122"/>
            </a:endParaRPr>
          </a:p>
        </p:txBody>
      </p:sp>
      <p:sp>
        <p:nvSpPr>
          <p:cNvPr id="2" name="文本框 1"/>
          <p:cNvSpPr txBox="1"/>
          <p:nvPr/>
        </p:nvSpPr>
        <p:spPr>
          <a:xfrm>
            <a:off x="2700020" y="810895"/>
            <a:ext cx="1744345" cy="460375"/>
          </a:xfrm>
          <a:prstGeom prst="rect">
            <a:avLst/>
          </a:prstGeom>
          <a:noFill/>
        </p:spPr>
        <p:txBody>
          <a:bodyPr wrap="none" rtlCol="0" anchor="t">
            <a:spAutoFit/>
          </a:bodyPr>
          <a:p>
            <a:r>
              <a:rPr lang="en-US" altLang="zh-CN" sz="2400" b="1" noProof="0" smtClean="0">
                <a:ln>
                  <a:noFill/>
                </a:ln>
                <a:solidFill>
                  <a:srgbClr val="FFCC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sym typeface="+mn-ea"/>
              </a:rPr>
              <a:t>NOP</a:t>
            </a:r>
            <a:r>
              <a:rPr lang="zh-CN" altLang="en-US" sz="2400" b="1" noProof="0" smtClean="0">
                <a:ln>
                  <a:noFill/>
                </a:ln>
                <a:solidFill>
                  <a:srgbClr val="FFCC00"/>
                </a:solidFill>
                <a:effectLst>
                  <a:outerShdw blurRad="38100" dist="38100" dir="2700000" algn="tl">
                    <a:srgbClr val="000000"/>
                  </a:outerShdw>
                </a:effectLst>
                <a:uLnTx/>
                <a:uFillTx/>
                <a:latin typeface="宋体" panose="02010600030101010101" pitchFamily="2" charset="-122"/>
                <a:cs typeface="宋体" panose="02010600030101010101" pitchFamily="2" charset="-122"/>
                <a:sym typeface="+mn-ea"/>
              </a:rPr>
              <a:t>的使用</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9228">
                                            <p:txEl>
                                              <p:pRg st="0" end="0"/>
                                            </p:txEl>
                                          </p:spTgt>
                                        </p:tgtEl>
                                        <p:attrNameLst>
                                          <p:attrName>style.visibility</p:attrName>
                                        </p:attrNameLst>
                                      </p:cBhvr>
                                      <p:to>
                                        <p:strVal val="visible"/>
                                      </p:to>
                                    </p:set>
                                    <p:anim calcmode="lin" valueType="num">
                                      <p:cBhvr additive="base">
                                        <p:cTn id="7" dur="500" fill="hold"/>
                                        <p:tgtEl>
                                          <p:spTgt spid="6492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92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9228">
                                            <p:txEl>
                                              <p:pRg st="1" end="1"/>
                                            </p:txEl>
                                          </p:spTgt>
                                        </p:tgtEl>
                                        <p:attrNameLst>
                                          <p:attrName>style.visibility</p:attrName>
                                        </p:attrNameLst>
                                      </p:cBhvr>
                                      <p:to>
                                        <p:strVal val="visible"/>
                                      </p:to>
                                    </p:set>
                                    <p:anim calcmode="lin" valueType="num">
                                      <p:cBhvr additive="base">
                                        <p:cTn id="13" dur="500" fill="hold"/>
                                        <p:tgtEl>
                                          <p:spTgt spid="64922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92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49228">
                                            <p:txEl>
                                              <p:pRg st="2" end="2"/>
                                            </p:txEl>
                                          </p:spTgt>
                                        </p:tgtEl>
                                        <p:attrNameLst>
                                          <p:attrName>style.visibility</p:attrName>
                                        </p:attrNameLst>
                                      </p:cBhvr>
                                      <p:to>
                                        <p:strVal val="visible"/>
                                      </p:to>
                                    </p:set>
                                    <p:anim calcmode="lin" valueType="num">
                                      <p:cBhvr additive="base">
                                        <p:cTn id="19" dur="500" fill="hold"/>
                                        <p:tgtEl>
                                          <p:spTgt spid="64922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922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p:nvPr/>
        </p:nvSpPr>
        <p:spPr>
          <a:xfrm>
            <a:off x="468313" y="822801"/>
            <a:ext cx="5040312"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ea typeface="楷体_GB2312" pitchFamily="49" charset="-122"/>
                <a:cs typeface="Times New Roman" panose="02020603050405020304" pitchFamily="18" charset="0"/>
              </a:rPr>
              <a:t>3.</a:t>
            </a:r>
            <a:r>
              <a:rPr lang="zh-CN" altLang="en-US" sz="2400" b="1" dirty="0">
                <a:latin typeface="Arial" panose="020B0604020202020204" pitchFamily="34" charset="0"/>
                <a:ea typeface="楷体_GB2312" pitchFamily="49" charset="-122"/>
              </a:rPr>
              <a:t>软件陷阱技术</a:t>
            </a:r>
            <a:endParaRPr lang="zh-CN" altLang="en-US" sz="2400" b="1" dirty="0">
              <a:latin typeface="Arial" panose="020B0604020202020204" pitchFamily="34" charset="0"/>
              <a:ea typeface="楷体_GB2312" pitchFamily="49" charset="-122"/>
            </a:endParaRPr>
          </a:p>
        </p:txBody>
      </p:sp>
      <p:sp>
        <p:nvSpPr>
          <p:cNvPr id="41990" name="Text Box 12" descr="斜纹布"/>
          <p:cNvSpPr txBox="1"/>
          <p:nvPr/>
        </p:nvSpPr>
        <p:spPr>
          <a:xfrm>
            <a:off x="360045" y="1244600"/>
            <a:ext cx="8498840" cy="4892675"/>
          </a:xfrm>
          <a:prstGeom prst="rect">
            <a:avLst/>
          </a:prstGeom>
          <a:noFill/>
          <a:ln w="28575">
            <a:noFill/>
          </a:ln>
          <a:effectLst>
            <a:prstShdw prst="shdw17" dist="17961" dir="2699999">
              <a:schemeClr val="bg2"/>
            </a:prstShdw>
          </a:effectLst>
        </p:spPr>
        <p:txBody>
          <a:bodyPr wrap="square">
            <a:spAutoFit/>
          </a:bodyPr>
          <a:p>
            <a:r>
              <a:rPr lang="zh-CN" altLang="en-US" sz="2400" b="1" dirty="0">
                <a:solidFill>
                  <a:srgbClr val="FFFF00"/>
                </a:solidFill>
                <a:latin typeface="宋体" panose="02010600030101010101" pitchFamily="2" charset="-122"/>
                <a:cs typeface="宋体" panose="02010600030101010101" pitchFamily="2" charset="-122"/>
              </a:rPr>
              <a:t>当乱飞程序进入非程序区（如</a:t>
            </a:r>
            <a:r>
              <a:rPr lang="en-US" altLang="zh-CN" sz="2400" b="1" dirty="0">
                <a:solidFill>
                  <a:srgbClr val="FFFF00"/>
                </a:solidFill>
                <a:latin typeface="Times New Roman" panose="02020603050405020304" pitchFamily="18" charset="0"/>
                <a:cs typeface="Times New Roman" panose="02020603050405020304" pitchFamily="18" charset="0"/>
              </a:rPr>
              <a:t>EPROM</a:t>
            </a:r>
            <a:r>
              <a:rPr lang="zh-CN" altLang="en-US" sz="2400" b="1" dirty="0">
                <a:solidFill>
                  <a:srgbClr val="FFFF00"/>
                </a:solidFill>
                <a:latin typeface="宋体" panose="02010600030101010101" pitchFamily="2" charset="-122"/>
                <a:cs typeface="宋体" panose="02010600030101010101" pitchFamily="2" charset="-122"/>
              </a:rPr>
              <a:t>未使用的空间）或表格区时，采用冗余指令使程序入轨条件便不满足，此时可以设定软件陷阱，拦截乱飞程序，将其迅速引向一个指定位置，在那里有一段专门对程序运行出错进行处理的程序。</a:t>
            </a:r>
            <a:endParaRPr lang="zh-CN" altLang="en-US" sz="2400" dirty="0">
              <a:solidFill>
                <a:srgbClr val="FFFF00"/>
              </a:solidFill>
              <a:latin typeface="宋体" panose="02010600030101010101" pitchFamily="2" charset="-122"/>
              <a:cs typeface="宋体" panose="02010600030101010101" pitchFamily="2" charset="-122"/>
            </a:endParaRPr>
          </a:p>
          <a:p>
            <a:r>
              <a:rPr lang="en-US" altLang="zh-CN" sz="2400" b="1" dirty="0">
                <a:solidFill>
                  <a:srgbClr val="FF0000"/>
                </a:solidFill>
                <a:latin typeface="Times New Roman" panose="02020603050405020304" pitchFamily="18" charset="0"/>
                <a:cs typeface="Times New Roman" panose="02020603050405020304" pitchFamily="18" charset="0"/>
              </a:rPr>
              <a:t>1) </a:t>
            </a:r>
            <a:r>
              <a:rPr lang="zh-CN" altLang="en-US" sz="2400" b="1" dirty="0">
                <a:solidFill>
                  <a:srgbClr val="FF0000"/>
                </a:solidFill>
                <a:latin typeface="宋体" panose="02010600030101010101" pitchFamily="2" charset="-122"/>
                <a:cs typeface="宋体" panose="02010600030101010101" pitchFamily="2" charset="-122"/>
              </a:rPr>
              <a:t>软件陷阱</a:t>
            </a:r>
            <a:r>
              <a:rPr lang="en-US" altLang="zh-CN" sz="2400" b="1" dirty="0">
                <a:solidFill>
                  <a:srgbClr val="FF0000"/>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rPr>
              <a:t>软件陷阱，就是用引导指令强行将捕获到的乱飞程序引向复位入口地址</a:t>
            </a:r>
            <a:r>
              <a:rPr lang="en-US" altLang="zh-CN" sz="2400" b="1" dirty="0">
                <a:solidFill>
                  <a:srgbClr val="FFFF00"/>
                </a:solidFill>
                <a:latin typeface="Times New Roman" panose="02020603050405020304" pitchFamily="18" charset="0"/>
                <a:cs typeface="Times New Roman" panose="02020603050405020304" pitchFamily="18" charset="0"/>
              </a:rPr>
              <a:t>0000H</a:t>
            </a:r>
            <a:r>
              <a:rPr lang="zh-CN" altLang="en-US" sz="2400" b="1" dirty="0">
                <a:solidFill>
                  <a:srgbClr val="FFFF00"/>
                </a:solidFill>
                <a:latin typeface="宋体" panose="02010600030101010101" pitchFamily="2" charset="-122"/>
                <a:cs typeface="宋体" panose="02010600030101010101" pitchFamily="2" charset="-122"/>
              </a:rPr>
              <a:t>，在此处将程序转向专门对程序出错进行处理的程序，使程序纳入正轨。软件冗余可采用两种形式，如下：</a:t>
            </a:r>
            <a:endParaRPr lang="zh-CN" altLang="en-US" sz="2400" b="1" dirty="0">
              <a:solidFill>
                <a:srgbClr val="FFFF00"/>
              </a:solidFill>
              <a:latin typeface="宋体" panose="02010600030101010101" pitchFamily="2" charset="-122"/>
              <a:cs typeface="宋体" panose="02010600030101010101" pitchFamily="2" charset="-122"/>
            </a:endParaRPr>
          </a:p>
          <a:p>
            <a:r>
              <a:rPr lang="zh-CN" altLang="en-US" sz="2400" b="1" dirty="0">
                <a:solidFill>
                  <a:srgbClr val="FFFF00"/>
                </a:solidFill>
                <a:latin typeface="宋体" panose="02010600030101010101" pitchFamily="2" charset="-122"/>
                <a:cs typeface="宋体" panose="02010600030101010101" pitchFamily="2" charset="-122"/>
                <a:sym typeface="+mn-ea"/>
              </a:rPr>
              <a:t>软件陷阱</a:t>
            </a:r>
            <a:r>
              <a:rPr lang="zh-CN" altLang="en-US" sz="2400" b="1" dirty="0">
                <a:solidFill>
                  <a:srgbClr val="FFFF00"/>
                </a:solidFill>
                <a:latin typeface="宋体" panose="02010600030101010101" pitchFamily="2" charset="-122"/>
                <a:cs typeface="宋体" panose="02010600030101010101" pitchFamily="2" charset="-122"/>
              </a:rPr>
              <a:t>形式一：  </a:t>
            </a:r>
            <a:r>
              <a:rPr lang="en-US" altLang="zh-CN" sz="2400" b="1" dirty="0">
                <a:solidFill>
                  <a:srgbClr val="FFFF00"/>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rPr>
              <a:t> </a:t>
            </a:r>
            <a:r>
              <a:rPr lang="en-US" altLang="zh-CN" sz="2400" b="1" dirty="0">
                <a:solidFill>
                  <a:srgbClr val="FFFF00"/>
                </a:solidFill>
                <a:latin typeface="Times New Roman" panose="02020603050405020304" pitchFamily="18" charset="0"/>
                <a:cs typeface="Times New Roman" panose="02020603050405020304" pitchFamily="18" charset="0"/>
              </a:rPr>
              <a:t>NOP           </a:t>
            </a:r>
            <a:endParaRPr lang="en-US" altLang="zh-CN" sz="2400" b="1" dirty="0">
              <a:solidFill>
                <a:srgbClr val="FFFF00"/>
              </a:solidFill>
              <a:latin typeface="Times New Roman" panose="02020603050405020304" pitchFamily="18" charset="0"/>
              <a:cs typeface="Times New Roman" panose="02020603050405020304" pitchFamily="18" charset="0"/>
            </a:endParaRPr>
          </a:p>
          <a:p>
            <a:r>
              <a:rPr lang="en-US" altLang="zh-CN" sz="2400" b="1" dirty="0">
                <a:solidFill>
                  <a:srgbClr val="FFFF00"/>
                </a:solidFill>
                <a:latin typeface="Times New Roman" panose="02020603050405020304" pitchFamily="18" charset="0"/>
                <a:cs typeface="Times New Roman" panose="02020603050405020304" pitchFamily="18" charset="0"/>
              </a:rPr>
              <a:t>                                                    NOP                         </a:t>
            </a:r>
            <a:endParaRPr lang="en-US" altLang="zh-CN" sz="2400" b="1" dirty="0">
              <a:solidFill>
                <a:srgbClr val="FFFF00"/>
              </a:solidFill>
              <a:latin typeface="Times New Roman" panose="02020603050405020304" pitchFamily="18" charset="0"/>
              <a:cs typeface="Times New Roman" panose="02020603050405020304" pitchFamily="18" charset="0"/>
            </a:endParaRPr>
          </a:p>
          <a:p>
            <a:r>
              <a:rPr lang="en-US" altLang="zh-CN" sz="2400" b="1" dirty="0">
                <a:solidFill>
                  <a:srgbClr val="FFFF00"/>
                </a:solidFill>
                <a:latin typeface="Times New Roman" panose="02020603050405020304" pitchFamily="18" charset="0"/>
                <a:cs typeface="Times New Roman" panose="02020603050405020304" pitchFamily="18" charset="0"/>
              </a:rPr>
              <a:t>                                                    LJMP  0000H</a:t>
            </a:r>
            <a:endParaRPr lang="en-US" altLang="zh-CN" sz="2400" b="1" dirty="0">
              <a:solidFill>
                <a:srgbClr val="FFFF00"/>
              </a:solidFill>
              <a:latin typeface="宋体" panose="02010600030101010101" pitchFamily="2" charset="-122"/>
              <a:cs typeface="宋体" panose="02010600030101010101" pitchFamily="2" charset="-122"/>
            </a:endParaRPr>
          </a:p>
          <a:p>
            <a:r>
              <a:rPr lang="en-US" altLang="zh-CN" sz="2400" b="1" dirty="0">
                <a:solidFill>
                  <a:srgbClr val="FFFF00"/>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rPr>
              <a:t>对应入口形式：  </a:t>
            </a:r>
            <a:r>
              <a:rPr lang="en-US" altLang="zh-CN" sz="2400" b="1" dirty="0">
                <a:solidFill>
                  <a:srgbClr val="FFFF00"/>
                </a:solidFill>
                <a:latin typeface="Times New Roman" panose="02020603050405020304" pitchFamily="18" charset="0"/>
                <a:cs typeface="Times New Roman" panose="02020603050405020304" pitchFamily="18" charset="0"/>
              </a:rPr>
              <a:t>0000H</a:t>
            </a:r>
            <a:r>
              <a:rPr lang="zh-CN" altLang="en-US" sz="2400" b="1" dirty="0">
                <a:solidFill>
                  <a:srgbClr val="FFFF00"/>
                </a:solidFill>
                <a:latin typeface="Times New Roman" panose="02020603050405020304" pitchFamily="18" charset="0"/>
                <a:cs typeface="Times New Roman" panose="02020603050405020304" pitchFamily="18" charset="0"/>
              </a:rPr>
              <a:t>：</a:t>
            </a:r>
            <a:r>
              <a:rPr lang="en-US" altLang="zh-CN" sz="2400" b="1" dirty="0">
                <a:solidFill>
                  <a:srgbClr val="FFFF00"/>
                </a:solidFill>
                <a:latin typeface="Times New Roman" panose="02020603050405020304" pitchFamily="18" charset="0"/>
                <a:cs typeface="Times New Roman" panose="02020603050405020304" pitchFamily="18" charset="0"/>
              </a:rPr>
              <a:t>LJMP MAIN</a:t>
            </a:r>
            <a:r>
              <a:rPr lang="en-US" altLang="zh-CN" sz="2400" b="1" dirty="0">
                <a:solidFill>
                  <a:srgbClr val="FFFF00"/>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rPr>
              <a:t>；运行程序</a:t>
            </a:r>
            <a:endParaRPr lang="zh-CN" altLang="en-US" sz="2400" b="1" dirty="0">
              <a:solidFill>
                <a:srgbClr val="FFFF00"/>
              </a:solidFill>
              <a:latin typeface="宋体" panose="02010600030101010101" pitchFamily="2" charset="-122"/>
              <a:cs typeface="宋体" panose="02010600030101010101" pitchFamily="2" charset="-122"/>
            </a:endParaRPr>
          </a:p>
          <a:p>
            <a:r>
              <a:rPr lang="zh-CN" altLang="en-US" sz="2400" b="1" dirty="0">
                <a:solidFill>
                  <a:srgbClr val="FFFF00"/>
                </a:solidFill>
                <a:latin typeface="宋体" panose="02010600030101010101" pitchFamily="2" charset="-122"/>
                <a:cs typeface="宋体" panose="02010600030101010101" pitchFamily="2" charset="-122"/>
              </a:rPr>
              <a:t>                             </a:t>
            </a:r>
            <a:endParaRPr lang="zh-CN" altLang="en-US" dirty="0">
              <a:latin typeface="宋体" panose="02010600030101010101" pitchFamily="2" charset="-122"/>
              <a:cs typeface="宋体" panose="02010600030101010101" pitchFamily="2" charset="-122"/>
            </a:endParaRPr>
          </a:p>
        </p:txBody>
      </p:sp>
      <p:sp>
        <p:nvSpPr>
          <p:cNvPr id="37890" name="Rectangle 2"/>
          <p:cNvSpPr/>
          <p:nvPr/>
        </p:nvSpPr>
        <p:spPr>
          <a:xfrm>
            <a:off x="468313" y="393224"/>
            <a:ext cx="4535487"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ea typeface="楷体_GB2312" pitchFamily="49" charset="-122"/>
                <a:cs typeface="Times New Roman" panose="02020603050405020304" pitchFamily="18" charset="0"/>
              </a:rPr>
              <a:t>7.2.2 </a:t>
            </a:r>
            <a:r>
              <a:rPr lang="zh-CN" altLang="en-US" sz="2400" b="1" dirty="0">
                <a:latin typeface="Arial" panose="020B0604020202020204" pitchFamily="34" charset="0"/>
                <a:ea typeface="楷体_GB2312" pitchFamily="49" charset="-122"/>
              </a:rPr>
              <a:t>软件可靠性设计 </a:t>
            </a:r>
            <a:endParaRPr lang="zh-CN" altLang="en-US" sz="2400" b="1" dirty="0">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90">
                                            <p:txEl>
                                              <p:pRg st="1" end="1"/>
                                            </p:txEl>
                                          </p:spTgt>
                                        </p:tgtEl>
                                        <p:attrNameLst>
                                          <p:attrName>style.visibility</p:attrName>
                                        </p:attrNameLst>
                                      </p:cBhvr>
                                      <p:to>
                                        <p:strVal val="visible"/>
                                      </p:to>
                                    </p:set>
                                    <p:anim calcmode="lin" valueType="num">
                                      <p:cBhvr additive="base">
                                        <p:cTn id="7" dur="500" fill="hold"/>
                                        <p:tgtEl>
                                          <p:spTgt spid="4199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990">
                                            <p:txEl>
                                              <p:pRg st="2" end="2"/>
                                            </p:txEl>
                                          </p:spTgt>
                                        </p:tgtEl>
                                        <p:attrNameLst>
                                          <p:attrName>style.visibility</p:attrName>
                                        </p:attrNameLst>
                                      </p:cBhvr>
                                      <p:to>
                                        <p:strVal val="visible"/>
                                      </p:to>
                                    </p:set>
                                    <p:anim calcmode="lin" valueType="num">
                                      <p:cBhvr additive="base">
                                        <p:cTn id="13" dur="500" fill="hold"/>
                                        <p:tgtEl>
                                          <p:spTgt spid="4199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90">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1990">
                                            <p:txEl>
                                              <p:pRg st="3" end="3"/>
                                            </p:txEl>
                                          </p:spTgt>
                                        </p:tgtEl>
                                        <p:attrNameLst>
                                          <p:attrName>style.visibility</p:attrName>
                                        </p:attrNameLst>
                                      </p:cBhvr>
                                      <p:to>
                                        <p:strVal val="visible"/>
                                      </p:to>
                                    </p:set>
                                    <p:anim calcmode="lin" valueType="num">
                                      <p:cBhvr additive="base">
                                        <p:cTn id="17" dur="500" fill="hold"/>
                                        <p:tgtEl>
                                          <p:spTgt spid="4199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990">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1990">
                                            <p:txEl>
                                              <p:pRg st="4" end="4"/>
                                            </p:txEl>
                                          </p:spTgt>
                                        </p:tgtEl>
                                        <p:attrNameLst>
                                          <p:attrName>style.visibility</p:attrName>
                                        </p:attrNameLst>
                                      </p:cBhvr>
                                      <p:to>
                                        <p:strVal val="visible"/>
                                      </p:to>
                                    </p:set>
                                    <p:anim calcmode="lin" valueType="num">
                                      <p:cBhvr additive="base">
                                        <p:cTn id="21" dur="500" fill="hold"/>
                                        <p:tgtEl>
                                          <p:spTgt spid="4199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990">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1990">
                                            <p:txEl>
                                              <p:pRg st="5" end="5"/>
                                            </p:txEl>
                                          </p:spTgt>
                                        </p:tgtEl>
                                        <p:attrNameLst>
                                          <p:attrName>style.visibility</p:attrName>
                                        </p:attrNameLst>
                                      </p:cBhvr>
                                      <p:to>
                                        <p:strVal val="visible"/>
                                      </p:to>
                                    </p:set>
                                    <p:anim calcmode="lin" valueType="num">
                                      <p:cBhvr additive="base">
                                        <p:cTn id="25" dur="500" fill="hold"/>
                                        <p:tgtEl>
                                          <p:spTgt spid="41990">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9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3" name="Text Box 12" descr="斜纹布"/>
          <p:cNvSpPr txBox="1"/>
          <p:nvPr/>
        </p:nvSpPr>
        <p:spPr>
          <a:xfrm>
            <a:off x="468630" y="1283335"/>
            <a:ext cx="8452485" cy="4154170"/>
          </a:xfrm>
          <a:prstGeom prst="rect">
            <a:avLst/>
          </a:prstGeom>
          <a:noFill/>
          <a:ln w="28575">
            <a:noFill/>
          </a:ln>
          <a:effectLst>
            <a:prstShdw prst="shdw17" dist="17961" dir="2699999">
              <a:schemeClr val="bg2"/>
            </a:prstShdw>
          </a:effectLst>
        </p:spPr>
        <p:txBody>
          <a:bodyPr wrap="square">
            <a:spAutoFit/>
          </a:bodyPr>
          <a:p>
            <a:pPr marL="342900" indent="-342900"/>
            <a:r>
              <a:rPr lang="zh-CN" altLang="en-US" sz="2400" b="1" dirty="0">
                <a:solidFill>
                  <a:srgbClr val="FFFF00"/>
                </a:solidFill>
                <a:latin typeface="宋体" panose="02010600030101010101" pitchFamily="2" charset="-122"/>
                <a:cs typeface="宋体" panose="02010600030101010101" pitchFamily="2" charset="-122"/>
                <a:sym typeface="+mn-ea"/>
              </a:rPr>
              <a:t>软件陷阱形式</a:t>
            </a:r>
            <a:r>
              <a:rPr lang="zh-CN" altLang="en-US" sz="2400" b="1" dirty="0">
                <a:solidFill>
                  <a:srgbClr val="FFFF00"/>
                </a:solidFill>
                <a:latin typeface="宋体" panose="02010600030101010101" pitchFamily="2" charset="-122"/>
                <a:cs typeface="宋体" panose="02010600030101010101" pitchFamily="2" charset="-122"/>
              </a:rPr>
              <a:t>二：   </a:t>
            </a:r>
            <a:r>
              <a:rPr lang="en-US" altLang="zh-CN" sz="2400" b="1" dirty="0">
                <a:solidFill>
                  <a:srgbClr val="FFFF00"/>
                </a:solidFill>
                <a:latin typeface="Times New Roman" panose="02020603050405020304" pitchFamily="18" charset="0"/>
                <a:cs typeface="Times New Roman" panose="02020603050405020304" pitchFamily="18" charset="0"/>
              </a:rPr>
              <a:t>LJMP 0202H</a:t>
            </a:r>
            <a:endParaRPr lang="en-US" altLang="zh-CN" sz="2400" b="1" dirty="0">
              <a:solidFill>
                <a:srgbClr val="FFFF00"/>
              </a:solidFill>
              <a:latin typeface="宋体" panose="02010600030101010101" pitchFamily="2" charset="-122"/>
              <a:cs typeface="宋体" panose="02010600030101010101" pitchFamily="2" charset="-122"/>
            </a:endParaRPr>
          </a:p>
          <a:p>
            <a:pPr marL="342900" indent="-342900"/>
            <a:r>
              <a:rPr lang="en-US" altLang="zh-CN" sz="2400" b="1" dirty="0">
                <a:solidFill>
                  <a:srgbClr val="FFFF00"/>
                </a:solidFill>
                <a:latin typeface="宋体" panose="02010600030101010101" pitchFamily="2" charset="-122"/>
                <a:cs typeface="宋体" panose="02010600030101010101" pitchFamily="2" charset="-122"/>
              </a:rPr>
              <a:t>                   </a:t>
            </a:r>
            <a:r>
              <a:rPr lang="en-US" altLang="zh-CN" sz="2400" b="1" dirty="0">
                <a:solidFill>
                  <a:srgbClr val="FFFF00"/>
                </a:solidFill>
                <a:latin typeface="Times New Roman" panose="02020603050405020304" pitchFamily="18" charset="0"/>
                <a:cs typeface="Times New Roman" panose="02020603050405020304" pitchFamily="18" charset="0"/>
              </a:rPr>
              <a:t>LJMP 0000H</a:t>
            </a:r>
            <a:endParaRPr lang="en-US" altLang="zh-CN" sz="2400" b="1" dirty="0">
              <a:solidFill>
                <a:srgbClr val="FFFF00"/>
              </a:solidFill>
              <a:latin typeface="宋体" panose="02010600030101010101" pitchFamily="2" charset="-122"/>
              <a:cs typeface="宋体" panose="02010600030101010101" pitchFamily="2" charset="-122"/>
            </a:endParaRPr>
          </a:p>
          <a:p>
            <a:pPr marL="342900" indent="-342900"/>
            <a:r>
              <a:rPr lang="en-US" altLang="zh-CN" sz="2400" b="1" dirty="0">
                <a:solidFill>
                  <a:srgbClr val="FFFF00"/>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rPr>
              <a:t>   </a:t>
            </a:r>
            <a:r>
              <a:rPr lang="en-US" altLang="zh-CN" sz="2400" b="1" dirty="0">
                <a:solidFill>
                  <a:srgbClr val="FFFF00"/>
                </a:solidFill>
                <a:latin typeface="Times New Roman" panose="02020603050405020304" pitchFamily="18" charset="0"/>
                <a:cs typeface="Times New Roman" panose="02020603050405020304" pitchFamily="18" charset="0"/>
              </a:rPr>
              <a:t>0000H</a:t>
            </a:r>
            <a:r>
              <a:rPr lang="zh-CN" altLang="en-US" sz="2400" b="1" dirty="0">
                <a:solidFill>
                  <a:srgbClr val="FFFF00"/>
                </a:solidFill>
                <a:latin typeface="Times New Roman" panose="02020603050405020304" pitchFamily="18" charset="0"/>
                <a:cs typeface="Times New Roman" panose="02020603050405020304" pitchFamily="18" charset="0"/>
              </a:rPr>
              <a:t>：</a:t>
            </a:r>
            <a:r>
              <a:rPr lang="en-US" altLang="zh-CN" sz="2400" b="1" dirty="0">
                <a:solidFill>
                  <a:srgbClr val="FFFF00"/>
                </a:solidFill>
                <a:latin typeface="Times New Roman" panose="02020603050405020304" pitchFamily="18" charset="0"/>
                <a:cs typeface="Times New Roman" panose="02020603050405020304" pitchFamily="18" charset="0"/>
              </a:rPr>
              <a:t>LJMP MAIN</a:t>
            </a:r>
            <a:r>
              <a:rPr lang="en-US" altLang="zh-CN" sz="2400" b="1" dirty="0">
                <a:solidFill>
                  <a:srgbClr val="FFFF00"/>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rPr>
              <a:t>；运行主程序</a:t>
            </a:r>
            <a:endParaRPr lang="zh-CN" altLang="en-US" sz="2400" b="1" dirty="0">
              <a:solidFill>
                <a:srgbClr val="FFFF00"/>
              </a:solidFill>
              <a:latin typeface="宋体" panose="02010600030101010101" pitchFamily="2" charset="-122"/>
              <a:cs typeface="宋体" panose="02010600030101010101" pitchFamily="2" charset="-122"/>
            </a:endParaRPr>
          </a:p>
          <a:p>
            <a:pPr marL="342900" indent="-342900"/>
            <a:r>
              <a:rPr lang="zh-CN" altLang="en-US" sz="2400" b="1" dirty="0">
                <a:solidFill>
                  <a:srgbClr val="FFFF00"/>
                </a:solidFill>
                <a:latin typeface="宋体" panose="02010600030101010101" pitchFamily="2" charset="-122"/>
                <a:cs typeface="宋体" panose="02010600030101010101" pitchFamily="2" charset="-122"/>
              </a:rPr>
              <a:t>                     ┆ </a:t>
            </a:r>
            <a:endParaRPr lang="zh-CN" altLang="en-US" sz="2400" b="1" dirty="0">
              <a:solidFill>
                <a:srgbClr val="FFFF00"/>
              </a:solidFill>
              <a:latin typeface="宋体" panose="02010600030101010101" pitchFamily="2" charset="-122"/>
              <a:cs typeface="宋体" panose="02010600030101010101" pitchFamily="2" charset="-122"/>
            </a:endParaRPr>
          </a:p>
          <a:p>
            <a:pPr marL="342900" indent="-342900"/>
            <a:r>
              <a:rPr lang="zh-CN" altLang="en-US" sz="2400" b="1" dirty="0">
                <a:solidFill>
                  <a:srgbClr val="FFFF00"/>
                </a:solidFill>
                <a:latin typeface="宋体" panose="02010600030101010101" pitchFamily="2" charset="-122"/>
                <a:cs typeface="宋体" panose="02010600030101010101" pitchFamily="2" charset="-122"/>
              </a:rPr>
              <a:t>            </a:t>
            </a:r>
            <a:r>
              <a:rPr lang="en-US" altLang="zh-CN" sz="2400" b="1" dirty="0">
                <a:solidFill>
                  <a:srgbClr val="FFFF00"/>
                </a:solidFill>
                <a:latin typeface="Times New Roman" panose="02020603050405020304" pitchFamily="18" charset="0"/>
                <a:cs typeface="Times New Roman" panose="02020603050405020304" pitchFamily="18" charset="0"/>
              </a:rPr>
              <a:t>0202H</a:t>
            </a:r>
            <a:r>
              <a:rPr lang="zh-CN" altLang="en-US" sz="2400" b="1" dirty="0">
                <a:solidFill>
                  <a:srgbClr val="FFFF00"/>
                </a:solidFill>
                <a:latin typeface="Times New Roman" panose="02020603050405020304" pitchFamily="18" charset="0"/>
                <a:cs typeface="Times New Roman" panose="02020603050405020304" pitchFamily="18" charset="0"/>
              </a:rPr>
              <a:t>：</a:t>
            </a:r>
            <a:r>
              <a:rPr lang="en-US" altLang="zh-CN" sz="2400" b="1" dirty="0">
                <a:solidFill>
                  <a:srgbClr val="FFFF00"/>
                </a:solidFill>
                <a:latin typeface="Times New Roman" panose="02020603050405020304" pitchFamily="18" charset="0"/>
                <a:cs typeface="Times New Roman" panose="02020603050405020304" pitchFamily="18" charset="0"/>
              </a:rPr>
              <a:t>LJMP 0000H</a:t>
            </a:r>
            <a:endParaRPr lang="en-US" altLang="zh-CN" sz="2400" b="1" dirty="0">
              <a:solidFill>
                <a:srgbClr val="FFFF00"/>
              </a:solidFill>
              <a:latin typeface="宋体" panose="02010600030101010101" pitchFamily="2" charset="-122"/>
              <a:cs typeface="宋体" panose="02010600030101010101" pitchFamily="2" charset="-122"/>
            </a:endParaRPr>
          </a:p>
          <a:p>
            <a:pPr marL="342900" indent="-342900"/>
            <a:r>
              <a:rPr lang="en-US" altLang="zh-CN" sz="2400" b="1" dirty="0">
                <a:solidFill>
                  <a:srgbClr val="FFFF00"/>
                </a:solidFill>
                <a:latin typeface="宋体" panose="02010600030101010101" pitchFamily="2" charset="-122"/>
                <a:cs typeface="宋体" panose="02010600030101010101" pitchFamily="2" charset="-122"/>
              </a:rPr>
              <a:t>                     ┇</a:t>
            </a:r>
            <a:endParaRPr lang="en-US" altLang="zh-CN" sz="2400" b="1" dirty="0">
              <a:solidFill>
                <a:srgbClr val="FFFF00"/>
              </a:solidFill>
              <a:latin typeface="宋体" panose="02010600030101010101" pitchFamily="2" charset="-122"/>
              <a:cs typeface="宋体" panose="02010600030101010101" pitchFamily="2" charset="-122"/>
            </a:endParaRPr>
          </a:p>
          <a:p>
            <a:pPr marL="342900" indent="-342900"/>
            <a:r>
              <a:rPr lang="zh-CN" altLang="en-US" sz="2400" b="1" dirty="0">
                <a:solidFill>
                  <a:srgbClr val="FFFF00"/>
                </a:solidFill>
                <a:latin typeface="宋体" panose="02010600030101010101" pitchFamily="2" charset="-122"/>
                <a:cs typeface="宋体" panose="02010600030101010101" pitchFamily="2" charset="-122"/>
              </a:rPr>
              <a:t>形式一的机器码为：</a:t>
            </a:r>
            <a:r>
              <a:rPr lang="en-US" altLang="zh-CN" sz="2400" b="1" dirty="0">
                <a:solidFill>
                  <a:srgbClr val="FFFF00"/>
                </a:solidFill>
                <a:latin typeface="Times New Roman" panose="02020603050405020304" pitchFamily="18" charset="0"/>
                <a:cs typeface="Times New Roman" panose="02020603050405020304" pitchFamily="18" charset="0"/>
              </a:rPr>
              <a:t>0000020000</a:t>
            </a:r>
            <a:endParaRPr lang="en-US" altLang="zh-CN" sz="2400" b="1" dirty="0">
              <a:solidFill>
                <a:srgbClr val="FFFF00"/>
              </a:solidFill>
              <a:latin typeface="宋体" panose="02010600030101010101" pitchFamily="2" charset="-122"/>
              <a:cs typeface="宋体" panose="02010600030101010101" pitchFamily="2" charset="-122"/>
            </a:endParaRPr>
          </a:p>
          <a:p>
            <a:pPr marL="342900" indent="-342900"/>
            <a:r>
              <a:rPr lang="zh-CN" altLang="en-US" sz="2400" b="1" dirty="0">
                <a:solidFill>
                  <a:srgbClr val="FFFF00"/>
                </a:solidFill>
                <a:latin typeface="宋体" panose="02010600030101010101" pitchFamily="2" charset="-122"/>
                <a:cs typeface="宋体" panose="02010600030101010101" pitchFamily="2" charset="-122"/>
              </a:rPr>
              <a:t>形式二的机器码为：</a:t>
            </a:r>
            <a:r>
              <a:rPr lang="en-US" altLang="zh-CN" sz="2400" b="1" dirty="0">
                <a:solidFill>
                  <a:srgbClr val="FFFF00"/>
                </a:solidFill>
                <a:latin typeface="Times New Roman" panose="02020603050405020304" pitchFamily="18" charset="0"/>
                <a:cs typeface="Times New Roman" panose="02020603050405020304" pitchFamily="18" charset="0"/>
              </a:rPr>
              <a:t>020202020000</a:t>
            </a:r>
            <a:endParaRPr lang="en-US" altLang="zh-CN" sz="2400" b="1" dirty="0">
              <a:solidFill>
                <a:srgbClr val="FFFF00"/>
              </a:solidFill>
              <a:latin typeface="宋体" panose="02010600030101010101" pitchFamily="2" charset="-122"/>
              <a:cs typeface="宋体" panose="02010600030101010101" pitchFamily="2" charset="-122"/>
            </a:endParaRPr>
          </a:p>
          <a:p>
            <a:r>
              <a:rPr lang="zh-CN" altLang="en-US" sz="2400" b="1" dirty="0">
                <a:solidFill>
                  <a:srgbClr val="FFFF00"/>
                </a:solidFill>
                <a:latin typeface="宋体" panose="02010600030101010101" pitchFamily="2" charset="-122"/>
                <a:cs typeface="宋体" panose="02010600030101010101" pitchFamily="2" charset="-122"/>
              </a:rPr>
              <a:t>根据乱飞程序落入陷阱区的位置不同，可选择执行空操作、转到</a:t>
            </a:r>
            <a:r>
              <a:rPr lang="en-US" altLang="zh-CN" sz="2400" b="1" dirty="0">
                <a:solidFill>
                  <a:srgbClr val="FFFF00"/>
                </a:solidFill>
                <a:latin typeface="Times New Roman" panose="02020603050405020304" pitchFamily="18" charset="0"/>
                <a:cs typeface="Times New Roman" panose="02020603050405020304" pitchFamily="18" charset="0"/>
              </a:rPr>
              <a:t>0000H</a:t>
            </a:r>
            <a:r>
              <a:rPr lang="zh-CN" altLang="en-US" sz="2400" b="1" dirty="0">
                <a:solidFill>
                  <a:srgbClr val="FFFF00"/>
                </a:solidFill>
                <a:latin typeface="宋体" panose="02010600030101010101" pitchFamily="2" charset="-122"/>
                <a:cs typeface="宋体" panose="02010600030101010101" pitchFamily="2" charset="-122"/>
              </a:rPr>
              <a:t>和直转</a:t>
            </a:r>
            <a:r>
              <a:rPr lang="en-US" altLang="zh-CN" sz="2400" b="1" dirty="0">
                <a:solidFill>
                  <a:srgbClr val="FFFF00"/>
                </a:solidFill>
                <a:latin typeface="Times New Roman" panose="02020603050405020304" pitchFamily="18" charset="0"/>
                <a:cs typeface="Times New Roman" panose="02020603050405020304" pitchFamily="18" charset="0"/>
              </a:rPr>
              <a:t>0202H</a:t>
            </a:r>
            <a:r>
              <a:rPr lang="zh-CN" altLang="en-US" sz="2400" b="1" dirty="0">
                <a:solidFill>
                  <a:srgbClr val="FFFF00"/>
                </a:solidFill>
                <a:latin typeface="宋体" panose="02010600030101010101" pitchFamily="2" charset="-122"/>
                <a:cs typeface="宋体" panose="02010600030101010101" pitchFamily="2" charset="-122"/>
              </a:rPr>
              <a:t>单元的形式之一，使程序纳入正轨，指定运行到预定位置。</a:t>
            </a:r>
            <a:r>
              <a:rPr lang="zh-CN" altLang="en-US" sz="2400" dirty="0">
                <a:latin typeface="宋体" panose="02010600030101010101" pitchFamily="2" charset="-122"/>
                <a:cs typeface="宋体" panose="02010600030101010101" pitchFamily="2" charset="-122"/>
              </a:rPr>
              <a:t> </a:t>
            </a:r>
            <a:endParaRPr lang="zh-CN" altLang="en-US" sz="2400" dirty="0">
              <a:latin typeface="宋体" panose="02010600030101010101" pitchFamily="2" charset="-122"/>
              <a:cs typeface="宋体" panose="02010600030101010101" pitchFamily="2" charset="-122"/>
            </a:endParaRPr>
          </a:p>
        </p:txBody>
      </p:sp>
      <p:sp>
        <p:nvSpPr>
          <p:cNvPr id="41986" name="Rectangle 2"/>
          <p:cNvSpPr/>
          <p:nvPr/>
        </p:nvSpPr>
        <p:spPr>
          <a:xfrm>
            <a:off x="468313" y="822801"/>
            <a:ext cx="5040312"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宋体" panose="02010600030101010101" pitchFamily="2" charset="-122"/>
                <a:cs typeface="宋体" panose="02010600030101010101" pitchFamily="2" charset="-122"/>
              </a:rPr>
              <a:t>软件陷阱技术</a:t>
            </a:r>
            <a:endParaRPr lang="zh-CN" altLang="en-US" sz="2400" b="1" dirty="0">
              <a:latin typeface="宋体" panose="02010600030101010101" pitchFamily="2" charset="-122"/>
              <a:cs typeface="宋体" panose="02010600030101010101" pitchFamily="2" charset="-122"/>
            </a:endParaRPr>
          </a:p>
        </p:txBody>
      </p:sp>
      <p:sp>
        <p:nvSpPr>
          <p:cNvPr id="37890" name="Rectangle 2"/>
          <p:cNvSpPr/>
          <p:nvPr/>
        </p:nvSpPr>
        <p:spPr>
          <a:xfrm>
            <a:off x="468313" y="393224"/>
            <a:ext cx="4535487"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ea typeface="楷体_GB2312" pitchFamily="49" charset="-122"/>
                <a:cs typeface="Times New Roman" panose="02020603050405020304" pitchFamily="18" charset="0"/>
              </a:rPr>
              <a:t>7.2.2 </a:t>
            </a:r>
            <a:r>
              <a:rPr lang="zh-CN" altLang="en-US" sz="2400" b="1" dirty="0">
                <a:latin typeface="Arial" panose="020B0604020202020204" pitchFamily="34" charset="0"/>
                <a:ea typeface="楷体_GB2312" pitchFamily="49" charset="-122"/>
              </a:rPr>
              <a:t>软件可靠性设计 </a:t>
            </a:r>
            <a:endParaRPr lang="zh-CN" altLang="en-US" sz="2400" b="1" dirty="0">
              <a:latin typeface="Arial" panose="020B0604020202020204" pitchFamily="34" charset="0"/>
              <a:ea typeface="楷体_GB2312"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7" name="Text Box 12" descr="斜纹布"/>
          <p:cNvSpPr txBox="1"/>
          <p:nvPr/>
        </p:nvSpPr>
        <p:spPr>
          <a:xfrm>
            <a:off x="381000" y="1196975"/>
            <a:ext cx="8634095" cy="2306955"/>
          </a:xfrm>
          <a:prstGeom prst="rect">
            <a:avLst/>
          </a:prstGeom>
          <a:noFill/>
          <a:ln w="28575">
            <a:noFill/>
          </a:ln>
          <a:effectLst>
            <a:prstShdw prst="shdw17" dist="17961" dir="2699999">
              <a:schemeClr val="bg2"/>
            </a:prstShdw>
          </a:effectLst>
        </p:spPr>
        <p:txBody>
          <a:bodyPr wrap="square">
            <a:spAutoFit/>
          </a:bodyPr>
          <a:p>
            <a:pPr marL="342900" indent="-342900"/>
            <a:r>
              <a:rPr lang="en-US" altLang="zh-CN" sz="2400" b="1" dirty="0">
                <a:solidFill>
                  <a:srgbClr val="FF0000"/>
                </a:solidFill>
                <a:latin typeface="Times New Roman" panose="02020603050405020304" pitchFamily="18" charset="0"/>
                <a:cs typeface="Times New Roman" panose="02020603050405020304" pitchFamily="18" charset="0"/>
              </a:rPr>
              <a:t>2) </a:t>
            </a:r>
            <a:r>
              <a:rPr lang="zh-CN" altLang="en-US" sz="2400" b="1" dirty="0">
                <a:solidFill>
                  <a:srgbClr val="FF0000"/>
                </a:solidFill>
                <a:latin typeface="宋体" panose="02010600030101010101" pitchFamily="2" charset="-122"/>
                <a:cs typeface="宋体" panose="02010600030101010101" pitchFamily="2" charset="-122"/>
              </a:rPr>
              <a:t>软件陷阱的安排</a:t>
            </a:r>
            <a:endParaRPr lang="zh-CN" altLang="en-US" sz="2400" b="1" dirty="0">
              <a:solidFill>
                <a:srgbClr val="FF0000"/>
              </a:solidFill>
              <a:latin typeface="宋体" panose="02010600030101010101" pitchFamily="2" charset="-122"/>
              <a:cs typeface="宋体" panose="02010600030101010101" pitchFamily="2" charset="-122"/>
            </a:endParaRPr>
          </a:p>
          <a:p>
            <a:r>
              <a:rPr lang="en-US" altLang="zh-CN" sz="2400" b="1" dirty="0">
                <a:latin typeface="宋体" panose="02010600030101010101" pitchFamily="2" charset="-122"/>
                <a:cs typeface="宋体" panose="02010600030101010101" pitchFamily="2" charset="-122"/>
              </a:rPr>
              <a:t>a.</a:t>
            </a:r>
            <a:r>
              <a:rPr lang="zh-CN" altLang="en-US" sz="2400" b="1" dirty="0">
                <a:latin typeface="宋体" panose="02010600030101010101" pitchFamily="2" charset="-122"/>
                <a:cs typeface="宋体" panose="02010600030101010101" pitchFamily="2" charset="-122"/>
              </a:rPr>
              <a:t>未使用的中断区</a:t>
            </a:r>
            <a:endParaRPr lang="zh-CN" altLang="en-US" sz="2400" b="1" dirty="0">
              <a:latin typeface="宋体" panose="02010600030101010101" pitchFamily="2" charset="-122"/>
              <a:cs typeface="宋体" panose="02010600030101010101" pitchFamily="2" charset="-122"/>
            </a:endParaRPr>
          </a:p>
          <a:p>
            <a:r>
              <a:rPr lang="zh-CN" altLang="en-US" sz="2400" b="1" dirty="0">
                <a:solidFill>
                  <a:srgbClr val="FFFF00"/>
                </a:solidFill>
                <a:latin typeface="宋体" panose="02010600030101010101" pitchFamily="2" charset="-122"/>
                <a:cs typeface="宋体" panose="02010600030101010101" pitchFamily="2" charset="-122"/>
              </a:rPr>
              <a:t>在编程时，不要为节约</a:t>
            </a:r>
            <a:r>
              <a:rPr lang="en-US" altLang="zh-CN" sz="2400" b="1" dirty="0">
                <a:solidFill>
                  <a:srgbClr val="FFFF00"/>
                </a:solidFill>
                <a:latin typeface="Times New Roman" panose="02020603050405020304" pitchFamily="18" charset="0"/>
                <a:cs typeface="Times New Roman" panose="02020603050405020304" pitchFamily="18" charset="0"/>
              </a:rPr>
              <a:t>ROM</a:t>
            </a:r>
            <a:r>
              <a:rPr lang="zh-CN" altLang="en-US" sz="2400" b="1" dirty="0">
                <a:solidFill>
                  <a:srgbClr val="FFFF00"/>
                </a:solidFill>
                <a:latin typeface="宋体" panose="02010600030101010101" pitchFamily="2" charset="-122"/>
                <a:cs typeface="宋体" panose="02010600030101010101" pitchFamily="2" charset="-122"/>
              </a:rPr>
              <a:t>空间，将未使用的中断向量区用于存放正常工作程序。因为当干扰使未使用的中断开放，并激活这些中断时，会进一步引发混乱。如果在这些地方设置陷阱，就能及时捕捉到错误中断。</a:t>
            </a:r>
            <a:endParaRPr lang="zh-CN" altLang="en-US" sz="2400" b="1" dirty="0">
              <a:solidFill>
                <a:srgbClr val="FFFF00"/>
              </a:solidFill>
              <a:latin typeface="宋体" panose="02010600030101010101" pitchFamily="2" charset="-122"/>
              <a:cs typeface="宋体" panose="02010600030101010101" pitchFamily="2" charset="-122"/>
            </a:endParaRPr>
          </a:p>
        </p:txBody>
      </p:sp>
      <p:sp>
        <p:nvSpPr>
          <p:cNvPr id="41986" name="Rectangle 2"/>
          <p:cNvSpPr/>
          <p:nvPr/>
        </p:nvSpPr>
        <p:spPr>
          <a:xfrm>
            <a:off x="468313" y="822801"/>
            <a:ext cx="5040312"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宋体" panose="02010600030101010101" pitchFamily="2" charset="-122"/>
                <a:cs typeface="宋体" panose="02010600030101010101" pitchFamily="2" charset="-122"/>
              </a:rPr>
              <a:t>软件陷阱技术</a:t>
            </a:r>
            <a:endParaRPr lang="zh-CN" altLang="en-US" sz="2400" b="1" dirty="0">
              <a:latin typeface="宋体" panose="02010600030101010101" pitchFamily="2" charset="-122"/>
              <a:cs typeface="宋体" panose="02010600030101010101" pitchFamily="2" charset="-122"/>
            </a:endParaRPr>
          </a:p>
        </p:txBody>
      </p:sp>
      <p:sp>
        <p:nvSpPr>
          <p:cNvPr id="37890" name="Rectangle 2"/>
          <p:cNvSpPr/>
          <p:nvPr/>
        </p:nvSpPr>
        <p:spPr>
          <a:xfrm>
            <a:off x="468313" y="393224"/>
            <a:ext cx="4535487"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ea typeface="楷体_GB2312" pitchFamily="49" charset="-122"/>
                <a:cs typeface="Times New Roman" panose="02020603050405020304" pitchFamily="18" charset="0"/>
              </a:rPr>
              <a:t>7.2.2 </a:t>
            </a:r>
            <a:r>
              <a:rPr lang="zh-CN" altLang="en-US" sz="2400" b="1" dirty="0">
                <a:latin typeface="Arial" panose="020B0604020202020204" pitchFamily="34" charset="0"/>
                <a:ea typeface="楷体_GB2312" pitchFamily="49" charset="-122"/>
              </a:rPr>
              <a:t>软件可靠性设计 </a:t>
            </a:r>
            <a:endParaRPr lang="zh-CN" altLang="en-US" sz="2400" b="1" dirty="0">
              <a:latin typeface="Arial" panose="020B0604020202020204" pitchFamily="34" charset="0"/>
              <a:ea typeface="楷体_GB2312" pitchFamily="49" charset="-122"/>
            </a:endParaRPr>
          </a:p>
        </p:txBody>
      </p:sp>
      <p:sp>
        <p:nvSpPr>
          <p:cNvPr id="45061" name="Text Box 11" descr="斜纹布"/>
          <p:cNvSpPr txBox="1"/>
          <p:nvPr/>
        </p:nvSpPr>
        <p:spPr>
          <a:xfrm>
            <a:off x="468630" y="3517900"/>
            <a:ext cx="4128135" cy="2306955"/>
          </a:xfrm>
          <a:prstGeom prst="rect">
            <a:avLst/>
          </a:prstGeom>
          <a:noFill/>
          <a:ln w="28575">
            <a:noFill/>
          </a:ln>
          <a:effectLst>
            <a:prstShdw prst="shdw17" dist="17961" dir="2699999">
              <a:schemeClr val="bg2"/>
            </a:prstShdw>
          </a:effectLst>
        </p:spPr>
        <p:txBody>
          <a:bodyPr wrap="square">
            <a:spAutoFit/>
          </a:bodyPr>
          <a:p>
            <a:pPr marL="342900" indent="-342900"/>
            <a:r>
              <a:rPr lang="zh-CN" altLang="en-US" sz="2400" b="1" dirty="0">
                <a:solidFill>
                  <a:srgbClr val="FFFF00"/>
                </a:solidFill>
                <a:latin typeface="宋体" panose="02010600030101010101" pitchFamily="2" charset="-122"/>
                <a:cs typeface="宋体" panose="02010600030101010101" pitchFamily="2" charset="-122"/>
              </a:rPr>
              <a:t>采用</a:t>
            </a:r>
            <a:r>
              <a:rPr lang="en-US" altLang="zh-CN" sz="2400" b="1" dirty="0">
                <a:solidFill>
                  <a:srgbClr val="FFFF00"/>
                </a:solidFill>
                <a:latin typeface="Times New Roman" panose="02020603050405020304" pitchFamily="18" charset="0"/>
                <a:cs typeface="Times New Roman" panose="02020603050405020304" pitchFamily="18" charset="0"/>
              </a:rPr>
              <a:t>LJMP</a:t>
            </a:r>
            <a:r>
              <a:rPr lang="zh-CN" altLang="en-US" sz="2400" b="1" dirty="0">
                <a:solidFill>
                  <a:srgbClr val="FFFF00"/>
                </a:solidFill>
                <a:latin typeface="宋体" panose="02010600030101010101" pitchFamily="2" charset="-122"/>
                <a:cs typeface="宋体" panose="02010600030101010101" pitchFamily="2" charset="-122"/>
              </a:rPr>
              <a:t>的中断服务程序：</a:t>
            </a:r>
            <a:endParaRPr lang="zh-CN" altLang="en-US" sz="2400" b="1" dirty="0">
              <a:solidFill>
                <a:srgbClr val="FFFF00"/>
              </a:solidFill>
              <a:latin typeface="宋体" panose="02010600030101010101" pitchFamily="2" charset="-122"/>
              <a:cs typeface="宋体" panose="02010600030101010101" pitchFamily="2" charset="-122"/>
            </a:endParaRPr>
          </a:p>
          <a:p>
            <a:pPr marL="342900" indent="-342900"/>
            <a:r>
              <a:rPr lang="zh-CN" altLang="en-US" sz="2400" b="1" dirty="0">
                <a:solidFill>
                  <a:srgbClr val="FFFF00"/>
                </a:solidFill>
                <a:latin typeface="宋体" panose="02010600030101010101" pitchFamily="2" charset="-122"/>
                <a:cs typeface="宋体" panose="02010600030101010101" pitchFamily="2" charset="-122"/>
              </a:rPr>
              <a:t>	</a:t>
            </a:r>
            <a:r>
              <a:rPr lang="en-US" altLang="zh-CN" sz="2400" b="1" dirty="0">
                <a:solidFill>
                  <a:srgbClr val="FFFF00"/>
                </a:solidFill>
                <a:latin typeface="Times New Roman" panose="02020603050405020304" pitchFamily="18" charset="0"/>
                <a:cs typeface="Times New Roman" panose="02020603050405020304" pitchFamily="18" charset="0"/>
              </a:rPr>
              <a:t>NOP</a:t>
            </a:r>
            <a:endParaRPr lang="en-US" altLang="zh-CN" sz="2400" b="1" dirty="0">
              <a:solidFill>
                <a:srgbClr val="FFFF00"/>
              </a:solidFill>
              <a:latin typeface="Times New Roman" panose="02020603050405020304" pitchFamily="18" charset="0"/>
              <a:cs typeface="Times New Roman" panose="02020603050405020304" pitchFamily="18" charset="0"/>
            </a:endParaRPr>
          </a:p>
          <a:p>
            <a:pPr marL="342900" indent="-342900"/>
            <a:r>
              <a:rPr lang="en-US" altLang="zh-CN" sz="2400" b="1" dirty="0">
                <a:solidFill>
                  <a:srgbClr val="FFFF00"/>
                </a:solidFill>
                <a:latin typeface="Times New Roman" panose="02020603050405020304" pitchFamily="18" charset="0"/>
                <a:cs typeface="Times New Roman" panose="02020603050405020304" pitchFamily="18" charset="0"/>
              </a:rPr>
              <a:t>	NOP</a:t>
            </a:r>
            <a:endParaRPr lang="en-US" altLang="zh-CN" sz="2400" b="1" dirty="0">
              <a:solidFill>
                <a:srgbClr val="FFFF00"/>
              </a:solidFill>
              <a:latin typeface="Times New Roman" panose="02020603050405020304" pitchFamily="18" charset="0"/>
              <a:cs typeface="Times New Roman" panose="02020603050405020304" pitchFamily="18" charset="0"/>
            </a:endParaRPr>
          </a:p>
          <a:p>
            <a:pPr marL="342900" indent="-342900"/>
            <a:r>
              <a:rPr lang="en-US" altLang="zh-CN" sz="2400" b="1" dirty="0">
                <a:solidFill>
                  <a:srgbClr val="FFFF00"/>
                </a:solidFill>
                <a:latin typeface="Times New Roman" panose="02020603050405020304" pitchFamily="18" charset="0"/>
                <a:cs typeface="Times New Roman" panose="02020603050405020304" pitchFamily="18" charset="0"/>
              </a:rPr>
              <a:t>	POP direct1</a:t>
            </a:r>
            <a:endParaRPr lang="en-US" altLang="zh-CN" sz="2400" b="1" dirty="0">
              <a:solidFill>
                <a:srgbClr val="FFFF00"/>
              </a:solidFill>
              <a:latin typeface="Times New Roman" panose="02020603050405020304" pitchFamily="18" charset="0"/>
              <a:cs typeface="Times New Roman" panose="02020603050405020304" pitchFamily="18" charset="0"/>
            </a:endParaRPr>
          </a:p>
          <a:p>
            <a:pPr marL="342900" indent="-342900"/>
            <a:r>
              <a:rPr lang="en-US" altLang="zh-CN" sz="2400" b="1" dirty="0">
                <a:solidFill>
                  <a:srgbClr val="FFFF00"/>
                </a:solidFill>
                <a:latin typeface="Times New Roman" panose="02020603050405020304" pitchFamily="18" charset="0"/>
                <a:cs typeface="Times New Roman" panose="02020603050405020304" pitchFamily="18" charset="0"/>
              </a:rPr>
              <a:t>	POP direct2</a:t>
            </a:r>
            <a:endParaRPr lang="en-US" altLang="zh-CN" sz="2400" b="1" dirty="0">
              <a:solidFill>
                <a:srgbClr val="FFFF00"/>
              </a:solidFill>
              <a:latin typeface="Times New Roman" panose="02020603050405020304" pitchFamily="18" charset="0"/>
              <a:cs typeface="Times New Roman" panose="02020603050405020304" pitchFamily="18" charset="0"/>
            </a:endParaRPr>
          </a:p>
          <a:p>
            <a:pPr marL="342900" indent="-342900"/>
            <a:r>
              <a:rPr lang="en-US" altLang="zh-CN" sz="2400" b="1" dirty="0">
                <a:solidFill>
                  <a:srgbClr val="FFFF00"/>
                </a:solidFill>
                <a:latin typeface="Times New Roman" panose="02020603050405020304" pitchFamily="18" charset="0"/>
                <a:cs typeface="Times New Roman" panose="02020603050405020304" pitchFamily="18" charset="0"/>
              </a:rPr>
              <a:t>	LJMP 0000H</a:t>
            </a:r>
            <a:endParaRPr lang="en-US" altLang="zh-CN" sz="2400" b="1" dirty="0">
              <a:solidFill>
                <a:srgbClr val="FFFF00"/>
              </a:solidFill>
              <a:latin typeface="Times New Roman" panose="02020603050405020304" pitchFamily="18" charset="0"/>
              <a:cs typeface="Times New Roman" panose="02020603050405020304" pitchFamily="18" charset="0"/>
            </a:endParaRPr>
          </a:p>
        </p:txBody>
      </p:sp>
      <p:sp>
        <p:nvSpPr>
          <p:cNvPr id="2" name="Text Box 11" descr="斜纹布"/>
          <p:cNvSpPr txBox="1"/>
          <p:nvPr/>
        </p:nvSpPr>
        <p:spPr>
          <a:xfrm>
            <a:off x="4630420" y="3230880"/>
            <a:ext cx="4182745" cy="3046095"/>
          </a:xfrm>
          <a:prstGeom prst="rect">
            <a:avLst/>
          </a:prstGeom>
          <a:noFill/>
          <a:ln w="28575">
            <a:noFill/>
          </a:ln>
          <a:effectLst>
            <a:prstShdw prst="shdw17" dist="17961" dir="2699999">
              <a:schemeClr val="bg2"/>
            </a:prstShdw>
          </a:effectLst>
        </p:spPr>
        <p:txBody>
          <a:bodyPr wrap="square">
            <a:spAutoFit/>
          </a:bodyPr>
          <a:p>
            <a:pPr marL="342900" indent="-342900"/>
            <a:r>
              <a:rPr lang="zh-CN" altLang="en-US" sz="2400" b="1" dirty="0">
                <a:solidFill>
                  <a:srgbClr val="FFFF00"/>
                </a:solidFill>
                <a:latin typeface="宋体" panose="02010600030101010101" pitchFamily="2" charset="-122"/>
                <a:cs typeface="宋体" panose="02010600030101010101" pitchFamily="2" charset="-122"/>
              </a:rPr>
              <a:t>采用</a:t>
            </a:r>
            <a:r>
              <a:rPr lang="en-US" altLang="zh-CN" sz="2400" b="1" dirty="0">
                <a:solidFill>
                  <a:srgbClr val="FFFF00"/>
                </a:solidFill>
                <a:latin typeface="Times New Roman" panose="02020603050405020304" pitchFamily="18" charset="0"/>
                <a:cs typeface="Times New Roman" panose="02020603050405020304" pitchFamily="18" charset="0"/>
              </a:rPr>
              <a:t>RETI</a:t>
            </a:r>
            <a:r>
              <a:rPr lang="zh-CN" altLang="en-US" sz="2400" b="1" dirty="0">
                <a:solidFill>
                  <a:srgbClr val="FFFF00"/>
                </a:solidFill>
                <a:latin typeface="宋体" panose="02010600030101010101" pitchFamily="2" charset="-122"/>
                <a:cs typeface="宋体" panose="02010600030101010101" pitchFamily="2" charset="-122"/>
              </a:rPr>
              <a:t>中断服务程序形式</a:t>
            </a:r>
            <a:endParaRPr lang="zh-CN" altLang="en-US" sz="2400" b="1" dirty="0">
              <a:solidFill>
                <a:srgbClr val="FFFF00"/>
              </a:solidFill>
              <a:latin typeface="宋体" panose="02010600030101010101" pitchFamily="2" charset="-122"/>
              <a:cs typeface="宋体" panose="02010600030101010101" pitchFamily="2" charset="-122"/>
            </a:endParaRPr>
          </a:p>
          <a:p>
            <a:pPr marL="342900" indent="-342900"/>
            <a:r>
              <a:rPr lang="zh-CN" altLang="en-US" sz="2400" b="1" dirty="0">
                <a:solidFill>
                  <a:srgbClr val="FFFF00"/>
                </a:solidFill>
                <a:latin typeface="宋体" panose="02010600030101010101" pitchFamily="2" charset="-122"/>
                <a:cs typeface="宋体" panose="02010600030101010101" pitchFamily="2" charset="-122"/>
              </a:rPr>
              <a:t>	</a:t>
            </a:r>
            <a:r>
              <a:rPr lang="en-US" altLang="zh-CN" sz="2400" b="1" dirty="0">
                <a:solidFill>
                  <a:srgbClr val="FFFF00"/>
                </a:solidFill>
                <a:latin typeface="Times New Roman" panose="02020603050405020304" pitchFamily="18" charset="0"/>
                <a:cs typeface="Times New Roman" panose="02020603050405020304" pitchFamily="18" charset="0"/>
              </a:rPr>
              <a:t>NOP</a:t>
            </a:r>
            <a:endParaRPr lang="en-US" altLang="zh-CN" sz="2400" b="1" dirty="0">
              <a:solidFill>
                <a:srgbClr val="FFFF00"/>
              </a:solidFill>
              <a:latin typeface="Times New Roman" panose="02020603050405020304" pitchFamily="18" charset="0"/>
              <a:cs typeface="Times New Roman" panose="02020603050405020304" pitchFamily="18" charset="0"/>
            </a:endParaRPr>
          </a:p>
          <a:p>
            <a:pPr marL="342900" indent="-342900"/>
            <a:r>
              <a:rPr lang="en-US" altLang="zh-CN" sz="2400" b="1" dirty="0">
                <a:solidFill>
                  <a:srgbClr val="FFFF00"/>
                </a:solidFill>
                <a:latin typeface="Times New Roman" panose="02020603050405020304" pitchFamily="18" charset="0"/>
                <a:cs typeface="Times New Roman" panose="02020603050405020304" pitchFamily="18" charset="0"/>
              </a:rPr>
              <a:t>	NOP</a:t>
            </a:r>
            <a:endParaRPr lang="en-US" altLang="zh-CN" sz="2400" b="1" dirty="0">
              <a:solidFill>
                <a:srgbClr val="FFFF00"/>
              </a:solidFill>
              <a:latin typeface="Times New Roman" panose="02020603050405020304" pitchFamily="18" charset="0"/>
              <a:cs typeface="Times New Roman" panose="02020603050405020304" pitchFamily="18" charset="0"/>
            </a:endParaRPr>
          </a:p>
          <a:p>
            <a:pPr marL="342900" indent="-342900"/>
            <a:r>
              <a:rPr lang="en-US" altLang="zh-CN" sz="2400" b="1" dirty="0">
                <a:solidFill>
                  <a:srgbClr val="FFFF00"/>
                </a:solidFill>
                <a:latin typeface="Times New Roman" panose="02020603050405020304" pitchFamily="18" charset="0"/>
                <a:cs typeface="Times New Roman" panose="02020603050405020304" pitchFamily="18" charset="0"/>
              </a:rPr>
              <a:t>	POP direct1</a:t>
            </a:r>
            <a:endParaRPr lang="en-US" altLang="zh-CN" sz="2400" b="1" dirty="0">
              <a:solidFill>
                <a:srgbClr val="FFFF00"/>
              </a:solidFill>
              <a:latin typeface="Times New Roman" panose="02020603050405020304" pitchFamily="18" charset="0"/>
              <a:cs typeface="Times New Roman" panose="02020603050405020304" pitchFamily="18" charset="0"/>
            </a:endParaRPr>
          </a:p>
          <a:p>
            <a:pPr marL="342900" indent="-342900"/>
            <a:r>
              <a:rPr lang="en-US" altLang="zh-CN" sz="2400" b="1" dirty="0">
                <a:solidFill>
                  <a:srgbClr val="FFFF00"/>
                </a:solidFill>
                <a:latin typeface="Times New Roman" panose="02020603050405020304" pitchFamily="18" charset="0"/>
                <a:cs typeface="Times New Roman" panose="02020603050405020304" pitchFamily="18" charset="0"/>
              </a:rPr>
              <a:t>	POP direct2</a:t>
            </a:r>
            <a:endParaRPr lang="en-US" altLang="zh-CN" sz="2400" b="1" dirty="0">
              <a:solidFill>
                <a:srgbClr val="FFFF00"/>
              </a:solidFill>
              <a:latin typeface="Times New Roman" panose="02020603050405020304" pitchFamily="18" charset="0"/>
              <a:cs typeface="Times New Roman" panose="02020603050405020304" pitchFamily="18" charset="0"/>
            </a:endParaRPr>
          </a:p>
          <a:p>
            <a:pPr marL="342900" indent="-342900"/>
            <a:r>
              <a:rPr lang="en-US" altLang="zh-CN" sz="2400" b="1" dirty="0">
                <a:solidFill>
                  <a:srgbClr val="FFFF00"/>
                </a:solidFill>
                <a:latin typeface="Times New Roman" panose="02020603050405020304" pitchFamily="18" charset="0"/>
                <a:cs typeface="Times New Roman" panose="02020603050405020304" pitchFamily="18" charset="0"/>
              </a:rPr>
              <a:t>	PUSH 00H</a:t>
            </a:r>
            <a:endParaRPr lang="en-US" altLang="zh-CN" sz="2400" b="1" dirty="0">
              <a:solidFill>
                <a:srgbClr val="FFFF00"/>
              </a:solidFill>
              <a:latin typeface="Times New Roman" panose="02020603050405020304" pitchFamily="18" charset="0"/>
              <a:cs typeface="Times New Roman" panose="02020603050405020304" pitchFamily="18" charset="0"/>
            </a:endParaRPr>
          </a:p>
          <a:p>
            <a:pPr marL="342900" indent="-342900"/>
            <a:r>
              <a:rPr lang="en-US" altLang="zh-CN" sz="2400" b="1" dirty="0">
                <a:solidFill>
                  <a:srgbClr val="FFFF00"/>
                </a:solidFill>
                <a:latin typeface="Times New Roman" panose="02020603050405020304" pitchFamily="18" charset="0"/>
                <a:cs typeface="Times New Roman" panose="02020603050405020304" pitchFamily="18" charset="0"/>
              </a:rPr>
              <a:t>	PUSH 00H</a:t>
            </a:r>
            <a:endParaRPr lang="en-US" altLang="zh-CN" sz="2400" b="1" dirty="0">
              <a:solidFill>
                <a:srgbClr val="FFFF00"/>
              </a:solidFill>
              <a:latin typeface="Times New Roman" panose="02020603050405020304" pitchFamily="18" charset="0"/>
              <a:cs typeface="Times New Roman" panose="02020603050405020304" pitchFamily="18" charset="0"/>
            </a:endParaRPr>
          </a:p>
          <a:p>
            <a:pPr marL="342900" indent="-342900"/>
            <a:r>
              <a:rPr lang="en-US" altLang="zh-CN" sz="2400" b="1" dirty="0">
                <a:solidFill>
                  <a:srgbClr val="FFFF00"/>
                </a:solidFill>
                <a:latin typeface="Times New Roman" panose="02020603050405020304" pitchFamily="18" charset="0"/>
                <a:cs typeface="Times New Roman" panose="02020603050405020304" pitchFamily="18" charset="0"/>
              </a:rPr>
              <a:t>	RETI</a:t>
            </a:r>
            <a:endParaRPr lang="en-US" altLang="zh-CN" sz="2400" b="1"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7"/>
                                        </p:tgtEl>
                                        <p:attrNameLst>
                                          <p:attrName>style.visibility</p:attrName>
                                        </p:attrNameLst>
                                      </p:cBhvr>
                                      <p:to>
                                        <p:strVal val="visible"/>
                                      </p:to>
                                    </p:set>
                                    <p:anim calcmode="lin" valueType="num">
                                      <p:cBhvr additive="base">
                                        <p:cTn id="7" dur="500" fill="hold"/>
                                        <p:tgtEl>
                                          <p:spTgt spid="44037"/>
                                        </p:tgtEl>
                                        <p:attrNameLst>
                                          <p:attrName>ppt_x</p:attrName>
                                        </p:attrNameLst>
                                      </p:cBhvr>
                                      <p:tavLst>
                                        <p:tav tm="0">
                                          <p:val>
                                            <p:strVal val="#ppt_x"/>
                                          </p:val>
                                        </p:tav>
                                        <p:tav tm="100000">
                                          <p:val>
                                            <p:strVal val="#ppt_x"/>
                                          </p:val>
                                        </p:tav>
                                      </p:tavLst>
                                    </p:anim>
                                    <p:anim calcmode="lin" valueType="num">
                                      <p:cBhvr additive="base">
                                        <p:cTn id="8" dur="500" fill="hold"/>
                                        <p:tgtEl>
                                          <p:spTgt spid="4403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061"/>
                                        </p:tgtEl>
                                        <p:attrNameLst>
                                          <p:attrName>style.visibility</p:attrName>
                                        </p:attrNameLst>
                                      </p:cBhvr>
                                      <p:to>
                                        <p:strVal val="visible"/>
                                      </p:to>
                                    </p:set>
                                    <p:anim calcmode="lin" valueType="num">
                                      <p:cBhvr additive="base">
                                        <p:cTn id="13" dur="500" fill="hold"/>
                                        <p:tgtEl>
                                          <p:spTgt spid="45061"/>
                                        </p:tgtEl>
                                        <p:attrNameLst>
                                          <p:attrName>ppt_x</p:attrName>
                                        </p:attrNameLst>
                                      </p:cBhvr>
                                      <p:tavLst>
                                        <p:tav tm="0">
                                          <p:val>
                                            <p:strVal val="#ppt_x"/>
                                          </p:val>
                                        </p:tav>
                                        <p:tav tm="100000">
                                          <p:val>
                                            <p:strVal val="#ppt_x"/>
                                          </p:val>
                                        </p:tav>
                                      </p:tavLst>
                                    </p:anim>
                                    <p:anim calcmode="lin" valueType="num">
                                      <p:cBhvr additive="base">
                                        <p:cTn id="14" dur="500" fill="hold"/>
                                        <p:tgtEl>
                                          <p:spTgt spid="4506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animBg="1"/>
      <p:bldP spid="45061" grpId="0" animBg="1"/>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5" name="Text Box 11" descr="斜纹布"/>
          <p:cNvSpPr txBox="1"/>
          <p:nvPr/>
        </p:nvSpPr>
        <p:spPr>
          <a:xfrm>
            <a:off x="360680" y="1555750"/>
            <a:ext cx="8171815" cy="1938020"/>
          </a:xfrm>
          <a:prstGeom prst="rect">
            <a:avLst/>
          </a:prstGeom>
          <a:noFill/>
          <a:ln w="28575">
            <a:noFill/>
          </a:ln>
          <a:effectLst>
            <a:prstShdw prst="shdw17" dist="17961" dir="2699999">
              <a:schemeClr val="bg2"/>
            </a:prstShdw>
          </a:effectLst>
        </p:spPr>
        <p:txBody>
          <a:bodyPr wrap="square">
            <a:spAutoFit/>
          </a:bodyPr>
          <a:p>
            <a:r>
              <a:rPr lang="en-US" altLang="zh-CN" sz="2400" b="1" dirty="0">
                <a:latin typeface="Times New Roman" panose="02020603050405020304" pitchFamily="18" charset="0"/>
                <a:cs typeface="Times New Roman" panose="02020603050405020304" pitchFamily="18" charset="0"/>
              </a:rPr>
              <a:t>b.</a:t>
            </a:r>
            <a:r>
              <a:rPr lang="zh-CN" altLang="en-US" sz="2400" b="1" dirty="0">
                <a:latin typeface="宋体" panose="02010600030101010101" pitchFamily="2" charset="-122"/>
                <a:cs typeface="宋体" panose="02010600030101010101" pitchFamily="2" charset="-122"/>
              </a:rPr>
              <a:t>未使用的</a:t>
            </a:r>
            <a:r>
              <a:rPr lang="en-US" altLang="zh-CN" sz="2400" b="1" dirty="0">
                <a:latin typeface="Times New Roman" panose="02020603050405020304" pitchFamily="18" charset="0"/>
                <a:cs typeface="Times New Roman" panose="02020603050405020304" pitchFamily="18" charset="0"/>
              </a:rPr>
              <a:t>EPROM</a:t>
            </a:r>
            <a:r>
              <a:rPr lang="zh-CN" altLang="en-US" sz="2400" b="1" dirty="0">
                <a:latin typeface="宋体" panose="02010600030101010101" pitchFamily="2" charset="-122"/>
                <a:cs typeface="宋体" panose="02010600030101010101" pitchFamily="2" charset="-122"/>
              </a:rPr>
              <a:t>空间</a:t>
            </a:r>
            <a:endParaRPr lang="zh-CN" altLang="en-US" sz="2400" b="1" dirty="0">
              <a:latin typeface="宋体" panose="02010600030101010101" pitchFamily="2" charset="-122"/>
              <a:cs typeface="宋体" panose="02010600030101010101" pitchFamily="2" charset="-122"/>
            </a:endParaRPr>
          </a:p>
          <a:p>
            <a:r>
              <a:rPr lang="zh-CN" altLang="en-US" sz="2400" b="1" dirty="0">
                <a:solidFill>
                  <a:srgbClr val="FFFF00"/>
                </a:solidFill>
                <a:latin typeface="宋体" panose="02010600030101010101" pitchFamily="2" charset="-122"/>
                <a:cs typeface="宋体" panose="02010600030101010101" pitchFamily="2" charset="-122"/>
              </a:rPr>
              <a:t>现在使用的</a:t>
            </a:r>
            <a:r>
              <a:rPr lang="en-US" altLang="zh-CN" sz="2400" b="1" dirty="0">
                <a:solidFill>
                  <a:srgbClr val="FFFF00"/>
                </a:solidFill>
                <a:latin typeface="Times New Roman" panose="02020603050405020304" pitchFamily="18" charset="0"/>
                <a:cs typeface="Times New Roman" panose="02020603050405020304" pitchFamily="18" charset="0"/>
              </a:rPr>
              <a:t>EPROM</a:t>
            </a:r>
            <a:r>
              <a:rPr lang="zh-CN" altLang="en-US" sz="2400" b="1" dirty="0">
                <a:solidFill>
                  <a:srgbClr val="FFFF00"/>
                </a:solidFill>
                <a:latin typeface="宋体" panose="02010600030101010101" pitchFamily="2" charset="-122"/>
                <a:cs typeface="宋体" panose="02010600030101010101" pitchFamily="2" charset="-122"/>
              </a:rPr>
              <a:t>一般很少全部用完，对于未使用的非程序用区可用</a:t>
            </a:r>
            <a:r>
              <a:rPr lang="en-US" altLang="zh-CN" sz="2400" b="1" dirty="0">
                <a:solidFill>
                  <a:srgbClr val="FFFF00"/>
                </a:solidFill>
                <a:latin typeface="Times New Roman" panose="02020603050405020304" pitchFamily="18" charset="0"/>
                <a:cs typeface="Times New Roman" panose="02020603050405020304" pitchFamily="18" charset="0"/>
              </a:rPr>
              <a:t>0000020000</a:t>
            </a:r>
            <a:r>
              <a:rPr lang="zh-CN" altLang="en-US" sz="2400" b="1" dirty="0">
                <a:solidFill>
                  <a:srgbClr val="FFFF00"/>
                </a:solidFill>
                <a:latin typeface="宋体" panose="02010600030101010101" pitchFamily="2" charset="-122"/>
                <a:cs typeface="宋体" panose="02010600030101010101" pitchFamily="2" charset="-122"/>
              </a:rPr>
              <a:t>或</a:t>
            </a:r>
            <a:r>
              <a:rPr lang="en-US" altLang="zh-CN" sz="2400" b="1" dirty="0">
                <a:solidFill>
                  <a:srgbClr val="FFFF00"/>
                </a:solidFill>
                <a:latin typeface="Times New Roman" panose="02020603050405020304" pitchFamily="18" charset="0"/>
                <a:cs typeface="Times New Roman" panose="02020603050405020304" pitchFamily="18" charset="0"/>
              </a:rPr>
              <a:t>020202020000</a:t>
            </a:r>
            <a:r>
              <a:rPr lang="zh-CN" altLang="en-US" sz="2400" b="1" dirty="0">
                <a:solidFill>
                  <a:srgbClr val="FFFF00"/>
                </a:solidFill>
                <a:latin typeface="宋体" panose="02010600030101010101" pitchFamily="2" charset="-122"/>
                <a:cs typeface="宋体" panose="02010600030101010101" pitchFamily="2" charset="-122"/>
              </a:rPr>
              <a:t>数据填满。注意，最后一条填入数据应为</a:t>
            </a:r>
            <a:r>
              <a:rPr lang="en-US" altLang="zh-CN" sz="2400" b="1" dirty="0">
                <a:solidFill>
                  <a:srgbClr val="FFFF00"/>
                </a:solidFill>
                <a:latin typeface="Times New Roman" panose="02020603050405020304" pitchFamily="18" charset="0"/>
                <a:cs typeface="Times New Roman" panose="02020603050405020304" pitchFamily="18" charset="0"/>
              </a:rPr>
              <a:t>020000</a:t>
            </a:r>
            <a:r>
              <a:rPr lang="zh-CN" altLang="en-US" sz="2400" b="1" dirty="0">
                <a:solidFill>
                  <a:srgbClr val="FFFF00"/>
                </a:solidFill>
                <a:latin typeface="宋体" panose="02010600030101010101" pitchFamily="2" charset="-122"/>
                <a:cs typeface="宋体" panose="02010600030101010101" pitchFamily="2" charset="-122"/>
              </a:rPr>
              <a:t>。当乱飞程序进入此区后，便会迅速自动入轨。</a:t>
            </a:r>
            <a:endParaRPr lang="zh-CN" altLang="en-US" sz="2400" b="1" dirty="0">
              <a:solidFill>
                <a:srgbClr val="FFFF00"/>
              </a:solidFill>
              <a:latin typeface="宋体" panose="02010600030101010101" pitchFamily="2" charset="-122"/>
              <a:cs typeface="宋体" panose="02010600030101010101" pitchFamily="2" charset="-122"/>
            </a:endParaRPr>
          </a:p>
        </p:txBody>
      </p:sp>
      <p:sp>
        <p:nvSpPr>
          <p:cNvPr id="44037" name="Text Box 12" descr="斜纹布"/>
          <p:cNvSpPr txBox="1"/>
          <p:nvPr/>
        </p:nvSpPr>
        <p:spPr>
          <a:xfrm>
            <a:off x="381000" y="1196975"/>
            <a:ext cx="8634095" cy="460375"/>
          </a:xfrm>
          <a:prstGeom prst="rect">
            <a:avLst/>
          </a:prstGeom>
          <a:noFill/>
          <a:ln w="28575">
            <a:noFill/>
          </a:ln>
          <a:effectLst>
            <a:prstShdw prst="shdw17" dist="17961" dir="2699999">
              <a:schemeClr val="bg2"/>
            </a:prstShdw>
          </a:effectLst>
        </p:spPr>
        <p:txBody>
          <a:bodyPr wrap="square">
            <a:spAutoFit/>
          </a:bodyPr>
          <a:p>
            <a:pPr marL="342900" indent="-342900"/>
            <a:r>
              <a:rPr lang="en-US" altLang="zh-CN" sz="2400" b="1" dirty="0">
                <a:solidFill>
                  <a:srgbClr val="FF0000"/>
                </a:solidFill>
                <a:latin typeface="Times New Roman" panose="02020603050405020304" pitchFamily="18" charset="0"/>
                <a:cs typeface="Times New Roman" panose="02020603050405020304" pitchFamily="18" charset="0"/>
              </a:rPr>
              <a:t>2) </a:t>
            </a:r>
            <a:r>
              <a:rPr lang="zh-CN" altLang="en-US" sz="2400" b="1" dirty="0">
                <a:solidFill>
                  <a:srgbClr val="FF0000"/>
                </a:solidFill>
                <a:latin typeface="宋体" panose="02010600030101010101" pitchFamily="2" charset="-122"/>
                <a:cs typeface="宋体" panose="02010600030101010101" pitchFamily="2" charset="-122"/>
              </a:rPr>
              <a:t>软件陷阱的安排</a:t>
            </a:r>
            <a:endParaRPr lang="zh-CN" altLang="en-US" sz="2400" b="1" dirty="0">
              <a:solidFill>
                <a:srgbClr val="FFFF00"/>
              </a:solidFill>
              <a:latin typeface="宋体" panose="02010600030101010101" pitchFamily="2" charset="-122"/>
              <a:cs typeface="宋体" panose="02010600030101010101" pitchFamily="2" charset="-122"/>
            </a:endParaRPr>
          </a:p>
        </p:txBody>
      </p:sp>
      <p:sp>
        <p:nvSpPr>
          <p:cNvPr id="41986" name="Rectangle 2"/>
          <p:cNvSpPr/>
          <p:nvPr/>
        </p:nvSpPr>
        <p:spPr>
          <a:xfrm>
            <a:off x="468313" y="822801"/>
            <a:ext cx="5040312"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宋体" panose="02010600030101010101" pitchFamily="2" charset="-122"/>
                <a:cs typeface="宋体" panose="02010600030101010101" pitchFamily="2" charset="-122"/>
              </a:rPr>
              <a:t>软件陷阱技术</a:t>
            </a:r>
            <a:endParaRPr lang="zh-CN" altLang="en-US" sz="2400" b="1" dirty="0">
              <a:latin typeface="宋体" panose="02010600030101010101" pitchFamily="2" charset="-122"/>
              <a:cs typeface="宋体" panose="02010600030101010101" pitchFamily="2" charset="-122"/>
            </a:endParaRPr>
          </a:p>
        </p:txBody>
      </p:sp>
      <p:sp>
        <p:nvSpPr>
          <p:cNvPr id="37890" name="Rectangle 2"/>
          <p:cNvSpPr/>
          <p:nvPr/>
        </p:nvSpPr>
        <p:spPr>
          <a:xfrm>
            <a:off x="468313" y="393224"/>
            <a:ext cx="4535487"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ea typeface="楷体_GB2312" pitchFamily="49" charset="-122"/>
                <a:cs typeface="Times New Roman" panose="02020603050405020304" pitchFamily="18" charset="0"/>
              </a:rPr>
              <a:t>7.2.2 </a:t>
            </a:r>
            <a:r>
              <a:rPr lang="zh-CN" altLang="en-US" sz="2400" b="1" dirty="0">
                <a:latin typeface="Arial" panose="020B0604020202020204" pitchFamily="34" charset="0"/>
                <a:ea typeface="楷体_GB2312" pitchFamily="49" charset="-122"/>
              </a:rPr>
              <a:t>软件可靠性设计 </a:t>
            </a:r>
            <a:endParaRPr lang="zh-CN" altLang="en-US" sz="2400" b="1" dirty="0">
              <a:latin typeface="Arial" panose="020B0604020202020204" pitchFamily="34" charset="0"/>
              <a:ea typeface="楷体_GB2312" pitchFamily="49" charset="-122"/>
            </a:endParaRPr>
          </a:p>
        </p:txBody>
      </p:sp>
      <p:sp>
        <p:nvSpPr>
          <p:cNvPr id="47109" name="Text Box 12" descr="斜纹布"/>
          <p:cNvSpPr txBox="1"/>
          <p:nvPr/>
        </p:nvSpPr>
        <p:spPr>
          <a:xfrm>
            <a:off x="323533" y="3357245"/>
            <a:ext cx="8280400" cy="3415030"/>
          </a:xfrm>
          <a:prstGeom prst="rect">
            <a:avLst/>
          </a:prstGeom>
          <a:noFill/>
          <a:ln w="28575">
            <a:noFill/>
          </a:ln>
          <a:effectLst>
            <a:prstShdw prst="shdw17" dist="17961" dir="2699999">
              <a:schemeClr val="bg2"/>
            </a:prstShdw>
          </a:effectLst>
        </p:spPr>
        <p:txBody>
          <a:bodyPr>
            <a:spAutoFit/>
          </a:bodyPr>
          <a:p>
            <a:r>
              <a:rPr lang="en-US" altLang="zh-CN" sz="2400" b="1" dirty="0">
                <a:latin typeface="Times New Roman" panose="02020603050405020304" pitchFamily="18" charset="0"/>
                <a:cs typeface="Times New Roman" panose="02020603050405020304" pitchFamily="18" charset="0"/>
              </a:rPr>
              <a:t>c.</a:t>
            </a:r>
            <a:r>
              <a:rPr lang="zh-CN" altLang="en-US" sz="2400" b="1" dirty="0">
                <a:latin typeface="宋体" panose="02010600030101010101" pitchFamily="2" charset="-122"/>
                <a:cs typeface="宋体" panose="02010600030101010101" pitchFamily="2" charset="-122"/>
              </a:rPr>
              <a:t>运行程序区</a:t>
            </a:r>
            <a:endParaRPr lang="zh-CN" altLang="en-US" sz="2400" b="1" dirty="0">
              <a:latin typeface="宋体" panose="02010600030101010101" pitchFamily="2" charset="-122"/>
              <a:cs typeface="宋体" panose="02010600030101010101" pitchFamily="2" charset="-122"/>
            </a:endParaRPr>
          </a:p>
          <a:p>
            <a:r>
              <a:rPr lang="zh-CN" altLang="en-US" sz="2400" b="1" dirty="0">
                <a:solidFill>
                  <a:srgbClr val="FFFF00"/>
                </a:solidFill>
                <a:latin typeface="宋体" panose="02010600030101010101" pitchFamily="2" charset="-122"/>
                <a:cs typeface="宋体" panose="02010600030101010101" pitchFamily="2" charset="-122"/>
              </a:rPr>
              <a:t>前面曾指出，乱飞的程序在用户程序内部跳转时可用指令冗余技术加以解决，也可以设置一些软件陷阱，更有效地抑制程序乱飞，使程序运行更加可靠。程序设计时常采用模块化设计，按照程序的要求一个模块一个模块的执行。可以将陷阱指令组分散放置在用户程序各模块之间空余的单元里。在正常程序中不执行这些陷阱指令，保证用户程序正常运行。但当程序乱飞一旦落放入这些陷阱区，马上将乱飞的程序拉到正确轨道。</a:t>
            </a:r>
            <a:endParaRPr lang="zh-CN" altLang="en-US" sz="2400" b="1" dirty="0">
              <a:solidFill>
                <a:srgbClr val="FFFF00"/>
              </a:solidFill>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5"/>
                                        </p:tgtEl>
                                        <p:attrNameLst>
                                          <p:attrName>style.visibility</p:attrName>
                                        </p:attrNameLst>
                                      </p:cBhvr>
                                      <p:to>
                                        <p:strVal val="visible"/>
                                      </p:to>
                                    </p:set>
                                    <p:anim calcmode="lin" valueType="num">
                                      <p:cBhvr additive="base">
                                        <p:cTn id="7" dur="500" fill="hold"/>
                                        <p:tgtEl>
                                          <p:spTgt spid="46085"/>
                                        </p:tgtEl>
                                        <p:attrNameLst>
                                          <p:attrName>ppt_x</p:attrName>
                                        </p:attrNameLst>
                                      </p:cBhvr>
                                      <p:tavLst>
                                        <p:tav tm="0">
                                          <p:val>
                                            <p:strVal val="#ppt_x"/>
                                          </p:val>
                                        </p:tav>
                                        <p:tav tm="100000">
                                          <p:val>
                                            <p:strVal val="#ppt_x"/>
                                          </p:val>
                                        </p:tav>
                                      </p:tavLst>
                                    </p:anim>
                                    <p:anim calcmode="lin" valueType="num">
                                      <p:cBhvr additive="base">
                                        <p:cTn id="8" dur="500" fill="hold"/>
                                        <p:tgtEl>
                                          <p:spTgt spid="4608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109"/>
                                        </p:tgtEl>
                                        <p:attrNameLst>
                                          <p:attrName>style.visibility</p:attrName>
                                        </p:attrNameLst>
                                      </p:cBhvr>
                                      <p:to>
                                        <p:strVal val="visible"/>
                                      </p:to>
                                    </p:set>
                                    <p:anim calcmode="lin" valueType="num">
                                      <p:cBhvr additive="base">
                                        <p:cTn id="13" dur="500" fill="hold"/>
                                        <p:tgtEl>
                                          <p:spTgt spid="47109"/>
                                        </p:tgtEl>
                                        <p:attrNameLst>
                                          <p:attrName>ppt_x</p:attrName>
                                        </p:attrNameLst>
                                      </p:cBhvr>
                                      <p:tavLst>
                                        <p:tav tm="0">
                                          <p:val>
                                            <p:strVal val="#ppt_x"/>
                                          </p:val>
                                        </p:tav>
                                        <p:tav tm="100000">
                                          <p:val>
                                            <p:strVal val="#ppt_x"/>
                                          </p:val>
                                        </p:tav>
                                      </p:tavLst>
                                    </p:anim>
                                    <p:anim calcmode="lin" valueType="num">
                                      <p:cBhvr additive="base">
                                        <p:cTn id="14" dur="500" fill="hold"/>
                                        <p:tgtEl>
                                          <p:spTgt spid="47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animBg="1"/>
      <p:bldP spid="47109"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3" name="Text Box 12" descr="斜纹布"/>
          <p:cNvSpPr txBox="1"/>
          <p:nvPr/>
        </p:nvSpPr>
        <p:spPr>
          <a:xfrm>
            <a:off x="180340" y="1700530"/>
            <a:ext cx="4180205" cy="3476625"/>
          </a:xfrm>
          <a:prstGeom prst="rect">
            <a:avLst/>
          </a:prstGeom>
          <a:noFill/>
          <a:ln w="28575">
            <a:noFill/>
          </a:ln>
          <a:effectLst>
            <a:prstShdw prst="shdw17" dist="17961" dir="2699999">
              <a:schemeClr val="bg2"/>
            </a:prstShdw>
          </a:effectLst>
        </p:spPr>
        <p:txBody>
          <a:bodyPr wrap="square">
            <a:spAutoFit/>
          </a:bodyPr>
          <a:p>
            <a:r>
              <a:rPr lang="en-US" altLang="zh-CN" sz="2000" b="1" dirty="0">
                <a:latin typeface="Times New Roman" panose="02020603050405020304" pitchFamily="18" charset="0"/>
                <a:cs typeface="Times New Roman" panose="02020603050405020304" pitchFamily="18" charset="0"/>
              </a:rPr>
              <a:t>d.</a:t>
            </a:r>
            <a:r>
              <a:rPr lang="zh-CN" altLang="en-US" sz="2000" b="1" dirty="0">
                <a:latin typeface="宋体" panose="02010600030101010101" pitchFamily="2" charset="-122"/>
                <a:cs typeface="宋体" panose="02010600030101010101" pitchFamily="2" charset="-122"/>
              </a:rPr>
              <a:t>中断服务程序区</a:t>
            </a:r>
            <a:endParaRPr lang="zh-CN" altLang="en-US" sz="2000" b="1" dirty="0">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    举例如下，设用户主程序运行区间为</a:t>
            </a:r>
            <a:r>
              <a:rPr lang="en-US" altLang="zh-CN" sz="2000" b="1" dirty="0">
                <a:solidFill>
                  <a:srgbClr val="FFFF00"/>
                </a:solidFill>
                <a:latin typeface="Times New Roman" panose="02020603050405020304" pitchFamily="18" charset="0"/>
                <a:cs typeface="Times New Roman" panose="02020603050405020304" pitchFamily="18" charset="0"/>
              </a:rPr>
              <a:t>ADD1—ADD2</a:t>
            </a:r>
            <a:r>
              <a:rPr lang="zh-CN" altLang="en-US" sz="2000" b="1" dirty="0">
                <a:solidFill>
                  <a:srgbClr val="FFFF00"/>
                </a:solidFill>
                <a:latin typeface="宋体" panose="02010600030101010101" pitchFamily="2" charset="-122"/>
                <a:cs typeface="宋体" panose="02010600030101010101" pitchFamily="2" charset="-122"/>
              </a:rPr>
              <a:t>，并设定时器</a:t>
            </a:r>
            <a:r>
              <a:rPr lang="en-US" altLang="zh-CN" sz="2000" b="1" dirty="0">
                <a:solidFill>
                  <a:srgbClr val="FFFF00"/>
                </a:solidFill>
                <a:latin typeface="Times New Roman" panose="02020603050405020304" pitchFamily="18" charset="0"/>
                <a:cs typeface="Times New Roman" panose="02020603050405020304" pitchFamily="18" charset="0"/>
              </a:rPr>
              <a:t>T</a:t>
            </a:r>
            <a:r>
              <a:rPr lang="en-US" altLang="zh-CN" sz="2000" b="1" baseline="-25000" dirty="0">
                <a:solidFill>
                  <a:srgbClr val="FFFF00"/>
                </a:solidFill>
                <a:latin typeface="Times New Roman" panose="02020603050405020304" pitchFamily="18" charset="0"/>
                <a:cs typeface="Times New Roman" panose="02020603050405020304" pitchFamily="18" charset="0"/>
              </a:rPr>
              <a:t>0</a:t>
            </a:r>
            <a:r>
              <a:rPr lang="zh-CN" altLang="en-US" sz="2000" b="1" dirty="0">
                <a:solidFill>
                  <a:srgbClr val="FFFF00"/>
                </a:solidFill>
                <a:latin typeface="宋体" panose="02010600030101010101" pitchFamily="2" charset="-122"/>
                <a:cs typeface="宋体" panose="02010600030101010101" pitchFamily="2" charset="-122"/>
              </a:rPr>
              <a:t>产生</a:t>
            </a:r>
            <a:r>
              <a:rPr lang="en-US" altLang="zh-CN" sz="2000" b="1" dirty="0">
                <a:solidFill>
                  <a:srgbClr val="FFFF00"/>
                </a:solidFill>
                <a:latin typeface="Times New Roman" panose="02020603050405020304" pitchFamily="18" charset="0"/>
                <a:cs typeface="Times New Roman" panose="02020603050405020304" pitchFamily="18" charset="0"/>
              </a:rPr>
              <a:t>10ms</a:t>
            </a:r>
            <a:r>
              <a:rPr lang="zh-CN" altLang="en-US" sz="2000" b="1" dirty="0">
                <a:solidFill>
                  <a:srgbClr val="FFFF00"/>
                </a:solidFill>
                <a:latin typeface="宋体" panose="02010600030101010101" pitchFamily="2" charset="-122"/>
                <a:cs typeface="宋体" panose="02010600030101010101" pitchFamily="2" charset="-122"/>
              </a:rPr>
              <a:t>定时中断。当程序乱飞落入</a:t>
            </a:r>
            <a:r>
              <a:rPr lang="en-US" altLang="zh-CN" sz="2000" b="1" dirty="0">
                <a:solidFill>
                  <a:srgbClr val="FFFF00"/>
                </a:solidFill>
                <a:latin typeface="Times New Roman" panose="02020603050405020304" pitchFamily="18" charset="0"/>
                <a:cs typeface="Times New Roman" panose="02020603050405020304" pitchFamily="18" charset="0"/>
              </a:rPr>
              <a:t>ADD1—ADD2</a:t>
            </a:r>
            <a:r>
              <a:rPr lang="zh-CN" altLang="en-US" sz="2000" b="1" dirty="0">
                <a:solidFill>
                  <a:srgbClr val="FFFF00"/>
                </a:solidFill>
                <a:latin typeface="宋体" panose="02010600030101010101" pitchFamily="2" charset="-122"/>
                <a:cs typeface="宋体" panose="02010600030101010101" pitchFamily="2" charset="-122"/>
              </a:rPr>
              <a:t>区间外，若在此用户程序区外发生了定时中断，可在中断服务程序中判定中断地址</a:t>
            </a:r>
            <a:r>
              <a:rPr lang="en-US" altLang="zh-CN" sz="2000" b="1" dirty="0">
                <a:solidFill>
                  <a:srgbClr val="FFFF00"/>
                </a:solidFill>
                <a:latin typeface="Times New Roman" panose="02020603050405020304" pitchFamily="18" charset="0"/>
                <a:cs typeface="Times New Roman" panose="02020603050405020304" pitchFamily="18" charset="0"/>
              </a:rPr>
              <a:t>ADDX</a:t>
            </a:r>
            <a:r>
              <a:rPr lang="zh-CN" altLang="en-US" sz="2000" b="1" dirty="0">
                <a:solidFill>
                  <a:srgbClr val="FFFF00"/>
                </a:solidFill>
                <a:latin typeface="宋体" panose="02010600030101010101" pitchFamily="2" charset="-122"/>
                <a:cs typeface="宋体" panose="02010600030101010101" pitchFamily="2" charset="-122"/>
              </a:rPr>
              <a:t>。若</a:t>
            </a:r>
            <a:r>
              <a:rPr lang="en-US" altLang="zh-CN" sz="2000" b="1" dirty="0">
                <a:solidFill>
                  <a:srgbClr val="FFFF00"/>
                </a:solidFill>
                <a:latin typeface="Times New Roman" panose="02020603050405020304" pitchFamily="18" charset="0"/>
                <a:cs typeface="Times New Roman" panose="02020603050405020304" pitchFamily="18" charset="0"/>
              </a:rPr>
              <a:t>ADDX〈ADD1</a:t>
            </a:r>
            <a:r>
              <a:rPr lang="zh-CN" altLang="en-US" sz="2000" b="1" dirty="0">
                <a:solidFill>
                  <a:srgbClr val="FFFF00"/>
                </a:solidFill>
                <a:latin typeface="宋体" panose="02010600030101010101" pitchFamily="2" charset="-122"/>
                <a:cs typeface="宋体" panose="02010600030101010101" pitchFamily="2" charset="-122"/>
              </a:rPr>
              <a:t>或</a:t>
            </a:r>
            <a:r>
              <a:rPr lang="en-US" altLang="zh-CN" sz="2000" b="1" dirty="0">
                <a:solidFill>
                  <a:srgbClr val="FFFF00"/>
                </a:solidFill>
                <a:latin typeface="Times New Roman" panose="02020603050405020304" pitchFamily="18" charset="0"/>
                <a:cs typeface="Times New Roman" panose="02020603050405020304" pitchFamily="18" charset="0"/>
              </a:rPr>
              <a:t>ADDX〉ADD2</a:t>
            </a:r>
            <a:r>
              <a:rPr lang="zh-CN" altLang="en-US" sz="2000" b="1" dirty="0">
                <a:solidFill>
                  <a:srgbClr val="FFFF00"/>
                </a:solidFill>
                <a:latin typeface="宋体" panose="02010600030101010101" pitchFamily="2" charset="-122"/>
                <a:cs typeface="宋体" panose="02010600030101010101" pitchFamily="2" charset="-122"/>
              </a:rPr>
              <a:t>，说明发生了程序乱飞，则应使程序返回到复位入口地址</a:t>
            </a:r>
            <a:r>
              <a:rPr lang="en-US" altLang="zh-CN" sz="2000" b="1" dirty="0">
                <a:solidFill>
                  <a:srgbClr val="FFFF00"/>
                </a:solidFill>
                <a:latin typeface="Times New Roman" panose="02020603050405020304" pitchFamily="18" charset="0"/>
                <a:cs typeface="Times New Roman" panose="02020603050405020304" pitchFamily="18" charset="0"/>
              </a:rPr>
              <a:t>0000H</a:t>
            </a:r>
            <a:r>
              <a:rPr lang="zh-CN" altLang="en-US" sz="2000" b="1" dirty="0">
                <a:solidFill>
                  <a:srgbClr val="FFFF00"/>
                </a:solidFill>
                <a:latin typeface="宋体" panose="02010600030101010101" pitchFamily="2" charset="-122"/>
                <a:cs typeface="宋体" panose="02010600030101010101" pitchFamily="2" charset="-122"/>
              </a:rPr>
              <a:t>，使乱飞程序纳入正轨。</a:t>
            </a:r>
            <a:endParaRPr lang="zh-CN" altLang="en-US" sz="2000" b="1" dirty="0">
              <a:solidFill>
                <a:srgbClr val="FFFF00"/>
              </a:solidFill>
              <a:latin typeface="宋体" panose="02010600030101010101" pitchFamily="2" charset="-122"/>
              <a:cs typeface="宋体" panose="02010600030101010101" pitchFamily="2" charset="-122"/>
            </a:endParaRPr>
          </a:p>
        </p:txBody>
      </p:sp>
      <p:sp>
        <p:nvSpPr>
          <p:cNvPr id="44037" name="Text Box 12" descr="斜纹布"/>
          <p:cNvSpPr txBox="1"/>
          <p:nvPr/>
        </p:nvSpPr>
        <p:spPr>
          <a:xfrm>
            <a:off x="519430" y="1196975"/>
            <a:ext cx="2971800" cy="460375"/>
          </a:xfrm>
          <a:prstGeom prst="rect">
            <a:avLst/>
          </a:prstGeom>
          <a:noFill/>
          <a:ln w="28575">
            <a:noFill/>
          </a:ln>
          <a:effectLst>
            <a:prstShdw prst="shdw17" dist="17961" dir="2699999">
              <a:schemeClr val="bg2"/>
            </a:prstShdw>
          </a:effectLst>
        </p:spPr>
        <p:txBody>
          <a:bodyPr wrap="square">
            <a:spAutoFit/>
          </a:bodyPr>
          <a:p>
            <a:pPr marL="342900" indent="-342900"/>
            <a:r>
              <a:rPr lang="en-US" altLang="zh-CN" sz="2400" b="1" dirty="0">
                <a:solidFill>
                  <a:srgbClr val="FF0000"/>
                </a:solidFill>
                <a:latin typeface="Times New Roman" panose="02020603050405020304" pitchFamily="18" charset="0"/>
                <a:cs typeface="Times New Roman" panose="02020603050405020304" pitchFamily="18" charset="0"/>
              </a:rPr>
              <a:t>2) </a:t>
            </a:r>
            <a:r>
              <a:rPr lang="zh-CN" altLang="en-US" sz="2400" b="1" dirty="0">
                <a:solidFill>
                  <a:srgbClr val="FF0000"/>
                </a:solidFill>
                <a:latin typeface="宋体" panose="02010600030101010101" pitchFamily="2" charset="-122"/>
                <a:cs typeface="宋体" panose="02010600030101010101" pitchFamily="2" charset="-122"/>
              </a:rPr>
              <a:t>软件陷阱的安排</a:t>
            </a:r>
            <a:endParaRPr lang="zh-CN" altLang="en-US" sz="2400" b="1" dirty="0">
              <a:solidFill>
                <a:srgbClr val="FFFF00"/>
              </a:solidFill>
              <a:latin typeface="宋体" panose="02010600030101010101" pitchFamily="2" charset="-122"/>
              <a:cs typeface="宋体" panose="02010600030101010101" pitchFamily="2" charset="-122"/>
            </a:endParaRPr>
          </a:p>
        </p:txBody>
      </p:sp>
      <p:sp>
        <p:nvSpPr>
          <p:cNvPr id="41986" name="Rectangle 2"/>
          <p:cNvSpPr/>
          <p:nvPr/>
        </p:nvSpPr>
        <p:spPr>
          <a:xfrm>
            <a:off x="468313" y="822801"/>
            <a:ext cx="5040312"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宋体" panose="02010600030101010101" pitchFamily="2" charset="-122"/>
                <a:cs typeface="宋体" panose="02010600030101010101" pitchFamily="2" charset="-122"/>
              </a:rPr>
              <a:t>软件陷阱技术</a:t>
            </a:r>
            <a:endParaRPr lang="zh-CN" altLang="en-US" sz="2400" b="1" dirty="0">
              <a:latin typeface="宋体" panose="02010600030101010101" pitchFamily="2" charset="-122"/>
              <a:cs typeface="宋体" panose="02010600030101010101" pitchFamily="2" charset="-122"/>
            </a:endParaRPr>
          </a:p>
        </p:txBody>
      </p:sp>
      <p:sp>
        <p:nvSpPr>
          <p:cNvPr id="37890" name="Rectangle 2"/>
          <p:cNvSpPr/>
          <p:nvPr/>
        </p:nvSpPr>
        <p:spPr>
          <a:xfrm>
            <a:off x="468313" y="393224"/>
            <a:ext cx="4535487"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ea typeface="楷体_GB2312" pitchFamily="49" charset="-122"/>
                <a:cs typeface="Times New Roman" panose="02020603050405020304" pitchFamily="18" charset="0"/>
              </a:rPr>
              <a:t>7.2.2 </a:t>
            </a:r>
            <a:r>
              <a:rPr lang="zh-CN" altLang="en-US" sz="2400" b="1" dirty="0">
                <a:latin typeface="Arial" panose="020B0604020202020204" pitchFamily="34" charset="0"/>
                <a:ea typeface="楷体_GB2312" pitchFamily="49" charset="-122"/>
              </a:rPr>
              <a:t>软件可靠性设计 </a:t>
            </a:r>
            <a:endParaRPr lang="zh-CN" altLang="en-US" sz="2400" b="1" dirty="0">
              <a:latin typeface="Arial" panose="020B0604020202020204" pitchFamily="34" charset="0"/>
              <a:ea typeface="楷体_GB2312" pitchFamily="49" charset="-122"/>
            </a:endParaRPr>
          </a:p>
        </p:txBody>
      </p:sp>
      <p:sp>
        <p:nvSpPr>
          <p:cNvPr id="49157" name="Text Box 11" descr="斜纹布"/>
          <p:cNvSpPr txBox="1"/>
          <p:nvPr/>
        </p:nvSpPr>
        <p:spPr>
          <a:xfrm>
            <a:off x="180340" y="5069205"/>
            <a:ext cx="3650615" cy="1630045"/>
          </a:xfrm>
          <a:prstGeom prst="rect">
            <a:avLst/>
          </a:prstGeom>
          <a:noFill/>
          <a:ln w="28575">
            <a:noFill/>
          </a:ln>
          <a:effectLst>
            <a:prstShdw prst="shdw17" dist="17961" dir="2699999">
              <a:schemeClr val="bg2"/>
            </a:prstShdw>
          </a:effectLst>
        </p:spPr>
        <p:txBody>
          <a:bodyPr wrap="square">
            <a:spAutoFit/>
          </a:bodyPr>
          <a:p>
            <a:r>
              <a:rPr lang="zh-CN" altLang="en-US" sz="2000" b="1" dirty="0">
                <a:latin typeface="宋体" panose="02010600030101010101" pitchFamily="2" charset="-122"/>
                <a:cs typeface="宋体" panose="02010600030101010101" pitchFamily="2" charset="-122"/>
              </a:rPr>
              <a:t>假设</a:t>
            </a:r>
            <a:r>
              <a:rPr lang="en-US" altLang="zh-CN" sz="2000" b="1" dirty="0">
                <a:latin typeface="Times New Roman" panose="02020603050405020304" pitchFamily="18" charset="0"/>
                <a:cs typeface="Times New Roman" panose="02020603050405020304" pitchFamily="18" charset="0"/>
              </a:rPr>
              <a:t>ADD1=0100</a:t>
            </a:r>
            <a:r>
              <a:rPr lang="zh-CN" altLang="en-US" sz="2000" b="1" dirty="0">
                <a:latin typeface="宋体" panose="02010600030101010101" pitchFamily="2" charset="-122"/>
                <a:cs typeface="宋体" panose="02010600030101010101" pitchFamily="2" charset="-122"/>
              </a:rPr>
              <a:t>，</a:t>
            </a:r>
            <a:r>
              <a:rPr lang="en-US" altLang="zh-CN" sz="2000" b="1" dirty="0">
                <a:latin typeface="Times New Roman" panose="02020603050405020304" pitchFamily="18" charset="0"/>
                <a:cs typeface="Times New Roman" panose="02020603050405020304" pitchFamily="18" charset="0"/>
              </a:rPr>
              <a:t>ADD2=1000H</a:t>
            </a:r>
            <a:r>
              <a:rPr lang="zh-CN" altLang="en-US" sz="2000" b="1" dirty="0">
                <a:latin typeface="宋体" panose="02010600030101010101" pitchFamily="2" charset="-122"/>
                <a:cs typeface="宋体" panose="02010600030101010101" pitchFamily="2" charset="-122"/>
              </a:rPr>
              <a:t>，</a:t>
            </a:r>
            <a:r>
              <a:rPr lang="en-US" altLang="zh-CN" sz="2000" b="1" dirty="0">
                <a:latin typeface="Times New Roman" panose="02020603050405020304" pitchFamily="18" charset="0"/>
                <a:cs typeface="Times New Roman" panose="02020603050405020304" pitchFamily="18" charset="0"/>
              </a:rPr>
              <a:t>2FH</a:t>
            </a:r>
            <a:r>
              <a:rPr lang="zh-CN" altLang="en-US" sz="2000" b="1" dirty="0">
                <a:latin typeface="宋体" panose="02010600030101010101" pitchFamily="2" charset="-122"/>
                <a:cs typeface="宋体" panose="02010600030101010101" pitchFamily="2" charset="-122"/>
              </a:rPr>
              <a:t>为断点地址高字节暂存单元，</a:t>
            </a:r>
            <a:r>
              <a:rPr lang="en-US" altLang="zh-CN" sz="2000" b="1" dirty="0">
                <a:latin typeface="Times New Roman" panose="02020603050405020304" pitchFamily="18" charset="0"/>
                <a:cs typeface="Times New Roman" panose="02020603050405020304" pitchFamily="18" charset="0"/>
              </a:rPr>
              <a:t>2EH</a:t>
            </a:r>
            <a:r>
              <a:rPr lang="zh-CN" altLang="en-US" sz="2000" b="1" dirty="0">
                <a:latin typeface="宋体" panose="02010600030101010101" pitchFamily="2" charset="-122"/>
                <a:cs typeface="宋体" panose="02010600030101010101" pitchFamily="2" charset="-122"/>
              </a:rPr>
              <a:t>为断点地址低字节暂存单元。</a:t>
            </a:r>
            <a:endParaRPr lang="en-US" altLang="zh-CN" sz="2000" b="1" dirty="0">
              <a:solidFill>
                <a:srgbClr val="FFFF00"/>
              </a:solidFill>
              <a:latin typeface="Times New Roman" panose="02020603050405020304" pitchFamily="18" charset="0"/>
              <a:cs typeface="Times New Roman" panose="02020603050405020304" pitchFamily="18" charset="0"/>
            </a:endParaRPr>
          </a:p>
        </p:txBody>
      </p:sp>
      <p:sp>
        <p:nvSpPr>
          <p:cNvPr id="2" name="文本框 1"/>
          <p:cNvSpPr txBox="1"/>
          <p:nvPr/>
        </p:nvSpPr>
        <p:spPr>
          <a:xfrm>
            <a:off x="4500245" y="1340485"/>
            <a:ext cx="2804160" cy="5323205"/>
          </a:xfrm>
          <a:prstGeom prst="rect">
            <a:avLst/>
          </a:prstGeom>
          <a:noFill/>
        </p:spPr>
        <p:txBody>
          <a:bodyPr wrap="square" rtlCol="0" anchor="t">
            <a:spAutoFit/>
          </a:bodyPr>
          <a:p>
            <a:pPr marL="0" lvl="3"/>
            <a:r>
              <a:rPr lang="en-US" altLang="zh-CN" sz="2000" b="1" dirty="0">
                <a:solidFill>
                  <a:srgbClr val="FFFF00"/>
                </a:solidFill>
                <a:latin typeface="Times New Roman" panose="02020603050405020304" pitchFamily="18" charset="0"/>
                <a:cs typeface="Times New Roman" panose="02020603050405020304" pitchFamily="18" charset="0"/>
                <a:sym typeface="+mn-ea"/>
              </a:rPr>
              <a:t>POP 2FH</a:t>
            </a:r>
            <a:endParaRPr lang="en-US" altLang="zh-CN" sz="2000" b="1" dirty="0">
              <a:solidFill>
                <a:srgbClr val="FFFF00"/>
              </a:solidFill>
              <a:latin typeface="Times New Roman" panose="02020603050405020304" pitchFamily="18" charset="0"/>
              <a:cs typeface="Times New Roman" panose="02020603050405020304" pitchFamily="18" charset="0"/>
            </a:endParaRPr>
          </a:p>
          <a:p>
            <a:pPr marL="0" lvl="3"/>
            <a:r>
              <a:rPr lang="en-US" altLang="zh-CN" sz="2000" b="1" dirty="0">
                <a:solidFill>
                  <a:srgbClr val="FFFF00"/>
                </a:solidFill>
                <a:latin typeface="Times New Roman" panose="02020603050405020304" pitchFamily="18" charset="0"/>
                <a:cs typeface="Times New Roman" panose="02020603050405020304" pitchFamily="18" charset="0"/>
                <a:sym typeface="+mn-ea"/>
              </a:rPr>
              <a:t>POP 2EH</a:t>
            </a:r>
            <a:endParaRPr lang="en-US" altLang="zh-CN" sz="2000" b="1" dirty="0">
              <a:solidFill>
                <a:srgbClr val="FFFF00"/>
              </a:solidFill>
              <a:latin typeface="Times New Roman" panose="02020603050405020304" pitchFamily="18" charset="0"/>
              <a:cs typeface="Times New Roman" panose="02020603050405020304" pitchFamily="18" charset="0"/>
            </a:endParaRPr>
          </a:p>
          <a:p>
            <a:pPr marL="0" lvl="3"/>
            <a:r>
              <a:rPr lang="en-US" altLang="zh-CN" sz="2000" b="1" dirty="0">
                <a:solidFill>
                  <a:srgbClr val="FFFF00"/>
                </a:solidFill>
                <a:latin typeface="Times New Roman" panose="02020603050405020304" pitchFamily="18" charset="0"/>
                <a:cs typeface="Times New Roman" panose="02020603050405020304" pitchFamily="18" charset="0"/>
                <a:sym typeface="+mn-ea"/>
              </a:rPr>
              <a:t>PUSH 2EH</a:t>
            </a:r>
            <a:endParaRPr lang="en-US" altLang="zh-CN" sz="2000" b="1" dirty="0">
              <a:solidFill>
                <a:srgbClr val="FFFF00"/>
              </a:solidFill>
              <a:latin typeface="Times New Roman" panose="02020603050405020304" pitchFamily="18" charset="0"/>
              <a:cs typeface="Times New Roman" panose="02020603050405020304" pitchFamily="18" charset="0"/>
            </a:endParaRPr>
          </a:p>
          <a:p>
            <a:pPr marL="0" lvl="3"/>
            <a:r>
              <a:rPr lang="en-US" altLang="zh-CN" sz="2000" b="1" dirty="0">
                <a:solidFill>
                  <a:srgbClr val="FFFF00"/>
                </a:solidFill>
                <a:latin typeface="Times New Roman" panose="02020603050405020304" pitchFamily="18" charset="0"/>
                <a:cs typeface="Times New Roman" panose="02020603050405020304" pitchFamily="18" charset="0"/>
                <a:sym typeface="+mn-ea"/>
              </a:rPr>
              <a:t>PUSH 2FH</a:t>
            </a:r>
            <a:endParaRPr lang="en-US" altLang="zh-CN" sz="2000" b="1" dirty="0">
              <a:solidFill>
                <a:srgbClr val="FFFF00"/>
              </a:solidFill>
              <a:latin typeface="Times New Roman" panose="02020603050405020304" pitchFamily="18" charset="0"/>
              <a:cs typeface="Times New Roman" panose="02020603050405020304" pitchFamily="18" charset="0"/>
            </a:endParaRPr>
          </a:p>
          <a:p>
            <a:pPr marL="0" lvl="3"/>
            <a:r>
              <a:rPr lang="en-US" altLang="zh-CN" sz="2000" b="1" dirty="0">
                <a:solidFill>
                  <a:srgbClr val="FFFF00"/>
                </a:solidFill>
                <a:latin typeface="Times New Roman" panose="02020603050405020304" pitchFamily="18" charset="0"/>
                <a:cs typeface="Times New Roman" panose="02020603050405020304" pitchFamily="18" charset="0"/>
                <a:sym typeface="+mn-ea"/>
              </a:rPr>
              <a:t>CLR C</a:t>
            </a:r>
            <a:endParaRPr lang="en-US" altLang="zh-CN" sz="2000" b="1" dirty="0">
              <a:solidFill>
                <a:srgbClr val="FFFF00"/>
              </a:solidFill>
              <a:latin typeface="Times New Roman" panose="02020603050405020304" pitchFamily="18" charset="0"/>
              <a:cs typeface="Times New Roman" panose="02020603050405020304" pitchFamily="18" charset="0"/>
              <a:sym typeface="+mn-ea"/>
            </a:endParaRPr>
          </a:p>
          <a:p>
            <a:pPr marL="0" lvl="3" algn="l"/>
            <a:r>
              <a:rPr lang="en-US" altLang="zh-CN" sz="2000" b="1" dirty="0">
                <a:solidFill>
                  <a:srgbClr val="FFFF00"/>
                </a:solidFill>
                <a:latin typeface="Times New Roman" panose="02020603050405020304" pitchFamily="18" charset="0"/>
                <a:cs typeface="Times New Roman" panose="02020603050405020304" pitchFamily="18" charset="0"/>
                <a:sym typeface="+mn-ea"/>
              </a:rPr>
              <a:t>MOV A, 2EH</a:t>
            </a:r>
            <a:endParaRPr lang="en-US" altLang="zh-CN" sz="2000" b="1" dirty="0">
              <a:solidFill>
                <a:srgbClr val="FFFF00"/>
              </a:solidFill>
              <a:latin typeface="Times New Roman" panose="02020603050405020304" pitchFamily="18" charset="0"/>
              <a:cs typeface="Times New Roman" panose="02020603050405020304" pitchFamily="18" charset="0"/>
            </a:endParaRPr>
          </a:p>
          <a:p>
            <a:pPr marL="0" lvl="3" algn="l"/>
            <a:r>
              <a:rPr lang="en-US" altLang="zh-CN" sz="2000" b="1" dirty="0">
                <a:solidFill>
                  <a:srgbClr val="FFFF00"/>
                </a:solidFill>
                <a:latin typeface="Times New Roman" panose="02020603050405020304" pitchFamily="18" charset="0"/>
                <a:cs typeface="Times New Roman" panose="02020603050405020304" pitchFamily="18" charset="0"/>
                <a:sym typeface="+mn-ea"/>
              </a:rPr>
              <a:t>SUBB A, #00H</a:t>
            </a:r>
            <a:endParaRPr lang="en-US" altLang="zh-CN" sz="2000" b="1" dirty="0">
              <a:solidFill>
                <a:srgbClr val="FFFF00"/>
              </a:solidFill>
              <a:latin typeface="Times New Roman" panose="02020603050405020304" pitchFamily="18" charset="0"/>
              <a:cs typeface="Times New Roman" panose="02020603050405020304" pitchFamily="18" charset="0"/>
            </a:endParaRPr>
          </a:p>
          <a:p>
            <a:pPr marL="0" lvl="3" algn="l"/>
            <a:r>
              <a:rPr lang="en-US" altLang="zh-CN" sz="2000" b="1" dirty="0">
                <a:solidFill>
                  <a:srgbClr val="FFFF00"/>
                </a:solidFill>
                <a:latin typeface="Times New Roman" panose="02020603050405020304" pitchFamily="18" charset="0"/>
                <a:cs typeface="Times New Roman" panose="02020603050405020304" pitchFamily="18" charset="0"/>
                <a:sym typeface="+mn-ea"/>
              </a:rPr>
              <a:t>MOV A, 2FH</a:t>
            </a:r>
            <a:endParaRPr lang="en-US" altLang="zh-CN" sz="2000" b="1" dirty="0">
              <a:solidFill>
                <a:srgbClr val="FFFF00"/>
              </a:solidFill>
              <a:latin typeface="Times New Roman" panose="02020603050405020304" pitchFamily="18" charset="0"/>
              <a:cs typeface="Times New Roman" panose="02020603050405020304" pitchFamily="18" charset="0"/>
            </a:endParaRPr>
          </a:p>
          <a:p>
            <a:pPr marL="0" lvl="3" algn="l"/>
            <a:r>
              <a:rPr lang="en-US" altLang="zh-CN" sz="2000" b="1" dirty="0">
                <a:solidFill>
                  <a:srgbClr val="FFFF00"/>
                </a:solidFill>
                <a:latin typeface="Times New Roman" panose="02020603050405020304" pitchFamily="18" charset="0"/>
                <a:cs typeface="Times New Roman" panose="02020603050405020304" pitchFamily="18" charset="0"/>
                <a:sym typeface="+mn-ea"/>
              </a:rPr>
              <a:t>SUBB A, #01H</a:t>
            </a:r>
            <a:endParaRPr lang="en-US" altLang="zh-CN" sz="2000" b="1" dirty="0">
              <a:solidFill>
                <a:srgbClr val="FFFF00"/>
              </a:solidFill>
              <a:latin typeface="Times New Roman" panose="02020603050405020304" pitchFamily="18" charset="0"/>
              <a:cs typeface="Times New Roman" panose="02020603050405020304" pitchFamily="18" charset="0"/>
            </a:endParaRPr>
          </a:p>
          <a:p>
            <a:pPr marL="0" lvl="3" algn="l"/>
            <a:r>
              <a:rPr lang="en-US" altLang="zh-CN" sz="2000" b="1" dirty="0">
                <a:solidFill>
                  <a:srgbClr val="FFFF00"/>
                </a:solidFill>
                <a:latin typeface="Times New Roman" panose="02020603050405020304" pitchFamily="18" charset="0"/>
                <a:cs typeface="Times New Roman" panose="02020603050405020304" pitchFamily="18" charset="0"/>
                <a:sym typeface="+mn-ea"/>
              </a:rPr>
              <a:t>JC LOPN</a:t>
            </a:r>
            <a:endParaRPr lang="en-US" altLang="zh-CN" sz="2000" b="1" dirty="0">
              <a:solidFill>
                <a:srgbClr val="FFFF00"/>
              </a:solidFill>
              <a:latin typeface="Times New Roman" panose="02020603050405020304" pitchFamily="18" charset="0"/>
              <a:cs typeface="Times New Roman" panose="02020603050405020304" pitchFamily="18" charset="0"/>
              <a:sym typeface="+mn-ea"/>
            </a:endParaRPr>
          </a:p>
          <a:p>
            <a:pPr marL="0" lvl="3" algn="l"/>
            <a:r>
              <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mn-ea"/>
              </a:rPr>
              <a:t>MOV A, #00h</a:t>
            </a:r>
            <a:endParaRPr lang="en-US" altLang="zh-CN" sz="2000" b="1" dirty="0">
              <a:solidFill>
                <a:srgbClr val="FFFF00"/>
              </a:solidFill>
              <a:latin typeface="Times New Roman" panose="02020603050405020304" pitchFamily="18" charset="0"/>
              <a:cs typeface="Times New Roman" panose="02020603050405020304" pitchFamily="18" charset="0"/>
              <a:sym typeface="+mn-ea"/>
            </a:endParaRPr>
          </a:p>
          <a:p>
            <a:pPr marL="0" lvl="3"/>
            <a:r>
              <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mn-ea"/>
              </a:rPr>
              <a:t>SUBB A, 2EH</a:t>
            </a:r>
            <a:endPar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mn-ea"/>
            </a:endParaRPr>
          </a:p>
          <a:p>
            <a:pPr marL="0" lvl="3"/>
            <a:r>
              <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mn-ea"/>
              </a:rPr>
              <a:t>MOV A, #10H</a:t>
            </a:r>
            <a:endPar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mn-ea"/>
            </a:endParaRPr>
          </a:p>
          <a:p>
            <a:pPr marL="0" lvl="3"/>
            <a:r>
              <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mn-ea"/>
              </a:rPr>
              <a:t>SUBB A, 2FH</a:t>
            </a:r>
            <a:endPar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mn-ea"/>
            </a:endParaRPr>
          </a:p>
          <a:p>
            <a:pPr marL="0" lvl="3"/>
            <a:r>
              <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mn-ea"/>
              </a:rPr>
              <a:t>JC LOPN</a:t>
            </a:r>
            <a:endPar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endParaRPr>
          </a:p>
          <a:p>
            <a:pPr marL="0" lvl="3"/>
            <a:r>
              <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mn-ea"/>
              </a:rPr>
              <a:t>…</a:t>
            </a:r>
            <a:endPar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mn-ea"/>
            </a:endParaRPr>
          </a:p>
          <a:p>
            <a:pPr marL="0" lvl="3"/>
            <a:r>
              <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mn-ea"/>
              </a:rPr>
              <a:t>RETI</a:t>
            </a:r>
            <a:endParaRPr lang="zh-CN" altLang="en-US" sz="2000"/>
          </a:p>
        </p:txBody>
      </p:sp>
      <p:sp>
        <p:nvSpPr>
          <p:cNvPr id="4" name="文本框 3"/>
          <p:cNvSpPr txBox="1"/>
          <p:nvPr/>
        </p:nvSpPr>
        <p:spPr>
          <a:xfrm>
            <a:off x="6300470" y="1283335"/>
            <a:ext cx="2677160" cy="1938020"/>
          </a:xfrm>
          <a:prstGeom prst="rect">
            <a:avLst/>
          </a:prstGeom>
          <a:noFill/>
        </p:spPr>
        <p:txBody>
          <a:bodyPr wrap="square" rtlCol="0" anchor="t">
            <a:spAutoFit/>
          </a:bodyPr>
          <a:p>
            <a:pPr marL="0" lvl="3"/>
            <a:r>
              <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mn-ea"/>
              </a:rPr>
              <a:t>LOPN: POP 2FH</a:t>
            </a:r>
            <a:endPar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mn-ea"/>
            </a:endParaRPr>
          </a:p>
          <a:p>
            <a:pPr marL="0" lvl="3"/>
            <a:r>
              <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mn-ea"/>
              </a:rPr>
              <a:t>             POP 2EH</a:t>
            </a:r>
            <a:endPar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mn-ea"/>
            </a:endParaRPr>
          </a:p>
          <a:p>
            <a:pPr marL="0" lvl="3"/>
            <a:r>
              <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mn-ea"/>
              </a:rPr>
              <a:t>             PUSH 00H</a:t>
            </a:r>
            <a:endPar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mn-ea"/>
            </a:endParaRPr>
          </a:p>
          <a:p>
            <a:pPr marL="0" lvl="3"/>
            <a:r>
              <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mn-ea"/>
              </a:rPr>
              <a:t>             PUSH 00H</a:t>
            </a:r>
            <a:endPar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mn-ea"/>
            </a:endParaRPr>
          </a:p>
          <a:p>
            <a:pPr marL="0" lvl="3"/>
            <a:r>
              <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mn-ea"/>
              </a:rPr>
              <a:t>             RETI</a:t>
            </a:r>
            <a:endPar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endParaRPr>
          </a:p>
          <a:p>
            <a:pPr marL="0" lvl="3" algn="l"/>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3"/>
                                        </p:tgtEl>
                                        <p:attrNameLst>
                                          <p:attrName>style.visibility</p:attrName>
                                        </p:attrNameLst>
                                      </p:cBhvr>
                                      <p:to>
                                        <p:strVal val="visible"/>
                                      </p:to>
                                    </p:set>
                                    <p:anim calcmode="lin" valueType="num">
                                      <p:cBhvr additive="base">
                                        <p:cTn id="7" dur="500" fill="hold"/>
                                        <p:tgtEl>
                                          <p:spTgt spid="48133"/>
                                        </p:tgtEl>
                                        <p:attrNameLst>
                                          <p:attrName>ppt_x</p:attrName>
                                        </p:attrNameLst>
                                      </p:cBhvr>
                                      <p:tavLst>
                                        <p:tav tm="0">
                                          <p:val>
                                            <p:strVal val="#ppt_x"/>
                                          </p:val>
                                        </p:tav>
                                        <p:tav tm="100000">
                                          <p:val>
                                            <p:strVal val="#ppt_x"/>
                                          </p:val>
                                        </p:tav>
                                      </p:tavLst>
                                    </p:anim>
                                    <p:anim calcmode="lin" valueType="num">
                                      <p:cBhvr additive="base">
                                        <p:cTn id="8" dur="500" fill="hold"/>
                                        <p:tgtEl>
                                          <p:spTgt spid="481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157"/>
                                        </p:tgtEl>
                                        <p:attrNameLst>
                                          <p:attrName>style.visibility</p:attrName>
                                        </p:attrNameLst>
                                      </p:cBhvr>
                                      <p:to>
                                        <p:strVal val="visible"/>
                                      </p:to>
                                    </p:set>
                                    <p:anim calcmode="lin" valueType="num">
                                      <p:cBhvr additive="base">
                                        <p:cTn id="13" dur="500" fill="hold"/>
                                        <p:tgtEl>
                                          <p:spTgt spid="49157"/>
                                        </p:tgtEl>
                                        <p:attrNameLst>
                                          <p:attrName>ppt_x</p:attrName>
                                        </p:attrNameLst>
                                      </p:cBhvr>
                                      <p:tavLst>
                                        <p:tav tm="0">
                                          <p:val>
                                            <p:strVal val="#ppt_x"/>
                                          </p:val>
                                        </p:tav>
                                        <p:tav tm="100000">
                                          <p:val>
                                            <p:strVal val="#ppt_x"/>
                                          </p:val>
                                        </p:tav>
                                      </p:tavLst>
                                    </p:anim>
                                    <p:anim calcmode="lin" valueType="num">
                                      <p:cBhvr additive="base">
                                        <p:cTn id="14" dur="500" fill="hold"/>
                                        <p:tgtEl>
                                          <p:spTgt spid="4915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bldLvl="0" animBg="1"/>
      <p:bldP spid="49157" grpId="0" bldLvl="0" animBg="1"/>
      <p:bldP spid="2"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5" name="Text Box 12" descr="斜纹布"/>
          <p:cNvSpPr txBox="1"/>
          <p:nvPr/>
        </p:nvSpPr>
        <p:spPr>
          <a:xfrm>
            <a:off x="325120" y="1626235"/>
            <a:ext cx="4916805" cy="3476625"/>
          </a:xfrm>
          <a:prstGeom prst="rect">
            <a:avLst/>
          </a:prstGeom>
          <a:noFill/>
          <a:ln w="28575">
            <a:noFill/>
          </a:ln>
          <a:effectLst>
            <a:prstShdw prst="shdw17" dist="17961" dir="2699999">
              <a:schemeClr val="bg2"/>
            </a:prstShdw>
          </a:effectLst>
        </p:spPr>
        <p:txBody>
          <a:bodyPr wrap="square">
            <a:spAutoFit/>
          </a:bodyPr>
          <a:p>
            <a:r>
              <a:rPr lang="en-US" altLang="zh-CN" sz="2000" b="1" dirty="0">
                <a:latin typeface="Times New Roman" panose="02020603050405020304" pitchFamily="18" charset="0"/>
                <a:cs typeface="Times New Roman" panose="02020603050405020304" pitchFamily="18" charset="0"/>
              </a:rPr>
              <a:t>e. RAM</a:t>
            </a:r>
            <a:r>
              <a:rPr lang="zh-CN" altLang="en-US" sz="2000" b="1" dirty="0">
                <a:latin typeface="宋体" panose="02010600030101010101" pitchFamily="2" charset="-122"/>
                <a:cs typeface="宋体" panose="02010600030101010101" pitchFamily="2" charset="-122"/>
              </a:rPr>
              <a:t>数据保护的条件陷阱</a:t>
            </a:r>
            <a:endParaRPr lang="zh-CN" altLang="en-US" sz="2000" b="1" dirty="0">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智能仪器外</a:t>
            </a:r>
            <a:r>
              <a:rPr lang="en-US" altLang="zh-CN" sz="2000" b="1" dirty="0">
                <a:solidFill>
                  <a:srgbClr val="FFFF00"/>
                </a:solidFill>
                <a:latin typeface="Times New Roman" panose="02020603050405020304" pitchFamily="18" charset="0"/>
                <a:cs typeface="Times New Roman" panose="02020603050405020304" pitchFamily="18" charset="0"/>
              </a:rPr>
              <a:t>RAM</a:t>
            </a:r>
            <a:r>
              <a:rPr lang="zh-CN" altLang="en-US" sz="2000" b="1" dirty="0">
                <a:solidFill>
                  <a:srgbClr val="FFFF00"/>
                </a:solidFill>
                <a:latin typeface="宋体" panose="02010600030101010101" pitchFamily="2" charset="-122"/>
                <a:cs typeface="宋体" panose="02010600030101010101" pitchFamily="2" charset="-122"/>
              </a:rPr>
              <a:t>保存大量数据，这些数据的写入是使用“</a:t>
            </a:r>
            <a:r>
              <a:rPr lang="en-US" altLang="zh-CN" sz="2000" b="1" dirty="0">
                <a:solidFill>
                  <a:srgbClr val="FFFF00"/>
                </a:solidFill>
                <a:latin typeface="Times New Roman" panose="02020603050405020304" pitchFamily="18" charset="0"/>
                <a:cs typeface="Times New Roman" panose="02020603050405020304" pitchFamily="18" charset="0"/>
              </a:rPr>
              <a:t>MOVX ﹫DPTR</a:t>
            </a:r>
            <a:r>
              <a:rPr lang="zh-CN" altLang="en-US" sz="2000" b="1" dirty="0">
                <a:solidFill>
                  <a:srgbClr val="FFFF00"/>
                </a:solidFill>
                <a:latin typeface="Times New Roman" panose="02020603050405020304" pitchFamily="18" charset="0"/>
                <a:cs typeface="Times New Roman" panose="02020603050405020304" pitchFamily="18" charset="0"/>
              </a:rPr>
              <a:t>，</a:t>
            </a:r>
            <a:r>
              <a:rPr lang="en-US" altLang="zh-CN" sz="2000" b="1" dirty="0">
                <a:solidFill>
                  <a:srgbClr val="FFFF00"/>
                </a:solidFill>
                <a:latin typeface="Times New Roman" panose="02020603050405020304" pitchFamily="18" charset="0"/>
                <a:cs typeface="Times New Roman" panose="02020603050405020304" pitchFamily="18" charset="0"/>
              </a:rPr>
              <a:t>A</a:t>
            </a:r>
            <a:r>
              <a:rPr lang="en-US" altLang="zh-CN" sz="2000" b="1" dirty="0">
                <a:solidFill>
                  <a:srgbClr val="FFFF00"/>
                </a:solidFill>
                <a:latin typeface="宋体" panose="02010600030101010101" pitchFamily="2" charset="-122"/>
                <a:cs typeface="宋体" panose="02010600030101010101" pitchFamily="2" charset="-122"/>
              </a:rPr>
              <a:t>”</a:t>
            </a:r>
            <a:r>
              <a:rPr lang="zh-CN" altLang="en-US" sz="2000" b="1" dirty="0">
                <a:solidFill>
                  <a:srgbClr val="FFFF00"/>
                </a:solidFill>
                <a:latin typeface="宋体" panose="02010600030101010101" pitchFamily="2" charset="-122"/>
                <a:cs typeface="宋体" panose="02010600030101010101" pitchFamily="2" charset="-122"/>
              </a:rPr>
              <a:t>指令来完成。当</a:t>
            </a:r>
            <a:r>
              <a:rPr lang="en-US" altLang="zh-CN" sz="2000" b="1" dirty="0">
                <a:solidFill>
                  <a:srgbClr val="FFFF00"/>
                </a:solidFill>
                <a:latin typeface="Times New Roman" panose="02020603050405020304" pitchFamily="18" charset="0"/>
                <a:cs typeface="Times New Roman" panose="02020603050405020304" pitchFamily="18" charset="0"/>
              </a:rPr>
              <a:t>CPU</a:t>
            </a:r>
            <a:r>
              <a:rPr lang="zh-CN" altLang="en-US" sz="2000" b="1" dirty="0">
                <a:solidFill>
                  <a:srgbClr val="FFFF00"/>
                </a:solidFill>
                <a:latin typeface="宋体" panose="02010600030101010101" pitchFamily="2" charset="-122"/>
                <a:cs typeface="宋体" panose="02010600030101010101" pitchFamily="2" charset="-122"/>
              </a:rPr>
              <a:t>受到干扰而非法执行该指令时，就会改写</a:t>
            </a:r>
            <a:r>
              <a:rPr lang="en-US" altLang="zh-CN" sz="2000" b="1" dirty="0">
                <a:solidFill>
                  <a:srgbClr val="FFFF00"/>
                </a:solidFill>
                <a:latin typeface="Times New Roman" panose="02020603050405020304" pitchFamily="18" charset="0"/>
                <a:cs typeface="Times New Roman" panose="02020603050405020304" pitchFamily="18" charset="0"/>
              </a:rPr>
              <a:t>RAM</a:t>
            </a:r>
            <a:r>
              <a:rPr lang="zh-CN" altLang="en-US" sz="2000" b="1" dirty="0">
                <a:solidFill>
                  <a:srgbClr val="FFFF00"/>
                </a:solidFill>
                <a:latin typeface="宋体" panose="02010600030101010101" pitchFamily="2" charset="-122"/>
                <a:cs typeface="宋体" panose="02010600030101010101" pitchFamily="2" charset="-122"/>
              </a:rPr>
              <a:t>中的数据，导致</a:t>
            </a:r>
            <a:r>
              <a:rPr lang="en-US" altLang="zh-CN" sz="2000" b="1" dirty="0">
                <a:solidFill>
                  <a:srgbClr val="FFFF00"/>
                </a:solidFill>
                <a:latin typeface="Times New Roman" panose="02020603050405020304" pitchFamily="18" charset="0"/>
                <a:cs typeface="Times New Roman" panose="02020603050405020304" pitchFamily="18" charset="0"/>
              </a:rPr>
              <a:t>RAM</a:t>
            </a:r>
            <a:r>
              <a:rPr lang="zh-CN" altLang="en-US" sz="2000" b="1" dirty="0">
                <a:solidFill>
                  <a:srgbClr val="FFFF00"/>
                </a:solidFill>
                <a:latin typeface="宋体" panose="02010600030101010101" pitchFamily="2" charset="-122"/>
                <a:cs typeface="宋体" panose="02010600030101010101" pitchFamily="2" charset="-122"/>
              </a:rPr>
              <a:t>中的数据丢失。为了减少</a:t>
            </a:r>
            <a:r>
              <a:rPr lang="en-US" altLang="zh-CN" sz="2000" b="1" dirty="0">
                <a:solidFill>
                  <a:srgbClr val="FFFF00"/>
                </a:solidFill>
                <a:latin typeface="Times New Roman" panose="02020603050405020304" pitchFamily="18" charset="0"/>
                <a:cs typeface="Times New Roman" panose="02020603050405020304" pitchFamily="18" charset="0"/>
              </a:rPr>
              <a:t>RAM</a:t>
            </a:r>
            <a:r>
              <a:rPr lang="zh-CN" altLang="en-US" sz="2000" b="1" dirty="0">
                <a:solidFill>
                  <a:srgbClr val="FFFF00"/>
                </a:solidFill>
                <a:latin typeface="宋体" panose="02010600030101010101" pitchFamily="2" charset="-122"/>
                <a:cs typeface="宋体" panose="02010600030101010101" pitchFamily="2" charset="-122"/>
              </a:rPr>
              <a:t>中数据丢失的可能性，可在</a:t>
            </a:r>
            <a:r>
              <a:rPr lang="en-US" altLang="zh-CN" sz="2000" b="1" dirty="0">
                <a:solidFill>
                  <a:srgbClr val="FFFF00"/>
                </a:solidFill>
                <a:latin typeface="Times New Roman" panose="02020603050405020304" pitchFamily="18" charset="0"/>
                <a:cs typeface="Times New Roman" panose="02020603050405020304" pitchFamily="18" charset="0"/>
              </a:rPr>
              <a:t>RAM</a:t>
            </a:r>
            <a:r>
              <a:rPr lang="zh-CN" altLang="en-US" sz="2000" b="1" dirty="0">
                <a:solidFill>
                  <a:srgbClr val="FFFF00"/>
                </a:solidFill>
                <a:latin typeface="宋体" panose="02010600030101010101" pitchFamily="2" charset="-122"/>
                <a:cs typeface="宋体" panose="02010600030101010101" pitchFamily="2" charset="-122"/>
              </a:rPr>
              <a:t>写操作之前加入条件陷阱，不满足条件时不允许写入，并进入陷阱，形成死循环。 </a:t>
            </a:r>
            <a:endParaRPr lang="zh-CN" altLang="en-US" sz="20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落入死循环之后，可以通过后面讲述的</a:t>
            </a:r>
            <a:r>
              <a:rPr lang="zh-CN" altLang="en-US" sz="2000" b="1" dirty="0">
                <a:solidFill>
                  <a:srgbClr val="FFFF00"/>
                </a:solidFill>
                <a:latin typeface="宋体" panose="02010600030101010101" pitchFamily="2" charset="-122"/>
                <a:cs typeface="宋体" panose="02010600030101010101" pitchFamily="2" charset="-122"/>
              </a:rPr>
              <a:t>“看门狗”技术使其摆脱困境。</a:t>
            </a:r>
            <a:endParaRPr lang="zh-CN" altLang="en-US" sz="2000" b="1" dirty="0">
              <a:solidFill>
                <a:srgbClr val="FFFF00"/>
              </a:solidFill>
              <a:latin typeface="宋体" panose="02010600030101010101" pitchFamily="2" charset="-122"/>
              <a:cs typeface="宋体" panose="02010600030101010101" pitchFamily="2" charset="-122"/>
            </a:endParaRPr>
          </a:p>
        </p:txBody>
      </p:sp>
      <p:sp>
        <p:nvSpPr>
          <p:cNvPr id="44037" name="Text Box 12" descr="斜纹布"/>
          <p:cNvSpPr txBox="1"/>
          <p:nvPr/>
        </p:nvSpPr>
        <p:spPr>
          <a:xfrm>
            <a:off x="519430" y="1196975"/>
            <a:ext cx="2971800" cy="460375"/>
          </a:xfrm>
          <a:prstGeom prst="rect">
            <a:avLst/>
          </a:prstGeom>
          <a:noFill/>
          <a:ln w="28575">
            <a:noFill/>
          </a:ln>
          <a:effectLst>
            <a:prstShdw prst="shdw17" dist="17961" dir="2699999">
              <a:schemeClr val="bg2"/>
            </a:prstShdw>
          </a:effectLst>
        </p:spPr>
        <p:txBody>
          <a:bodyPr wrap="square">
            <a:spAutoFit/>
          </a:bodyPr>
          <a:p>
            <a:pPr marL="342900" indent="-342900"/>
            <a:r>
              <a:rPr lang="en-US" altLang="zh-CN" sz="2400" b="1" dirty="0">
                <a:solidFill>
                  <a:srgbClr val="FF0000"/>
                </a:solidFill>
                <a:latin typeface="Times New Roman" panose="02020603050405020304" pitchFamily="18" charset="0"/>
                <a:cs typeface="Times New Roman" panose="02020603050405020304" pitchFamily="18" charset="0"/>
              </a:rPr>
              <a:t>2) </a:t>
            </a:r>
            <a:r>
              <a:rPr lang="zh-CN" altLang="en-US" sz="2400" b="1" dirty="0">
                <a:solidFill>
                  <a:srgbClr val="FF0000"/>
                </a:solidFill>
                <a:latin typeface="宋体" panose="02010600030101010101" pitchFamily="2" charset="-122"/>
                <a:cs typeface="宋体" panose="02010600030101010101" pitchFamily="2" charset="-122"/>
              </a:rPr>
              <a:t>软件陷阱的安排</a:t>
            </a:r>
            <a:endParaRPr lang="zh-CN" altLang="en-US" sz="2400" b="1" dirty="0">
              <a:solidFill>
                <a:srgbClr val="FFFF00"/>
              </a:solidFill>
              <a:latin typeface="宋体" panose="02010600030101010101" pitchFamily="2" charset="-122"/>
              <a:cs typeface="宋体" panose="02010600030101010101" pitchFamily="2" charset="-122"/>
            </a:endParaRPr>
          </a:p>
        </p:txBody>
      </p:sp>
      <p:sp>
        <p:nvSpPr>
          <p:cNvPr id="41986" name="Rectangle 2"/>
          <p:cNvSpPr/>
          <p:nvPr/>
        </p:nvSpPr>
        <p:spPr>
          <a:xfrm>
            <a:off x="468313" y="822801"/>
            <a:ext cx="5040312"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宋体" panose="02010600030101010101" pitchFamily="2" charset="-122"/>
                <a:cs typeface="宋体" panose="02010600030101010101" pitchFamily="2" charset="-122"/>
              </a:rPr>
              <a:t>软件陷阱技术</a:t>
            </a:r>
            <a:endParaRPr lang="zh-CN" altLang="en-US" sz="2400" b="1" dirty="0">
              <a:latin typeface="宋体" panose="02010600030101010101" pitchFamily="2" charset="-122"/>
              <a:cs typeface="宋体" panose="02010600030101010101" pitchFamily="2" charset="-122"/>
            </a:endParaRPr>
          </a:p>
        </p:txBody>
      </p:sp>
      <p:sp>
        <p:nvSpPr>
          <p:cNvPr id="37890" name="Rectangle 2"/>
          <p:cNvSpPr/>
          <p:nvPr/>
        </p:nvSpPr>
        <p:spPr>
          <a:xfrm>
            <a:off x="468313" y="393224"/>
            <a:ext cx="4535487"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ea typeface="楷体_GB2312" pitchFamily="49" charset="-122"/>
                <a:cs typeface="Times New Roman" panose="02020603050405020304" pitchFamily="18" charset="0"/>
              </a:rPr>
              <a:t>7.2.2 </a:t>
            </a:r>
            <a:r>
              <a:rPr lang="zh-CN" altLang="en-US" sz="2400" b="1" dirty="0">
                <a:latin typeface="Arial" panose="020B0604020202020204" pitchFamily="34" charset="0"/>
                <a:ea typeface="楷体_GB2312" pitchFamily="49" charset="-122"/>
              </a:rPr>
              <a:t>软件可靠性设计 </a:t>
            </a:r>
            <a:endParaRPr lang="zh-CN" altLang="en-US" sz="2400" b="1" dirty="0">
              <a:latin typeface="Arial" panose="020B0604020202020204" pitchFamily="34" charset="0"/>
              <a:ea typeface="楷体_GB2312" pitchFamily="49" charset="-122"/>
            </a:endParaRPr>
          </a:p>
        </p:txBody>
      </p:sp>
      <p:sp>
        <p:nvSpPr>
          <p:cNvPr id="52229" name="Text Box 11" descr="斜纹布"/>
          <p:cNvSpPr txBox="1"/>
          <p:nvPr/>
        </p:nvSpPr>
        <p:spPr>
          <a:xfrm>
            <a:off x="5215255" y="910590"/>
            <a:ext cx="3716020" cy="5323205"/>
          </a:xfrm>
          <a:prstGeom prst="rect">
            <a:avLst/>
          </a:prstGeom>
          <a:noFill/>
          <a:ln w="28575">
            <a:noFill/>
          </a:ln>
          <a:effectLst>
            <a:prstShdw prst="shdw17" dist="17961" dir="2699999">
              <a:schemeClr val="bg2"/>
            </a:prstShdw>
          </a:effectLst>
        </p:spPr>
        <p:txBody>
          <a:bodyPr wrap="square">
            <a:spAutoFit/>
          </a:bodyPr>
          <a:p>
            <a:pPr marL="0" lvl="3"/>
            <a:r>
              <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rPr>
              <a:t>	MOV A, #NNH</a:t>
            </a:r>
            <a:endPar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endParaRPr>
          </a:p>
          <a:p>
            <a:pPr marL="0" lvl="3"/>
            <a:r>
              <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rPr>
              <a:t>	MOV DPTR, #XXXXH</a:t>
            </a:r>
            <a:endPar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endParaRPr>
          </a:p>
          <a:p>
            <a:pPr marL="0" lvl="3"/>
            <a:r>
              <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rPr>
              <a:t>	MOV 6EH, #55H</a:t>
            </a:r>
            <a:endPar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endParaRPr>
          </a:p>
          <a:p>
            <a:pPr marL="0" lvl="3"/>
            <a:r>
              <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rPr>
              <a:t>	MOV 6FH, #0AAH</a:t>
            </a:r>
            <a:endPar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endParaRPr>
          </a:p>
          <a:p>
            <a:pPr marL="0" lvl="3"/>
            <a:r>
              <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rPr>
              <a:t>	LCALL WRDP</a:t>
            </a:r>
            <a:endPar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endParaRPr>
          </a:p>
          <a:p>
            <a:pPr marL="0" lvl="3"/>
            <a:r>
              <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rPr>
              <a:t>	RET</a:t>
            </a:r>
            <a:endPar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endParaRPr>
          </a:p>
          <a:p>
            <a:pPr marL="0" lvl="3"/>
            <a:r>
              <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rPr>
              <a:t>WRDP: NOP</a:t>
            </a:r>
            <a:endPar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endParaRPr>
          </a:p>
          <a:p>
            <a:pPr marL="0" lvl="3"/>
            <a:r>
              <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rPr>
              <a:t>	CJNE 6EH,#55H,XJ</a:t>
            </a:r>
            <a:endPar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endParaRPr>
          </a:p>
          <a:p>
            <a:pPr marL="0" lvl="3"/>
            <a:r>
              <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rPr>
              <a:t>	CJNE 6FH,#0AAH,XJ</a:t>
            </a:r>
            <a:endPar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endParaRPr>
          </a:p>
          <a:p>
            <a:pPr marL="0" lvl="3"/>
            <a:r>
              <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rPr>
              <a:t>	MOVX @DPTR, A</a:t>
            </a:r>
            <a:endPar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endParaRPr>
          </a:p>
          <a:p>
            <a:pPr marL="0" lvl="3"/>
            <a:r>
              <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rPr>
              <a:t>	NOP</a:t>
            </a:r>
            <a:endPar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endParaRPr>
          </a:p>
          <a:p>
            <a:pPr marL="0" lvl="3"/>
            <a:r>
              <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rPr>
              <a:t>	</a:t>
            </a:r>
            <a:r>
              <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mn-ea"/>
              </a:rPr>
              <a:t>MOV 6EH,#00H</a:t>
            </a:r>
            <a:endPar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mn-ea"/>
            </a:endParaRPr>
          </a:p>
          <a:p>
            <a:pPr marL="0" lvl="3"/>
            <a:r>
              <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mn-ea"/>
              </a:rPr>
              <a:t>	MOV 6FH,#00H</a:t>
            </a:r>
            <a:endPar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mn-ea"/>
            </a:endParaRPr>
          </a:p>
          <a:p>
            <a:pPr marL="0" lvl="3"/>
            <a:r>
              <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mn-ea"/>
              </a:rPr>
              <a:t>	RET</a:t>
            </a:r>
            <a:endPar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mn-ea"/>
            </a:endParaRPr>
          </a:p>
          <a:p>
            <a:pPr marL="0" lvl="3"/>
            <a:r>
              <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mn-ea"/>
              </a:rPr>
              <a:t>       XJ: NOP</a:t>
            </a:r>
            <a:endPar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mn-ea"/>
            </a:endParaRPr>
          </a:p>
          <a:p>
            <a:pPr marL="0" lvl="3"/>
            <a:r>
              <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mn-ea"/>
              </a:rPr>
              <a:t>	NOP</a:t>
            </a:r>
            <a:endPar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mn-ea"/>
            </a:endParaRPr>
          </a:p>
          <a:p>
            <a:pPr marL="0" lvl="3"/>
            <a:r>
              <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sym typeface="+mn-ea"/>
              </a:rPr>
              <a:t>	SJMP XJ</a:t>
            </a:r>
            <a:endParaRPr lang="en-US" altLang="zh-CN" sz="2000" b="1" dirty="0">
              <a:solidFill>
                <a:srgbClr val="FFFF00"/>
              </a:solidFill>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05"/>
                                        </p:tgtEl>
                                        <p:attrNameLst>
                                          <p:attrName>style.visibility</p:attrName>
                                        </p:attrNameLst>
                                      </p:cBhvr>
                                      <p:to>
                                        <p:strVal val="visible"/>
                                      </p:to>
                                    </p:set>
                                    <p:anim calcmode="lin" valueType="num">
                                      <p:cBhvr additive="base">
                                        <p:cTn id="7" dur="500" fill="hold"/>
                                        <p:tgtEl>
                                          <p:spTgt spid="51205"/>
                                        </p:tgtEl>
                                        <p:attrNameLst>
                                          <p:attrName>ppt_x</p:attrName>
                                        </p:attrNameLst>
                                      </p:cBhvr>
                                      <p:tavLst>
                                        <p:tav tm="0">
                                          <p:val>
                                            <p:strVal val="#ppt_x"/>
                                          </p:val>
                                        </p:tav>
                                        <p:tav tm="100000">
                                          <p:val>
                                            <p:strVal val="#ppt_x"/>
                                          </p:val>
                                        </p:tav>
                                      </p:tavLst>
                                    </p:anim>
                                    <p:anim calcmode="lin" valueType="num">
                                      <p:cBhvr additive="base">
                                        <p:cTn id="8" dur="500" fill="hold"/>
                                        <p:tgtEl>
                                          <p:spTgt spid="5120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229"/>
                                        </p:tgtEl>
                                        <p:attrNameLst>
                                          <p:attrName>style.visibility</p:attrName>
                                        </p:attrNameLst>
                                      </p:cBhvr>
                                      <p:to>
                                        <p:strVal val="visible"/>
                                      </p:to>
                                    </p:set>
                                    <p:anim calcmode="lin" valueType="num">
                                      <p:cBhvr additive="base">
                                        <p:cTn id="13" dur="500" fill="hold"/>
                                        <p:tgtEl>
                                          <p:spTgt spid="52229"/>
                                        </p:tgtEl>
                                        <p:attrNameLst>
                                          <p:attrName>ppt_x</p:attrName>
                                        </p:attrNameLst>
                                      </p:cBhvr>
                                      <p:tavLst>
                                        <p:tav tm="0">
                                          <p:val>
                                            <p:strVal val="#ppt_x"/>
                                          </p:val>
                                        </p:tav>
                                        <p:tav tm="100000">
                                          <p:val>
                                            <p:strVal val="#ppt_x"/>
                                          </p:val>
                                        </p:tav>
                                      </p:tavLst>
                                    </p:anim>
                                    <p:anim calcmode="lin" valueType="num">
                                      <p:cBhvr additive="base">
                                        <p:cTn id="14" dur="500" fill="hold"/>
                                        <p:tgtEl>
                                          <p:spTgt spid="522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bldLvl="0" animBg="1"/>
      <p:bldP spid="52229"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p:nvPr/>
        </p:nvSpPr>
        <p:spPr>
          <a:xfrm>
            <a:off x="468313" y="823754"/>
            <a:ext cx="5040312"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ea typeface="楷体_GB2312" pitchFamily="49" charset="-122"/>
                <a:cs typeface="Times New Roman" panose="02020603050405020304" pitchFamily="18" charset="0"/>
              </a:rPr>
              <a:t>4.</a:t>
            </a:r>
            <a:r>
              <a:rPr lang="zh-CN" altLang="en-US" sz="2400" b="1" dirty="0">
                <a:latin typeface="Arial" panose="020B0604020202020204" pitchFamily="34" charset="0"/>
                <a:ea typeface="楷体_GB2312" pitchFamily="49" charset="-122"/>
              </a:rPr>
              <a:t>看门狗技术</a:t>
            </a:r>
            <a:endParaRPr lang="zh-CN" altLang="en-US" sz="2400" b="1" dirty="0">
              <a:latin typeface="Arial" panose="020B0604020202020204" pitchFamily="34" charset="0"/>
              <a:ea typeface="楷体_GB2312" pitchFamily="49" charset="-122"/>
            </a:endParaRPr>
          </a:p>
        </p:txBody>
      </p:sp>
      <p:sp>
        <p:nvSpPr>
          <p:cNvPr id="54278" name="Text Box 12" descr="斜纹布"/>
          <p:cNvSpPr txBox="1"/>
          <p:nvPr/>
        </p:nvSpPr>
        <p:spPr>
          <a:xfrm>
            <a:off x="430530" y="1340485"/>
            <a:ext cx="8534400" cy="4892675"/>
          </a:xfrm>
          <a:prstGeom prst="rect">
            <a:avLst/>
          </a:prstGeom>
          <a:noFill/>
          <a:ln w="28575">
            <a:noFill/>
          </a:ln>
          <a:effectLst>
            <a:prstShdw prst="shdw17" dist="17961" dir="2699999">
              <a:schemeClr val="bg2"/>
            </a:prstShdw>
          </a:effectLst>
        </p:spPr>
        <p:txBody>
          <a:bodyPr wrap="square">
            <a:spAutoFit/>
          </a:bodyPr>
          <a:p>
            <a:r>
              <a:rPr lang="en-US" altLang="zh-CN" sz="2400" b="1" dirty="0">
                <a:solidFill>
                  <a:srgbClr val="FFFF00"/>
                </a:solidFill>
                <a:latin typeface="Times New Roman" panose="02020603050405020304" pitchFamily="18" charset="0"/>
                <a:cs typeface="Times New Roman" panose="02020603050405020304" pitchFamily="18" charset="0"/>
              </a:rPr>
              <a:t>        PC</a:t>
            </a:r>
            <a:r>
              <a:rPr lang="zh-CN" altLang="en-US" sz="2400" b="1" dirty="0">
                <a:solidFill>
                  <a:srgbClr val="FFFF00"/>
                </a:solidFill>
                <a:latin typeface="宋体" panose="02010600030101010101" pitchFamily="2" charset="-122"/>
                <a:cs typeface="宋体" panose="02010600030101010101" pitchFamily="2" charset="-122"/>
              </a:rPr>
              <a:t>受到干扰而失控，引起程序乱飞，也可能使程序陷入</a:t>
            </a:r>
            <a:r>
              <a:rPr lang="zh-CN" altLang="en-US" sz="2400" b="1" dirty="0">
                <a:solidFill>
                  <a:srgbClr val="FFFF00"/>
                </a:solidFill>
                <a:latin typeface="宋体" panose="02010600030101010101" pitchFamily="2" charset="-122"/>
                <a:cs typeface="宋体" panose="02010600030101010101" pitchFamily="2" charset="-122"/>
              </a:rPr>
              <a:t>“死循环”。指令冗余技术、软件陷阱技术不能使失控的程序摆脱“死循环”的困境，通过采用程序监视技术，又称</a:t>
            </a:r>
            <a:r>
              <a:rPr lang="zh-CN" altLang="en-US" sz="2400" b="1" dirty="0">
                <a:solidFill>
                  <a:srgbClr val="FFFF00"/>
                </a:solidFill>
                <a:latin typeface="宋体" panose="02010600030101010101" pitchFamily="2" charset="-122"/>
                <a:cs typeface="宋体" panose="02010600030101010101" pitchFamily="2" charset="-122"/>
              </a:rPr>
              <a:t>“看门狗”技术，使程序摆脱“死循环”。测控系统的应用程序往往采用循环运行方式，每一次循环的时间基本固定。</a:t>
            </a:r>
            <a:r>
              <a:rPr lang="zh-CN" altLang="en-US" sz="2400" b="1" dirty="0">
                <a:solidFill>
                  <a:srgbClr val="FFFF00"/>
                </a:solidFill>
                <a:latin typeface="宋体" panose="02010600030101010101" pitchFamily="2" charset="-122"/>
                <a:cs typeface="宋体" panose="02010600030101010101" pitchFamily="2" charset="-122"/>
              </a:rPr>
              <a:t>“看门狗”技术就是不断监视程序循环运行时间，若发现时间超过已知的循环设定时间，则认为系统陷入了“死循环”，然后强迫程序返回到</a:t>
            </a:r>
            <a:r>
              <a:rPr lang="en-US" altLang="zh-CN" sz="2400" b="1" dirty="0">
                <a:solidFill>
                  <a:srgbClr val="FFFF00"/>
                </a:solidFill>
                <a:latin typeface="Times New Roman" panose="02020603050405020304" pitchFamily="18" charset="0"/>
                <a:cs typeface="Times New Roman" panose="02020603050405020304" pitchFamily="18" charset="0"/>
              </a:rPr>
              <a:t>0000H</a:t>
            </a:r>
            <a:r>
              <a:rPr lang="zh-CN" altLang="en-US" sz="2400" b="1" dirty="0">
                <a:solidFill>
                  <a:srgbClr val="FFFF00"/>
                </a:solidFill>
                <a:latin typeface="宋体" panose="02010600030101010101" pitchFamily="2" charset="-122"/>
                <a:cs typeface="宋体" panose="02010600030101010101" pitchFamily="2" charset="-122"/>
              </a:rPr>
              <a:t>入口，在</a:t>
            </a:r>
            <a:r>
              <a:rPr lang="en-US" altLang="zh-CN" sz="2400" b="1" dirty="0">
                <a:solidFill>
                  <a:srgbClr val="FFFF00"/>
                </a:solidFill>
                <a:latin typeface="Times New Roman" panose="02020603050405020304" pitchFamily="18" charset="0"/>
                <a:cs typeface="Times New Roman" panose="02020603050405020304" pitchFamily="18" charset="0"/>
              </a:rPr>
              <a:t>0000H</a:t>
            </a:r>
            <a:r>
              <a:rPr lang="zh-CN" altLang="en-US" sz="2400" b="1" dirty="0">
                <a:solidFill>
                  <a:srgbClr val="FFFF00"/>
                </a:solidFill>
                <a:latin typeface="宋体" panose="02010600030101010101" pitchFamily="2" charset="-122"/>
                <a:cs typeface="宋体" panose="02010600030101010101" pitchFamily="2" charset="-122"/>
              </a:rPr>
              <a:t>处安排一段出错处理程序，使系统运行纳入正轨。</a:t>
            </a:r>
            <a:endParaRPr lang="zh-CN" altLang="en-US" sz="2400" b="1" dirty="0">
              <a:solidFill>
                <a:srgbClr val="FFFF00"/>
              </a:solidFill>
              <a:latin typeface="宋体" panose="02010600030101010101" pitchFamily="2" charset="-122"/>
              <a:cs typeface="宋体" panose="02010600030101010101" pitchFamily="2" charset="-122"/>
            </a:endParaRPr>
          </a:p>
          <a:p>
            <a:r>
              <a:rPr lang="en-US" altLang="zh-CN" sz="2400" b="1" dirty="0">
                <a:solidFill>
                  <a:srgbClr val="FFFF00"/>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rPr>
              <a:t>软件看门狗技术的基本思路是：在主程序中对</a:t>
            </a:r>
            <a:r>
              <a:rPr lang="en-US" altLang="zh-CN" sz="2400" b="1" dirty="0">
                <a:solidFill>
                  <a:srgbClr val="FFFF00"/>
                </a:solidFill>
                <a:latin typeface="Times New Roman" panose="02020603050405020304" pitchFamily="18" charset="0"/>
                <a:cs typeface="Times New Roman" panose="02020603050405020304" pitchFamily="18" charset="0"/>
              </a:rPr>
              <a:t>T</a:t>
            </a:r>
            <a:r>
              <a:rPr lang="en-US" altLang="zh-CN" sz="2400" b="1" baseline="-25000" dirty="0">
                <a:solidFill>
                  <a:srgbClr val="FFFF00"/>
                </a:solidFill>
                <a:latin typeface="Times New Roman" panose="02020603050405020304" pitchFamily="18" charset="0"/>
                <a:cs typeface="Times New Roman" panose="02020603050405020304" pitchFamily="18" charset="0"/>
              </a:rPr>
              <a:t>0</a:t>
            </a:r>
            <a:r>
              <a:rPr lang="zh-CN" altLang="en-US" sz="2400" b="1" dirty="0">
                <a:solidFill>
                  <a:srgbClr val="FFFF00"/>
                </a:solidFill>
                <a:latin typeface="宋体" panose="02010600030101010101" pitchFamily="2" charset="-122"/>
                <a:cs typeface="宋体" panose="02010600030101010101" pitchFamily="2" charset="-122"/>
              </a:rPr>
              <a:t>中断服务程序进行监视；在</a:t>
            </a:r>
            <a:r>
              <a:rPr lang="en-US" altLang="zh-CN" sz="2400" b="1" dirty="0">
                <a:solidFill>
                  <a:srgbClr val="FFFF00"/>
                </a:solidFill>
                <a:latin typeface="Times New Roman" panose="02020603050405020304" pitchFamily="18" charset="0"/>
                <a:cs typeface="Times New Roman" panose="02020603050405020304" pitchFamily="18" charset="0"/>
              </a:rPr>
              <a:t>T</a:t>
            </a:r>
            <a:r>
              <a:rPr lang="en-US" altLang="zh-CN" sz="2400" b="1" baseline="-25000" dirty="0">
                <a:solidFill>
                  <a:srgbClr val="FFFF00"/>
                </a:solidFill>
                <a:latin typeface="Times New Roman" panose="02020603050405020304" pitchFamily="18" charset="0"/>
                <a:cs typeface="Times New Roman" panose="02020603050405020304" pitchFamily="18" charset="0"/>
              </a:rPr>
              <a:t>1</a:t>
            </a:r>
            <a:r>
              <a:rPr lang="zh-CN" altLang="en-US" sz="2400" b="1" dirty="0">
                <a:solidFill>
                  <a:srgbClr val="FFFF00"/>
                </a:solidFill>
                <a:latin typeface="宋体" panose="02010600030101010101" pitchFamily="2" charset="-122"/>
                <a:cs typeface="宋体" panose="02010600030101010101" pitchFamily="2" charset="-122"/>
              </a:rPr>
              <a:t>中断服务程序中对主程序进行监视；</a:t>
            </a:r>
            <a:r>
              <a:rPr lang="en-US" altLang="zh-CN" sz="2400" b="1" dirty="0">
                <a:solidFill>
                  <a:srgbClr val="FFFF00"/>
                </a:solidFill>
                <a:latin typeface="Times New Roman" panose="02020603050405020304" pitchFamily="18" charset="0"/>
                <a:cs typeface="Times New Roman" panose="02020603050405020304" pitchFamily="18" charset="0"/>
              </a:rPr>
              <a:t>T</a:t>
            </a:r>
            <a:r>
              <a:rPr lang="en-US" altLang="zh-CN" sz="2400" b="1" baseline="-25000" dirty="0">
                <a:solidFill>
                  <a:srgbClr val="FFFF00"/>
                </a:solidFill>
                <a:latin typeface="Times New Roman" panose="02020603050405020304" pitchFamily="18" charset="0"/>
                <a:cs typeface="Times New Roman" panose="02020603050405020304" pitchFamily="18" charset="0"/>
              </a:rPr>
              <a:t>0</a:t>
            </a:r>
            <a:r>
              <a:rPr lang="zh-CN" altLang="en-US" sz="2400" b="1" dirty="0">
                <a:solidFill>
                  <a:srgbClr val="FFFF00"/>
                </a:solidFill>
                <a:latin typeface="宋体" panose="02010600030101010101" pitchFamily="2" charset="-122"/>
                <a:cs typeface="宋体" panose="02010600030101010101" pitchFamily="2" charset="-122"/>
              </a:rPr>
              <a:t>中断监视</a:t>
            </a:r>
            <a:r>
              <a:rPr lang="en-US" altLang="zh-CN" sz="2400" b="1" dirty="0">
                <a:solidFill>
                  <a:srgbClr val="FFFF00"/>
                </a:solidFill>
                <a:latin typeface="Times New Roman" panose="02020603050405020304" pitchFamily="18" charset="0"/>
                <a:cs typeface="Times New Roman" panose="02020603050405020304" pitchFamily="18" charset="0"/>
              </a:rPr>
              <a:t>T</a:t>
            </a:r>
            <a:r>
              <a:rPr lang="en-US" altLang="zh-CN" sz="2400" b="1" baseline="-25000" dirty="0">
                <a:solidFill>
                  <a:srgbClr val="FFFF00"/>
                </a:solidFill>
                <a:latin typeface="Times New Roman" panose="02020603050405020304" pitchFamily="18" charset="0"/>
                <a:cs typeface="Times New Roman" panose="02020603050405020304" pitchFamily="18" charset="0"/>
              </a:rPr>
              <a:t>1</a:t>
            </a:r>
            <a:r>
              <a:rPr lang="zh-CN" altLang="en-US" sz="2400" b="1" dirty="0">
                <a:solidFill>
                  <a:srgbClr val="FFFF00"/>
                </a:solidFill>
                <a:latin typeface="宋体" panose="02010600030101010101" pitchFamily="2" charset="-122"/>
                <a:cs typeface="宋体" panose="02010600030101010101" pitchFamily="2" charset="-122"/>
              </a:rPr>
              <a:t>中断。从概率观点，这种相互依存、相互制约的抗干扰措施将使系统运行的可能性大大提高。</a:t>
            </a:r>
            <a:endParaRPr lang="zh-CN" altLang="en-US" sz="2400" b="1" dirty="0">
              <a:solidFill>
                <a:srgbClr val="FFFF00"/>
              </a:solidFill>
              <a:latin typeface="宋体" panose="02010600030101010101" pitchFamily="2" charset="-122"/>
              <a:cs typeface="宋体" panose="02010600030101010101" pitchFamily="2" charset="-122"/>
            </a:endParaRPr>
          </a:p>
        </p:txBody>
      </p:sp>
      <p:sp>
        <p:nvSpPr>
          <p:cNvPr id="37890" name="Rectangle 2"/>
          <p:cNvSpPr/>
          <p:nvPr/>
        </p:nvSpPr>
        <p:spPr>
          <a:xfrm>
            <a:off x="468313" y="393224"/>
            <a:ext cx="4535487"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ea typeface="楷体_GB2312" pitchFamily="49" charset="-122"/>
                <a:cs typeface="Times New Roman" panose="02020603050405020304" pitchFamily="18" charset="0"/>
              </a:rPr>
              <a:t>7.2.2 </a:t>
            </a:r>
            <a:r>
              <a:rPr lang="zh-CN" altLang="en-US" sz="2400" b="1" dirty="0">
                <a:latin typeface="Arial" panose="020B0604020202020204" pitchFamily="34" charset="0"/>
                <a:ea typeface="楷体_GB2312" pitchFamily="49" charset="-122"/>
              </a:rPr>
              <a:t>软件可靠性设计 </a:t>
            </a:r>
            <a:endParaRPr lang="zh-CN" altLang="en-US" sz="2400" b="1" dirty="0">
              <a:latin typeface="Arial" panose="020B0604020202020204" pitchFamily="34" charset="0"/>
              <a:ea typeface="楷体_GB2312"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ext Box 2"/>
          <p:cNvSpPr txBox="1"/>
          <p:nvPr/>
        </p:nvSpPr>
        <p:spPr>
          <a:xfrm>
            <a:off x="755650" y="405131"/>
            <a:ext cx="7561263" cy="460375"/>
          </a:xfrm>
          <a:prstGeom prst="rect">
            <a:avLst/>
          </a:prstGeom>
          <a:noFill/>
          <a:ln w="12700">
            <a:noFill/>
          </a:ln>
          <a:effectLst>
            <a:prstShdw prst="shdw17" dist="17961" dir="2699999">
              <a:srgbClr val="009900"/>
            </a:prstShdw>
          </a:effectLst>
        </p:spPr>
        <p:txBody>
          <a:bodyPr anchor="ctr" anchorCtr="0">
            <a:spAutoFit/>
          </a:bodyPr>
          <a:p>
            <a:pPr algn="ctr">
              <a:spcBef>
                <a:spcPct val="50000"/>
              </a:spcBef>
            </a:pPr>
            <a:r>
              <a:rPr lang="en-US" altLang="zh-CN" sz="2400" b="1" dirty="0">
                <a:latin typeface="Times New Roman" panose="02020603050405020304" pitchFamily="18" charset="0"/>
                <a:cs typeface="Times New Roman" panose="02020603050405020304" pitchFamily="18" charset="0"/>
              </a:rPr>
              <a:t>7.1 </a:t>
            </a:r>
            <a:r>
              <a:rPr lang="zh-CN" altLang="en-US" sz="2400" b="1" dirty="0">
                <a:latin typeface="宋体" panose="02010600030101010101" pitchFamily="2" charset="-122"/>
                <a:cs typeface="宋体" panose="02010600030101010101" pitchFamily="2" charset="-122"/>
              </a:rPr>
              <a:t>可靠性概述</a:t>
            </a:r>
            <a:endParaRPr lang="zh-CN" altLang="en-US" sz="2400" b="1" dirty="0">
              <a:latin typeface="宋体" panose="02010600030101010101" pitchFamily="2" charset="-122"/>
              <a:cs typeface="宋体" panose="02010600030101010101" pitchFamily="2" charset="-122"/>
            </a:endParaRPr>
          </a:p>
        </p:txBody>
      </p:sp>
      <p:sp>
        <p:nvSpPr>
          <p:cNvPr id="5123" name="Text Box 3"/>
          <p:cNvSpPr txBox="1"/>
          <p:nvPr/>
        </p:nvSpPr>
        <p:spPr>
          <a:xfrm>
            <a:off x="1403350" y="4221163"/>
            <a:ext cx="5329238" cy="519112"/>
          </a:xfrm>
          <a:prstGeom prst="rect">
            <a:avLst/>
          </a:prstGeom>
          <a:noFill/>
          <a:ln w="9525">
            <a:noFill/>
          </a:ln>
        </p:spPr>
        <p:txBody>
          <a:bodyPr>
            <a:spAutoFit/>
          </a:bodyPr>
          <a:p>
            <a:pPr marL="342900" indent="-342900">
              <a:spcBef>
                <a:spcPct val="50000"/>
              </a:spcBef>
            </a:pPr>
            <a:endParaRPr lang="zh-CN" altLang="zh-CN" sz="2800" b="1" dirty="0">
              <a:solidFill>
                <a:srgbClr val="FFFF00"/>
              </a:solidFill>
              <a:latin typeface="楷体_GB2312" pitchFamily="49" charset="-122"/>
              <a:ea typeface="楷体_GB2312" pitchFamily="49" charset="-122"/>
            </a:endParaRPr>
          </a:p>
        </p:txBody>
      </p:sp>
      <p:sp>
        <p:nvSpPr>
          <p:cNvPr id="5124" name="Rectangle 4"/>
          <p:cNvSpPr/>
          <p:nvPr/>
        </p:nvSpPr>
        <p:spPr>
          <a:xfrm>
            <a:off x="415290" y="909320"/>
            <a:ext cx="8411210" cy="2676525"/>
          </a:xfrm>
          <a:prstGeom prst="rect">
            <a:avLst/>
          </a:prstGeom>
          <a:noFill/>
          <a:ln w="9525">
            <a:noFill/>
          </a:ln>
        </p:spPr>
        <p:txBody>
          <a:bodyPr wrap="square">
            <a:spAutoFit/>
          </a:bodyPr>
          <a:p>
            <a:pPr algn="just"/>
            <a:r>
              <a:rPr lang="en-US" altLang="zh-CN" sz="2400" b="1" dirty="0">
                <a:solidFill>
                  <a:srgbClr val="FFFF00"/>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rPr>
              <a:t>近年来，智能仪器越来越深入和广泛地应用到工业自动化、生产过程控制、智能化仪器仪表等领域中，有效地提高了生产效率，改善了工作条件，大大控制质量与经济效益。但是，系统工作环境往往是比较恶劣和复杂的，其应用的可能性、安全性就成为一个非常突出的问题。智能仪器必须长期稳定、可靠地运行，否则将导致控制误差加大严重时会使系统失灵，甚至造成巨大的损失。</a:t>
            </a:r>
            <a:endParaRPr lang="zh-CN" altLang="en-US" sz="2400" b="1" dirty="0">
              <a:solidFill>
                <a:srgbClr val="FFFF00"/>
              </a:solidFill>
              <a:latin typeface="宋体" panose="02010600030101010101" pitchFamily="2" charset="-122"/>
              <a:cs typeface="宋体" panose="02010600030101010101" pitchFamily="2" charset="-122"/>
            </a:endParaRPr>
          </a:p>
        </p:txBody>
      </p:sp>
      <p:sp>
        <p:nvSpPr>
          <p:cNvPr id="549892" name="Rectangle 4"/>
          <p:cNvSpPr>
            <a:spLocks noChangeArrowheads="1"/>
          </p:cNvSpPr>
          <p:nvPr/>
        </p:nvSpPr>
        <p:spPr bwMode="auto">
          <a:xfrm>
            <a:off x="182245" y="4005580"/>
            <a:ext cx="8842375"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smtClean="0">
                <a:ln>
                  <a:noFill/>
                </a:ln>
                <a:solidFill>
                  <a:srgbClr val="FFFF00"/>
                </a:solidFill>
                <a:effectLst/>
                <a:uLnTx/>
                <a:uFillTx/>
                <a:latin typeface="宋体" panose="02010600030101010101" pitchFamily="2" charset="-122"/>
                <a:cs typeface="宋体" panose="02010600030101010101" pitchFamily="2" charset="-122"/>
              </a:rPr>
              <a:t>   </a:t>
            </a:r>
            <a:r>
              <a:rPr kumimoji="1" lang="zh-CN" altLang="en-US" sz="2400" b="1" i="0" u="none" strike="noStrike" kern="1200" cap="none" spc="0" normalizeH="0" baseline="0" noProof="0" smtClean="0">
                <a:ln>
                  <a:noFill/>
                </a:ln>
                <a:solidFill>
                  <a:srgbClr val="FFFF00"/>
                </a:solidFill>
                <a:effectLst/>
                <a:uLnTx/>
                <a:uFillTx/>
                <a:latin typeface="宋体" panose="02010600030101010101" pitchFamily="2" charset="-122"/>
                <a:cs typeface="宋体" panose="02010600030101010101" pitchFamily="2" charset="-122"/>
              </a:rPr>
              <a:t>可靠性的定义是指</a:t>
            </a:r>
            <a:r>
              <a:rPr kumimoji="1" lang="zh-CN" altLang="en-US" sz="2400" b="1" i="0" u="sng"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产品或系统在规定条件下和规定时间内，完成规定功能的能力</a:t>
            </a:r>
            <a:r>
              <a:rPr kumimoji="1" lang="zh-CN" altLang="en-US" sz="2400" b="1" i="0" u="none" strike="noStrike" kern="1200" cap="none" spc="0" normalizeH="0" baseline="0" noProof="0" smtClean="0">
                <a:ln>
                  <a:noFill/>
                </a:ln>
                <a:solidFill>
                  <a:srgbClr val="FFFF00"/>
                </a:solidFill>
                <a:effectLst/>
                <a:uLnTx/>
                <a:uFillTx/>
                <a:latin typeface="宋体" panose="02010600030101010101" pitchFamily="2" charset="-122"/>
                <a:cs typeface="宋体" panose="02010600030101010101" pitchFamily="2" charset="-122"/>
              </a:rPr>
              <a:t>。可靠性最集中反映了某种产品或设备的质量指标。</a:t>
            </a:r>
            <a:endParaRPr kumimoji="1" lang="zh-CN" altLang="en-US" sz="2400" b="1" i="0" u="none" strike="noStrike" kern="1200" cap="none" spc="0" normalizeH="0" baseline="0" noProof="0" smtClean="0">
              <a:ln>
                <a:noFill/>
              </a:ln>
              <a:solidFill>
                <a:srgbClr val="FFFF00"/>
              </a:solidFill>
              <a:effectLst/>
              <a:uLnTx/>
              <a:uFillTx/>
              <a:latin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smtClean="0">
                <a:ln>
                  <a:noFill/>
                </a:ln>
                <a:solidFill>
                  <a:srgbClr val="FFFF00"/>
                </a:solidFill>
                <a:effectLst/>
                <a:uLnTx/>
                <a:uFillTx/>
                <a:latin typeface="宋体" panose="02010600030101010101" pitchFamily="2" charset="-122"/>
                <a:cs typeface="宋体" panose="02010600030101010101" pitchFamily="2" charset="-122"/>
              </a:rPr>
              <a:t>  描述可靠性的</a:t>
            </a:r>
            <a:r>
              <a:rPr kumimoji="1" lang="zh-CN" altLang="en-US" sz="2400" b="1" i="0" u="none" strike="noStrike" kern="1200" cap="none" spc="0" normalizeH="0" baseline="0" noProof="0" smtClean="0">
                <a:ln>
                  <a:noFill/>
                </a:ln>
                <a:solidFill>
                  <a:srgbClr val="FF0066"/>
                </a:solidFill>
                <a:effectLst/>
                <a:uLnTx/>
                <a:uFillTx/>
                <a:latin typeface="宋体" panose="02010600030101010101" pitchFamily="2" charset="-122"/>
                <a:cs typeface="宋体" panose="02010600030101010101" pitchFamily="2" charset="-122"/>
              </a:rPr>
              <a:t>定量指标</a:t>
            </a:r>
            <a:r>
              <a:rPr kumimoji="1" lang="zh-CN" altLang="en-US" sz="2400" b="1" i="0" u="none" strike="noStrike" kern="1200" cap="none" spc="0" normalizeH="0" baseline="0" noProof="0" smtClean="0">
                <a:ln>
                  <a:noFill/>
                </a:ln>
                <a:solidFill>
                  <a:srgbClr val="FFFF00"/>
                </a:solidFill>
                <a:effectLst/>
                <a:uLnTx/>
                <a:uFillTx/>
                <a:latin typeface="宋体" panose="02010600030101010101" pitchFamily="2" charset="-122"/>
                <a:cs typeface="宋体" panose="02010600030101010101" pitchFamily="2" charset="-122"/>
              </a:rPr>
              <a:t>有</a:t>
            </a:r>
            <a:r>
              <a:rPr kumimoji="1" lang="zh-CN" altLang="en-US" sz="2400" b="1" i="0" u="sng" strike="noStrike" kern="1200" cap="none" spc="0" normalizeH="0" baseline="0" noProof="0" smtClean="0">
                <a:ln>
                  <a:noFill/>
                </a:ln>
                <a:solidFill>
                  <a:srgbClr val="FFFF00"/>
                </a:solidFill>
                <a:effectLst/>
                <a:uLnTx/>
                <a:uFillTx/>
                <a:latin typeface="宋体" panose="02010600030101010101" pitchFamily="2" charset="-122"/>
                <a:cs typeface="宋体" panose="02010600030101010101" pitchFamily="2" charset="-122"/>
              </a:rPr>
              <a:t>可靠度、失效率、平均无故障时间</a:t>
            </a:r>
            <a:r>
              <a:rPr kumimoji="1" lang="zh-CN" altLang="en-US" sz="2400" b="1" i="0" u="none" strike="noStrike" kern="1200" cap="none" spc="0" normalizeH="0" baseline="0" noProof="0" smtClean="0">
                <a:ln>
                  <a:noFill/>
                </a:ln>
                <a:solidFill>
                  <a:srgbClr val="FFFF00"/>
                </a:solidFill>
                <a:effectLst/>
                <a:uLnTx/>
                <a:uFillTx/>
                <a:latin typeface="宋体" panose="02010600030101010101" pitchFamily="2" charset="-122"/>
                <a:cs typeface="宋体" panose="02010600030101010101" pitchFamily="2" charset="-122"/>
              </a:rPr>
              <a:t>。 </a:t>
            </a:r>
            <a:endParaRPr kumimoji="1" lang="zh-CN" altLang="en-US" sz="2400" b="1" i="0" u="none" strike="noStrike" kern="1200" cap="none" spc="0" normalizeH="0" baseline="0" noProof="0" smtClean="0">
              <a:ln>
                <a:noFill/>
              </a:ln>
              <a:solidFill>
                <a:srgbClr val="FFFF00"/>
              </a:solidFill>
              <a:effectLst/>
              <a:uLnTx/>
              <a:uFillTx/>
              <a:latin typeface="宋体" panose="02010600030101010101" pitchFamily="2" charset="-122"/>
              <a:cs typeface="宋体" panose="02010600030101010101" pitchFamily="2" charset="-122"/>
            </a:endParaRPr>
          </a:p>
        </p:txBody>
      </p:sp>
      <p:sp>
        <p:nvSpPr>
          <p:cNvPr id="6151" name="Rectangle 14"/>
          <p:cNvSpPr/>
          <p:nvPr/>
        </p:nvSpPr>
        <p:spPr>
          <a:xfrm>
            <a:off x="179070" y="3576320"/>
            <a:ext cx="3462655" cy="460375"/>
          </a:xfrm>
          <a:prstGeom prst="rect">
            <a:avLst/>
          </a:prstGeom>
          <a:noFill/>
          <a:ln w="38100">
            <a:noFill/>
          </a:ln>
          <a:effectLst>
            <a:outerShdw dist="107763" dir="18900000" algn="ctr" rotWithShape="0">
              <a:schemeClr val="bg2">
                <a:alpha val="50000"/>
              </a:schemeClr>
            </a:outerShdw>
          </a:effectLst>
        </p:spPr>
        <p:txBody>
          <a:bodyPr wrap="square" anchor="ctr" anchorCtr="0">
            <a:spAutoFit/>
          </a:bodyPr>
          <a:p>
            <a:r>
              <a:rPr lang="en-US" altLang="zh-CN" sz="2400" b="1" dirty="0">
                <a:latin typeface="Times New Roman" panose="02020603050405020304" pitchFamily="18" charset="0"/>
                <a:ea typeface="楷体_GB2312" pitchFamily="49" charset="-122"/>
                <a:cs typeface="Times New Roman" panose="02020603050405020304" pitchFamily="18" charset="0"/>
              </a:rPr>
              <a:t>7.1.1</a:t>
            </a:r>
            <a:r>
              <a:rPr lang="zh-CN" altLang="en-US" sz="2400" b="1" dirty="0">
                <a:latin typeface="宋体" panose="02010600030101010101" pitchFamily="2" charset="-122"/>
                <a:cs typeface="宋体" panose="02010600030101010101" pitchFamily="2" charset="-122"/>
              </a:rPr>
              <a:t>可靠性的基本概念 </a:t>
            </a:r>
            <a:endParaRPr lang="zh-CN" altLang="en-US" sz="2400" b="1" dirty="0">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51"/>
                                        </p:tgtEl>
                                        <p:attrNameLst>
                                          <p:attrName>style.visibility</p:attrName>
                                        </p:attrNameLst>
                                      </p:cBhvr>
                                      <p:to>
                                        <p:strVal val="visible"/>
                                      </p:to>
                                    </p:set>
                                    <p:anim calcmode="lin" valueType="num">
                                      <p:cBhvr additive="base">
                                        <p:cTn id="7" dur="500" fill="hold"/>
                                        <p:tgtEl>
                                          <p:spTgt spid="6151"/>
                                        </p:tgtEl>
                                        <p:attrNameLst>
                                          <p:attrName>ppt_x</p:attrName>
                                        </p:attrNameLst>
                                      </p:cBhvr>
                                      <p:tavLst>
                                        <p:tav tm="0">
                                          <p:val>
                                            <p:strVal val="#ppt_x"/>
                                          </p:val>
                                        </p:tav>
                                        <p:tav tm="100000">
                                          <p:val>
                                            <p:strVal val="#ppt_x"/>
                                          </p:val>
                                        </p:tav>
                                      </p:tavLst>
                                    </p:anim>
                                    <p:anim calcmode="lin" valueType="num">
                                      <p:cBhvr additive="base">
                                        <p:cTn id="8" dur="500" fill="hold"/>
                                        <p:tgtEl>
                                          <p:spTgt spid="61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9892"/>
                                        </p:tgtEl>
                                        <p:attrNameLst>
                                          <p:attrName>style.visibility</p:attrName>
                                        </p:attrNameLst>
                                      </p:cBhvr>
                                      <p:to>
                                        <p:strVal val="visible"/>
                                      </p:to>
                                    </p:set>
                                    <p:anim calcmode="lin" valueType="num">
                                      <p:cBhvr additive="base">
                                        <p:cTn id="13" dur="500" fill="hold"/>
                                        <p:tgtEl>
                                          <p:spTgt spid="549892"/>
                                        </p:tgtEl>
                                        <p:attrNameLst>
                                          <p:attrName>ppt_x</p:attrName>
                                        </p:attrNameLst>
                                      </p:cBhvr>
                                      <p:tavLst>
                                        <p:tav tm="0">
                                          <p:val>
                                            <p:strVal val="#ppt_x"/>
                                          </p:val>
                                        </p:tav>
                                        <p:tav tm="100000">
                                          <p:val>
                                            <p:strVal val="#ppt_x"/>
                                          </p:val>
                                        </p:tav>
                                      </p:tavLst>
                                    </p:anim>
                                    <p:anim calcmode="lin" valueType="num">
                                      <p:cBhvr additive="base">
                                        <p:cTn id="14" dur="500" fill="hold"/>
                                        <p:tgtEl>
                                          <p:spTgt spid="5498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animBg="1"/>
      <p:bldP spid="549892"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301" name="Text Box 12" descr="斜纹布"/>
          <p:cNvSpPr txBox="1"/>
          <p:nvPr/>
        </p:nvSpPr>
        <p:spPr>
          <a:xfrm>
            <a:off x="534670" y="1196975"/>
            <a:ext cx="8430260" cy="4892675"/>
          </a:xfrm>
          <a:prstGeom prst="rect">
            <a:avLst/>
          </a:prstGeom>
          <a:noFill/>
          <a:ln w="28575">
            <a:noFill/>
          </a:ln>
          <a:effectLst>
            <a:prstShdw prst="shdw17" dist="17961" dir="2699999">
              <a:schemeClr val="bg2"/>
            </a:prstShdw>
          </a:effectLst>
        </p:spPr>
        <p:txBody>
          <a:bodyPr wrap="square">
            <a:spAutoFit/>
          </a:bodyPr>
          <a:p>
            <a:r>
              <a:rPr lang="en-US" altLang="zh-CN" sz="2400" b="1" dirty="0">
                <a:solidFill>
                  <a:srgbClr val="FFFF00"/>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rPr>
              <a:t>系统软件包括主程序、高级中断子程序和低级中断子程序三部分。假设将定时器</a:t>
            </a:r>
            <a:r>
              <a:rPr lang="en-US" altLang="zh-CN" sz="2400" b="1" dirty="0">
                <a:solidFill>
                  <a:srgbClr val="FFFF00"/>
                </a:solidFill>
                <a:latin typeface="Times New Roman" panose="02020603050405020304" pitchFamily="18" charset="0"/>
                <a:cs typeface="Times New Roman" panose="02020603050405020304" pitchFamily="18" charset="0"/>
              </a:rPr>
              <a:t>T</a:t>
            </a:r>
            <a:r>
              <a:rPr lang="en-US" altLang="zh-CN" sz="2400" b="1" baseline="-25000" dirty="0">
                <a:solidFill>
                  <a:srgbClr val="FFFF00"/>
                </a:solidFill>
                <a:latin typeface="Times New Roman" panose="02020603050405020304" pitchFamily="18" charset="0"/>
                <a:cs typeface="Times New Roman" panose="02020603050405020304" pitchFamily="18" charset="0"/>
              </a:rPr>
              <a:t>0</a:t>
            </a:r>
            <a:r>
              <a:rPr lang="zh-CN" altLang="en-US" sz="2400" b="1" dirty="0">
                <a:solidFill>
                  <a:srgbClr val="FFFF00"/>
                </a:solidFill>
                <a:latin typeface="宋体" panose="02010600030101010101" pitchFamily="2" charset="-122"/>
                <a:cs typeface="宋体" panose="02010600030101010101" pitchFamily="2" charset="-122"/>
              </a:rPr>
              <a:t>设计成高级中断，定时器</a:t>
            </a:r>
            <a:r>
              <a:rPr lang="en-US" altLang="zh-CN" sz="2400" b="1" dirty="0">
                <a:solidFill>
                  <a:srgbClr val="FFFF00"/>
                </a:solidFill>
                <a:latin typeface="Times New Roman" panose="02020603050405020304" pitchFamily="18" charset="0"/>
                <a:cs typeface="Times New Roman" panose="02020603050405020304" pitchFamily="18" charset="0"/>
              </a:rPr>
              <a:t>T</a:t>
            </a:r>
            <a:r>
              <a:rPr lang="en-US" altLang="zh-CN" sz="2400" b="1" baseline="-25000" dirty="0">
                <a:solidFill>
                  <a:srgbClr val="FFFF00"/>
                </a:solidFill>
                <a:latin typeface="Times New Roman" panose="02020603050405020304" pitchFamily="18" charset="0"/>
                <a:cs typeface="Times New Roman" panose="02020603050405020304" pitchFamily="18" charset="0"/>
              </a:rPr>
              <a:t>1</a:t>
            </a:r>
            <a:r>
              <a:rPr lang="zh-CN" altLang="en-US" sz="2400" b="1" dirty="0">
                <a:solidFill>
                  <a:srgbClr val="FFFF00"/>
                </a:solidFill>
                <a:latin typeface="宋体" panose="02010600030101010101" pitchFamily="2" charset="-122"/>
                <a:cs typeface="宋体" panose="02010600030101010101" pitchFamily="2" charset="-122"/>
              </a:rPr>
              <a:t>设计成低级中断，从而形成中断嵌套。现分析如下：</a:t>
            </a:r>
            <a:endParaRPr lang="zh-CN" altLang="en-US" sz="2400" b="1" dirty="0">
              <a:solidFill>
                <a:srgbClr val="FFFF00"/>
              </a:solidFill>
              <a:latin typeface="宋体" panose="02010600030101010101" pitchFamily="2" charset="-122"/>
              <a:cs typeface="宋体" panose="02010600030101010101" pitchFamily="2" charset="-122"/>
            </a:endParaRPr>
          </a:p>
          <a:p>
            <a:r>
              <a:rPr lang="zh-CN" altLang="en-US" sz="2400" b="1" dirty="0">
                <a:solidFill>
                  <a:srgbClr val="FFFF00"/>
                </a:solidFill>
                <a:latin typeface="宋体" panose="02010600030101010101" pitchFamily="2" charset="-122"/>
                <a:cs typeface="宋体" panose="02010600030101010101" pitchFamily="2" charset="-122"/>
              </a:rPr>
              <a:t>    主程序完成系统测控功能的同时，还要监视</a:t>
            </a:r>
            <a:r>
              <a:rPr lang="en-US" altLang="zh-CN" sz="2400" b="1" dirty="0">
                <a:solidFill>
                  <a:srgbClr val="FFFF00"/>
                </a:solidFill>
                <a:latin typeface="Times New Roman" panose="02020603050405020304" pitchFamily="18" charset="0"/>
                <a:cs typeface="Times New Roman" panose="02020603050405020304" pitchFamily="18" charset="0"/>
              </a:rPr>
              <a:t>T</a:t>
            </a:r>
            <a:r>
              <a:rPr lang="en-US" altLang="zh-CN" sz="2400" b="1" baseline="-25000" dirty="0">
                <a:solidFill>
                  <a:srgbClr val="FFFF00"/>
                </a:solidFill>
                <a:latin typeface="Times New Roman" panose="02020603050405020304" pitchFamily="18" charset="0"/>
                <a:cs typeface="Times New Roman" panose="02020603050405020304" pitchFamily="18" charset="0"/>
              </a:rPr>
              <a:t>0</a:t>
            </a:r>
            <a:r>
              <a:rPr lang="zh-CN" altLang="en-US" sz="2400" b="1" dirty="0">
                <a:solidFill>
                  <a:srgbClr val="FFFF00"/>
                </a:solidFill>
                <a:latin typeface="宋体" panose="02010600030101010101" pitchFamily="2" charset="-122"/>
                <a:cs typeface="宋体" panose="02010600030101010101" pitchFamily="2" charset="-122"/>
              </a:rPr>
              <a:t>中断因干扰而引起的中断关闭故障。</a:t>
            </a:r>
            <a:r>
              <a:rPr lang="en-US" altLang="zh-CN" sz="2400" b="1" dirty="0">
                <a:solidFill>
                  <a:srgbClr val="FFFF00"/>
                </a:solidFill>
                <a:latin typeface="Times New Roman" panose="02020603050405020304" pitchFamily="18" charset="0"/>
                <a:cs typeface="Times New Roman" panose="02020603050405020304" pitchFamily="18" charset="0"/>
              </a:rPr>
              <a:t>A</a:t>
            </a:r>
            <a:r>
              <a:rPr lang="en-US" altLang="zh-CN" sz="2400" b="1" baseline="-25000" dirty="0">
                <a:solidFill>
                  <a:srgbClr val="FFFF00"/>
                </a:solidFill>
                <a:latin typeface="Times New Roman" panose="02020603050405020304" pitchFamily="18" charset="0"/>
                <a:cs typeface="Times New Roman" panose="02020603050405020304" pitchFamily="18" charset="0"/>
              </a:rPr>
              <a:t>0</a:t>
            </a:r>
            <a:r>
              <a:rPr lang="zh-CN" altLang="en-US" sz="2400" b="1" dirty="0">
                <a:solidFill>
                  <a:srgbClr val="FFFF00"/>
                </a:solidFill>
                <a:latin typeface="宋体" panose="02010600030101010101" pitchFamily="2" charset="-122"/>
                <a:cs typeface="宋体" panose="02010600030101010101" pitchFamily="2" charset="-122"/>
              </a:rPr>
              <a:t>为</a:t>
            </a:r>
            <a:r>
              <a:rPr lang="en-US" altLang="zh-CN" sz="2400" b="1" dirty="0">
                <a:solidFill>
                  <a:srgbClr val="FFFF00"/>
                </a:solidFill>
                <a:latin typeface="Times New Roman" panose="02020603050405020304" pitchFamily="18" charset="0"/>
                <a:cs typeface="Times New Roman" panose="02020603050405020304" pitchFamily="18" charset="0"/>
              </a:rPr>
              <a:t>T</a:t>
            </a:r>
            <a:r>
              <a:rPr lang="en-US" altLang="zh-CN" sz="2400" b="1" baseline="-25000" dirty="0">
                <a:solidFill>
                  <a:srgbClr val="FFFF00"/>
                </a:solidFill>
                <a:latin typeface="Times New Roman" panose="02020603050405020304" pitchFamily="18" charset="0"/>
                <a:cs typeface="Times New Roman" panose="02020603050405020304" pitchFamily="18" charset="0"/>
              </a:rPr>
              <a:t>0</a:t>
            </a:r>
            <a:r>
              <a:rPr lang="zh-CN" altLang="en-US" sz="2400" b="1" dirty="0">
                <a:solidFill>
                  <a:srgbClr val="FFFF00"/>
                </a:solidFill>
                <a:latin typeface="宋体" panose="02010600030101010101" pitchFamily="2" charset="-122"/>
                <a:cs typeface="宋体" panose="02010600030101010101" pitchFamily="2" charset="-122"/>
              </a:rPr>
              <a:t>中断服务程序运行状态观测单元，</a:t>
            </a:r>
            <a:r>
              <a:rPr lang="en-US" altLang="zh-CN" sz="2400" b="1" dirty="0">
                <a:solidFill>
                  <a:srgbClr val="FFFF00"/>
                </a:solidFill>
                <a:latin typeface="Times New Roman" panose="02020603050405020304" pitchFamily="18" charset="0"/>
                <a:cs typeface="Times New Roman" panose="02020603050405020304" pitchFamily="18" charset="0"/>
              </a:rPr>
              <a:t>T</a:t>
            </a:r>
            <a:r>
              <a:rPr lang="en-US" altLang="zh-CN" sz="2400" b="1" baseline="-25000" dirty="0">
                <a:solidFill>
                  <a:srgbClr val="FFFF00"/>
                </a:solidFill>
                <a:latin typeface="Times New Roman" panose="02020603050405020304" pitchFamily="18" charset="0"/>
                <a:cs typeface="Times New Roman" panose="02020603050405020304" pitchFamily="18" charset="0"/>
              </a:rPr>
              <a:t>0</a:t>
            </a:r>
            <a:r>
              <a:rPr lang="zh-CN" altLang="en-US" sz="2400" b="1" dirty="0">
                <a:solidFill>
                  <a:srgbClr val="FFFF00"/>
                </a:solidFill>
                <a:latin typeface="宋体" panose="02010600030101010101" pitchFamily="2" charset="-122"/>
                <a:cs typeface="宋体" panose="02010600030101010101" pitchFamily="2" charset="-122"/>
              </a:rPr>
              <a:t>中断运行时，每中断一次</a:t>
            </a:r>
            <a:r>
              <a:rPr lang="en-US" altLang="zh-CN" sz="2400" b="1" dirty="0">
                <a:solidFill>
                  <a:srgbClr val="FFFF00"/>
                </a:solidFill>
                <a:latin typeface="Times New Roman" panose="02020603050405020304" pitchFamily="18" charset="0"/>
                <a:cs typeface="Times New Roman" panose="02020603050405020304" pitchFamily="18" charset="0"/>
              </a:rPr>
              <a:t>A</a:t>
            </a:r>
            <a:r>
              <a:rPr lang="en-US" altLang="zh-CN" sz="2400" b="1" baseline="-25000" dirty="0">
                <a:solidFill>
                  <a:srgbClr val="FFFF00"/>
                </a:solidFill>
                <a:latin typeface="Times New Roman" panose="02020603050405020304" pitchFamily="18" charset="0"/>
                <a:cs typeface="Times New Roman" panose="02020603050405020304" pitchFamily="18" charset="0"/>
              </a:rPr>
              <a:t>0</a:t>
            </a:r>
            <a:r>
              <a:rPr lang="zh-CN" altLang="en-US" sz="2400" b="1" dirty="0">
                <a:solidFill>
                  <a:srgbClr val="FFFF00"/>
                </a:solidFill>
                <a:latin typeface="宋体" panose="02010600030101010101" pitchFamily="2" charset="-122"/>
                <a:cs typeface="宋体" panose="02010600030101010101" pitchFamily="2" charset="-122"/>
              </a:rPr>
              <a:t>便自动加</a:t>
            </a:r>
            <a:r>
              <a:rPr lang="en-US" altLang="zh-CN" sz="2400" b="1" dirty="0">
                <a:solidFill>
                  <a:srgbClr val="FFFF00"/>
                </a:solidFill>
                <a:latin typeface="宋体" panose="02010600030101010101" pitchFamily="2" charset="-122"/>
                <a:cs typeface="宋体" panose="02010600030101010101" pitchFamily="2" charset="-122"/>
              </a:rPr>
              <a:t>1</a:t>
            </a:r>
            <a:r>
              <a:rPr lang="zh-CN" altLang="en-US" sz="2400" b="1" dirty="0">
                <a:solidFill>
                  <a:srgbClr val="FFFF00"/>
                </a:solidFill>
                <a:latin typeface="宋体" panose="02010600030101010101" pitchFamily="2" charset="-122"/>
                <a:cs typeface="宋体" panose="02010600030101010101" pitchFamily="2" charset="-122"/>
              </a:rPr>
              <a:t>。在测控功能模块运行程序入口处，先将</a:t>
            </a:r>
            <a:r>
              <a:rPr lang="en-US" altLang="zh-CN" sz="2400" b="1" dirty="0">
                <a:solidFill>
                  <a:srgbClr val="FFFF00"/>
                </a:solidFill>
                <a:latin typeface="Times New Roman" panose="02020603050405020304" pitchFamily="18" charset="0"/>
                <a:cs typeface="Times New Roman" panose="02020603050405020304" pitchFamily="18" charset="0"/>
              </a:rPr>
              <a:t>A</a:t>
            </a:r>
            <a:r>
              <a:rPr lang="en-US" altLang="zh-CN" sz="2400" b="1" baseline="-25000" dirty="0">
                <a:solidFill>
                  <a:srgbClr val="FFFF00"/>
                </a:solidFill>
                <a:latin typeface="Times New Roman" panose="02020603050405020304" pitchFamily="18" charset="0"/>
                <a:cs typeface="Times New Roman" panose="02020603050405020304" pitchFamily="18" charset="0"/>
              </a:rPr>
              <a:t>0</a:t>
            </a:r>
            <a:r>
              <a:rPr lang="zh-CN" altLang="en-US" sz="2400" b="1" dirty="0">
                <a:solidFill>
                  <a:srgbClr val="FFFF00"/>
                </a:solidFill>
                <a:latin typeface="宋体" panose="02010600030101010101" pitchFamily="2" charset="-122"/>
                <a:cs typeface="宋体" panose="02010600030101010101" pitchFamily="2" charset="-122"/>
              </a:rPr>
              <a:t>之值暂存于</a:t>
            </a:r>
            <a:r>
              <a:rPr lang="en-US" altLang="zh-CN" sz="2400" b="1" dirty="0">
                <a:solidFill>
                  <a:srgbClr val="FFFF00"/>
                </a:solidFill>
                <a:latin typeface="Times New Roman" panose="02020603050405020304" pitchFamily="18" charset="0"/>
                <a:cs typeface="Times New Roman" panose="02020603050405020304" pitchFamily="18" charset="0"/>
              </a:rPr>
              <a:t>E</a:t>
            </a:r>
            <a:r>
              <a:rPr lang="en-US" altLang="zh-CN" sz="2400" b="1" baseline="-25000" dirty="0">
                <a:solidFill>
                  <a:srgbClr val="FFFF00"/>
                </a:solidFill>
                <a:latin typeface="Times New Roman" panose="02020603050405020304" pitchFamily="18" charset="0"/>
                <a:cs typeface="Times New Roman" panose="02020603050405020304" pitchFamily="18" charset="0"/>
              </a:rPr>
              <a:t>0</a:t>
            </a:r>
            <a:r>
              <a:rPr lang="zh-CN" altLang="en-US" sz="2400" b="1" dirty="0">
                <a:solidFill>
                  <a:srgbClr val="FFFF00"/>
                </a:solidFill>
                <a:latin typeface="宋体" panose="02010600030101010101" pitchFamily="2" charset="-122"/>
                <a:cs typeface="宋体" panose="02010600030101010101" pitchFamily="2" charset="-122"/>
              </a:rPr>
              <a:t>单元。由于测控功能模块程序一般运行时间较长，设定在此期间</a:t>
            </a:r>
            <a:r>
              <a:rPr lang="en-US" altLang="zh-CN" sz="2400" b="1" dirty="0">
                <a:solidFill>
                  <a:srgbClr val="FFFF00"/>
                </a:solidFill>
                <a:latin typeface="Times New Roman" panose="02020603050405020304" pitchFamily="18" charset="0"/>
                <a:cs typeface="Times New Roman" panose="02020603050405020304" pitchFamily="18" charset="0"/>
              </a:rPr>
              <a:t>T</a:t>
            </a:r>
            <a:r>
              <a:rPr lang="en-US" altLang="zh-CN" sz="2400" b="1" baseline="-25000" dirty="0">
                <a:solidFill>
                  <a:srgbClr val="FFFF00"/>
                </a:solidFill>
                <a:latin typeface="Times New Roman" panose="02020603050405020304" pitchFamily="18" charset="0"/>
                <a:cs typeface="Times New Roman" panose="02020603050405020304" pitchFamily="18" charset="0"/>
              </a:rPr>
              <a:t>0</a:t>
            </a:r>
            <a:r>
              <a:rPr lang="zh-CN" altLang="en-US" sz="2400" b="1" dirty="0">
                <a:solidFill>
                  <a:srgbClr val="FFFF00"/>
                </a:solidFill>
                <a:latin typeface="宋体" panose="02010600030101010101" pitchFamily="2" charset="-122"/>
                <a:cs typeface="宋体" panose="02010600030101010101" pitchFamily="2" charset="-122"/>
              </a:rPr>
              <a:t>产生定时中断，从而引起</a:t>
            </a:r>
            <a:r>
              <a:rPr lang="en-US" altLang="zh-CN" sz="2400" b="1" dirty="0">
                <a:solidFill>
                  <a:srgbClr val="FFFF00"/>
                </a:solidFill>
                <a:latin typeface="Times New Roman" panose="02020603050405020304" pitchFamily="18" charset="0"/>
                <a:cs typeface="Times New Roman" panose="02020603050405020304" pitchFamily="18" charset="0"/>
              </a:rPr>
              <a:t>A</a:t>
            </a:r>
            <a:r>
              <a:rPr lang="en-US" altLang="zh-CN" sz="2400" b="1" baseline="-25000" dirty="0">
                <a:solidFill>
                  <a:srgbClr val="FFFF00"/>
                </a:solidFill>
                <a:latin typeface="Times New Roman" panose="02020603050405020304" pitchFamily="18" charset="0"/>
                <a:cs typeface="Times New Roman" panose="02020603050405020304" pitchFamily="18" charset="0"/>
              </a:rPr>
              <a:t>0</a:t>
            </a:r>
            <a:r>
              <a:rPr lang="zh-CN" altLang="en-US" sz="2400" b="1" dirty="0">
                <a:solidFill>
                  <a:srgbClr val="FFFF00"/>
                </a:solidFill>
                <a:latin typeface="宋体" panose="02010600030101010101" pitchFamily="2" charset="-122"/>
                <a:cs typeface="宋体" panose="02010600030101010101" pitchFamily="2" charset="-122"/>
              </a:rPr>
              <a:t>的变化。在测控功能模块的出口处，将</a:t>
            </a:r>
            <a:r>
              <a:rPr lang="en-US" altLang="zh-CN" sz="2400" b="1" dirty="0">
                <a:solidFill>
                  <a:srgbClr val="FFFF00"/>
                </a:solidFill>
                <a:latin typeface="Times New Roman" panose="02020603050405020304" pitchFamily="18" charset="0"/>
                <a:cs typeface="Times New Roman" panose="02020603050405020304" pitchFamily="18" charset="0"/>
              </a:rPr>
              <a:t>A</a:t>
            </a:r>
            <a:r>
              <a:rPr lang="en-US" altLang="zh-CN" sz="2400" b="1" baseline="-25000" dirty="0">
                <a:solidFill>
                  <a:srgbClr val="FFFF00"/>
                </a:solidFill>
                <a:latin typeface="Times New Roman" panose="02020603050405020304" pitchFamily="18" charset="0"/>
                <a:cs typeface="Times New Roman" panose="02020603050405020304" pitchFamily="18" charset="0"/>
              </a:rPr>
              <a:t>0</a:t>
            </a:r>
            <a:r>
              <a:rPr lang="zh-CN" altLang="en-US" sz="2400" b="1" dirty="0">
                <a:solidFill>
                  <a:srgbClr val="FFFF00"/>
                </a:solidFill>
                <a:latin typeface="宋体" panose="02010600030101010101" pitchFamily="2" charset="-122"/>
                <a:cs typeface="宋体" panose="02010600030101010101" pitchFamily="2" charset="-122"/>
              </a:rPr>
              <a:t>的即时值与先前的暂存单元</a:t>
            </a:r>
            <a:r>
              <a:rPr lang="en-US" altLang="zh-CN" sz="2400" b="1" dirty="0">
                <a:solidFill>
                  <a:srgbClr val="FFFF00"/>
                </a:solidFill>
                <a:latin typeface="Times New Roman" panose="02020603050405020304" pitchFamily="18" charset="0"/>
                <a:cs typeface="Times New Roman" panose="02020603050405020304" pitchFamily="18" charset="0"/>
              </a:rPr>
              <a:t>E</a:t>
            </a:r>
            <a:r>
              <a:rPr lang="en-US" altLang="zh-CN" sz="2400" b="1" baseline="-25000" dirty="0">
                <a:solidFill>
                  <a:srgbClr val="FFFF00"/>
                </a:solidFill>
                <a:latin typeface="Times New Roman" panose="02020603050405020304" pitchFamily="18" charset="0"/>
                <a:cs typeface="Times New Roman" panose="02020603050405020304" pitchFamily="18" charset="0"/>
              </a:rPr>
              <a:t>0</a:t>
            </a:r>
            <a:r>
              <a:rPr lang="zh-CN" altLang="en-US" sz="2400" b="1" dirty="0">
                <a:solidFill>
                  <a:srgbClr val="FFFF00"/>
                </a:solidFill>
                <a:latin typeface="宋体" panose="02010600030101010101" pitchFamily="2" charset="-122"/>
                <a:cs typeface="宋体" panose="02010600030101010101" pitchFamily="2" charset="-122"/>
              </a:rPr>
              <a:t>的值相比较，观察</a:t>
            </a:r>
            <a:r>
              <a:rPr lang="en-US" altLang="zh-CN" sz="2400" b="1" dirty="0">
                <a:solidFill>
                  <a:srgbClr val="FFFF00"/>
                </a:solidFill>
                <a:latin typeface="Times New Roman" panose="02020603050405020304" pitchFamily="18" charset="0"/>
                <a:cs typeface="Times New Roman" panose="02020603050405020304" pitchFamily="18" charset="0"/>
              </a:rPr>
              <a:t>A</a:t>
            </a:r>
            <a:r>
              <a:rPr lang="en-US" altLang="zh-CN" sz="2400" b="1" baseline="-25000" dirty="0">
                <a:solidFill>
                  <a:srgbClr val="FFFF00"/>
                </a:solidFill>
                <a:latin typeface="Times New Roman" panose="02020603050405020304" pitchFamily="18" charset="0"/>
                <a:cs typeface="Times New Roman" panose="02020603050405020304" pitchFamily="18" charset="0"/>
              </a:rPr>
              <a:t>0</a:t>
            </a:r>
            <a:r>
              <a:rPr lang="zh-CN" altLang="en-US" sz="2400" b="1" dirty="0">
                <a:solidFill>
                  <a:srgbClr val="FFFF00"/>
                </a:solidFill>
                <a:latin typeface="宋体" panose="02010600030101010101" pitchFamily="2" charset="-122"/>
                <a:cs typeface="宋体" panose="02010600030101010101" pitchFamily="2" charset="-122"/>
              </a:rPr>
              <a:t>值是否发生变化。若</a:t>
            </a:r>
            <a:r>
              <a:rPr lang="en-US" altLang="zh-CN" sz="2400" b="1" dirty="0">
                <a:solidFill>
                  <a:srgbClr val="FFFF00"/>
                </a:solidFill>
                <a:latin typeface="Times New Roman" panose="02020603050405020304" pitchFamily="18" charset="0"/>
                <a:cs typeface="Times New Roman" panose="02020603050405020304" pitchFamily="18" charset="0"/>
              </a:rPr>
              <a:t>A</a:t>
            </a:r>
            <a:r>
              <a:rPr lang="en-US" altLang="zh-CN" sz="2400" b="1" baseline="-25000" dirty="0">
                <a:solidFill>
                  <a:srgbClr val="FFFF00"/>
                </a:solidFill>
                <a:latin typeface="Times New Roman" panose="02020603050405020304" pitchFamily="18" charset="0"/>
                <a:cs typeface="Times New Roman" panose="02020603050405020304" pitchFamily="18" charset="0"/>
              </a:rPr>
              <a:t>0</a:t>
            </a:r>
            <a:r>
              <a:rPr lang="zh-CN" altLang="en-US" sz="2400" b="1" dirty="0">
                <a:solidFill>
                  <a:srgbClr val="FFFF00"/>
                </a:solidFill>
                <a:latin typeface="宋体" panose="02010600030101010101" pitchFamily="2" charset="-122"/>
                <a:cs typeface="宋体" panose="02010600030101010101" pitchFamily="2" charset="-122"/>
              </a:rPr>
              <a:t>之值发生了变化，说明</a:t>
            </a:r>
            <a:r>
              <a:rPr lang="en-US" altLang="zh-CN" sz="2400" b="1" dirty="0">
                <a:solidFill>
                  <a:srgbClr val="FFFF00"/>
                </a:solidFill>
                <a:latin typeface="Times New Roman" panose="02020603050405020304" pitchFamily="18" charset="0"/>
                <a:cs typeface="Times New Roman" panose="02020603050405020304" pitchFamily="18" charset="0"/>
              </a:rPr>
              <a:t>T</a:t>
            </a:r>
            <a:r>
              <a:rPr lang="en-US" altLang="zh-CN" sz="2400" b="1" baseline="-25000" dirty="0">
                <a:solidFill>
                  <a:srgbClr val="FFFF00"/>
                </a:solidFill>
                <a:latin typeface="Times New Roman" panose="02020603050405020304" pitchFamily="18" charset="0"/>
                <a:cs typeface="Times New Roman" panose="02020603050405020304" pitchFamily="18" charset="0"/>
              </a:rPr>
              <a:t>0</a:t>
            </a:r>
            <a:r>
              <a:rPr lang="zh-CN" altLang="en-US" sz="2400" b="1" dirty="0">
                <a:solidFill>
                  <a:srgbClr val="FFFF00"/>
                </a:solidFill>
                <a:latin typeface="宋体" panose="02010600030101010101" pitchFamily="2" charset="-122"/>
                <a:cs typeface="宋体" panose="02010600030101010101" pitchFamily="2" charset="-122"/>
              </a:rPr>
              <a:t>中断运行正常；若</a:t>
            </a:r>
            <a:r>
              <a:rPr lang="en-US" altLang="zh-CN" sz="2400" b="1" dirty="0">
                <a:solidFill>
                  <a:srgbClr val="FFFF00"/>
                </a:solidFill>
                <a:latin typeface="Times New Roman" panose="02020603050405020304" pitchFamily="18" charset="0"/>
                <a:cs typeface="Times New Roman" panose="02020603050405020304" pitchFamily="18" charset="0"/>
              </a:rPr>
              <a:t>A</a:t>
            </a:r>
            <a:r>
              <a:rPr lang="en-US" altLang="zh-CN" sz="2400" b="1" baseline="-25000" dirty="0">
                <a:solidFill>
                  <a:srgbClr val="FFFF00"/>
                </a:solidFill>
                <a:latin typeface="Times New Roman" panose="02020603050405020304" pitchFamily="18" charset="0"/>
                <a:cs typeface="Times New Roman" panose="02020603050405020304" pitchFamily="18" charset="0"/>
              </a:rPr>
              <a:t>0</a:t>
            </a:r>
            <a:r>
              <a:rPr lang="zh-CN" altLang="en-US" sz="2400" b="1" dirty="0">
                <a:solidFill>
                  <a:srgbClr val="FFFF00"/>
                </a:solidFill>
                <a:latin typeface="宋体" panose="02010600030101010101" pitchFamily="2" charset="-122"/>
                <a:cs typeface="宋体" panose="02010600030101010101" pitchFamily="2" charset="-122"/>
              </a:rPr>
              <a:t>之值没有变化，说明</a:t>
            </a:r>
            <a:r>
              <a:rPr lang="en-US" altLang="zh-CN" sz="2400" b="1" dirty="0">
                <a:solidFill>
                  <a:srgbClr val="FFFF00"/>
                </a:solidFill>
                <a:latin typeface="Times New Roman" panose="02020603050405020304" pitchFamily="18" charset="0"/>
                <a:cs typeface="Times New Roman" panose="02020603050405020304" pitchFamily="18" charset="0"/>
              </a:rPr>
              <a:t>T</a:t>
            </a:r>
            <a:r>
              <a:rPr lang="en-US" altLang="zh-CN" sz="2400" b="1" baseline="-25000" dirty="0">
                <a:solidFill>
                  <a:srgbClr val="FFFF00"/>
                </a:solidFill>
                <a:latin typeface="Times New Roman" panose="02020603050405020304" pitchFamily="18" charset="0"/>
                <a:cs typeface="Times New Roman" panose="02020603050405020304" pitchFamily="18" charset="0"/>
              </a:rPr>
              <a:t>0</a:t>
            </a:r>
            <a:r>
              <a:rPr lang="zh-CN" altLang="en-US" sz="2400" b="1" dirty="0">
                <a:solidFill>
                  <a:srgbClr val="FFFF00"/>
                </a:solidFill>
                <a:latin typeface="宋体" panose="02010600030101010101" pitchFamily="2" charset="-122"/>
                <a:cs typeface="宋体" panose="02010600030101010101" pitchFamily="2" charset="-122"/>
              </a:rPr>
              <a:t>中断关闭，则转到</a:t>
            </a:r>
            <a:r>
              <a:rPr lang="en-US" altLang="zh-CN" sz="2400" b="1" dirty="0">
                <a:solidFill>
                  <a:srgbClr val="FFFF00"/>
                </a:solidFill>
                <a:latin typeface="Times New Roman" panose="02020603050405020304" pitchFamily="18" charset="0"/>
                <a:cs typeface="Times New Roman" panose="02020603050405020304" pitchFamily="18" charset="0"/>
              </a:rPr>
              <a:t>0000H</a:t>
            </a:r>
            <a:r>
              <a:rPr lang="zh-CN" altLang="en-US" sz="2400" b="1" dirty="0">
                <a:solidFill>
                  <a:srgbClr val="FFFF00"/>
                </a:solidFill>
                <a:latin typeface="宋体" panose="02010600030101010101" pitchFamily="2" charset="-122"/>
                <a:cs typeface="宋体" panose="02010600030101010101" pitchFamily="2" charset="-122"/>
              </a:rPr>
              <a:t>处，进行出错处理。</a:t>
            </a:r>
            <a:endParaRPr lang="zh-CN" altLang="en-US" sz="2400" b="1" dirty="0">
              <a:solidFill>
                <a:srgbClr val="FFFF00"/>
              </a:solidFill>
              <a:latin typeface="宋体" panose="02010600030101010101" pitchFamily="2" charset="-122"/>
              <a:cs typeface="宋体" panose="02010600030101010101" pitchFamily="2" charset="-122"/>
            </a:endParaRPr>
          </a:p>
        </p:txBody>
      </p:sp>
      <p:sp>
        <p:nvSpPr>
          <p:cNvPr id="54274" name="Rectangle 2"/>
          <p:cNvSpPr/>
          <p:nvPr/>
        </p:nvSpPr>
        <p:spPr>
          <a:xfrm>
            <a:off x="468313" y="823754"/>
            <a:ext cx="5040312"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ea typeface="楷体_GB2312" pitchFamily="49" charset="-122"/>
                <a:cs typeface="Times New Roman" panose="02020603050405020304" pitchFamily="18" charset="0"/>
              </a:rPr>
              <a:t>4.</a:t>
            </a:r>
            <a:r>
              <a:rPr lang="zh-CN" altLang="en-US" sz="2400" b="1" dirty="0">
                <a:latin typeface="Arial" panose="020B0604020202020204" pitchFamily="34" charset="0"/>
                <a:ea typeface="楷体_GB2312" pitchFamily="49" charset="-122"/>
              </a:rPr>
              <a:t>看门狗技术</a:t>
            </a:r>
            <a:endParaRPr lang="zh-CN" altLang="en-US" sz="2400" b="1" dirty="0">
              <a:latin typeface="Arial" panose="020B0604020202020204" pitchFamily="34" charset="0"/>
              <a:ea typeface="楷体_GB2312" pitchFamily="49" charset="-122"/>
            </a:endParaRPr>
          </a:p>
        </p:txBody>
      </p:sp>
      <p:sp>
        <p:nvSpPr>
          <p:cNvPr id="37890" name="Rectangle 2"/>
          <p:cNvSpPr/>
          <p:nvPr/>
        </p:nvSpPr>
        <p:spPr>
          <a:xfrm>
            <a:off x="468313" y="393224"/>
            <a:ext cx="4535487"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ea typeface="楷体_GB2312" pitchFamily="49" charset="-122"/>
                <a:cs typeface="Times New Roman" panose="02020603050405020304" pitchFamily="18" charset="0"/>
              </a:rPr>
              <a:t>7.2.2 </a:t>
            </a:r>
            <a:r>
              <a:rPr lang="zh-CN" altLang="en-US" sz="2400" b="1" dirty="0">
                <a:latin typeface="Arial" panose="020B0604020202020204" pitchFamily="34" charset="0"/>
                <a:ea typeface="楷体_GB2312" pitchFamily="49" charset="-122"/>
              </a:rPr>
              <a:t>软件可靠性设计 </a:t>
            </a:r>
            <a:endParaRPr lang="zh-CN" altLang="en-US" sz="2400" b="1" dirty="0">
              <a:latin typeface="Arial" panose="020B0604020202020204" pitchFamily="34" charset="0"/>
              <a:ea typeface="楷体_GB2312"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5" name="Text Box 12" descr="斜纹布"/>
          <p:cNvSpPr txBox="1"/>
          <p:nvPr/>
        </p:nvSpPr>
        <p:spPr>
          <a:xfrm>
            <a:off x="437515" y="1196975"/>
            <a:ext cx="8527415" cy="4892675"/>
          </a:xfrm>
          <a:prstGeom prst="rect">
            <a:avLst/>
          </a:prstGeom>
          <a:noFill/>
          <a:ln w="28575">
            <a:noFill/>
          </a:ln>
          <a:effectLst>
            <a:prstShdw prst="shdw17" dist="17961" dir="2699999">
              <a:schemeClr val="bg2"/>
            </a:prstShdw>
          </a:effectLst>
        </p:spPr>
        <p:txBody>
          <a:bodyPr wrap="square">
            <a:spAutoFit/>
          </a:bodyPr>
          <a:p>
            <a:r>
              <a:rPr lang="en-US" altLang="zh-CN" sz="2400" b="1" dirty="0">
                <a:solidFill>
                  <a:srgbClr val="FFFF00"/>
                </a:solidFill>
                <a:latin typeface="宋体" panose="02010600030101010101" pitchFamily="2" charset="-122"/>
                <a:cs typeface="宋体" panose="02010600030101010101" pitchFamily="2" charset="-122"/>
              </a:rPr>
              <a:t>    </a:t>
            </a:r>
            <a:r>
              <a:rPr lang="en-US" altLang="zh-CN" sz="2400" b="1" dirty="0">
                <a:solidFill>
                  <a:srgbClr val="FFFF00"/>
                </a:solidFill>
                <a:latin typeface="Times New Roman" panose="02020603050405020304" pitchFamily="18" charset="0"/>
                <a:cs typeface="Times New Roman" panose="02020603050405020304" pitchFamily="18" charset="0"/>
              </a:rPr>
              <a:t>T</a:t>
            </a:r>
            <a:r>
              <a:rPr lang="en-US" altLang="zh-CN" sz="2400" b="1" baseline="-25000" dirty="0">
                <a:solidFill>
                  <a:srgbClr val="FFFF00"/>
                </a:solidFill>
                <a:latin typeface="Times New Roman" panose="02020603050405020304" pitchFamily="18" charset="0"/>
                <a:cs typeface="Times New Roman" panose="02020603050405020304" pitchFamily="18" charset="0"/>
              </a:rPr>
              <a:t>1</a:t>
            </a:r>
            <a:r>
              <a:rPr lang="zh-CN" altLang="en-US" sz="2400" b="1" dirty="0">
                <a:solidFill>
                  <a:srgbClr val="FFFF00"/>
                </a:solidFill>
                <a:latin typeface="宋体" panose="02010600030101010101" pitchFamily="2" charset="-122"/>
                <a:cs typeface="宋体" panose="02010600030101010101" pitchFamily="2" charset="-122"/>
              </a:rPr>
              <a:t>中断服务程序完成系统特定测控功能的同时，还监视主程序运行状态。在中断服务程序中设置一个主程序运行计数器</a:t>
            </a:r>
            <a:r>
              <a:rPr lang="en-US" altLang="zh-CN" sz="2400" b="1" dirty="0">
                <a:solidFill>
                  <a:srgbClr val="FFFF00"/>
                </a:solidFill>
                <a:latin typeface="Times New Roman" panose="02020603050405020304" pitchFamily="18" charset="0"/>
                <a:cs typeface="Times New Roman" panose="02020603050405020304" pitchFamily="18" charset="0"/>
              </a:rPr>
              <a:t>M</a:t>
            </a:r>
            <a:r>
              <a:rPr lang="zh-CN" altLang="en-US" sz="2400" b="1" dirty="0">
                <a:solidFill>
                  <a:srgbClr val="FFFF00"/>
                </a:solidFill>
                <a:latin typeface="宋体" panose="02010600030101010101" pitchFamily="2" charset="-122"/>
                <a:cs typeface="宋体" panose="02010600030101010101" pitchFamily="2" charset="-122"/>
              </a:rPr>
              <a:t>，</a:t>
            </a:r>
            <a:r>
              <a:rPr lang="en-US" altLang="zh-CN" sz="2400" b="1" dirty="0">
                <a:solidFill>
                  <a:srgbClr val="FFFF00"/>
                </a:solidFill>
                <a:latin typeface="Times New Roman" panose="02020603050405020304" pitchFamily="18" charset="0"/>
                <a:cs typeface="Times New Roman" panose="02020603050405020304" pitchFamily="18" charset="0"/>
              </a:rPr>
              <a:t>T</a:t>
            </a:r>
            <a:r>
              <a:rPr lang="en-US" altLang="zh-CN" sz="2400" b="1" baseline="-25000" dirty="0">
                <a:solidFill>
                  <a:srgbClr val="FFFF00"/>
                </a:solidFill>
                <a:latin typeface="Times New Roman" panose="02020603050405020304" pitchFamily="18" charset="0"/>
                <a:cs typeface="Times New Roman" panose="02020603050405020304" pitchFamily="18" charset="0"/>
              </a:rPr>
              <a:t>1</a:t>
            </a:r>
            <a:r>
              <a:rPr lang="zh-CN" altLang="en-US" sz="2400" b="1" dirty="0">
                <a:solidFill>
                  <a:srgbClr val="FFFF00"/>
                </a:solidFill>
                <a:latin typeface="宋体" panose="02010600030101010101" pitchFamily="2" charset="-122"/>
                <a:cs typeface="宋体" panose="02010600030101010101" pitchFamily="2" charset="-122"/>
              </a:rPr>
              <a:t>每中断一次，</a:t>
            </a:r>
            <a:r>
              <a:rPr lang="en-US" altLang="zh-CN" sz="2400" b="1" dirty="0">
                <a:solidFill>
                  <a:srgbClr val="FFFF00"/>
                </a:solidFill>
                <a:latin typeface="Times New Roman" panose="02020603050405020304" pitchFamily="18" charset="0"/>
                <a:cs typeface="Times New Roman" panose="02020603050405020304" pitchFamily="18" charset="0"/>
              </a:rPr>
              <a:t>M</a:t>
            </a:r>
            <a:r>
              <a:rPr lang="zh-CN" altLang="en-US" sz="2400" b="1" dirty="0">
                <a:solidFill>
                  <a:srgbClr val="FFFF00"/>
                </a:solidFill>
                <a:latin typeface="宋体" panose="02010600030101010101" pitchFamily="2" charset="-122"/>
                <a:cs typeface="宋体" panose="02010600030101010101" pitchFamily="2" charset="-122"/>
              </a:rPr>
              <a:t>便自动加</a:t>
            </a:r>
            <a:r>
              <a:rPr lang="en-US" altLang="zh-CN" sz="2400" b="1" dirty="0">
                <a:solidFill>
                  <a:srgbClr val="FFFF00"/>
                </a:solidFill>
                <a:latin typeface="宋体" panose="02010600030101010101" pitchFamily="2" charset="-122"/>
                <a:cs typeface="宋体" panose="02010600030101010101" pitchFamily="2" charset="-122"/>
              </a:rPr>
              <a:t>1</a:t>
            </a:r>
            <a:r>
              <a:rPr lang="zh-CN" altLang="en-US" sz="2400" b="1" dirty="0">
                <a:solidFill>
                  <a:srgbClr val="FFFF00"/>
                </a:solidFill>
                <a:latin typeface="宋体" panose="02010600030101010101" pitchFamily="2" charset="-122"/>
                <a:cs typeface="宋体" panose="02010600030101010101" pitchFamily="2" charset="-122"/>
              </a:rPr>
              <a:t>。</a:t>
            </a:r>
            <a:r>
              <a:rPr lang="en-US" altLang="zh-CN" sz="2400" b="1" dirty="0">
                <a:solidFill>
                  <a:srgbClr val="FFFF00"/>
                </a:solidFill>
                <a:latin typeface="Times New Roman" panose="02020603050405020304" pitchFamily="18" charset="0"/>
                <a:cs typeface="Times New Roman" panose="02020603050405020304" pitchFamily="18" charset="0"/>
              </a:rPr>
              <a:t>M</a:t>
            </a:r>
            <a:r>
              <a:rPr lang="zh-CN" altLang="en-US" sz="2400" b="1" dirty="0">
                <a:solidFill>
                  <a:srgbClr val="FFFF00"/>
                </a:solidFill>
                <a:latin typeface="宋体" panose="02010600030101010101" pitchFamily="2" charset="-122"/>
                <a:cs typeface="宋体" panose="02010600030101010101" pitchFamily="2" charset="-122"/>
              </a:rPr>
              <a:t>中的数值与</a:t>
            </a:r>
            <a:r>
              <a:rPr lang="en-US" altLang="zh-CN" sz="2400" b="1" dirty="0">
                <a:solidFill>
                  <a:srgbClr val="FFFF00"/>
                </a:solidFill>
                <a:latin typeface="Times New Roman" panose="02020603050405020304" pitchFamily="18" charset="0"/>
                <a:cs typeface="Times New Roman" panose="02020603050405020304" pitchFamily="18" charset="0"/>
              </a:rPr>
              <a:t>T</a:t>
            </a:r>
            <a:r>
              <a:rPr lang="en-US" altLang="zh-CN" sz="2400" b="1" baseline="-25000" dirty="0">
                <a:solidFill>
                  <a:srgbClr val="FFFF00"/>
                </a:solidFill>
                <a:latin typeface="Times New Roman" panose="02020603050405020304" pitchFamily="18" charset="0"/>
                <a:cs typeface="Times New Roman" panose="02020603050405020304" pitchFamily="18" charset="0"/>
              </a:rPr>
              <a:t>1</a:t>
            </a:r>
            <a:r>
              <a:rPr lang="zh-CN" altLang="en-US" sz="2400" b="1" dirty="0">
                <a:solidFill>
                  <a:srgbClr val="FFFF00"/>
                </a:solidFill>
                <a:latin typeface="宋体" panose="02010600030101010101" pitchFamily="2" charset="-122"/>
                <a:cs typeface="宋体" panose="02010600030101010101" pitchFamily="2" charset="-122"/>
              </a:rPr>
              <a:t>定时溢出时间之积表示时间值。若</a:t>
            </a:r>
            <a:r>
              <a:rPr lang="en-US" altLang="zh-CN" sz="2400" b="1" dirty="0">
                <a:solidFill>
                  <a:srgbClr val="FFFF00"/>
                </a:solidFill>
                <a:latin typeface="Times New Roman" panose="02020603050405020304" pitchFamily="18" charset="0"/>
                <a:cs typeface="Times New Roman" panose="02020603050405020304" pitchFamily="18" charset="0"/>
              </a:rPr>
              <a:t>M</a:t>
            </a:r>
            <a:r>
              <a:rPr lang="zh-CN" altLang="en-US" sz="2400" b="1" dirty="0">
                <a:solidFill>
                  <a:srgbClr val="FFFF00"/>
                </a:solidFill>
                <a:latin typeface="宋体" panose="02010600030101010101" pitchFamily="2" charset="-122"/>
                <a:cs typeface="宋体" panose="02010600030101010101" pitchFamily="2" charset="-122"/>
              </a:rPr>
              <a:t>表示的时间值大于主程序运行时间</a:t>
            </a:r>
            <a:r>
              <a:rPr lang="en-US" altLang="zh-CN" sz="2400" b="1" dirty="0">
                <a:solidFill>
                  <a:srgbClr val="FFFF00"/>
                </a:solidFill>
                <a:latin typeface="Times New Roman" panose="02020603050405020304" pitchFamily="18" charset="0"/>
                <a:cs typeface="Times New Roman" panose="02020603050405020304" pitchFamily="18" charset="0"/>
              </a:rPr>
              <a:t>T</a:t>
            </a:r>
            <a:r>
              <a:rPr lang="zh-CN" altLang="en-US" sz="2400" b="1" dirty="0">
                <a:solidFill>
                  <a:srgbClr val="FFFF00"/>
                </a:solidFill>
                <a:latin typeface="宋体" panose="02010600030101010101" pitchFamily="2" charset="-122"/>
                <a:cs typeface="宋体" panose="02010600030101010101" pitchFamily="2" charset="-122"/>
              </a:rPr>
              <a:t>，说明主程序陷入死循环，</a:t>
            </a:r>
            <a:r>
              <a:rPr lang="en-US" altLang="zh-CN" sz="2400" b="1" dirty="0">
                <a:solidFill>
                  <a:srgbClr val="FFFF00"/>
                </a:solidFill>
                <a:latin typeface="Times New Roman" panose="02020603050405020304" pitchFamily="18" charset="0"/>
                <a:cs typeface="Times New Roman" panose="02020603050405020304" pitchFamily="18" charset="0"/>
              </a:rPr>
              <a:t>T</a:t>
            </a:r>
            <a:r>
              <a:rPr lang="en-US" altLang="zh-CN" sz="2400" b="1" baseline="-25000" dirty="0">
                <a:solidFill>
                  <a:srgbClr val="FFFF00"/>
                </a:solidFill>
                <a:latin typeface="Times New Roman" panose="02020603050405020304" pitchFamily="18" charset="0"/>
                <a:cs typeface="Times New Roman" panose="02020603050405020304" pitchFamily="18" charset="0"/>
              </a:rPr>
              <a:t>1</a:t>
            </a:r>
            <a:r>
              <a:rPr lang="zh-CN" altLang="en-US" sz="2400" b="1" dirty="0">
                <a:solidFill>
                  <a:srgbClr val="FFFF00"/>
                </a:solidFill>
                <a:latin typeface="宋体" panose="02010600030101010101" pitchFamily="2" charset="-122"/>
                <a:cs typeface="宋体" panose="02010600030101010101" pitchFamily="2" charset="-122"/>
              </a:rPr>
              <a:t>中断服务程序便修改断点地址，返回</a:t>
            </a:r>
            <a:r>
              <a:rPr lang="en-US" altLang="zh-CN" sz="2400" b="1" dirty="0">
                <a:solidFill>
                  <a:srgbClr val="FFFF00"/>
                </a:solidFill>
                <a:latin typeface="Times New Roman" panose="02020603050405020304" pitchFamily="18" charset="0"/>
                <a:cs typeface="Times New Roman" panose="02020603050405020304" pitchFamily="18" charset="0"/>
              </a:rPr>
              <a:t>0000H</a:t>
            </a:r>
            <a:r>
              <a:rPr lang="zh-CN" altLang="en-US" sz="2400" b="1" dirty="0">
                <a:solidFill>
                  <a:srgbClr val="FFFF00"/>
                </a:solidFill>
                <a:latin typeface="宋体" panose="02010600030101010101" pitchFamily="2" charset="-122"/>
                <a:cs typeface="宋体" panose="02010600030101010101" pitchFamily="2" charset="-122"/>
              </a:rPr>
              <a:t>，进行出错处理；若</a:t>
            </a:r>
            <a:r>
              <a:rPr lang="en-US" altLang="zh-CN" sz="2400" b="1" dirty="0">
                <a:solidFill>
                  <a:srgbClr val="FFFF00"/>
                </a:solidFill>
                <a:latin typeface="Times New Roman" panose="02020603050405020304" pitchFamily="18" charset="0"/>
                <a:cs typeface="Times New Roman" panose="02020603050405020304" pitchFamily="18" charset="0"/>
              </a:rPr>
              <a:t>M</a:t>
            </a:r>
            <a:r>
              <a:rPr lang="zh-CN" altLang="en-US" sz="2400" b="1" dirty="0">
                <a:solidFill>
                  <a:srgbClr val="FFFF00"/>
                </a:solidFill>
                <a:latin typeface="宋体" panose="02010600030101010101" pitchFamily="2" charset="-122"/>
                <a:cs typeface="宋体" panose="02010600030101010101" pitchFamily="2" charset="-122"/>
              </a:rPr>
              <a:t>小于</a:t>
            </a:r>
            <a:r>
              <a:rPr lang="en-US" altLang="zh-CN" sz="2400" b="1" dirty="0">
                <a:solidFill>
                  <a:srgbClr val="FFFF00"/>
                </a:solidFill>
                <a:latin typeface="Times New Roman" panose="02020603050405020304" pitchFamily="18" charset="0"/>
                <a:cs typeface="Times New Roman" panose="02020603050405020304" pitchFamily="18" charset="0"/>
              </a:rPr>
              <a:t>T</a:t>
            </a:r>
            <a:r>
              <a:rPr lang="zh-CN" altLang="en-US" sz="2400" b="1" dirty="0">
                <a:solidFill>
                  <a:srgbClr val="FFFF00"/>
                </a:solidFill>
                <a:latin typeface="宋体" panose="02010600030101010101" pitchFamily="2" charset="-122"/>
                <a:cs typeface="宋体" panose="02010600030101010101" pitchFamily="2" charset="-122"/>
              </a:rPr>
              <a:t>，则中断正常返回。</a:t>
            </a:r>
            <a:r>
              <a:rPr lang="en-US" altLang="zh-CN" sz="2400" b="1" dirty="0">
                <a:solidFill>
                  <a:srgbClr val="FFFF00"/>
                </a:solidFill>
                <a:latin typeface="Times New Roman" panose="02020603050405020304" pitchFamily="18" charset="0"/>
                <a:cs typeface="Times New Roman" panose="02020603050405020304" pitchFamily="18" charset="0"/>
              </a:rPr>
              <a:t>M</a:t>
            </a:r>
            <a:r>
              <a:rPr lang="zh-CN" altLang="en-US" sz="2400" b="1" dirty="0">
                <a:solidFill>
                  <a:srgbClr val="FFFF00"/>
                </a:solidFill>
                <a:latin typeface="宋体" panose="02010600030101010101" pitchFamily="2" charset="-122"/>
                <a:cs typeface="宋体" panose="02010600030101010101" pitchFamily="2" charset="-122"/>
              </a:rPr>
              <a:t>在主程序入口处循环清</a:t>
            </a:r>
            <a:r>
              <a:rPr lang="en-US" altLang="zh-CN" sz="2400" b="1" dirty="0">
                <a:solidFill>
                  <a:srgbClr val="FFFF00"/>
                </a:solidFill>
                <a:latin typeface="宋体" panose="02010600030101010101" pitchFamily="2" charset="-122"/>
                <a:cs typeface="宋体" panose="02010600030101010101" pitchFamily="2" charset="-122"/>
              </a:rPr>
              <a:t>0</a:t>
            </a:r>
            <a:r>
              <a:rPr lang="zh-CN" altLang="en-US" sz="2400" b="1" dirty="0">
                <a:solidFill>
                  <a:srgbClr val="FFFF00"/>
                </a:solidFill>
                <a:latin typeface="宋体" panose="02010600030101010101" pitchFamily="2" charset="-122"/>
                <a:cs typeface="宋体" panose="02010600030101010101" pitchFamily="2" charset="-122"/>
              </a:rPr>
              <a:t>，</a:t>
            </a:r>
            <a:r>
              <a:rPr lang="zh-CN" altLang="en-US" sz="2400" b="1" dirty="0">
                <a:solidFill>
                  <a:srgbClr val="FFFF00"/>
                </a:solidFill>
                <a:latin typeface="宋体" panose="02010600030101010101" pitchFamily="2" charset="-122"/>
                <a:cs typeface="宋体" panose="02010600030101010101" pitchFamily="2" charset="-122"/>
              </a:rPr>
              <a:t>受到干扰破坏的机率很小。</a:t>
            </a:r>
            <a:r>
              <a:rPr lang="en-US" altLang="zh-CN" sz="2400" b="1" dirty="0">
                <a:solidFill>
                  <a:srgbClr val="FFFF00"/>
                </a:solidFill>
                <a:latin typeface="Times New Roman" panose="02020603050405020304" pitchFamily="18" charset="0"/>
                <a:cs typeface="Times New Roman" panose="02020603050405020304" pitchFamily="18" charset="0"/>
              </a:rPr>
              <a:t>A</a:t>
            </a:r>
            <a:r>
              <a:rPr lang="en-US" altLang="zh-CN" sz="2400" b="1" baseline="-25000" dirty="0">
                <a:solidFill>
                  <a:srgbClr val="FFFF00"/>
                </a:solidFill>
                <a:latin typeface="Times New Roman" panose="02020603050405020304" pitchFamily="18" charset="0"/>
                <a:cs typeface="Times New Roman" panose="02020603050405020304" pitchFamily="18" charset="0"/>
              </a:rPr>
              <a:t>1</a:t>
            </a:r>
            <a:r>
              <a:rPr lang="zh-CN" altLang="en-US" sz="2400" b="1" dirty="0">
                <a:solidFill>
                  <a:srgbClr val="FFFF00"/>
                </a:solidFill>
                <a:latin typeface="Times New Roman" panose="02020603050405020304" pitchFamily="18" charset="0"/>
                <a:cs typeface="Times New Roman" panose="02020603050405020304" pitchFamily="18" charset="0"/>
              </a:rPr>
              <a:t>、</a:t>
            </a:r>
            <a:r>
              <a:rPr lang="en-US" altLang="zh-CN" sz="2400" b="1" dirty="0">
                <a:solidFill>
                  <a:srgbClr val="FFFF00"/>
                </a:solidFill>
                <a:latin typeface="Times New Roman" panose="02020603050405020304" pitchFamily="18" charset="0"/>
                <a:cs typeface="Times New Roman" panose="02020603050405020304" pitchFamily="18" charset="0"/>
              </a:rPr>
              <a:t>B</a:t>
            </a:r>
            <a:r>
              <a:rPr lang="en-US" altLang="zh-CN" sz="2400" b="1" baseline="-25000" dirty="0">
                <a:solidFill>
                  <a:srgbClr val="FFFF00"/>
                </a:solidFill>
                <a:latin typeface="Times New Roman" panose="02020603050405020304" pitchFamily="18" charset="0"/>
                <a:cs typeface="Times New Roman" panose="02020603050405020304" pitchFamily="18" charset="0"/>
              </a:rPr>
              <a:t>2</a:t>
            </a:r>
            <a:r>
              <a:rPr lang="zh-CN" altLang="en-US" sz="2400" b="1" dirty="0">
                <a:solidFill>
                  <a:srgbClr val="FFFF00"/>
                </a:solidFill>
                <a:latin typeface="宋体" panose="02010600030101010101" pitchFamily="2" charset="-122"/>
                <a:cs typeface="宋体" panose="02010600030101010101" pitchFamily="2" charset="-122"/>
              </a:rPr>
              <a:t>为</a:t>
            </a:r>
            <a:r>
              <a:rPr lang="en-US" altLang="zh-CN" sz="2400" b="1" dirty="0">
                <a:solidFill>
                  <a:srgbClr val="FFFF00"/>
                </a:solidFill>
                <a:latin typeface="Times New Roman" panose="02020603050405020304" pitchFamily="18" charset="0"/>
                <a:cs typeface="Times New Roman" panose="02020603050405020304" pitchFamily="18" charset="0"/>
              </a:rPr>
              <a:t>T</a:t>
            </a:r>
            <a:r>
              <a:rPr lang="en-US" altLang="zh-CN" sz="2400" b="1" baseline="-25000" dirty="0">
                <a:solidFill>
                  <a:srgbClr val="FFFF00"/>
                </a:solidFill>
                <a:latin typeface="Times New Roman" panose="02020603050405020304" pitchFamily="18" charset="0"/>
                <a:cs typeface="Times New Roman" panose="02020603050405020304" pitchFamily="18" charset="0"/>
              </a:rPr>
              <a:t>1</a:t>
            </a:r>
            <a:r>
              <a:rPr lang="zh-CN" altLang="en-US" sz="2400" b="1" dirty="0">
                <a:solidFill>
                  <a:srgbClr val="FFFF00"/>
                </a:solidFill>
                <a:latin typeface="宋体" panose="02010600030101010101" pitchFamily="2" charset="-122"/>
                <a:cs typeface="宋体" panose="02010600030101010101" pitchFamily="2" charset="-122"/>
              </a:rPr>
              <a:t>中断运行状态观测单元。</a:t>
            </a:r>
            <a:r>
              <a:rPr lang="en-US" altLang="zh-CN" sz="2400" b="1" dirty="0">
                <a:solidFill>
                  <a:srgbClr val="FFFF00"/>
                </a:solidFill>
                <a:latin typeface="Times New Roman" panose="02020603050405020304" pitchFamily="18" charset="0"/>
                <a:cs typeface="Times New Roman" panose="02020603050405020304" pitchFamily="18" charset="0"/>
              </a:rPr>
              <a:t>A</a:t>
            </a:r>
            <a:r>
              <a:rPr lang="en-US" altLang="zh-CN" sz="2400" b="1" baseline="-25000" dirty="0">
                <a:solidFill>
                  <a:srgbClr val="FFFF00"/>
                </a:solidFill>
                <a:latin typeface="Times New Roman" panose="02020603050405020304" pitchFamily="18" charset="0"/>
                <a:cs typeface="Times New Roman" panose="02020603050405020304" pitchFamily="18" charset="0"/>
              </a:rPr>
              <a:t>1</a:t>
            </a:r>
            <a:r>
              <a:rPr lang="zh-CN" altLang="en-US" sz="2400" b="1" dirty="0">
                <a:solidFill>
                  <a:srgbClr val="FFFF00"/>
                </a:solidFill>
                <a:latin typeface="宋体" panose="02010600030101010101" pitchFamily="2" charset="-122"/>
                <a:cs typeface="宋体" panose="02010600030101010101" pitchFamily="2" charset="-122"/>
              </a:rPr>
              <a:t>的初始值为</a:t>
            </a:r>
            <a:r>
              <a:rPr lang="en-US" altLang="zh-CN" sz="2400" b="1" dirty="0">
                <a:solidFill>
                  <a:srgbClr val="FFFF00"/>
                </a:solidFill>
                <a:latin typeface="Times New Roman" panose="02020603050405020304" pitchFamily="18" charset="0"/>
                <a:cs typeface="Times New Roman" panose="02020603050405020304" pitchFamily="18" charset="0"/>
              </a:rPr>
              <a:t>00H</a:t>
            </a:r>
            <a:r>
              <a:rPr lang="en-US" altLang="zh-CN" sz="2400" b="1" dirty="0">
                <a:solidFill>
                  <a:srgbClr val="FFFF00"/>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rPr>
              <a:t>，</a:t>
            </a:r>
            <a:r>
              <a:rPr lang="en-US" altLang="zh-CN" sz="2400" b="1" dirty="0">
                <a:solidFill>
                  <a:srgbClr val="FFFF00"/>
                </a:solidFill>
                <a:latin typeface="Times New Roman" panose="02020603050405020304" pitchFamily="18" charset="0"/>
                <a:cs typeface="Times New Roman" panose="02020603050405020304" pitchFamily="18" charset="0"/>
              </a:rPr>
              <a:t>T</a:t>
            </a:r>
            <a:r>
              <a:rPr lang="en-US" altLang="zh-CN" sz="2400" b="1" baseline="-25000" dirty="0">
                <a:solidFill>
                  <a:srgbClr val="FFFF00"/>
                </a:solidFill>
                <a:latin typeface="Times New Roman" panose="02020603050405020304" pitchFamily="18" charset="0"/>
                <a:cs typeface="Times New Roman" panose="02020603050405020304" pitchFamily="18" charset="0"/>
              </a:rPr>
              <a:t>1</a:t>
            </a:r>
            <a:r>
              <a:rPr lang="zh-CN" altLang="en-US" sz="2400" b="1" dirty="0">
                <a:solidFill>
                  <a:srgbClr val="FFFF00"/>
                </a:solidFill>
                <a:latin typeface="宋体" panose="02010600030101010101" pitchFamily="2" charset="-122"/>
                <a:cs typeface="宋体" panose="02010600030101010101" pitchFamily="2" charset="-122"/>
              </a:rPr>
              <a:t>每发生一次中断，</a:t>
            </a:r>
            <a:r>
              <a:rPr lang="en-US" altLang="zh-CN" sz="2400" b="1" dirty="0">
                <a:solidFill>
                  <a:srgbClr val="FFFF00"/>
                </a:solidFill>
                <a:latin typeface="Times New Roman" panose="02020603050405020304" pitchFamily="18" charset="0"/>
                <a:cs typeface="Times New Roman" panose="02020603050405020304" pitchFamily="18" charset="0"/>
              </a:rPr>
              <a:t>A</a:t>
            </a:r>
            <a:r>
              <a:rPr lang="en-US" altLang="zh-CN" sz="2400" b="1" baseline="-25000" dirty="0">
                <a:solidFill>
                  <a:srgbClr val="FFFF00"/>
                </a:solidFill>
                <a:latin typeface="Times New Roman" panose="02020603050405020304" pitchFamily="18" charset="0"/>
                <a:cs typeface="Times New Roman" panose="02020603050405020304" pitchFamily="18" charset="0"/>
              </a:rPr>
              <a:t>1</a:t>
            </a:r>
            <a:r>
              <a:rPr lang="zh-CN" altLang="en-US" sz="2400" b="1" dirty="0">
                <a:solidFill>
                  <a:srgbClr val="FFFF00"/>
                </a:solidFill>
                <a:latin typeface="宋体" panose="02010600030101010101" pitchFamily="2" charset="-122"/>
                <a:cs typeface="宋体" panose="02010600030101010101" pitchFamily="2" charset="-122"/>
              </a:rPr>
              <a:t>便自动加</a:t>
            </a:r>
            <a:r>
              <a:rPr lang="en-US" altLang="zh-CN" sz="2400" b="1" dirty="0">
                <a:solidFill>
                  <a:srgbClr val="FFFF00"/>
                </a:solidFill>
                <a:latin typeface="宋体" panose="02010600030101010101" pitchFamily="2" charset="-122"/>
                <a:cs typeface="宋体" panose="02010600030101010101" pitchFamily="2" charset="-122"/>
              </a:rPr>
              <a:t>1</a:t>
            </a:r>
            <a:r>
              <a:rPr lang="zh-CN" altLang="en-US" sz="2400" b="1" dirty="0">
                <a:solidFill>
                  <a:srgbClr val="FFFF00"/>
                </a:solidFill>
                <a:latin typeface="宋体" panose="02010600030101010101" pitchFamily="2" charset="-122"/>
                <a:cs typeface="宋体" panose="02010600030101010101" pitchFamily="2" charset="-122"/>
              </a:rPr>
              <a:t>。</a:t>
            </a:r>
            <a:r>
              <a:rPr lang="en-US" altLang="zh-CN" sz="2400" b="1" dirty="0">
                <a:solidFill>
                  <a:srgbClr val="FFFF00"/>
                </a:solidFill>
                <a:latin typeface="Times New Roman" panose="02020603050405020304" pitchFamily="18" charset="0"/>
                <a:cs typeface="Times New Roman" panose="02020603050405020304" pitchFamily="18" charset="0"/>
              </a:rPr>
              <a:t>T</a:t>
            </a:r>
            <a:r>
              <a:rPr lang="en-US" altLang="zh-CN" sz="2400" b="1" baseline="-25000" dirty="0">
                <a:solidFill>
                  <a:srgbClr val="FFFF00"/>
                </a:solidFill>
                <a:latin typeface="Times New Roman" panose="02020603050405020304" pitchFamily="18" charset="0"/>
                <a:cs typeface="Times New Roman" panose="02020603050405020304" pitchFamily="18" charset="0"/>
              </a:rPr>
              <a:t>0</a:t>
            </a:r>
            <a:r>
              <a:rPr lang="zh-CN" altLang="en-US" sz="2400" b="1" dirty="0">
                <a:solidFill>
                  <a:srgbClr val="FFFF00"/>
                </a:solidFill>
                <a:latin typeface="宋体" panose="02010600030101010101" pitchFamily="2" charset="-122"/>
                <a:cs typeface="宋体" panose="02010600030101010101" pitchFamily="2" charset="-122"/>
              </a:rPr>
              <a:t>中断服务程序中若检测</a:t>
            </a:r>
            <a:r>
              <a:rPr lang="en-US" altLang="zh-CN" sz="2400" b="1" dirty="0">
                <a:solidFill>
                  <a:srgbClr val="FFFF00"/>
                </a:solidFill>
                <a:latin typeface="Times New Roman" panose="02020603050405020304" pitchFamily="18" charset="0"/>
                <a:cs typeface="Times New Roman" panose="02020603050405020304" pitchFamily="18" charset="0"/>
              </a:rPr>
              <a:t>A</a:t>
            </a:r>
            <a:r>
              <a:rPr lang="en-US" altLang="zh-CN" sz="2400" b="1" baseline="-25000" dirty="0">
                <a:solidFill>
                  <a:srgbClr val="FFFF00"/>
                </a:solidFill>
                <a:latin typeface="Times New Roman" panose="02020603050405020304" pitchFamily="18" charset="0"/>
                <a:cs typeface="Times New Roman" panose="02020603050405020304" pitchFamily="18" charset="0"/>
              </a:rPr>
              <a:t>1</a:t>
            </a:r>
            <a:r>
              <a:rPr lang="zh-CN" altLang="en-US" sz="2400" b="1" dirty="0">
                <a:solidFill>
                  <a:srgbClr val="FFFF00"/>
                </a:solidFill>
                <a:latin typeface="宋体" panose="02010600030101010101" pitchFamily="2" charset="-122"/>
                <a:cs typeface="宋体" panose="02010600030101010101" pitchFamily="2" charset="-122"/>
              </a:rPr>
              <a:t>大于零，说明</a:t>
            </a:r>
            <a:r>
              <a:rPr lang="en-US" altLang="zh-CN" sz="2400" b="1" dirty="0">
                <a:solidFill>
                  <a:srgbClr val="FFFF00"/>
                </a:solidFill>
                <a:latin typeface="Times New Roman" panose="02020603050405020304" pitchFamily="18" charset="0"/>
                <a:cs typeface="Times New Roman" panose="02020603050405020304" pitchFamily="18" charset="0"/>
              </a:rPr>
              <a:t>T</a:t>
            </a:r>
            <a:r>
              <a:rPr lang="en-US" altLang="zh-CN" sz="2400" b="1" baseline="-25000" dirty="0">
                <a:solidFill>
                  <a:srgbClr val="FFFF00"/>
                </a:solidFill>
                <a:latin typeface="Times New Roman" panose="02020603050405020304" pitchFamily="18" charset="0"/>
                <a:cs typeface="Times New Roman" panose="02020603050405020304" pitchFamily="18" charset="0"/>
              </a:rPr>
              <a:t>1</a:t>
            </a:r>
            <a:r>
              <a:rPr lang="zh-CN" altLang="en-US" sz="2400" b="1" dirty="0">
                <a:solidFill>
                  <a:srgbClr val="FFFF00"/>
                </a:solidFill>
                <a:latin typeface="宋体" panose="02010600030101010101" pitchFamily="2" charset="-122"/>
                <a:cs typeface="宋体" panose="02010600030101010101" pitchFamily="2" charset="-122"/>
              </a:rPr>
              <a:t>中断正常；若</a:t>
            </a:r>
            <a:r>
              <a:rPr lang="en-US" altLang="zh-CN" sz="2400" b="1" dirty="0">
                <a:solidFill>
                  <a:srgbClr val="FFFF00"/>
                </a:solidFill>
                <a:latin typeface="Times New Roman" panose="02020603050405020304" pitchFamily="18" charset="0"/>
                <a:cs typeface="Times New Roman" panose="02020603050405020304" pitchFamily="18" charset="0"/>
              </a:rPr>
              <a:t>A</a:t>
            </a:r>
            <a:r>
              <a:rPr lang="en-US" altLang="zh-CN" sz="2400" b="1" baseline="-25000" dirty="0">
                <a:solidFill>
                  <a:srgbClr val="FFFF00"/>
                </a:solidFill>
                <a:latin typeface="Times New Roman" panose="02020603050405020304" pitchFamily="18" charset="0"/>
                <a:cs typeface="Times New Roman" panose="02020603050405020304" pitchFamily="18" charset="0"/>
              </a:rPr>
              <a:t>1</a:t>
            </a:r>
            <a:r>
              <a:rPr lang="en-US" altLang="zh-CN" sz="2400" b="1" dirty="0">
                <a:solidFill>
                  <a:srgbClr val="FFFF00"/>
                </a:solidFill>
                <a:latin typeface="Times New Roman" panose="02020603050405020304" pitchFamily="18" charset="0"/>
                <a:cs typeface="Times New Roman" panose="02020603050405020304" pitchFamily="18" charset="0"/>
              </a:rPr>
              <a:t>=0</a:t>
            </a:r>
            <a:r>
              <a:rPr lang="zh-CN" altLang="en-US" sz="2400" b="1" dirty="0">
                <a:solidFill>
                  <a:srgbClr val="FFFF00"/>
                </a:solidFill>
                <a:latin typeface="宋体" panose="02010600030101010101" pitchFamily="2" charset="-122"/>
                <a:cs typeface="宋体" panose="02010600030101010101" pitchFamily="2" charset="-122"/>
              </a:rPr>
              <a:t>，则说明</a:t>
            </a:r>
            <a:r>
              <a:rPr lang="en-US" altLang="zh-CN" sz="2400" b="1" dirty="0">
                <a:solidFill>
                  <a:srgbClr val="FFFF00"/>
                </a:solidFill>
                <a:latin typeface="Times New Roman" panose="02020603050405020304" pitchFamily="18" charset="0"/>
                <a:cs typeface="Times New Roman" panose="02020603050405020304" pitchFamily="18" charset="0"/>
              </a:rPr>
              <a:t>T</a:t>
            </a:r>
            <a:r>
              <a:rPr lang="en-US" altLang="zh-CN" sz="2400" b="1" baseline="-25000" dirty="0">
                <a:solidFill>
                  <a:srgbClr val="FFFF00"/>
                </a:solidFill>
                <a:latin typeface="Times New Roman" panose="02020603050405020304" pitchFamily="18" charset="0"/>
                <a:cs typeface="Times New Roman" panose="02020603050405020304" pitchFamily="18" charset="0"/>
              </a:rPr>
              <a:t>1</a:t>
            </a:r>
            <a:r>
              <a:rPr lang="zh-CN" altLang="en-US" sz="2400" b="1" dirty="0">
                <a:solidFill>
                  <a:srgbClr val="FFFF00"/>
                </a:solidFill>
                <a:latin typeface="宋体" panose="02010600030101010101" pitchFamily="2" charset="-122"/>
                <a:cs typeface="宋体" panose="02010600030101010101" pitchFamily="2" charset="-122"/>
              </a:rPr>
              <a:t>中断失效，失效时间为</a:t>
            </a:r>
            <a:r>
              <a:rPr lang="en-US" altLang="zh-CN" sz="2400" b="1" dirty="0">
                <a:solidFill>
                  <a:srgbClr val="FFFF00"/>
                </a:solidFill>
                <a:latin typeface="Times New Roman" panose="02020603050405020304" pitchFamily="18" charset="0"/>
                <a:cs typeface="Times New Roman" panose="02020603050405020304" pitchFamily="18" charset="0"/>
              </a:rPr>
              <a:t>T</a:t>
            </a:r>
            <a:r>
              <a:rPr lang="en-US" altLang="zh-CN" sz="2400" b="1" baseline="-25000" dirty="0">
                <a:solidFill>
                  <a:srgbClr val="FFFF00"/>
                </a:solidFill>
                <a:latin typeface="Times New Roman" panose="02020603050405020304" pitchFamily="18" charset="0"/>
                <a:cs typeface="Times New Roman" panose="02020603050405020304" pitchFamily="18" charset="0"/>
              </a:rPr>
              <a:t>0</a:t>
            </a:r>
            <a:r>
              <a:rPr lang="zh-CN" altLang="en-US" sz="2400" b="1" dirty="0">
                <a:solidFill>
                  <a:srgbClr val="FFFF00"/>
                </a:solidFill>
                <a:latin typeface="宋体" panose="02010600030101010101" pitchFamily="2" charset="-122"/>
                <a:cs typeface="宋体" panose="02010600030101010101" pitchFamily="2" charset="-122"/>
              </a:rPr>
              <a:t>定时溢出时间与</a:t>
            </a:r>
            <a:r>
              <a:rPr lang="en-US" altLang="zh-CN" sz="2400" b="1" dirty="0">
                <a:solidFill>
                  <a:srgbClr val="FFFF00"/>
                </a:solidFill>
                <a:latin typeface="Times New Roman" panose="02020603050405020304" pitchFamily="18" charset="0"/>
                <a:cs typeface="Times New Roman" panose="02020603050405020304" pitchFamily="18" charset="0"/>
              </a:rPr>
              <a:t>Q</a:t>
            </a:r>
            <a:r>
              <a:rPr lang="zh-CN" altLang="en-US" sz="2400" b="1" dirty="0">
                <a:solidFill>
                  <a:srgbClr val="FFFF00"/>
                </a:solidFill>
                <a:latin typeface="宋体" panose="02010600030101010101" pitchFamily="2" charset="-122"/>
                <a:cs typeface="宋体" panose="02010600030101010101" pitchFamily="2" charset="-122"/>
              </a:rPr>
              <a:t>值之积。</a:t>
            </a:r>
            <a:r>
              <a:rPr lang="en-US" altLang="zh-CN" sz="2400" b="1" dirty="0">
                <a:solidFill>
                  <a:srgbClr val="FFFF00"/>
                </a:solidFill>
                <a:latin typeface="Times New Roman" panose="02020603050405020304" pitchFamily="18" charset="0"/>
                <a:cs typeface="Times New Roman" panose="02020603050405020304" pitchFamily="18" charset="0"/>
              </a:rPr>
              <a:t>Q</a:t>
            </a:r>
            <a:r>
              <a:rPr lang="zh-CN" altLang="en-US" sz="2400" b="1" dirty="0">
                <a:solidFill>
                  <a:srgbClr val="FFFF00"/>
                </a:solidFill>
                <a:latin typeface="宋体" panose="02010600030101010101" pitchFamily="2" charset="-122"/>
                <a:cs typeface="宋体" panose="02010600030101010101" pitchFamily="2" charset="-122"/>
              </a:rPr>
              <a:t>值的选取取决于</a:t>
            </a:r>
            <a:r>
              <a:rPr lang="en-US" altLang="zh-CN" sz="2400" b="1" dirty="0">
                <a:solidFill>
                  <a:srgbClr val="FFFF00"/>
                </a:solidFill>
                <a:latin typeface="Times New Roman" panose="02020603050405020304" pitchFamily="18" charset="0"/>
                <a:cs typeface="Times New Roman" panose="02020603050405020304" pitchFamily="18" charset="0"/>
              </a:rPr>
              <a:t>T</a:t>
            </a:r>
            <a:r>
              <a:rPr lang="en-US" altLang="zh-CN" sz="2400" b="1" baseline="-25000" dirty="0">
                <a:solidFill>
                  <a:srgbClr val="FFFF00"/>
                </a:solidFill>
                <a:latin typeface="Times New Roman" panose="02020603050405020304" pitchFamily="18" charset="0"/>
                <a:cs typeface="Times New Roman" panose="02020603050405020304" pitchFamily="18" charset="0"/>
              </a:rPr>
              <a:t>1</a:t>
            </a:r>
            <a:r>
              <a:rPr lang="zh-CN" altLang="en-US" sz="2400" b="1" dirty="0">
                <a:solidFill>
                  <a:srgbClr val="FFFF00"/>
                </a:solidFill>
                <a:latin typeface="宋体" panose="02010600030101010101" pitchFamily="2" charset="-122"/>
                <a:cs typeface="宋体" panose="02010600030101010101" pitchFamily="2" charset="-122"/>
              </a:rPr>
              <a:t>、</a:t>
            </a:r>
            <a:r>
              <a:rPr lang="en-US" altLang="zh-CN" sz="2400" b="1" dirty="0">
                <a:solidFill>
                  <a:srgbClr val="FFFF00"/>
                </a:solidFill>
                <a:latin typeface="Times New Roman" panose="02020603050405020304" pitchFamily="18" charset="0"/>
                <a:cs typeface="Times New Roman" panose="02020603050405020304" pitchFamily="18" charset="0"/>
              </a:rPr>
              <a:t>T</a:t>
            </a:r>
            <a:r>
              <a:rPr lang="en-US" altLang="zh-CN" sz="2400" b="1" baseline="-25000" dirty="0">
                <a:solidFill>
                  <a:srgbClr val="FFFF00"/>
                </a:solidFill>
                <a:latin typeface="Times New Roman" panose="02020603050405020304" pitchFamily="18" charset="0"/>
                <a:cs typeface="Times New Roman" panose="02020603050405020304" pitchFamily="18" charset="0"/>
              </a:rPr>
              <a:t>0</a:t>
            </a:r>
            <a:r>
              <a:rPr lang="zh-CN" altLang="en-US" sz="2400" b="1" dirty="0">
                <a:solidFill>
                  <a:srgbClr val="FFFF00"/>
                </a:solidFill>
                <a:latin typeface="宋体" panose="02010600030101010101" pitchFamily="2" charset="-122"/>
                <a:cs typeface="宋体" panose="02010600030101010101" pitchFamily="2" charset="-122"/>
              </a:rPr>
              <a:t>定时溢出时间。由于</a:t>
            </a:r>
            <a:r>
              <a:rPr lang="en-US" altLang="zh-CN" sz="2400" b="1" dirty="0">
                <a:solidFill>
                  <a:srgbClr val="FFFF00"/>
                </a:solidFill>
                <a:latin typeface="Times New Roman" panose="02020603050405020304" pitchFamily="18" charset="0"/>
                <a:cs typeface="Times New Roman" panose="02020603050405020304" pitchFamily="18" charset="0"/>
              </a:rPr>
              <a:t>T</a:t>
            </a:r>
            <a:r>
              <a:rPr lang="en-US" altLang="zh-CN" sz="2400" b="1" baseline="-25000" dirty="0">
                <a:solidFill>
                  <a:srgbClr val="FFFF00"/>
                </a:solidFill>
                <a:latin typeface="Times New Roman" panose="02020603050405020304" pitchFamily="18" charset="0"/>
                <a:cs typeface="Times New Roman" panose="02020603050405020304" pitchFamily="18" charset="0"/>
              </a:rPr>
              <a:t>0</a:t>
            </a:r>
            <a:r>
              <a:rPr lang="zh-CN" altLang="en-US" sz="2400" b="1" dirty="0">
                <a:solidFill>
                  <a:srgbClr val="FFFF00"/>
                </a:solidFill>
                <a:latin typeface="宋体" panose="02010600030101010101" pitchFamily="2" charset="-122"/>
                <a:cs typeface="宋体" panose="02010600030101010101" pitchFamily="2" charset="-122"/>
              </a:rPr>
              <a:t>中断级别高于</a:t>
            </a:r>
            <a:r>
              <a:rPr lang="en-US" altLang="zh-CN" sz="2400" b="1" dirty="0">
                <a:solidFill>
                  <a:srgbClr val="FFFF00"/>
                </a:solidFill>
                <a:latin typeface="Times New Roman" panose="02020603050405020304" pitchFamily="18" charset="0"/>
                <a:cs typeface="Times New Roman" panose="02020603050405020304" pitchFamily="18" charset="0"/>
              </a:rPr>
              <a:t>T</a:t>
            </a:r>
            <a:r>
              <a:rPr lang="en-US" altLang="zh-CN" sz="2400" b="1" baseline="-25000" dirty="0">
                <a:solidFill>
                  <a:srgbClr val="FFFF00"/>
                </a:solidFill>
                <a:latin typeface="Times New Roman" panose="02020603050405020304" pitchFamily="18" charset="0"/>
                <a:cs typeface="Times New Roman" panose="02020603050405020304" pitchFamily="18" charset="0"/>
              </a:rPr>
              <a:t>1</a:t>
            </a:r>
            <a:r>
              <a:rPr lang="zh-CN" altLang="en-US" sz="2400" b="1" dirty="0">
                <a:solidFill>
                  <a:srgbClr val="FFFF00"/>
                </a:solidFill>
                <a:latin typeface="宋体" panose="02010600030101010101" pitchFamily="2" charset="-122"/>
                <a:cs typeface="宋体" panose="02010600030101010101" pitchFamily="2" charset="-122"/>
              </a:rPr>
              <a:t>中断，所以</a:t>
            </a:r>
            <a:r>
              <a:rPr lang="en-US" altLang="zh-CN" sz="2400" b="1" dirty="0">
                <a:solidFill>
                  <a:srgbClr val="FFFF00"/>
                </a:solidFill>
                <a:latin typeface="Times New Roman" panose="02020603050405020304" pitchFamily="18" charset="0"/>
                <a:cs typeface="Times New Roman" panose="02020603050405020304" pitchFamily="18" charset="0"/>
              </a:rPr>
              <a:t>T</a:t>
            </a:r>
            <a:r>
              <a:rPr lang="en-US" altLang="zh-CN" sz="2400" b="1" baseline="-25000" dirty="0">
                <a:solidFill>
                  <a:srgbClr val="FFFF00"/>
                </a:solidFill>
                <a:latin typeface="Times New Roman" panose="02020603050405020304" pitchFamily="18" charset="0"/>
                <a:cs typeface="Times New Roman" panose="02020603050405020304" pitchFamily="18" charset="0"/>
              </a:rPr>
              <a:t>1</a:t>
            </a:r>
            <a:r>
              <a:rPr lang="zh-CN" altLang="en-US" sz="2400" b="1" dirty="0">
                <a:solidFill>
                  <a:srgbClr val="FFFF00"/>
                </a:solidFill>
                <a:latin typeface="宋体" panose="02010600030101010101" pitchFamily="2" charset="-122"/>
                <a:cs typeface="宋体" panose="02010600030101010101" pitchFamily="2" charset="-122"/>
              </a:rPr>
              <a:t>的任何中断故障都会因</a:t>
            </a:r>
            <a:r>
              <a:rPr lang="en-US" altLang="zh-CN" sz="2400" b="1" dirty="0">
                <a:solidFill>
                  <a:srgbClr val="FFFF00"/>
                </a:solidFill>
                <a:latin typeface="Times New Roman" panose="02020603050405020304" pitchFamily="18" charset="0"/>
                <a:cs typeface="Times New Roman" panose="02020603050405020304" pitchFamily="18" charset="0"/>
              </a:rPr>
              <a:t>T</a:t>
            </a:r>
            <a:r>
              <a:rPr lang="en-US" altLang="zh-CN" sz="2400" b="1" baseline="-25000" dirty="0">
                <a:solidFill>
                  <a:srgbClr val="FFFF00"/>
                </a:solidFill>
                <a:latin typeface="Times New Roman" panose="02020603050405020304" pitchFamily="18" charset="0"/>
                <a:cs typeface="Times New Roman" panose="02020603050405020304" pitchFamily="18" charset="0"/>
              </a:rPr>
              <a:t>0</a:t>
            </a:r>
            <a:r>
              <a:rPr lang="zh-CN" altLang="en-US" sz="2400" b="1" dirty="0">
                <a:solidFill>
                  <a:srgbClr val="FFFF00"/>
                </a:solidFill>
                <a:latin typeface="宋体" panose="02010600030101010101" pitchFamily="2" charset="-122"/>
                <a:cs typeface="宋体" panose="02010600030101010101" pitchFamily="2" charset="-122"/>
              </a:rPr>
              <a:t>的中断而被检测出来。</a:t>
            </a:r>
            <a:endParaRPr lang="zh-CN" altLang="en-US" sz="2400" b="1" dirty="0">
              <a:solidFill>
                <a:srgbClr val="FFFF00"/>
              </a:solidFill>
              <a:latin typeface="宋体" panose="02010600030101010101" pitchFamily="2" charset="-122"/>
              <a:cs typeface="宋体" panose="02010600030101010101" pitchFamily="2" charset="-122"/>
            </a:endParaRPr>
          </a:p>
        </p:txBody>
      </p:sp>
      <p:sp>
        <p:nvSpPr>
          <p:cNvPr id="54274" name="Rectangle 2"/>
          <p:cNvSpPr/>
          <p:nvPr/>
        </p:nvSpPr>
        <p:spPr>
          <a:xfrm>
            <a:off x="468313" y="823754"/>
            <a:ext cx="5040312"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ea typeface="楷体_GB2312" pitchFamily="49" charset="-122"/>
                <a:cs typeface="Times New Roman" panose="02020603050405020304" pitchFamily="18" charset="0"/>
              </a:rPr>
              <a:t>4.</a:t>
            </a:r>
            <a:r>
              <a:rPr lang="zh-CN" altLang="en-US" sz="2400" b="1" dirty="0">
                <a:latin typeface="Arial" panose="020B0604020202020204" pitchFamily="34" charset="0"/>
                <a:ea typeface="楷体_GB2312" pitchFamily="49" charset="-122"/>
              </a:rPr>
              <a:t>看门狗技术</a:t>
            </a:r>
            <a:endParaRPr lang="zh-CN" altLang="en-US" sz="2400" b="1" dirty="0">
              <a:latin typeface="Arial" panose="020B0604020202020204" pitchFamily="34" charset="0"/>
              <a:ea typeface="楷体_GB2312" pitchFamily="49" charset="-122"/>
            </a:endParaRPr>
          </a:p>
        </p:txBody>
      </p:sp>
      <p:sp>
        <p:nvSpPr>
          <p:cNvPr id="37890" name="Rectangle 2"/>
          <p:cNvSpPr/>
          <p:nvPr/>
        </p:nvSpPr>
        <p:spPr>
          <a:xfrm>
            <a:off x="468313" y="393224"/>
            <a:ext cx="4535487"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ea typeface="楷体_GB2312" pitchFamily="49" charset="-122"/>
                <a:cs typeface="Times New Roman" panose="02020603050405020304" pitchFamily="18" charset="0"/>
              </a:rPr>
              <a:t>7.2.2 </a:t>
            </a:r>
            <a:r>
              <a:rPr lang="zh-CN" altLang="en-US" sz="2400" b="1" dirty="0">
                <a:latin typeface="Arial" panose="020B0604020202020204" pitchFamily="34" charset="0"/>
                <a:ea typeface="楷体_GB2312" pitchFamily="49" charset="-122"/>
              </a:rPr>
              <a:t>软件可靠性设计 </a:t>
            </a:r>
            <a:endParaRPr lang="zh-CN" altLang="en-US" sz="2400" b="1" dirty="0">
              <a:latin typeface="Arial" panose="020B0604020202020204" pitchFamily="34" charset="0"/>
              <a:ea typeface="楷体_GB2312"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9" name="Text Box 12" descr="斜纹布"/>
          <p:cNvSpPr txBox="1"/>
          <p:nvPr/>
        </p:nvSpPr>
        <p:spPr>
          <a:xfrm>
            <a:off x="339725" y="1196975"/>
            <a:ext cx="8625205" cy="3415030"/>
          </a:xfrm>
          <a:prstGeom prst="rect">
            <a:avLst/>
          </a:prstGeom>
          <a:noFill/>
          <a:ln w="28575">
            <a:noFill/>
          </a:ln>
          <a:effectLst>
            <a:prstShdw prst="shdw17" dist="17961" dir="2699999">
              <a:schemeClr val="bg2"/>
            </a:prstShdw>
          </a:effectLst>
        </p:spPr>
        <p:txBody>
          <a:bodyPr wrap="square">
            <a:spAutoFit/>
          </a:bodyPr>
          <a:p>
            <a:r>
              <a:rPr lang="en-US" altLang="zh-CN" sz="2400" b="1" dirty="0">
                <a:solidFill>
                  <a:srgbClr val="FFFF00"/>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rPr>
              <a:t>当系统受到干扰后，主程序可能发生死循环，而中断服务程序也可能陷入死循环后因中断方式字的破坏而关闭中断。主程序的死循环可由</a:t>
            </a:r>
            <a:r>
              <a:rPr lang="en-US" altLang="zh-CN" sz="2400" b="1" dirty="0">
                <a:solidFill>
                  <a:srgbClr val="FFFF00"/>
                </a:solidFill>
                <a:latin typeface="宋体" panose="02010600030101010101" pitchFamily="2" charset="-122"/>
                <a:cs typeface="宋体" panose="02010600030101010101" pitchFamily="2" charset="-122"/>
              </a:rPr>
              <a:t>T1</a:t>
            </a:r>
            <a:r>
              <a:rPr lang="zh-CN" altLang="en-US" sz="2400" b="1" dirty="0">
                <a:solidFill>
                  <a:srgbClr val="FFFF00"/>
                </a:solidFill>
                <a:latin typeface="宋体" panose="02010600030101010101" pitchFamily="2" charset="-122"/>
                <a:cs typeface="宋体" panose="02010600030101010101" pitchFamily="2" charset="-122"/>
              </a:rPr>
              <a:t>中断服务程序进行监视；</a:t>
            </a:r>
            <a:r>
              <a:rPr lang="en-US" altLang="zh-CN" sz="2400" b="1" dirty="0">
                <a:solidFill>
                  <a:srgbClr val="FFFF00"/>
                </a:solidFill>
                <a:latin typeface="宋体" panose="02010600030101010101" pitchFamily="2" charset="-122"/>
                <a:cs typeface="宋体" panose="02010600030101010101" pitchFamily="2" charset="-122"/>
              </a:rPr>
              <a:t>T0</a:t>
            </a:r>
            <a:r>
              <a:rPr lang="zh-CN" altLang="en-US" sz="2400" b="1" dirty="0">
                <a:solidFill>
                  <a:srgbClr val="FFFF00"/>
                </a:solidFill>
                <a:latin typeface="宋体" panose="02010600030101010101" pitchFamily="2" charset="-122"/>
                <a:cs typeface="宋体" panose="02010600030101010101" pitchFamily="2" charset="-122"/>
              </a:rPr>
              <a:t>中断的故障关闭可由主程序进行监视；</a:t>
            </a:r>
            <a:r>
              <a:rPr lang="en-US" altLang="zh-CN" sz="2400" b="1" dirty="0">
                <a:solidFill>
                  <a:srgbClr val="FFFF00"/>
                </a:solidFill>
                <a:latin typeface="宋体" panose="02010600030101010101" pitchFamily="2" charset="-122"/>
                <a:cs typeface="宋体" panose="02010600030101010101" pitchFamily="2" charset="-122"/>
              </a:rPr>
              <a:t>T1</a:t>
            </a:r>
            <a:r>
              <a:rPr lang="zh-CN" altLang="en-US" sz="2400" b="1" dirty="0">
                <a:solidFill>
                  <a:srgbClr val="FFFF00"/>
                </a:solidFill>
                <a:latin typeface="宋体" panose="02010600030101010101" pitchFamily="2" charset="-122"/>
                <a:cs typeface="宋体" panose="02010600030101010101" pitchFamily="2" charset="-122"/>
              </a:rPr>
              <a:t>中断服务程序的死循环和故障关闭可由</a:t>
            </a:r>
            <a:r>
              <a:rPr lang="en-US" altLang="zh-CN" sz="2400" b="1" dirty="0">
                <a:solidFill>
                  <a:srgbClr val="FFFF00"/>
                </a:solidFill>
                <a:latin typeface="宋体" panose="02010600030101010101" pitchFamily="2" charset="-122"/>
                <a:cs typeface="宋体" panose="02010600030101010101" pitchFamily="2" charset="-122"/>
              </a:rPr>
              <a:t>T0</a:t>
            </a:r>
            <a:r>
              <a:rPr lang="zh-CN" altLang="en-US" sz="2400" b="1" dirty="0">
                <a:solidFill>
                  <a:srgbClr val="FFFF00"/>
                </a:solidFill>
                <a:latin typeface="宋体" panose="02010600030101010101" pitchFamily="2" charset="-122"/>
                <a:cs typeface="宋体" panose="02010600030101010101" pitchFamily="2" charset="-122"/>
              </a:rPr>
              <a:t>的中断服务程序进行监视。由于采用了多重软件监视方法，大大提高了系统运行的可靠性。</a:t>
            </a:r>
            <a:endParaRPr lang="zh-CN" altLang="en-US" sz="2400" b="1" dirty="0">
              <a:solidFill>
                <a:srgbClr val="FFFF00"/>
              </a:solidFill>
              <a:latin typeface="宋体" panose="02010600030101010101" pitchFamily="2" charset="-122"/>
              <a:cs typeface="宋体" panose="02010600030101010101" pitchFamily="2" charset="-122"/>
            </a:endParaRPr>
          </a:p>
          <a:p>
            <a:r>
              <a:rPr lang="zh-CN" altLang="en-US" sz="2400" b="1" dirty="0">
                <a:solidFill>
                  <a:srgbClr val="FFFF00"/>
                </a:solidFill>
                <a:latin typeface="宋体" panose="02010600030101010101" pitchFamily="2" charset="-122"/>
                <a:cs typeface="宋体" panose="02010600030101010101" pitchFamily="2" charset="-122"/>
              </a:rPr>
              <a:t>    值得指出，</a:t>
            </a:r>
            <a:r>
              <a:rPr lang="en-US" altLang="zh-CN" sz="2400" b="1" dirty="0">
                <a:solidFill>
                  <a:srgbClr val="FFFF00"/>
                </a:solidFill>
                <a:latin typeface="宋体" panose="02010600030101010101" pitchFamily="2" charset="-122"/>
                <a:cs typeface="宋体" panose="02010600030101010101" pitchFamily="2" charset="-122"/>
              </a:rPr>
              <a:t>T0</a:t>
            </a:r>
            <a:r>
              <a:rPr lang="zh-CN" altLang="en-US" sz="2400" b="1" dirty="0">
                <a:solidFill>
                  <a:srgbClr val="FFFF00"/>
                </a:solidFill>
                <a:latin typeface="宋体" panose="02010600030101010101" pitchFamily="2" charset="-122"/>
                <a:cs typeface="宋体" panose="02010600030101010101" pitchFamily="2" charset="-122"/>
              </a:rPr>
              <a:t>中断服务程序若因干扰而陷入死循环，应用主程序和</a:t>
            </a:r>
            <a:r>
              <a:rPr lang="en-US" altLang="zh-CN" sz="2400" b="1" dirty="0">
                <a:solidFill>
                  <a:srgbClr val="FFFF00"/>
                </a:solidFill>
                <a:latin typeface="宋体" panose="02010600030101010101" pitchFamily="2" charset="-122"/>
                <a:cs typeface="宋体" panose="02010600030101010101" pitchFamily="2" charset="-122"/>
              </a:rPr>
              <a:t>T1</a:t>
            </a:r>
            <a:r>
              <a:rPr lang="zh-CN" altLang="en-US" sz="2400" b="1" dirty="0">
                <a:solidFill>
                  <a:srgbClr val="FFFF00"/>
                </a:solidFill>
                <a:latin typeface="宋体" panose="02010600030101010101" pitchFamily="2" charset="-122"/>
                <a:cs typeface="宋体" panose="02010600030101010101" pitchFamily="2" charset="-122"/>
              </a:rPr>
              <a:t>中断服务程序无法检测出来。因此，编程时尽量缩短</a:t>
            </a:r>
            <a:r>
              <a:rPr lang="en-US" altLang="zh-CN" sz="2400" b="1" dirty="0">
                <a:solidFill>
                  <a:srgbClr val="FFFF00"/>
                </a:solidFill>
                <a:latin typeface="宋体" panose="02010600030101010101" pitchFamily="2" charset="-122"/>
                <a:cs typeface="宋体" panose="02010600030101010101" pitchFamily="2" charset="-122"/>
              </a:rPr>
              <a:t>T0</a:t>
            </a:r>
            <a:r>
              <a:rPr lang="zh-CN" altLang="en-US" sz="2400" b="1" dirty="0">
                <a:solidFill>
                  <a:srgbClr val="FFFF00"/>
                </a:solidFill>
                <a:latin typeface="宋体" panose="02010600030101010101" pitchFamily="2" charset="-122"/>
                <a:cs typeface="宋体" panose="02010600030101010101" pitchFamily="2" charset="-122"/>
              </a:rPr>
              <a:t>中断服务程序长度，使发生死循环的机率大大降低。</a:t>
            </a:r>
            <a:endParaRPr lang="zh-CN" altLang="en-US" sz="2400" b="1" dirty="0">
              <a:solidFill>
                <a:srgbClr val="FFFF00"/>
              </a:solidFill>
              <a:latin typeface="宋体" panose="02010600030101010101" pitchFamily="2" charset="-122"/>
              <a:cs typeface="宋体" panose="02010600030101010101" pitchFamily="2" charset="-122"/>
            </a:endParaRPr>
          </a:p>
        </p:txBody>
      </p:sp>
      <p:sp>
        <p:nvSpPr>
          <p:cNvPr id="54274" name="Rectangle 2"/>
          <p:cNvSpPr/>
          <p:nvPr/>
        </p:nvSpPr>
        <p:spPr>
          <a:xfrm>
            <a:off x="468313" y="823754"/>
            <a:ext cx="5040312"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ea typeface="楷体_GB2312" pitchFamily="49" charset="-122"/>
                <a:cs typeface="Times New Roman" panose="02020603050405020304" pitchFamily="18" charset="0"/>
              </a:rPr>
              <a:t>4.</a:t>
            </a:r>
            <a:r>
              <a:rPr lang="zh-CN" altLang="en-US" sz="2400" b="1" dirty="0">
                <a:latin typeface="Arial" panose="020B0604020202020204" pitchFamily="34" charset="0"/>
                <a:ea typeface="楷体_GB2312" pitchFamily="49" charset="-122"/>
              </a:rPr>
              <a:t>看门狗技术</a:t>
            </a:r>
            <a:endParaRPr lang="zh-CN" altLang="en-US" sz="2400" b="1" dirty="0">
              <a:latin typeface="Arial" panose="020B0604020202020204" pitchFamily="34" charset="0"/>
              <a:ea typeface="楷体_GB2312" pitchFamily="49" charset="-122"/>
            </a:endParaRPr>
          </a:p>
        </p:txBody>
      </p:sp>
      <p:sp>
        <p:nvSpPr>
          <p:cNvPr id="37890" name="Rectangle 2"/>
          <p:cNvSpPr/>
          <p:nvPr/>
        </p:nvSpPr>
        <p:spPr>
          <a:xfrm>
            <a:off x="468313" y="393224"/>
            <a:ext cx="4535487"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ea typeface="楷体_GB2312" pitchFamily="49" charset="-122"/>
                <a:cs typeface="Times New Roman" panose="02020603050405020304" pitchFamily="18" charset="0"/>
              </a:rPr>
              <a:t>7.2.2 </a:t>
            </a:r>
            <a:r>
              <a:rPr lang="zh-CN" altLang="en-US" sz="2400" b="1" dirty="0">
                <a:latin typeface="Arial" panose="020B0604020202020204" pitchFamily="34" charset="0"/>
                <a:ea typeface="楷体_GB2312" pitchFamily="49" charset="-122"/>
              </a:rPr>
              <a:t>软件可靠性设计 </a:t>
            </a:r>
            <a:endParaRPr lang="zh-CN" altLang="en-US" sz="2400" b="1" dirty="0">
              <a:latin typeface="Arial" panose="020B0604020202020204" pitchFamily="34" charset="0"/>
              <a:ea typeface="楷体_GB2312"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p:nvPr/>
        </p:nvSpPr>
        <p:spPr>
          <a:xfrm>
            <a:off x="468313" y="823754"/>
            <a:ext cx="5040312"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cs typeface="Times New Roman" panose="02020603050405020304" pitchFamily="18" charset="0"/>
              </a:rPr>
              <a:t>5.</a:t>
            </a:r>
            <a:r>
              <a:rPr lang="zh-CN" altLang="en-US" sz="2400" b="1" dirty="0">
                <a:latin typeface="宋体" panose="02010600030101010101" pitchFamily="2" charset="-122"/>
                <a:cs typeface="宋体" panose="02010600030101010101" pitchFamily="2" charset="-122"/>
              </a:rPr>
              <a:t>编写软件的其他注意事项</a:t>
            </a:r>
            <a:endParaRPr lang="zh-CN" altLang="en-US" sz="2400" b="1" dirty="0">
              <a:latin typeface="宋体" panose="02010600030101010101" pitchFamily="2" charset="-122"/>
              <a:cs typeface="宋体" panose="02010600030101010101" pitchFamily="2" charset="-122"/>
            </a:endParaRPr>
          </a:p>
        </p:txBody>
      </p:sp>
      <p:sp>
        <p:nvSpPr>
          <p:cNvPr id="58374" name="Text Box 12" descr="斜纹布"/>
          <p:cNvSpPr txBox="1"/>
          <p:nvPr/>
        </p:nvSpPr>
        <p:spPr>
          <a:xfrm>
            <a:off x="398145" y="1264920"/>
            <a:ext cx="8329930" cy="1938020"/>
          </a:xfrm>
          <a:prstGeom prst="rect">
            <a:avLst/>
          </a:prstGeom>
          <a:noFill/>
          <a:ln w="28575">
            <a:noFill/>
          </a:ln>
          <a:effectLst>
            <a:prstShdw prst="shdw17" dist="17961" dir="2699999">
              <a:schemeClr val="bg2"/>
            </a:prstShdw>
          </a:effectLst>
        </p:spPr>
        <p:txBody>
          <a:bodyPr wrap="square">
            <a:spAutoFit/>
          </a:bodyPr>
          <a:p>
            <a:r>
              <a:rPr lang="zh-CN" altLang="en-US" sz="2400" b="1" dirty="0">
                <a:solidFill>
                  <a:srgbClr val="FFFF00"/>
                </a:solidFill>
                <a:latin typeface="宋体" panose="02010600030101010101" pitchFamily="2" charset="-122"/>
                <a:cs typeface="宋体" panose="02010600030101010101" pitchFamily="2" charset="-122"/>
              </a:rPr>
              <a:t>提高智能仪器运行的可靠性，除了采用指令冗余、软件陷阱、“</a:t>
            </a:r>
            <a:r>
              <a:rPr lang="zh-CN" altLang="en-US" sz="2400" b="1" dirty="0">
                <a:solidFill>
                  <a:srgbClr val="FFFF00"/>
                </a:solidFill>
                <a:latin typeface="宋体" panose="02010600030101010101" pitchFamily="2" charset="-122"/>
                <a:cs typeface="宋体" panose="02010600030101010101" pitchFamily="2" charset="-122"/>
              </a:rPr>
              <a:t>看门狗”</a:t>
            </a:r>
            <a:r>
              <a:rPr lang="zh-CN" altLang="en-US" sz="2400" b="1" dirty="0">
                <a:solidFill>
                  <a:srgbClr val="FFFF00"/>
                </a:solidFill>
                <a:latin typeface="宋体" panose="02010600030101010101" pitchFamily="2" charset="-122"/>
                <a:cs typeface="宋体" panose="02010600030101010101" pitchFamily="2" charset="-122"/>
              </a:rPr>
              <a:t>技术外，编写程序时还应注意以下几点：</a:t>
            </a:r>
            <a:endParaRPr lang="zh-CN" altLang="en-US" sz="2400" b="1" dirty="0">
              <a:solidFill>
                <a:srgbClr val="FFFF00"/>
              </a:solidFill>
              <a:latin typeface="宋体" panose="02010600030101010101" pitchFamily="2" charset="-122"/>
              <a:cs typeface="宋体" panose="02010600030101010101" pitchFamily="2" charset="-122"/>
            </a:endParaRPr>
          </a:p>
          <a:p>
            <a:r>
              <a:rPr lang="en-US" altLang="zh-CN" sz="2400" b="1" dirty="0">
                <a:solidFill>
                  <a:srgbClr val="FFFF00"/>
                </a:solidFill>
                <a:latin typeface="Times New Roman" panose="02020603050405020304" pitchFamily="18" charset="0"/>
                <a:cs typeface="Times New Roman" panose="02020603050405020304" pitchFamily="18" charset="0"/>
              </a:rPr>
              <a:t>1</a:t>
            </a:r>
            <a:r>
              <a:rPr lang="zh-CN" altLang="en-US" sz="2400" b="1" dirty="0">
                <a:solidFill>
                  <a:srgbClr val="FFFF00"/>
                </a:solidFill>
                <a:latin typeface="Times New Roman" panose="02020603050405020304" pitchFamily="18" charset="0"/>
                <a:cs typeface="Times New Roman" panose="02020603050405020304" pitchFamily="18" charset="0"/>
              </a:rPr>
              <a:t>）</a:t>
            </a:r>
            <a:r>
              <a:rPr lang="zh-CN" altLang="en-US" sz="2400" b="1" dirty="0">
                <a:solidFill>
                  <a:srgbClr val="FFFF00"/>
                </a:solidFill>
                <a:latin typeface="宋体" panose="02010600030101010101" pitchFamily="2" charset="-122"/>
                <a:cs typeface="宋体" panose="02010600030101010101" pitchFamily="2" charset="-122"/>
              </a:rPr>
              <a:t>尽量采用单字节指令，以减少因干扰而程序乱飞的几率。</a:t>
            </a:r>
            <a:endParaRPr lang="zh-CN" altLang="en-US" sz="2400" b="1" dirty="0">
              <a:solidFill>
                <a:srgbClr val="FFFF00"/>
              </a:solidFill>
              <a:latin typeface="宋体" panose="02010600030101010101" pitchFamily="2" charset="-122"/>
              <a:cs typeface="宋体" panose="02010600030101010101" pitchFamily="2" charset="-122"/>
            </a:endParaRPr>
          </a:p>
          <a:p>
            <a:r>
              <a:rPr lang="en-US" altLang="zh-CN" sz="2400" b="1" dirty="0">
                <a:solidFill>
                  <a:srgbClr val="FFFF00"/>
                </a:solidFill>
                <a:latin typeface="Times New Roman" panose="02020603050405020304" pitchFamily="18" charset="0"/>
                <a:cs typeface="Times New Roman" panose="02020603050405020304" pitchFamily="18" charset="0"/>
              </a:rPr>
              <a:t>2</a:t>
            </a:r>
            <a:r>
              <a:rPr lang="zh-CN" altLang="en-US" sz="2400" b="1" dirty="0">
                <a:solidFill>
                  <a:srgbClr val="FFFF00"/>
                </a:solidFill>
                <a:latin typeface="Times New Roman" panose="02020603050405020304" pitchFamily="18" charset="0"/>
                <a:cs typeface="Times New Roman" panose="02020603050405020304" pitchFamily="18" charset="0"/>
              </a:rPr>
              <a:t>）</a:t>
            </a:r>
            <a:r>
              <a:rPr lang="zh-CN" altLang="en-US" sz="2400" b="1" dirty="0">
                <a:solidFill>
                  <a:srgbClr val="FFFF00"/>
                </a:solidFill>
                <a:latin typeface="宋体" panose="02010600030101010101" pitchFamily="2" charset="-122"/>
                <a:cs typeface="宋体" panose="02010600030101010101" pitchFamily="2" charset="-122"/>
              </a:rPr>
              <a:t>慎用堆栈。在使用堆栈操作指令时，一次不能使用太多，减少子程序的个数，特别注意不要使子程序嵌套层次太多。</a:t>
            </a:r>
            <a:endParaRPr lang="zh-CN" altLang="en-US" sz="2400" b="1" dirty="0">
              <a:solidFill>
                <a:srgbClr val="FFFF00"/>
              </a:solidFill>
              <a:latin typeface="宋体" panose="02010600030101010101" pitchFamily="2" charset="-122"/>
              <a:cs typeface="宋体" panose="02010600030101010101" pitchFamily="2" charset="-122"/>
            </a:endParaRPr>
          </a:p>
        </p:txBody>
      </p:sp>
      <p:sp>
        <p:nvSpPr>
          <p:cNvPr id="37890" name="Rectangle 2"/>
          <p:cNvSpPr/>
          <p:nvPr/>
        </p:nvSpPr>
        <p:spPr>
          <a:xfrm>
            <a:off x="468313" y="393224"/>
            <a:ext cx="4535487" cy="460375"/>
          </a:xfrm>
          <a:prstGeom prst="rect">
            <a:avLst/>
          </a:prstGeom>
          <a:noFill/>
          <a:ln w="38100">
            <a:noFill/>
          </a:ln>
          <a:effectLst>
            <a:outerShdw dist="107763" dir="18900000" algn="ctr" rotWithShape="0">
              <a:schemeClr val="bg2">
                <a:alpha val="50000"/>
              </a:schemeClr>
            </a:outerShdw>
          </a:effectLst>
        </p:spPr>
        <p:txBody>
          <a:bodyPr anchor="ctr" anchorCtr="0">
            <a:spAutoFit/>
          </a:bodyPr>
          <a:p>
            <a:r>
              <a:rPr lang="en-US" altLang="zh-CN" sz="2400" b="1" dirty="0">
                <a:latin typeface="Times New Roman" panose="02020603050405020304" pitchFamily="18" charset="0"/>
                <a:ea typeface="楷体_GB2312" pitchFamily="49" charset="-122"/>
                <a:cs typeface="Times New Roman" panose="02020603050405020304" pitchFamily="18" charset="0"/>
              </a:rPr>
              <a:t>7.2.2 </a:t>
            </a:r>
            <a:r>
              <a:rPr lang="zh-CN" altLang="en-US" sz="2400" b="1" dirty="0">
                <a:latin typeface="Arial" panose="020B0604020202020204" pitchFamily="34" charset="0"/>
                <a:ea typeface="楷体_GB2312" pitchFamily="49" charset="-122"/>
              </a:rPr>
              <a:t>软件可靠性设计 </a:t>
            </a:r>
            <a:endParaRPr lang="zh-CN" altLang="en-US" sz="2400" b="1" dirty="0">
              <a:latin typeface="Arial" panose="020B0604020202020204" pitchFamily="34" charset="0"/>
              <a:ea typeface="楷体_GB2312" pitchFamily="49" charset="-122"/>
            </a:endParaRPr>
          </a:p>
        </p:txBody>
      </p:sp>
      <p:sp>
        <p:nvSpPr>
          <p:cNvPr id="59397" name="Text Box 12" descr="斜纹布"/>
          <p:cNvSpPr txBox="1"/>
          <p:nvPr/>
        </p:nvSpPr>
        <p:spPr>
          <a:xfrm>
            <a:off x="381635" y="3134360"/>
            <a:ext cx="8587740" cy="3046095"/>
          </a:xfrm>
          <a:prstGeom prst="rect">
            <a:avLst/>
          </a:prstGeom>
          <a:noFill/>
          <a:ln w="28575">
            <a:noFill/>
          </a:ln>
          <a:effectLst>
            <a:prstShdw prst="shdw17" dist="17961" dir="2699999">
              <a:schemeClr val="bg2"/>
            </a:prstShdw>
          </a:effectLst>
        </p:spPr>
        <p:txBody>
          <a:bodyPr wrap="square">
            <a:spAutoFit/>
          </a:bodyPr>
          <a:p>
            <a:r>
              <a:rPr lang="en-US" altLang="zh-CN" sz="2400" b="1" dirty="0">
                <a:solidFill>
                  <a:srgbClr val="FFFF00"/>
                </a:solidFill>
                <a:latin typeface="Times New Roman" panose="02020603050405020304" pitchFamily="18" charset="0"/>
                <a:cs typeface="Times New Roman" panose="02020603050405020304" pitchFamily="18" charset="0"/>
              </a:rPr>
              <a:t>3</a:t>
            </a:r>
            <a:r>
              <a:rPr lang="zh-CN" altLang="en-US" sz="2400" b="1" dirty="0">
                <a:solidFill>
                  <a:srgbClr val="FFFF00"/>
                </a:solidFill>
                <a:latin typeface="Times New Roman" panose="02020603050405020304" pitchFamily="18" charset="0"/>
                <a:cs typeface="Times New Roman" panose="02020603050405020304" pitchFamily="18" charset="0"/>
              </a:rPr>
              <a:t>）</a:t>
            </a:r>
            <a:r>
              <a:rPr lang="zh-CN" altLang="en-US" sz="2400" b="1" dirty="0">
                <a:solidFill>
                  <a:srgbClr val="FFFF00"/>
                </a:solidFill>
                <a:latin typeface="宋体" panose="02010600030101010101" pitchFamily="2" charset="-122"/>
                <a:cs typeface="宋体" panose="02010600030101010101" pitchFamily="2" charset="-122"/>
              </a:rPr>
              <a:t>“看门狗”发生的故障信号应接入</a:t>
            </a:r>
            <a:r>
              <a:rPr lang="en-US" altLang="zh-CN" sz="2400" b="1" dirty="0">
                <a:solidFill>
                  <a:srgbClr val="FFFF00"/>
                </a:solidFill>
                <a:latin typeface="Times New Roman" panose="02020603050405020304" pitchFamily="18" charset="0"/>
                <a:cs typeface="Times New Roman" panose="02020603050405020304" pitchFamily="18" charset="0"/>
              </a:rPr>
              <a:t>CPU</a:t>
            </a:r>
            <a:r>
              <a:rPr lang="zh-CN" altLang="en-US" sz="2400" b="1" dirty="0">
                <a:solidFill>
                  <a:srgbClr val="FFFF00"/>
                </a:solidFill>
                <a:latin typeface="宋体" panose="02010600030101010101" pitchFamily="2" charset="-122"/>
                <a:cs typeface="宋体" panose="02010600030101010101" pitchFamily="2" charset="-122"/>
              </a:rPr>
              <a:t>的不可屏蔽中断输入端</a:t>
            </a:r>
            <a:r>
              <a:rPr lang="en-US" altLang="zh-CN" sz="2400" b="1" dirty="0">
                <a:solidFill>
                  <a:srgbClr val="FFFF00"/>
                </a:solidFill>
                <a:latin typeface="Times New Roman" panose="02020603050405020304" pitchFamily="18" charset="0"/>
                <a:cs typeface="Times New Roman" panose="02020603050405020304" pitchFamily="18" charset="0"/>
              </a:rPr>
              <a:t>NMI</a:t>
            </a:r>
            <a:r>
              <a:rPr lang="zh-CN" altLang="en-US" sz="2400" b="1" dirty="0">
                <a:solidFill>
                  <a:srgbClr val="FFFF00"/>
                </a:solidFill>
                <a:latin typeface="宋体" panose="02010600030101010101" pitchFamily="2" charset="-122"/>
                <a:cs typeface="宋体" panose="02010600030101010101" pitchFamily="2" charset="-122"/>
              </a:rPr>
              <a:t>。</a:t>
            </a:r>
            <a:r>
              <a:rPr lang="en-US" altLang="zh-CN" sz="2400" b="1" dirty="0">
                <a:solidFill>
                  <a:srgbClr val="FFFF00"/>
                </a:solidFill>
                <a:latin typeface="Times New Roman" panose="02020603050405020304" pitchFamily="18" charset="0"/>
                <a:cs typeface="Times New Roman" panose="02020603050405020304" pitchFamily="18" charset="0"/>
              </a:rPr>
              <a:t>MCS-51</a:t>
            </a:r>
            <a:r>
              <a:rPr lang="zh-CN" altLang="en-US" sz="2400" b="1" dirty="0">
                <a:solidFill>
                  <a:srgbClr val="FFFF00"/>
                </a:solidFill>
                <a:latin typeface="宋体" panose="02010600030101010101" pitchFamily="2" charset="-122"/>
                <a:cs typeface="宋体" panose="02010600030101010101" pitchFamily="2" charset="-122"/>
              </a:rPr>
              <a:t>单片机没有不可屏蔽中断控制方式，</a:t>
            </a:r>
            <a:r>
              <a:rPr lang="zh-CN" altLang="en-US" sz="2400" b="1" dirty="0">
                <a:solidFill>
                  <a:srgbClr val="FFFF00"/>
                </a:solidFill>
                <a:latin typeface="宋体" panose="02010600030101010101" pitchFamily="2" charset="-122"/>
                <a:cs typeface="宋体" panose="02010600030101010101" pitchFamily="2" charset="-122"/>
              </a:rPr>
              <a:t>“看门狗”电路输出的故障信号应接复位信号</a:t>
            </a:r>
            <a:r>
              <a:rPr lang="en-US" altLang="zh-CN" sz="2400" b="1" dirty="0">
                <a:solidFill>
                  <a:srgbClr val="FFFF00"/>
                </a:solidFill>
                <a:latin typeface="Times New Roman" panose="02020603050405020304" pitchFamily="18" charset="0"/>
                <a:cs typeface="Times New Roman" panose="02020603050405020304" pitchFamily="18" charset="0"/>
              </a:rPr>
              <a:t>RESET</a:t>
            </a:r>
            <a:r>
              <a:rPr lang="zh-CN" altLang="en-US" sz="2400" b="1" dirty="0">
                <a:solidFill>
                  <a:srgbClr val="FFFF00"/>
                </a:solidFill>
                <a:latin typeface="宋体" panose="02010600030101010101" pitchFamily="2" charset="-122"/>
                <a:cs typeface="宋体" panose="02010600030101010101" pitchFamily="2" charset="-122"/>
              </a:rPr>
              <a:t>端。</a:t>
            </a:r>
            <a:endParaRPr lang="zh-CN" altLang="en-US" sz="2400" b="1" dirty="0">
              <a:solidFill>
                <a:srgbClr val="FFFF00"/>
              </a:solidFill>
              <a:latin typeface="宋体" panose="02010600030101010101" pitchFamily="2" charset="-122"/>
              <a:cs typeface="宋体" panose="02010600030101010101" pitchFamily="2" charset="-122"/>
            </a:endParaRPr>
          </a:p>
          <a:p>
            <a:r>
              <a:rPr lang="en-US" altLang="zh-CN" sz="2400" b="1" dirty="0">
                <a:solidFill>
                  <a:srgbClr val="FFFF00"/>
                </a:solidFill>
                <a:latin typeface="Times New Roman" panose="02020603050405020304" pitchFamily="18" charset="0"/>
                <a:cs typeface="Times New Roman" panose="02020603050405020304" pitchFamily="18" charset="0"/>
              </a:rPr>
              <a:t>4</a:t>
            </a:r>
            <a:r>
              <a:rPr lang="zh-CN" altLang="en-US" sz="2400" b="1" dirty="0">
                <a:solidFill>
                  <a:srgbClr val="FFFF00"/>
                </a:solidFill>
                <a:latin typeface="Times New Roman" panose="02020603050405020304" pitchFamily="18" charset="0"/>
                <a:cs typeface="Times New Roman" panose="02020603050405020304" pitchFamily="18" charset="0"/>
              </a:rPr>
              <a:t>）</a:t>
            </a:r>
            <a:r>
              <a:rPr lang="zh-CN" altLang="en-US" sz="2400" b="1" dirty="0">
                <a:solidFill>
                  <a:srgbClr val="FFFF00"/>
                </a:solidFill>
                <a:latin typeface="宋体" panose="02010600030101010101" pitchFamily="2" charset="-122"/>
                <a:cs typeface="宋体" panose="02010600030101010101" pitchFamily="2" charset="-122"/>
              </a:rPr>
              <a:t>智能仪器所采用的可编程</a:t>
            </a:r>
            <a:r>
              <a:rPr lang="en-US" altLang="zh-CN" sz="2400" b="1" dirty="0">
                <a:solidFill>
                  <a:srgbClr val="FFFF00"/>
                </a:solidFill>
                <a:latin typeface="Times New Roman" panose="02020603050405020304" pitchFamily="18" charset="0"/>
                <a:cs typeface="Times New Roman" panose="02020603050405020304" pitchFamily="18" charset="0"/>
              </a:rPr>
              <a:t>I/O</a:t>
            </a:r>
            <a:r>
              <a:rPr lang="zh-CN" altLang="en-US" sz="2400" b="1" dirty="0">
                <a:solidFill>
                  <a:srgbClr val="FFFF00"/>
                </a:solidFill>
                <a:latin typeface="宋体" panose="02010600030101010101" pitchFamily="2" charset="-122"/>
                <a:cs typeface="宋体" panose="02010600030101010101" pitchFamily="2" charset="-122"/>
              </a:rPr>
              <a:t>芯片，如</a:t>
            </a:r>
            <a:r>
              <a:rPr lang="en-US" altLang="zh-CN" sz="2400" b="1" dirty="0">
                <a:solidFill>
                  <a:srgbClr val="FFFF00"/>
                </a:solidFill>
                <a:latin typeface="Times New Roman" panose="02020603050405020304" pitchFamily="18" charset="0"/>
                <a:cs typeface="Times New Roman" panose="02020603050405020304" pitchFamily="18" charset="0"/>
              </a:rPr>
              <a:t>8255</a:t>
            </a:r>
            <a:r>
              <a:rPr lang="zh-CN" altLang="en-US" sz="2400" b="1" dirty="0">
                <a:solidFill>
                  <a:srgbClr val="FFFF00"/>
                </a:solidFill>
                <a:latin typeface="宋体" panose="02010600030101010101" pitchFamily="2" charset="-122"/>
                <a:cs typeface="宋体" panose="02010600030101010101" pitchFamily="2" charset="-122"/>
              </a:rPr>
              <a:t>、</a:t>
            </a:r>
            <a:r>
              <a:rPr lang="en-US" altLang="zh-CN" sz="2400" b="1" dirty="0">
                <a:solidFill>
                  <a:srgbClr val="FFFF00"/>
                </a:solidFill>
                <a:latin typeface="Times New Roman" panose="02020603050405020304" pitchFamily="18" charset="0"/>
                <a:cs typeface="Times New Roman" panose="02020603050405020304" pitchFamily="18" charset="0"/>
              </a:rPr>
              <a:t>8251</a:t>
            </a:r>
            <a:r>
              <a:rPr lang="zh-CN" altLang="en-US" sz="2400" b="1" dirty="0">
                <a:solidFill>
                  <a:srgbClr val="FFFF00"/>
                </a:solidFill>
                <a:latin typeface="宋体" panose="02010600030101010101" pitchFamily="2" charset="-122"/>
                <a:cs typeface="宋体" panose="02010600030101010101" pitchFamily="2" charset="-122"/>
              </a:rPr>
              <a:t>等，原则上在上电启动后初始化一次即可。但工作模式控制字可能因噪声干扰等原因受到破坏，使系统输入</a:t>
            </a:r>
            <a:r>
              <a:rPr lang="en-US" altLang="zh-CN" sz="2400" b="1" dirty="0">
                <a:solidFill>
                  <a:srgbClr val="FFFF00"/>
                </a:solidFill>
                <a:latin typeface="宋体" panose="02010600030101010101" pitchFamily="2" charset="-122"/>
                <a:cs typeface="宋体" panose="02010600030101010101" pitchFamily="2" charset="-122"/>
              </a:rPr>
              <a:t>/</a:t>
            </a:r>
            <a:r>
              <a:rPr lang="zh-CN" altLang="en-US" sz="2400" b="1" dirty="0">
                <a:solidFill>
                  <a:srgbClr val="FFFF00"/>
                </a:solidFill>
                <a:latin typeface="宋体" panose="02010600030101010101" pitchFamily="2" charset="-122"/>
                <a:cs typeface="宋体" panose="02010600030101010101" pitchFamily="2" charset="-122"/>
              </a:rPr>
              <a:t>输出状态发生混乱。因此，在应用过程中，每次用到这种接口时，都要对有关功能重新设定一次，确保接口的可靠工作。</a:t>
            </a:r>
            <a:endParaRPr lang="zh-CN" altLang="en-US" sz="2400" b="1" dirty="0">
              <a:solidFill>
                <a:srgbClr val="FFFF00"/>
              </a:solidFill>
              <a:latin typeface="宋体" panose="02010600030101010101" pitchFamily="2" charset="-122"/>
              <a:cs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5"/>
          <p:cNvSpPr/>
          <p:nvPr/>
        </p:nvSpPr>
        <p:spPr>
          <a:xfrm>
            <a:off x="684213" y="453390"/>
            <a:ext cx="7559675" cy="460375"/>
          </a:xfrm>
          <a:prstGeom prst="rect">
            <a:avLst/>
          </a:prstGeom>
          <a:noFill/>
          <a:ln w="12700">
            <a:noFill/>
          </a:ln>
          <a:effectLst>
            <a:prstShdw prst="shdw17" dist="17961" dir="2699999">
              <a:srgbClr val="990000"/>
            </a:prstShdw>
          </a:effectLst>
        </p:spPr>
        <p:txBody>
          <a:bodyPr anchor="ctr" anchorCtr="0">
            <a:spAutoFit/>
          </a:bodyPr>
          <a:p>
            <a:pPr algn="ctr">
              <a:spcBef>
                <a:spcPct val="50000"/>
              </a:spcBef>
            </a:pPr>
            <a:r>
              <a:rPr lang="en-US" altLang="zh-CN" sz="2400" b="1" dirty="0">
                <a:latin typeface="Times New Roman" panose="02020603050405020304" pitchFamily="18" charset="0"/>
                <a:cs typeface="Times New Roman" panose="02020603050405020304" pitchFamily="18" charset="0"/>
              </a:rPr>
              <a:t>7.3  </a:t>
            </a:r>
            <a:r>
              <a:rPr lang="zh-CN" altLang="en-US" sz="2400" b="1" dirty="0">
                <a:latin typeface="宋体" panose="02010600030101010101" pitchFamily="2" charset="-122"/>
                <a:cs typeface="宋体" panose="02010600030101010101" pitchFamily="2" charset="-122"/>
              </a:rPr>
              <a:t>智能仪器抗干扰技术</a:t>
            </a:r>
            <a:endParaRPr lang="zh-CN" altLang="en-US" sz="2400" b="1" dirty="0">
              <a:latin typeface="宋体" panose="02010600030101010101" pitchFamily="2" charset="-122"/>
              <a:cs typeface="宋体" panose="02010600030101010101" pitchFamily="2" charset="-122"/>
            </a:endParaRPr>
          </a:p>
        </p:txBody>
      </p:sp>
      <p:sp>
        <p:nvSpPr>
          <p:cNvPr id="60419" name="Text Box 6"/>
          <p:cNvSpPr txBox="1"/>
          <p:nvPr/>
        </p:nvSpPr>
        <p:spPr>
          <a:xfrm>
            <a:off x="242888" y="862489"/>
            <a:ext cx="5121275"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cs typeface="Times New Roman" panose="02020603050405020304" pitchFamily="18" charset="0"/>
              </a:rPr>
              <a:t>7.3.1 </a:t>
            </a:r>
            <a:r>
              <a:rPr lang="zh-CN" altLang="en-US" sz="2400" b="1" dirty="0">
                <a:latin typeface="宋体" panose="02010600030101010101" pitchFamily="2" charset="-122"/>
                <a:cs typeface="宋体" panose="02010600030101010101" pitchFamily="2" charset="-122"/>
              </a:rPr>
              <a:t>干扰产生与分类</a:t>
            </a:r>
            <a:r>
              <a:rPr lang="zh-CN" altLang="en-US" sz="2400" b="1" dirty="0">
                <a:solidFill>
                  <a:srgbClr val="FFFF00"/>
                </a:solidFill>
                <a:latin typeface="宋体" panose="02010600030101010101" pitchFamily="2" charset="-122"/>
                <a:cs typeface="宋体" panose="02010600030101010101" pitchFamily="2" charset="-122"/>
              </a:rPr>
              <a:t> </a:t>
            </a:r>
            <a:endParaRPr lang="zh-CN" altLang="en-US" sz="2400" b="1" dirty="0">
              <a:solidFill>
                <a:srgbClr val="FFFF00"/>
              </a:solidFill>
              <a:latin typeface="宋体" panose="02010600030101010101" pitchFamily="2" charset="-122"/>
              <a:cs typeface="宋体" panose="02010600030101010101" pitchFamily="2" charset="-122"/>
            </a:endParaRPr>
          </a:p>
        </p:txBody>
      </p:sp>
      <p:sp>
        <p:nvSpPr>
          <p:cNvPr id="60420" name="Text Box 9"/>
          <p:cNvSpPr txBox="1"/>
          <p:nvPr/>
        </p:nvSpPr>
        <p:spPr>
          <a:xfrm>
            <a:off x="360045" y="1267143"/>
            <a:ext cx="8600440" cy="4154170"/>
          </a:xfrm>
          <a:prstGeom prst="rect">
            <a:avLst/>
          </a:prstGeom>
          <a:noFill/>
          <a:ln w="12700">
            <a:noFill/>
          </a:ln>
        </p:spPr>
        <p:txBody>
          <a:bodyPr wrap="square" anchor="ctr" anchorCtr="0">
            <a:spAutoFit/>
          </a:bodyPr>
          <a:p>
            <a:r>
              <a:rPr lang="en-US" altLang="zh-CN" sz="2400" b="1" dirty="0">
                <a:solidFill>
                  <a:srgbClr val="FFFF00"/>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rPr>
              <a:t>噪声和干扰混在信号之中会降低仪器的有效分辨能力和灵敏度，使测量结果产生误差。在数字逻辑电路中，如果干扰信号的电平超过逻辑元件的噪声容限电平，会使逻辑元件产生误动作，导致系统工作紊乱。噪声和干扰是不可避免的，随着工业自动化技术的发展，许多仪器仪表需要在干扰很强的现场运行，是智能仪器设计中必须考虑的问题。</a:t>
            </a:r>
            <a:endParaRPr lang="zh-CN" altLang="en-US" sz="2400" b="1" dirty="0">
              <a:solidFill>
                <a:srgbClr val="FFFF00"/>
              </a:solidFill>
              <a:latin typeface="宋体" panose="02010600030101010101" pitchFamily="2" charset="-122"/>
              <a:cs typeface="宋体" panose="02010600030101010101" pitchFamily="2" charset="-122"/>
            </a:endParaRPr>
          </a:p>
          <a:p>
            <a:r>
              <a:rPr lang="en-US" altLang="zh-CN" sz="2400" b="1" dirty="0">
                <a:solidFill>
                  <a:srgbClr val="FF0000"/>
                </a:solidFill>
                <a:latin typeface="Times New Roman" panose="02020603050405020304" pitchFamily="18" charset="0"/>
                <a:cs typeface="Times New Roman" panose="02020603050405020304" pitchFamily="18" charset="0"/>
              </a:rPr>
              <a:t>1.</a:t>
            </a:r>
            <a:r>
              <a:rPr lang="zh-CN" altLang="en-US" sz="2400" b="1" dirty="0">
                <a:solidFill>
                  <a:srgbClr val="FF0000"/>
                </a:solidFill>
                <a:latin typeface="宋体" panose="02010600030101010101" pitchFamily="2" charset="-122"/>
                <a:cs typeface="宋体" panose="02010600030101010101" pitchFamily="2" charset="-122"/>
              </a:rPr>
              <a:t>干扰与噪声</a:t>
            </a:r>
            <a:endParaRPr lang="zh-CN" altLang="en-US" sz="2400" b="1" dirty="0">
              <a:solidFill>
                <a:srgbClr val="FF0000"/>
              </a:solidFill>
              <a:latin typeface="宋体" panose="02010600030101010101" pitchFamily="2" charset="-122"/>
              <a:cs typeface="宋体" panose="02010600030101010101" pitchFamily="2" charset="-122"/>
            </a:endParaRPr>
          </a:p>
          <a:p>
            <a:r>
              <a:rPr lang="zh-CN" altLang="en-US" sz="2400" b="1" dirty="0">
                <a:solidFill>
                  <a:srgbClr val="FFFF00"/>
                </a:solidFill>
                <a:latin typeface="宋体" panose="02010600030101010101" pitchFamily="2" charset="-122"/>
                <a:cs typeface="宋体" panose="02010600030101010101" pitchFamily="2" charset="-122"/>
              </a:rPr>
              <a:t>    干扰与噪声是两个不同性质的概念。一般来说，把那些来自信号外部、可以用屏蔽或接地的方法加以减弱或消除的影响称为“</a:t>
            </a:r>
            <a:r>
              <a:rPr lang="zh-CN" altLang="en-US" sz="2400" b="1" dirty="0">
                <a:latin typeface="宋体" panose="02010600030101010101" pitchFamily="2" charset="-122"/>
                <a:cs typeface="宋体" panose="02010600030101010101" pitchFamily="2" charset="-122"/>
              </a:rPr>
              <a:t>干扰</a:t>
            </a:r>
            <a:r>
              <a:rPr lang="zh-CN" altLang="en-US" sz="2400" b="1" dirty="0">
                <a:solidFill>
                  <a:srgbClr val="FFFF00"/>
                </a:solidFill>
                <a:latin typeface="宋体" panose="02010600030101010101" pitchFamily="2" charset="-122"/>
                <a:cs typeface="宋体" panose="02010600030101010101" pitchFamily="2" charset="-122"/>
              </a:rPr>
              <a:t>”</a:t>
            </a:r>
            <a:r>
              <a:rPr lang="zh-CN" altLang="en-US" sz="2400" b="1" dirty="0">
                <a:solidFill>
                  <a:srgbClr val="FFFF00"/>
                </a:solidFill>
                <a:latin typeface="宋体" panose="02010600030101010101" pitchFamily="2" charset="-122"/>
                <a:cs typeface="宋体" panose="02010600030101010101" pitchFamily="2" charset="-122"/>
              </a:rPr>
              <a:t>；而把由于材料或器件内部的原因而产生的污染称为“</a:t>
            </a:r>
            <a:r>
              <a:rPr lang="zh-CN" altLang="en-US" sz="2400" b="1" dirty="0">
                <a:latin typeface="宋体" panose="02010600030101010101" pitchFamily="2" charset="-122"/>
                <a:cs typeface="宋体" panose="02010600030101010101" pitchFamily="2" charset="-122"/>
              </a:rPr>
              <a:t>噪声</a:t>
            </a:r>
            <a:r>
              <a:rPr lang="zh-CN" altLang="en-US" sz="2400" b="1" dirty="0">
                <a:solidFill>
                  <a:srgbClr val="FFFF00"/>
                </a:solidFill>
                <a:latin typeface="宋体" panose="02010600030101010101" pitchFamily="2" charset="-122"/>
                <a:cs typeface="宋体" panose="02010600030101010101" pitchFamily="2" charset="-122"/>
              </a:rPr>
              <a:t>”</a:t>
            </a:r>
            <a:r>
              <a:rPr lang="zh-CN" altLang="en-US" sz="2400" b="1" dirty="0">
                <a:solidFill>
                  <a:srgbClr val="FFFF00"/>
                </a:solidFill>
                <a:latin typeface="宋体" panose="02010600030101010101" pitchFamily="2" charset="-122"/>
                <a:cs typeface="宋体" panose="02010600030101010101" pitchFamily="2" charset="-122"/>
              </a:rPr>
              <a:t>。</a:t>
            </a:r>
            <a:endParaRPr lang="zh-CN" altLang="en-US" sz="2400" b="1" dirty="0">
              <a:solidFill>
                <a:srgbClr val="FFFF00"/>
              </a:solidFill>
              <a:latin typeface="宋体" panose="02010600030101010101" pitchFamily="2" charset="-122"/>
              <a:cs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Text Box 4"/>
          <p:cNvSpPr txBox="1"/>
          <p:nvPr/>
        </p:nvSpPr>
        <p:spPr>
          <a:xfrm>
            <a:off x="323850" y="812800"/>
            <a:ext cx="8496300" cy="2676525"/>
          </a:xfrm>
          <a:prstGeom prst="rect">
            <a:avLst/>
          </a:prstGeom>
          <a:noFill/>
          <a:ln w="12700">
            <a:noFill/>
          </a:ln>
        </p:spPr>
        <p:txBody>
          <a:bodyPr wrap="square" anchor="ctr" anchorCtr="0">
            <a:spAutoFit/>
          </a:bodyPr>
          <a:p>
            <a:r>
              <a:rPr lang="en-US" altLang="zh-CN" sz="2400" b="1" dirty="0">
                <a:solidFill>
                  <a:srgbClr val="FF0000"/>
                </a:solidFill>
                <a:latin typeface="Times New Roman" panose="02020603050405020304" pitchFamily="18" charset="0"/>
                <a:cs typeface="Times New Roman" panose="02020603050405020304" pitchFamily="18" charset="0"/>
              </a:rPr>
              <a:t>2.</a:t>
            </a:r>
            <a:r>
              <a:rPr lang="zh-CN" altLang="en-US" sz="2400" b="1" dirty="0">
                <a:solidFill>
                  <a:srgbClr val="FF0000"/>
                </a:solidFill>
                <a:latin typeface="宋体" panose="02010600030101010101" pitchFamily="2" charset="-122"/>
                <a:cs typeface="宋体" panose="02010600030101010101" pitchFamily="2" charset="-122"/>
              </a:rPr>
              <a:t>噪声的来源与特点</a:t>
            </a:r>
            <a:r>
              <a:rPr lang="en-US" altLang="zh-CN" sz="2400" b="1" dirty="0">
                <a:solidFill>
                  <a:srgbClr val="FF0000"/>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rPr>
              <a:t>噪声是来自元器件内部的一种信号污染源。例如，任何处于绝对零度以上的导电体都会产生热噪声；因电子的随机作用会产生散粒噪声等等。这些噪声的形态大多是由一些尖脉冲组成的，其幅度和相位都是随机的，因此常称为</a:t>
            </a:r>
            <a:r>
              <a:rPr lang="zh-CN" altLang="en-US" sz="2400" b="1" dirty="0">
                <a:solidFill>
                  <a:schemeClr val="tx1"/>
                </a:solidFill>
                <a:latin typeface="宋体" panose="02010600030101010101" pitchFamily="2" charset="-122"/>
                <a:cs typeface="宋体" panose="02010600030101010101" pitchFamily="2" charset="-122"/>
              </a:rPr>
              <a:t>随机噪声</a:t>
            </a:r>
            <a:r>
              <a:rPr lang="zh-CN" altLang="en-US" sz="2400" b="1" dirty="0">
                <a:solidFill>
                  <a:srgbClr val="FFFF00"/>
                </a:solidFill>
                <a:latin typeface="宋体" panose="02010600030101010101" pitchFamily="2" charset="-122"/>
                <a:cs typeface="宋体" panose="02010600030101010101" pitchFamily="2" charset="-122"/>
              </a:rPr>
              <a:t>，随机噪声的产生降低了传感器和仪器的分辨率，它混杂于信号之中，给测试工作造成了巨大的困难。统计分析表明，随机噪声幅度的概率分布属正态（高斯）分布。</a:t>
            </a:r>
            <a:endParaRPr lang="zh-CN" altLang="en-US" sz="2400" b="1" dirty="0">
              <a:solidFill>
                <a:srgbClr val="FFFF00"/>
              </a:solidFill>
              <a:latin typeface="宋体" panose="02010600030101010101" pitchFamily="2" charset="-122"/>
              <a:cs typeface="宋体" panose="02010600030101010101" pitchFamily="2" charset="-122"/>
            </a:endParaRPr>
          </a:p>
        </p:txBody>
      </p:sp>
      <p:sp>
        <p:nvSpPr>
          <p:cNvPr id="60419" name="Text Box 6"/>
          <p:cNvSpPr txBox="1"/>
          <p:nvPr/>
        </p:nvSpPr>
        <p:spPr>
          <a:xfrm>
            <a:off x="242888" y="431959"/>
            <a:ext cx="5121275"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cs typeface="Times New Roman" panose="02020603050405020304" pitchFamily="18" charset="0"/>
              </a:rPr>
              <a:t>7.3.1 </a:t>
            </a:r>
            <a:r>
              <a:rPr lang="zh-CN" altLang="en-US" sz="2400" b="1" dirty="0">
                <a:latin typeface="宋体" panose="02010600030101010101" pitchFamily="2" charset="-122"/>
                <a:cs typeface="宋体" panose="02010600030101010101" pitchFamily="2" charset="-122"/>
              </a:rPr>
              <a:t>干扰产生与分类</a:t>
            </a:r>
            <a:r>
              <a:rPr lang="zh-CN" altLang="en-US" sz="2400" b="1" dirty="0">
                <a:solidFill>
                  <a:srgbClr val="FFFF00"/>
                </a:solidFill>
                <a:latin typeface="宋体" panose="02010600030101010101" pitchFamily="2" charset="-122"/>
                <a:cs typeface="宋体" panose="02010600030101010101" pitchFamily="2" charset="-122"/>
              </a:rPr>
              <a:t> </a:t>
            </a:r>
            <a:endParaRPr lang="zh-CN" altLang="en-US" sz="2400" b="1" dirty="0">
              <a:solidFill>
                <a:srgbClr val="FFFF00"/>
              </a:solidFill>
              <a:latin typeface="宋体" panose="02010600030101010101" pitchFamily="2" charset="-122"/>
              <a:cs typeface="宋体" panose="02010600030101010101" pitchFamily="2" charset="-122"/>
            </a:endParaRPr>
          </a:p>
        </p:txBody>
      </p:sp>
      <p:sp>
        <p:nvSpPr>
          <p:cNvPr id="62466" name="Text Box 4"/>
          <p:cNvSpPr txBox="1"/>
          <p:nvPr/>
        </p:nvSpPr>
        <p:spPr>
          <a:xfrm>
            <a:off x="323850" y="3368358"/>
            <a:ext cx="8532495" cy="3415030"/>
          </a:xfrm>
          <a:prstGeom prst="rect">
            <a:avLst/>
          </a:prstGeom>
          <a:noFill/>
          <a:ln w="12700">
            <a:noFill/>
          </a:ln>
        </p:spPr>
        <p:txBody>
          <a:bodyPr wrap="square" anchor="ctr" anchorCtr="0">
            <a:spAutoFit/>
          </a:bodyPr>
          <a:p>
            <a:r>
              <a:rPr lang="en-US" altLang="zh-CN" sz="2400" b="1" dirty="0">
                <a:solidFill>
                  <a:srgbClr val="FF0000"/>
                </a:solidFill>
                <a:latin typeface="Times New Roman" panose="02020603050405020304" pitchFamily="18" charset="0"/>
                <a:cs typeface="Times New Roman" panose="02020603050405020304" pitchFamily="18" charset="0"/>
              </a:rPr>
              <a:t>3.</a:t>
            </a:r>
            <a:r>
              <a:rPr lang="zh-CN" altLang="en-US" sz="2400" b="1" dirty="0">
                <a:solidFill>
                  <a:srgbClr val="FF0000"/>
                </a:solidFill>
                <a:latin typeface="宋体" panose="02010600030101010101" pitchFamily="2" charset="-122"/>
                <a:cs typeface="宋体" panose="02010600030101010101" pitchFamily="2" charset="-122"/>
              </a:rPr>
              <a:t>干扰的来源与特点</a:t>
            </a:r>
            <a:r>
              <a:rPr lang="en-US" altLang="zh-CN" sz="2400" b="1" dirty="0">
                <a:solidFill>
                  <a:srgbClr val="FF0000"/>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rPr>
              <a:t>干扰的来源很多，性质也不一样。干扰窜入仪器的渠道主要有三个：</a:t>
            </a:r>
            <a:endParaRPr lang="zh-CN" altLang="en-US" sz="2400" b="1" dirty="0">
              <a:solidFill>
                <a:srgbClr val="FFFF00"/>
              </a:solidFill>
              <a:latin typeface="宋体" panose="02010600030101010101" pitchFamily="2" charset="-122"/>
              <a:cs typeface="宋体" panose="02010600030101010101" pitchFamily="2" charset="-122"/>
            </a:endParaRPr>
          </a:p>
          <a:p>
            <a:r>
              <a:rPr lang="en-US" altLang="zh-CN" sz="2400" b="1" dirty="0">
                <a:solidFill>
                  <a:schemeClr val="tx1"/>
                </a:solidFill>
                <a:latin typeface="Times New Roman" panose="02020603050405020304" pitchFamily="18" charset="0"/>
                <a:cs typeface="Times New Roman" panose="02020603050405020304" pitchFamily="18" charset="0"/>
              </a:rPr>
              <a:t>1</a:t>
            </a:r>
            <a:r>
              <a:rPr lang="zh-CN" altLang="en-US" sz="2400" b="1" dirty="0">
                <a:solidFill>
                  <a:schemeClr val="tx1"/>
                </a:solidFill>
                <a:latin typeface="Times New Roman" panose="02020603050405020304" pitchFamily="18" charset="0"/>
                <a:cs typeface="Times New Roman" panose="02020603050405020304" pitchFamily="18" charset="0"/>
              </a:rPr>
              <a:t>）</a:t>
            </a:r>
            <a:r>
              <a:rPr lang="zh-CN" altLang="en-US" sz="2400" b="1" dirty="0">
                <a:solidFill>
                  <a:schemeClr val="tx1"/>
                </a:solidFill>
                <a:latin typeface="宋体" panose="02010600030101010101" pitchFamily="2" charset="-122"/>
                <a:cs typeface="宋体" panose="02010600030101010101" pitchFamily="2" charset="-122"/>
              </a:rPr>
              <a:t>空间电磁场</a:t>
            </a:r>
            <a:r>
              <a:rPr lang="en-US" altLang="zh-CN" sz="2400" b="1" dirty="0">
                <a:solidFill>
                  <a:schemeClr val="tx1"/>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rPr>
              <a:t>通过电磁辐射如雷电、无线电波等</a:t>
            </a:r>
            <a:r>
              <a:rPr lang="zh-CN" altLang="en-US" sz="2400" b="1" dirty="0">
                <a:solidFill>
                  <a:srgbClr val="FFFF00"/>
                </a:solidFill>
                <a:latin typeface="宋体" panose="02010600030101010101" pitchFamily="2" charset="-122"/>
                <a:cs typeface="宋体" panose="02010600030101010101" pitchFamily="2" charset="-122"/>
                <a:sym typeface="+mn-ea"/>
              </a:rPr>
              <a:t>窜入仪器</a:t>
            </a:r>
            <a:r>
              <a:rPr lang="zh-CN" altLang="en-US" sz="2400" b="1" dirty="0">
                <a:solidFill>
                  <a:srgbClr val="FFFF00"/>
                </a:solidFill>
                <a:latin typeface="宋体" panose="02010600030101010101" pitchFamily="2" charset="-122"/>
                <a:cs typeface="宋体" panose="02010600030101010101" pitchFamily="2" charset="-122"/>
              </a:rPr>
              <a:t>。</a:t>
            </a:r>
            <a:endParaRPr lang="zh-CN" altLang="en-US" sz="2400" b="1" dirty="0">
              <a:solidFill>
                <a:srgbClr val="FFFF00"/>
              </a:solidFill>
              <a:latin typeface="宋体" panose="02010600030101010101" pitchFamily="2" charset="-122"/>
              <a:cs typeface="宋体" panose="02010600030101010101" pitchFamily="2" charset="-122"/>
            </a:endParaRPr>
          </a:p>
          <a:p>
            <a:r>
              <a:rPr lang="en-US" altLang="zh-CN" sz="2400" b="1" dirty="0">
                <a:solidFill>
                  <a:schemeClr val="tx1"/>
                </a:solidFill>
                <a:latin typeface="Times New Roman" panose="02020603050405020304" pitchFamily="18" charset="0"/>
                <a:cs typeface="Times New Roman" panose="02020603050405020304" pitchFamily="18" charset="0"/>
              </a:rPr>
              <a:t>2</a:t>
            </a:r>
            <a:r>
              <a:rPr lang="zh-CN" altLang="en-US" sz="2400" b="1" dirty="0">
                <a:solidFill>
                  <a:schemeClr val="tx1"/>
                </a:solidFill>
                <a:latin typeface="Times New Roman" panose="02020603050405020304" pitchFamily="18" charset="0"/>
                <a:cs typeface="Times New Roman" panose="02020603050405020304" pitchFamily="18" charset="0"/>
              </a:rPr>
              <a:t>）</a:t>
            </a:r>
            <a:r>
              <a:rPr lang="zh-CN" altLang="en-US" sz="2400" b="1" dirty="0">
                <a:solidFill>
                  <a:schemeClr val="tx1"/>
                </a:solidFill>
                <a:latin typeface="宋体" panose="02010600030101010101" pitchFamily="2" charset="-122"/>
                <a:cs typeface="宋体" panose="02010600030101010101" pitchFamily="2" charset="-122"/>
              </a:rPr>
              <a:t>传输通道</a:t>
            </a:r>
            <a:r>
              <a:rPr lang="en-US" altLang="zh-CN" sz="2400" b="1" dirty="0">
                <a:solidFill>
                  <a:srgbClr val="FFFF00"/>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rPr>
              <a:t>各种干扰通过仪器的输入输出通道窜入，特别是长传输线受到的干扰更严重。</a:t>
            </a:r>
            <a:endParaRPr lang="zh-CN" altLang="en-US" sz="2400" b="1" dirty="0">
              <a:solidFill>
                <a:srgbClr val="FFFF00"/>
              </a:solidFill>
              <a:latin typeface="宋体" panose="02010600030101010101" pitchFamily="2" charset="-122"/>
              <a:cs typeface="宋体" panose="02010600030101010101" pitchFamily="2" charset="-122"/>
            </a:endParaRPr>
          </a:p>
          <a:p>
            <a:r>
              <a:rPr lang="en-US" altLang="zh-CN" sz="2400" b="1" dirty="0">
                <a:solidFill>
                  <a:schemeClr val="tx1"/>
                </a:solidFill>
                <a:latin typeface="Times New Roman" panose="02020603050405020304" pitchFamily="18" charset="0"/>
                <a:cs typeface="Times New Roman" panose="02020603050405020304" pitchFamily="18" charset="0"/>
              </a:rPr>
              <a:t>3</a:t>
            </a:r>
            <a:r>
              <a:rPr lang="zh-CN" altLang="en-US" sz="2400" b="1" dirty="0">
                <a:solidFill>
                  <a:schemeClr val="tx1"/>
                </a:solidFill>
                <a:latin typeface="Times New Roman" panose="02020603050405020304" pitchFamily="18" charset="0"/>
                <a:cs typeface="Times New Roman" panose="02020603050405020304" pitchFamily="18" charset="0"/>
              </a:rPr>
              <a:t>）</a:t>
            </a:r>
            <a:r>
              <a:rPr lang="zh-CN" altLang="en-US" sz="2400" b="1" dirty="0">
                <a:solidFill>
                  <a:schemeClr val="tx1"/>
                </a:solidFill>
                <a:latin typeface="宋体" panose="02010600030101010101" pitchFamily="2" charset="-122"/>
                <a:cs typeface="宋体" panose="02010600030101010101" pitchFamily="2" charset="-122"/>
              </a:rPr>
              <a:t>配电系统</a:t>
            </a:r>
            <a:r>
              <a:rPr lang="en-US" altLang="zh-CN" sz="2400" b="1" dirty="0">
                <a:solidFill>
                  <a:srgbClr val="FFFF00"/>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rPr>
              <a:t>如来自市电的工频干扰，它可以通过电源变压器分布电容和各种电磁路径对测试系统产生影响。各种开关、可控硅的启闭，元器件的机械振动等都会对测试过程引起不同程度的干扰。    </a:t>
            </a:r>
            <a:endParaRPr lang="zh-CN" altLang="en-US" sz="2400" b="1" dirty="0">
              <a:solidFill>
                <a:srgbClr val="FFFF00"/>
              </a:solidFill>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anim calcmode="lin" valueType="num">
                                      <p:cBhvr additive="base">
                                        <p:cTn id="7" dur="500" fill="hold"/>
                                        <p:tgtEl>
                                          <p:spTgt spid="61442"/>
                                        </p:tgtEl>
                                        <p:attrNameLst>
                                          <p:attrName>ppt_x</p:attrName>
                                        </p:attrNameLst>
                                      </p:cBhvr>
                                      <p:tavLst>
                                        <p:tav tm="0">
                                          <p:val>
                                            <p:strVal val="#ppt_x"/>
                                          </p:val>
                                        </p:tav>
                                        <p:tav tm="100000">
                                          <p:val>
                                            <p:strVal val="#ppt_x"/>
                                          </p:val>
                                        </p:tav>
                                      </p:tavLst>
                                    </p:anim>
                                    <p:anim calcmode="lin" valueType="num">
                                      <p:cBhvr additive="base">
                                        <p:cTn id="8" dur="500" fill="hold"/>
                                        <p:tgtEl>
                                          <p:spTgt spid="614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2466"/>
                                        </p:tgtEl>
                                        <p:attrNameLst>
                                          <p:attrName>style.visibility</p:attrName>
                                        </p:attrNameLst>
                                      </p:cBhvr>
                                      <p:to>
                                        <p:strVal val="visible"/>
                                      </p:to>
                                    </p:set>
                                    <p:anim calcmode="lin" valueType="num">
                                      <p:cBhvr additive="base">
                                        <p:cTn id="13" dur="500" fill="hold"/>
                                        <p:tgtEl>
                                          <p:spTgt spid="62466"/>
                                        </p:tgtEl>
                                        <p:attrNameLst>
                                          <p:attrName>ppt_x</p:attrName>
                                        </p:attrNameLst>
                                      </p:cBhvr>
                                      <p:tavLst>
                                        <p:tav tm="0">
                                          <p:val>
                                            <p:strVal val="#ppt_x"/>
                                          </p:val>
                                        </p:tav>
                                        <p:tav tm="100000">
                                          <p:val>
                                            <p:strVal val="#ppt_x"/>
                                          </p:val>
                                        </p:tav>
                                      </p:tavLst>
                                    </p:anim>
                                    <p:anim calcmode="lin" valueType="num">
                                      <p:cBhvr additive="base">
                                        <p:cTn id="14" dur="500" fill="hold"/>
                                        <p:tgtEl>
                                          <p:spTgt spid="624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P spid="6246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Text Box 4"/>
          <p:cNvSpPr txBox="1"/>
          <p:nvPr/>
        </p:nvSpPr>
        <p:spPr>
          <a:xfrm>
            <a:off x="179070" y="1003935"/>
            <a:ext cx="8749665" cy="5631180"/>
          </a:xfrm>
          <a:prstGeom prst="rect">
            <a:avLst/>
          </a:prstGeom>
          <a:noFill/>
          <a:ln w="12700">
            <a:noFill/>
          </a:ln>
        </p:spPr>
        <p:txBody>
          <a:bodyPr wrap="square" anchor="ctr" anchorCtr="0">
            <a:spAutoFit/>
          </a:bodyPr>
          <a:p>
            <a:r>
              <a:rPr lang="en-US" altLang="zh-CN" sz="2400" b="1" dirty="0">
                <a:solidFill>
                  <a:srgbClr val="FFFF00"/>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sym typeface="+mn-ea"/>
              </a:rPr>
              <a:t>干扰的特点是来自测试系统外部，可以通过屏蔽、滤波或电路元器件的合理布局，通过电源线和地线的合理连接，引线的正确走向等措施加以减弱或消除。</a:t>
            </a:r>
            <a:endParaRPr lang="en-US" altLang="zh-CN" sz="2400" b="1" dirty="0">
              <a:solidFill>
                <a:srgbClr val="FFFF00"/>
              </a:solidFill>
              <a:latin typeface="宋体" panose="02010600030101010101" pitchFamily="2" charset="-122"/>
              <a:cs typeface="宋体" panose="02010600030101010101" pitchFamily="2" charset="-122"/>
            </a:endParaRPr>
          </a:p>
          <a:p>
            <a:r>
              <a:rPr lang="en-US" altLang="zh-CN" sz="2400" b="1" dirty="0">
                <a:solidFill>
                  <a:srgbClr val="FFFF00"/>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rPr>
              <a:t>干扰的类型通常按干扰产生的</a:t>
            </a:r>
            <a:r>
              <a:rPr lang="zh-CN" altLang="en-US" sz="2400" b="1" dirty="0">
                <a:solidFill>
                  <a:schemeClr val="tx1"/>
                </a:solidFill>
                <a:latin typeface="宋体" panose="02010600030101010101" pitchFamily="2" charset="-122"/>
                <a:cs typeface="宋体" panose="02010600030101010101" pitchFamily="2" charset="-122"/>
              </a:rPr>
              <a:t>原因</a:t>
            </a:r>
            <a:r>
              <a:rPr lang="zh-CN" altLang="en-US" sz="2400" b="1" dirty="0">
                <a:solidFill>
                  <a:srgbClr val="FFFF00"/>
                </a:solidFill>
                <a:latin typeface="宋体" panose="02010600030101010101" pitchFamily="2" charset="-122"/>
                <a:cs typeface="宋体" panose="02010600030101010101" pitchFamily="2" charset="-122"/>
              </a:rPr>
              <a:t>、干扰</a:t>
            </a:r>
            <a:r>
              <a:rPr lang="zh-CN" altLang="en-US" sz="2400" b="1" dirty="0">
                <a:solidFill>
                  <a:schemeClr val="tx1"/>
                </a:solidFill>
                <a:latin typeface="宋体" panose="02010600030101010101" pitchFamily="2" charset="-122"/>
                <a:cs typeface="宋体" panose="02010600030101010101" pitchFamily="2" charset="-122"/>
              </a:rPr>
              <a:t>传导模式</a:t>
            </a:r>
            <a:r>
              <a:rPr lang="zh-CN" altLang="en-US" sz="2400" b="1" dirty="0">
                <a:solidFill>
                  <a:srgbClr val="FFFF00"/>
                </a:solidFill>
                <a:latin typeface="宋体" panose="02010600030101010101" pitchFamily="2" charset="-122"/>
                <a:cs typeface="宋体" panose="02010600030101010101" pitchFamily="2" charset="-122"/>
              </a:rPr>
              <a:t>和干扰</a:t>
            </a:r>
            <a:r>
              <a:rPr lang="zh-CN" altLang="en-US" sz="2400" b="1" dirty="0">
                <a:solidFill>
                  <a:schemeClr val="tx1"/>
                </a:solidFill>
                <a:latin typeface="宋体" panose="02010600030101010101" pitchFamily="2" charset="-122"/>
                <a:cs typeface="宋体" panose="02010600030101010101" pitchFamily="2" charset="-122"/>
              </a:rPr>
              <a:t>波形的性质</a:t>
            </a:r>
            <a:r>
              <a:rPr lang="zh-CN" altLang="en-US" sz="2400" b="1" dirty="0">
                <a:solidFill>
                  <a:srgbClr val="FFFF00"/>
                </a:solidFill>
                <a:latin typeface="宋体" panose="02010600030101010101" pitchFamily="2" charset="-122"/>
                <a:cs typeface="宋体" panose="02010600030101010101" pitchFamily="2" charset="-122"/>
              </a:rPr>
              <a:t>的不同进行划分。</a:t>
            </a:r>
            <a:endParaRPr lang="zh-CN" altLang="en-US" sz="2400" b="1" dirty="0">
              <a:solidFill>
                <a:srgbClr val="FFFF00"/>
              </a:solidFill>
              <a:latin typeface="宋体" panose="02010600030101010101" pitchFamily="2" charset="-122"/>
              <a:cs typeface="宋体" panose="02010600030101010101" pitchFamily="2" charset="-122"/>
            </a:endParaRPr>
          </a:p>
          <a:p>
            <a:r>
              <a:rPr lang="zh-CN" altLang="en-US" sz="2400" b="1" dirty="0">
                <a:solidFill>
                  <a:srgbClr val="FF0000"/>
                </a:solidFill>
                <a:latin typeface="宋体" panose="02010600030101010101" pitchFamily="2" charset="-122"/>
                <a:cs typeface="宋体" panose="02010600030101010101" pitchFamily="2" charset="-122"/>
              </a:rPr>
              <a:t>按干扰产生的原因分类</a:t>
            </a:r>
            <a:endParaRPr lang="zh-CN" altLang="en-US" sz="2400" b="1" dirty="0">
              <a:solidFill>
                <a:srgbClr val="FF0000"/>
              </a:solidFill>
              <a:latin typeface="宋体" panose="02010600030101010101" pitchFamily="2" charset="-122"/>
              <a:cs typeface="宋体" panose="02010600030101010101" pitchFamily="2" charset="-122"/>
            </a:endParaRPr>
          </a:p>
          <a:p>
            <a:r>
              <a:rPr lang="en-US" altLang="zh-CN" sz="2400" b="1" dirty="0">
                <a:solidFill>
                  <a:srgbClr val="FFFF00"/>
                </a:solidFill>
                <a:latin typeface="Times New Roman" panose="02020603050405020304" pitchFamily="18" charset="0"/>
                <a:cs typeface="Times New Roman" panose="02020603050405020304" pitchFamily="18" charset="0"/>
              </a:rPr>
              <a:t>1)</a:t>
            </a:r>
            <a:r>
              <a:rPr lang="zh-CN" altLang="en-US" sz="2400" b="1" dirty="0">
                <a:latin typeface="宋体" panose="02010600030101010101" pitchFamily="2" charset="-122"/>
                <a:cs typeface="宋体" panose="02010600030101010101" pitchFamily="2" charset="-122"/>
              </a:rPr>
              <a:t>放电干扰</a:t>
            </a:r>
            <a:r>
              <a:rPr lang="en-US" altLang="zh-CN" sz="2400" b="1" dirty="0">
                <a:solidFill>
                  <a:srgbClr val="FFFF00"/>
                </a:solidFill>
                <a:latin typeface="宋体" panose="02010600030101010101" pitchFamily="2" charset="-122"/>
                <a:cs typeface="宋体" panose="02010600030101010101" pitchFamily="2" charset="-122"/>
              </a:rPr>
              <a:t>:</a:t>
            </a:r>
            <a:r>
              <a:rPr lang="zh-CN" altLang="en-US" sz="2400" b="1" dirty="0">
                <a:solidFill>
                  <a:srgbClr val="FFFF00"/>
                </a:solidFill>
                <a:latin typeface="宋体" panose="02010600030101010101" pitchFamily="2" charset="-122"/>
                <a:cs typeface="宋体" panose="02010600030101010101" pitchFamily="2" charset="-122"/>
              </a:rPr>
              <a:t>主要是雷电、静电、电动机的电刷跳动、大功率开关触点断开等放电产生的干扰。</a:t>
            </a:r>
            <a:endParaRPr lang="zh-CN" altLang="en-US" sz="2400" b="1" dirty="0">
              <a:solidFill>
                <a:srgbClr val="FFFF00"/>
              </a:solidFill>
              <a:latin typeface="宋体" panose="02010600030101010101" pitchFamily="2" charset="-122"/>
              <a:cs typeface="宋体" panose="02010600030101010101" pitchFamily="2" charset="-122"/>
            </a:endParaRPr>
          </a:p>
          <a:p>
            <a:r>
              <a:rPr lang="en-US" altLang="zh-CN" sz="2400" b="1" dirty="0">
                <a:solidFill>
                  <a:srgbClr val="FFFF00"/>
                </a:solidFill>
                <a:latin typeface="Times New Roman" panose="02020603050405020304" pitchFamily="18" charset="0"/>
                <a:cs typeface="Times New Roman" panose="02020603050405020304" pitchFamily="18" charset="0"/>
              </a:rPr>
              <a:t>2)</a:t>
            </a:r>
            <a:r>
              <a:rPr lang="zh-CN" altLang="en-US" sz="2400" b="1" dirty="0">
                <a:latin typeface="宋体" panose="02010600030101010101" pitchFamily="2" charset="-122"/>
                <a:cs typeface="宋体" panose="02010600030101010101" pitchFamily="2" charset="-122"/>
              </a:rPr>
              <a:t>高频振荡干扰</a:t>
            </a:r>
            <a:r>
              <a:rPr lang="en-US" altLang="zh-CN" sz="2400" b="1" dirty="0">
                <a:solidFill>
                  <a:srgbClr val="FFFF00"/>
                </a:solidFill>
                <a:latin typeface="宋体" panose="02010600030101010101" pitchFamily="2" charset="-122"/>
                <a:cs typeface="宋体" panose="02010600030101010101" pitchFamily="2" charset="-122"/>
              </a:rPr>
              <a:t>:</a:t>
            </a:r>
            <a:r>
              <a:rPr lang="zh-CN" altLang="en-US" sz="2400" b="1" dirty="0">
                <a:solidFill>
                  <a:srgbClr val="FFFF00"/>
                </a:solidFill>
                <a:latin typeface="宋体" panose="02010600030101010101" pitchFamily="2" charset="-122"/>
                <a:cs typeface="宋体" panose="02010600030101010101" pitchFamily="2" charset="-122"/>
              </a:rPr>
              <a:t>主要是中弧炉、感应电炉、开关电源、直流</a:t>
            </a:r>
            <a:r>
              <a:rPr lang="en-US" altLang="zh-CN" sz="2400" b="1" dirty="0">
                <a:solidFill>
                  <a:srgbClr val="FFFF00"/>
                </a:solidFill>
                <a:latin typeface="宋体" panose="02010600030101010101" pitchFamily="2" charset="-122"/>
                <a:cs typeface="宋体" panose="02010600030101010101" pitchFamily="2" charset="-122"/>
              </a:rPr>
              <a:t>-</a:t>
            </a:r>
            <a:r>
              <a:rPr lang="zh-CN" altLang="en-US" sz="2400" b="1" dirty="0">
                <a:solidFill>
                  <a:srgbClr val="FFFF00"/>
                </a:solidFill>
                <a:latin typeface="宋体" panose="02010600030101010101" pitchFamily="2" charset="-122"/>
                <a:cs typeface="宋体" panose="02010600030101010101" pitchFamily="2" charset="-122"/>
              </a:rPr>
              <a:t>交流变压器等产生高频振荡时形成的干扰。</a:t>
            </a:r>
            <a:endParaRPr lang="zh-CN" altLang="en-US" sz="2400" b="1" dirty="0">
              <a:solidFill>
                <a:srgbClr val="FFFF00"/>
              </a:solidFill>
              <a:latin typeface="宋体" panose="02010600030101010101" pitchFamily="2" charset="-122"/>
              <a:cs typeface="宋体" panose="02010600030101010101" pitchFamily="2" charset="-122"/>
            </a:endParaRPr>
          </a:p>
          <a:p>
            <a:r>
              <a:rPr lang="en-US" altLang="zh-CN" sz="2400" b="1" dirty="0">
                <a:solidFill>
                  <a:srgbClr val="FFFF00"/>
                </a:solidFill>
                <a:latin typeface="Times New Roman" panose="02020603050405020304" pitchFamily="18" charset="0"/>
                <a:cs typeface="Times New Roman" panose="02020603050405020304" pitchFamily="18" charset="0"/>
              </a:rPr>
              <a:t>3)</a:t>
            </a:r>
            <a:r>
              <a:rPr lang="zh-CN" altLang="en-US" sz="2400" b="1" dirty="0">
                <a:latin typeface="宋体" panose="02010600030101010101" pitchFamily="2" charset="-122"/>
                <a:cs typeface="宋体" panose="02010600030101010101" pitchFamily="2" charset="-122"/>
              </a:rPr>
              <a:t>浪涌干扰</a:t>
            </a:r>
            <a:r>
              <a:rPr lang="en-US" altLang="zh-CN" sz="2400" b="1" dirty="0">
                <a:solidFill>
                  <a:srgbClr val="FFFF00"/>
                </a:solidFill>
                <a:latin typeface="宋体" panose="02010600030101010101" pitchFamily="2" charset="-122"/>
                <a:cs typeface="宋体" panose="02010600030101010101" pitchFamily="2" charset="-122"/>
              </a:rPr>
              <a:t>:</a:t>
            </a:r>
            <a:r>
              <a:rPr lang="zh-CN" altLang="en-US" sz="2400" b="1" dirty="0">
                <a:solidFill>
                  <a:srgbClr val="FFFF00"/>
                </a:solidFill>
                <a:latin typeface="宋体" panose="02010600030101010101" pitchFamily="2" charset="-122"/>
                <a:cs typeface="宋体" panose="02010600030101010101" pitchFamily="2" charset="-122"/>
              </a:rPr>
              <a:t>主要是交流系统中电动机启动电流、电炉合闸电流、开关调节器的导通电流以及晶闸管变流器等设备产生涌流引起的干扰。</a:t>
            </a:r>
            <a:endParaRPr lang="zh-CN" altLang="en-US" sz="2400" b="1" dirty="0">
              <a:solidFill>
                <a:srgbClr val="FFFF00"/>
              </a:solidFill>
              <a:latin typeface="宋体" panose="02010600030101010101" pitchFamily="2" charset="-122"/>
              <a:cs typeface="宋体" panose="02010600030101010101" pitchFamily="2" charset="-122"/>
            </a:endParaRPr>
          </a:p>
          <a:p>
            <a:r>
              <a:rPr lang="zh-CN" altLang="en-US" sz="2400" b="1" dirty="0">
                <a:solidFill>
                  <a:srgbClr val="FFFF00"/>
                </a:solidFill>
                <a:latin typeface="宋体" panose="02010600030101010101" pitchFamily="2" charset="-122"/>
                <a:cs typeface="宋体" panose="02010600030101010101" pitchFamily="2" charset="-122"/>
              </a:rPr>
              <a:t>    这些干扰对智能仪器都有严重影响，而其中尤其以各类开关分断电感性负载所产生的干扰最难以抑制或消除。</a:t>
            </a:r>
            <a:endParaRPr lang="zh-CN" altLang="en-US" sz="2400" b="1" dirty="0">
              <a:solidFill>
                <a:srgbClr val="FFFF00"/>
              </a:solidFill>
              <a:latin typeface="宋体" panose="02010600030101010101" pitchFamily="2" charset="-122"/>
              <a:cs typeface="宋体" panose="02010600030101010101" pitchFamily="2" charset="-122"/>
            </a:endParaRPr>
          </a:p>
        </p:txBody>
      </p:sp>
      <p:sp>
        <p:nvSpPr>
          <p:cNvPr id="60419" name="Text Box 6"/>
          <p:cNvSpPr txBox="1"/>
          <p:nvPr/>
        </p:nvSpPr>
        <p:spPr>
          <a:xfrm>
            <a:off x="242888" y="431959"/>
            <a:ext cx="5121275"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cs typeface="Times New Roman" panose="02020603050405020304" pitchFamily="18" charset="0"/>
              </a:rPr>
              <a:t>7.3.1 </a:t>
            </a:r>
            <a:r>
              <a:rPr lang="zh-CN" altLang="en-US" sz="2400" b="1" dirty="0">
                <a:latin typeface="宋体" panose="02010600030101010101" pitchFamily="2" charset="-122"/>
                <a:cs typeface="宋体" panose="02010600030101010101" pitchFamily="2" charset="-122"/>
              </a:rPr>
              <a:t>干扰产生与分类</a:t>
            </a:r>
            <a:r>
              <a:rPr lang="zh-CN" altLang="en-US" sz="2400" b="1" dirty="0">
                <a:solidFill>
                  <a:srgbClr val="FFFF00"/>
                </a:solidFill>
                <a:latin typeface="宋体" panose="02010600030101010101" pitchFamily="2" charset="-122"/>
                <a:cs typeface="宋体" panose="02010600030101010101" pitchFamily="2" charset="-122"/>
              </a:rPr>
              <a:t> </a:t>
            </a:r>
            <a:endParaRPr lang="zh-CN" altLang="en-US" sz="2400" b="1" dirty="0">
              <a:solidFill>
                <a:srgbClr val="FFFF00"/>
              </a:solidFill>
              <a:latin typeface="宋体" panose="02010600030101010101" pitchFamily="2" charset="-122"/>
              <a:cs typeface="宋体" panose="02010600030101010101" pitchFamily="2" charset="-122"/>
            </a:endParaRPr>
          </a:p>
        </p:txBody>
      </p:sp>
      <p:sp>
        <p:nvSpPr>
          <p:cNvPr id="2" name="文本框 1"/>
          <p:cNvSpPr txBox="1"/>
          <p:nvPr/>
        </p:nvSpPr>
        <p:spPr>
          <a:xfrm>
            <a:off x="3347720" y="476885"/>
            <a:ext cx="3013710" cy="460375"/>
          </a:xfrm>
          <a:prstGeom prst="rect">
            <a:avLst/>
          </a:prstGeom>
          <a:noFill/>
        </p:spPr>
        <p:txBody>
          <a:bodyPr wrap="none" rtlCol="0" anchor="t">
            <a:spAutoFit/>
          </a:bodyPr>
          <a:p>
            <a:r>
              <a:rPr lang="en-US" altLang="zh-CN" sz="2400" b="1" dirty="0">
                <a:solidFill>
                  <a:srgbClr val="FF0000"/>
                </a:solidFill>
                <a:latin typeface="Times New Roman" panose="02020603050405020304" pitchFamily="18" charset="0"/>
                <a:cs typeface="Times New Roman" panose="02020603050405020304" pitchFamily="18" charset="0"/>
                <a:sym typeface="+mn-ea"/>
              </a:rPr>
              <a:t>3.</a:t>
            </a:r>
            <a:r>
              <a:rPr lang="zh-CN" altLang="en-US" sz="2400" b="1" dirty="0">
                <a:solidFill>
                  <a:srgbClr val="FF0000"/>
                </a:solidFill>
                <a:latin typeface="宋体" panose="02010600030101010101" pitchFamily="2" charset="-122"/>
                <a:cs typeface="宋体" panose="02010600030101010101" pitchFamily="2" charset="-122"/>
                <a:sym typeface="+mn-ea"/>
              </a:rPr>
              <a:t>干扰的来源与特点</a:t>
            </a:r>
            <a:r>
              <a:rPr lang="en-US" altLang="zh-CN" sz="2400" b="1" dirty="0">
                <a:solidFill>
                  <a:srgbClr val="FF0000"/>
                </a:solidFill>
                <a:latin typeface="宋体" panose="02010600030101010101" pitchFamily="2" charset="-122"/>
                <a:cs typeface="宋体" panose="02010600030101010101" pitchFamily="2" charset="-122"/>
                <a:sym typeface="+mn-ea"/>
              </a:rPr>
              <a:t> </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490">
                                            <p:txEl>
                                              <p:pRg st="2" end="2"/>
                                            </p:txEl>
                                          </p:spTgt>
                                        </p:tgtEl>
                                        <p:attrNameLst>
                                          <p:attrName>style.visibility</p:attrName>
                                        </p:attrNameLst>
                                      </p:cBhvr>
                                      <p:to>
                                        <p:strVal val="visible"/>
                                      </p:to>
                                    </p:set>
                                    <p:anim calcmode="lin" valueType="num">
                                      <p:cBhvr additive="base">
                                        <p:cTn id="7" dur="500" fill="hold"/>
                                        <p:tgtEl>
                                          <p:spTgt spid="6349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490">
                                            <p:txEl>
                                              <p:pRg st="3" end="3"/>
                                            </p:txEl>
                                          </p:spTgt>
                                        </p:tgtEl>
                                        <p:attrNameLst>
                                          <p:attrName>style.visibility</p:attrName>
                                        </p:attrNameLst>
                                      </p:cBhvr>
                                      <p:to>
                                        <p:strVal val="visible"/>
                                      </p:to>
                                    </p:set>
                                    <p:anim calcmode="lin" valueType="num">
                                      <p:cBhvr additive="base">
                                        <p:cTn id="13" dur="500" fill="hold"/>
                                        <p:tgtEl>
                                          <p:spTgt spid="63490">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4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3490">
                                            <p:txEl>
                                              <p:pRg st="4" end="4"/>
                                            </p:txEl>
                                          </p:spTgt>
                                        </p:tgtEl>
                                        <p:attrNameLst>
                                          <p:attrName>style.visibility</p:attrName>
                                        </p:attrNameLst>
                                      </p:cBhvr>
                                      <p:to>
                                        <p:strVal val="visible"/>
                                      </p:to>
                                    </p:set>
                                    <p:anim calcmode="lin" valueType="num">
                                      <p:cBhvr additive="base">
                                        <p:cTn id="19" dur="500" fill="hold"/>
                                        <p:tgtEl>
                                          <p:spTgt spid="6349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49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3490">
                                            <p:txEl>
                                              <p:pRg st="5" end="5"/>
                                            </p:txEl>
                                          </p:spTgt>
                                        </p:tgtEl>
                                        <p:attrNameLst>
                                          <p:attrName>style.visibility</p:attrName>
                                        </p:attrNameLst>
                                      </p:cBhvr>
                                      <p:to>
                                        <p:strVal val="visible"/>
                                      </p:to>
                                    </p:set>
                                    <p:anim calcmode="lin" valueType="num">
                                      <p:cBhvr additive="base">
                                        <p:cTn id="25" dur="500" fill="hold"/>
                                        <p:tgtEl>
                                          <p:spTgt spid="63490">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349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3490">
                                            <p:txEl>
                                              <p:pRg st="6" end="6"/>
                                            </p:txEl>
                                          </p:spTgt>
                                        </p:tgtEl>
                                        <p:attrNameLst>
                                          <p:attrName>style.visibility</p:attrName>
                                        </p:attrNameLst>
                                      </p:cBhvr>
                                      <p:to>
                                        <p:strVal val="visible"/>
                                      </p:to>
                                    </p:set>
                                    <p:anim calcmode="lin" valueType="num">
                                      <p:cBhvr additive="base">
                                        <p:cTn id="31" dur="500" fill="hold"/>
                                        <p:tgtEl>
                                          <p:spTgt spid="63490">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349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Text Box 3"/>
          <p:cNvSpPr txBox="1"/>
          <p:nvPr/>
        </p:nvSpPr>
        <p:spPr>
          <a:xfrm>
            <a:off x="243205" y="929640"/>
            <a:ext cx="8724265" cy="2368550"/>
          </a:xfrm>
          <a:prstGeom prst="rect">
            <a:avLst/>
          </a:prstGeom>
          <a:noFill/>
          <a:ln w="12700">
            <a:noFill/>
          </a:ln>
        </p:spPr>
        <p:txBody>
          <a:bodyPr wrap="square" anchor="ctr" anchorCtr="0">
            <a:spAutoFit/>
          </a:bodyPr>
          <a:p>
            <a:r>
              <a:rPr lang="zh-CN" altLang="en-US" sz="2400" b="1" dirty="0">
                <a:solidFill>
                  <a:srgbClr val="FF0000"/>
                </a:solidFill>
                <a:latin typeface="宋体" panose="02010600030101010101" pitchFamily="2" charset="-122"/>
                <a:cs typeface="宋体" panose="02010600030101010101" pitchFamily="2" charset="-122"/>
              </a:rPr>
              <a:t>按干扰传导模式分类</a:t>
            </a:r>
            <a:r>
              <a:rPr lang="en-US" altLang="zh-CN" sz="2400" b="1" dirty="0">
                <a:solidFill>
                  <a:srgbClr val="FF0000"/>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rPr>
              <a:t>按其传导模式分为</a:t>
            </a:r>
            <a:r>
              <a:rPr lang="zh-CN" altLang="en-US" sz="2400" b="1" dirty="0">
                <a:latin typeface="宋体" panose="02010600030101010101" pitchFamily="2" charset="-122"/>
                <a:cs typeface="宋体" panose="02010600030101010101" pitchFamily="2" charset="-122"/>
              </a:rPr>
              <a:t>常模</a:t>
            </a:r>
            <a:r>
              <a:rPr lang="zh-CN" altLang="en-US" sz="2400" b="1" dirty="0">
                <a:solidFill>
                  <a:srgbClr val="FFFF00"/>
                </a:solidFill>
                <a:latin typeface="宋体" panose="02010600030101010101" pitchFamily="2" charset="-122"/>
                <a:cs typeface="宋体" panose="02010600030101010101" pitchFamily="2" charset="-122"/>
              </a:rPr>
              <a:t>干扰和</a:t>
            </a:r>
            <a:r>
              <a:rPr lang="zh-CN" altLang="en-US" sz="2400" b="1" dirty="0">
                <a:latin typeface="宋体" panose="02010600030101010101" pitchFamily="2" charset="-122"/>
                <a:cs typeface="宋体" panose="02010600030101010101" pitchFamily="2" charset="-122"/>
              </a:rPr>
              <a:t>共模</a:t>
            </a:r>
            <a:r>
              <a:rPr lang="zh-CN" altLang="en-US" sz="2400" b="1" dirty="0">
                <a:solidFill>
                  <a:srgbClr val="FFFF00"/>
                </a:solidFill>
                <a:latin typeface="宋体" panose="02010600030101010101" pitchFamily="2" charset="-122"/>
                <a:cs typeface="宋体" panose="02010600030101010101" pitchFamily="2" charset="-122"/>
              </a:rPr>
              <a:t>干扰</a:t>
            </a:r>
            <a:endParaRPr lang="zh-CN" altLang="en-US" sz="2400" b="1" dirty="0">
              <a:solidFill>
                <a:srgbClr val="FFFF00"/>
              </a:solidFill>
              <a:latin typeface="宋体" panose="02010600030101010101" pitchFamily="2" charset="-122"/>
              <a:cs typeface="宋体" panose="02010600030101010101" pitchFamily="2" charset="-122"/>
            </a:endParaRPr>
          </a:p>
          <a:p>
            <a:r>
              <a:rPr lang="zh-CN" altLang="en-US" sz="2400" b="1" dirty="0">
                <a:solidFill>
                  <a:srgbClr val="FFFF00"/>
                </a:solidFill>
                <a:latin typeface="宋体" panose="02010600030101010101" pitchFamily="2" charset="-122"/>
                <a:cs typeface="宋体" panose="02010600030101010101" pitchFamily="2" charset="-122"/>
              </a:rPr>
              <a:t>    </a:t>
            </a:r>
            <a:r>
              <a:rPr lang="zh-CN" altLang="en-US" sz="2000" b="1" dirty="0">
                <a:solidFill>
                  <a:schemeClr val="tx1"/>
                </a:solidFill>
                <a:latin typeface="宋体" panose="02010600030101010101" pitchFamily="2" charset="-122"/>
                <a:cs typeface="宋体" panose="02010600030101010101" pitchFamily="2" charset="-122"/>
              </a:rPr>
              <a:t>常模</a:t>
            </a:r>
            <a:r>
              <a:rPr lang="zh-CN" altLang="en-US" sz="2000" b="1" dirty="0">
                <a:solidFill>
                  <a:srgbClr val="FFFF00"/>
                </a:solidFill>
                <a:latin typeface="宋体" panose="02010600030101010101" pitchFamily="2" charset="-122"/>
                <a:cs typeface="宋体" panose="02010600030101010101" pitchFamily="2" charset="-122"/>
              </a:rPr>
              <a:t>干扰难以除掉，共模干扰从本质上讲是可以除掉的。但是由于线路的不平衡状态，共模干扰会转化成常模干扰。当发现常模干扰时，首先考虑它是否由于线路不平衡状态而从共模干扰转换过来的。通常，输入输出线与大地或机壳之间发生的干扰都是共模干扰，信号线受到静电感应产生的干扰也多为共模干扰。抑制共模干扰的方法很多，如屏蔽、接地、隔离等。抗干扰技术在很多方面都是围绕共模干扰来研究其有效的抑制措施。</a:t>
            </a:r>
            <a:endParaRPr lang="zh-CN" altLang="en-US" sz="2000" b="1" dirty="0">
              <a:solidFill>
                <a:srgbClr val="FFFF00"/>
              </a:solidFill>
              <a:latin typeface="宋体" panose="02010600030101010101" pitchFamily="2" charset="-122"/>
              <a:cs typeface="宋体" panose="02010600030101010101" pitchFamily="2" charset="-122"/>
            </a:endParaRPr>
          </a:p>
        </p:txBody>
      </p:sp>
      <p:sp>
        <p:nvSpPr>
          <p:cNvPr id="60419" name="Text Box 6"/>
          <p:cNvSpPr txBox="1"/>
          <p:nvPr/>
        </p:nvSpPr>
        <p:spPr>
          <a:xfrm>
            <a:off x="242888" y="431959"/>
            <a:ext cx="5121275"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cs typeface="Times New Roman" panose="02020603050405020304" pitchFamily="18" charset="0"/>
              </a:rPr>
              <a:t>7.3.1 </a:t>
            </a:r>
            <a:r>
              <a:rPr lang="zh-CN" altLang="en-US" sz="2400" b="1" dirty="0">
                <a:latin typeface="宋体" panose="02010600030101010101" pitchFamily="2" charset="-122"/>
                <a:cs typeface="宋体" panose="02010600030101010101" pitchFamily="2" charset="-122"/>
              </a:rPr>
              <a:t>干扰产生与分类</a:t>
            </a:r>
            <a:r>
              <a:rPr lang="zh-CN" altLang="en-US" sz="2400" b="1" dirty="0">
                <a:solidFill>
                  <a:srgbClr val="FFFF00"/>
                </a:solidFill>
                <a:latin typeface="宋体" panose="02010600030101010101" pitchFamily="2" charset="-122"/>
                <a:cs typeface="宋体" panose="02010600030101010101" pitchFamily="2" charset="-122"/>
              </a:rPr>
              <a:t> </a:t>
            </a:r>
            <a:endParaRPr lang="zh-CN" altLang="en-US" sz="2400" b="1" dirty="0">
              <a:solidFill>
                <a:srgbClr val="FFFF00"/>
              </a:solidFill>
              <a:latin typeface="宋体" panose="02010600030101010101" pitchFamily="2" charset="-122"/>
              <a:cs typeface="宋体" panose="02010600030101010101" pitchFamily="2" charset="-122"/>
            </a:endParaRPr>
          </a:p>
        </p:txBody>
      </p:sp>
      <p:sp>
        <p:nvSpPr>
          <p:cNvPr id="2" name="文本框 1"/>
          <p:cNvSpPr txBox="1"/>
          <p:nvPr/>
        </p:nvSpPr>
        <p:spPr>
          <a:xfrm>
            <a:off x="3347720" y="476885"/>
            <a:ext cx="3013710" cy="460375"/>
          </a:xfrm>
          <a:prstGeom prst="rect">
            <a:avLst/>
          </a:prstGeom>
          <a:noFill/>
        </p:spPr>
        <p:txBody>
          <a:bodyPr wrap="none" rtlCol="0" anchor="t">
            <a:spAutoFit/>
          </a:bodyPr>
          <a:p>
            <a:r>
              <a:rPr lang="en-US" altLang="zh-CN" sz="2400" b="1" dirty="0">
                <a:solidFill>
                  <a:srgbClr val="FF0000"/>
                </a:solidFill>
                <a:latin typeface="Times New Roman" panose="02020603050405020304" pitchFamily="18" charset="0"/>
                <a:cs typeface="Times New Roman" panose="02020603050405020304" pitchFamily="18" charset="0"/>
                <a:sym typeface="+mn-ea"/>
              </a:rPr>
              <a:t>3.</a:t>
            </a:r>
            <a:r>
              <a:rPr lang="zh-CN" altLang="en-US" sz="2400" b="1" dirty="0">
                <a:solidFill>
                  <a:srgbClr val="FF0000"/>
                </a:solidFill>
                <a:latin typeface="宋体" panose="02010600030101010101" pitchFamily="2" charset="-122"/>
                <a:cs typeface="宋体" panose="02010600030101010101" pitchFamily="2" charset="-122"/>
                <a:sym typeface="+mn-ea"/>
              </a:rPr>
              <a:t>干扰的来源与特点</a:t>
            </a:r>
            <a:r>
              <a:rPr lang="en-US" altLang="zh-CN" sz="2400" b="1" dirty="0">
                <a:solidFill>
                  <a:srgbClr val="FF0000"/>
                </a:solidFill>
                <a:latin typeface="宋体" panose="02010600030101010101" pitchFamily="2" charset="-122"/>
                <a:cs typeface="宋体" panose="02010600030101010101" pitchFamily="2" charset="-122"/>
                <a:sym typeface="+mn-ea"/>
              </a:rPr>
              <a:t> </a:t>
            </a:r>
            <a:endParaRPr lang="zh-CN" altLang="en-US" sz="2400"/>
          </a:p>
        </p:txBody>
      </p:sp>
      <p:sp>
        <p:nvSpPr>
          <p:cNvPr id="65538" name="Text Box 3"/>
          <p:cNvSpPr txBox="1"/>
          <p:nvPr/>
        </p:nvSpPr>
        <p:spPr>
          <a:xfrm>
            <a:off x="243205" y="3319145"/>
            <a:ext cx="8709660" cy="2368550"/>
          </a:xfrm>
          <a:prstGeom prst="rect">
            <a:avLst/>
          </a:prstGeom>
          <a:noFill/>
          <a:ln w="12700">
            <a:noFill/>
          </a:ln>
        </p:spPr>
        <p:txBody>
          <a:bodyPr wrap="square" anchor="ctr" anchorCtr="0">
            <a:spAutoFit/>
          </a:bodyPr>
          <a:p>
            <a:r>
              <a:rPr lang="zh-CN" altLang="en-US" sz="2400" b="1" dirty="0">
                <a:solidFill>
                  <a:srgbClr val="FF0000"/>
                </a:solidFill>
                <a:latin typeface="宋体" panose="02010600030101010101" pitchFamily="2" charset="-122"/>
                <a:cs typeface="宋体" panose="02010600030101010101" pitchFamily="2" charset="-122"/>
              </a:rPr>
              <a:t>按干扰波形及性质分类</a:t>
            </a:r>
            <a:endParaRPr lang="zh-CN" altLang="en-US" sz="2400" b="1" dirty="0">
              <a:solidFill>
                <a:srgbClr val="FF0000"/>
              </a:solidFill>
              <a:latin typeface="宋体" panose="02010600030101010101" pitchFamily="2" charset="-122"/>
              <a:cs typeface="宋体" panose="02010600030101010101" pitchFamily="2" charset="-122"/>
            </a:endParaRPr>
          </a:p>
          <a:p>
            <a:r>
              <a:rPr lang="zh-CN" altLang="en-US" sz="2400" b="1" dirty="0">
                <a:solidFill>
                  <a:srgbClr val="FFFF00"/>
                </a:solidFill>
                <a:latin typeface="宋体" panose="02010600030101010101" pitchFamily="2" charset="-122"/>
                <a:cs typeface="宋体" panose="02010600030101010101" pitchFamily="2" charset="-122"/>
              </a:rPr>
              <a:t>最为典型的是将干扰划分为持续正弦波和各种形状的脉冲波。</a:t>
            </a:r>
            <a:endParaRPr lang="zh-CN" altLang="en-US" sz="2400" b="1" dirty="0">
              <a:solidFill>
                <a:srgbClr val="FFFF00"/>
              </a:solidFill>
              <a:latin typeface="宋体" panose="02010600030101010101" pitchFamily="2" charset="-122"/>
              <a:cs typeface="宋体" panose="02010600030101010101" pitchFamily="2" charset="-122"/>
            </a:endParaRPr>
          </a:p>
          <a:p>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宋体" panose="02010600030101010101" pitchFamily="2" charset="-122"/>
                <a:cs typeface="宋体" panose="02010600030101010101" pitchFamily="2" charset="-122"/>
              </a:rPr>
              <a:t>持续正弦波</a:t>
            </a:r>
            <a:r>
              <a:rPr lang="en-US" altLang="zh-CN" sz="2000" b="1" dirty="0">
                <a:solidFill>
                  <a:schemeClr val="tx1"/>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持续正弦波多以频率、幅值等特征值表示。</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chemeClr val="tx1"/>
                </a:solidFill>
                <a:latin typeface="Times New Roman" panose="02020603050405020304" pitchFamily="18" charset="0"/>
                <a:cs typeface="Times New Roman" panose="02020603050405020304" pitchFamily="18" charset="0"/>
              </a:rPr>
              <a:t>2)</a:t>
            </a:r>
            <a:r>
              <a:rPr lang="zh-CN" altLang="en-US" sz="2000" b="1" dirty="0">
                <a:solidFill>
                  <a:schemeClr val="tx1"/>
                </a:solidFill>
                <a:latin typeface="宋体" panose="02010600030101010101" pitchFamily="2" charset="-122"/>
                <a:cs typeface="宋体" panose="02010600030101010101" pitchFamily="2" charset="-122"/>
              </a:rPr>
              <a:t>偶发脉冲电压波形</a:t>
            </a:r>
            <a:r>
              <a:rPr lang="en-US" altLang="zh-CN" sz="2000" b="1" dirty="0">
                <a:solidFill>
                  <a:schemeClr val="tx1"/>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多以最高幅值、前沿上升陡度、脉冲宽度以及能量等特征值表示。例如雷击波、接点分断电压负载、静电放电等波形。</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chemeClr val="tx1"/>
                </a:solidFill>
                <a:latin typeface="Times New Roman" panose="02020603050405020304" pitchFamily="18" charset="0"/>
                <a:cs typeface="Times New Roman" panose="02020603050405020304" pitchFamily="18" charset="0"/>
              </a:rPr>
              <a:t>3)</a:t>
            </a:r>
            <a:r>
              <a:rPr lang="zh-CN" altLang="en-US" sz="2000" b="1" dirty="0">
                <a:solidFill>
                  <a:schemeClr val="tx1"/>
                </a:solidFill>
                <a:latin typeface="宋体" panose="02010600030101010101" pitchFamily="2" charset="-122"/>
                <a:cs typeface="宋体" panose="02010600030101010101" pitchFamily="2" charset="-122"/>
              </a:rPr>
              <a:t>脉冲列</a:t>
            </a:r>
            <a:r>
              <a:rPr lang="en-US" altLang="zh-CN" sz="2000" b="1" dirty="0">
                <a:solidFill>
                  <a:schemeClr val="tx1"/>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脉冲列多以最高幅值、前沿上升陡度、脉冲序列持续时间等特征值表示，如接点分断电感负载、接地反复重燃过电压等。</a:t>
            </a:r>
            <a:endParaRPr lang="zh-CN" altLang="en-US" sz="2000" b="1" dirty="0">
              <a:solidFill>
                <a:srgbClr val="FFFF00"/>
              </a:solidFill>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538"/>
                                        </p:tgtEl>
                                        <p:attrNameLst>
                                          <p:attrName>style.visibility</p:attrName>
                                        </p:attrNameLst>
                                      </p:cBhvr>
                                      <p:to>
                                        <p:strVal val="visible"/>
                                      </p:to>
                                    </p:set>
                                    <p:anim calcmode="lin" valueType="num">
                                      <p:cBhvr additive="base">
                                        <p:cTn id="7" dur="500" fill="hold"/>
                                        <p:tgtEl>
                                          <p:spTgt spid="65538"/>
                                        </p:tgtEl>
                                        <p:attrNameLst>
                                          <p:attrName>ppt_x</p:attrName>
                                        </p:attrNameLst>
                                      </p:cBhvr>
                                      <p:tavLst>
                                        <p:tav tm="0">
                                          <p:val>
                                            <p:strVal val="#ppt_x"/>
                                          </p:val>
                                        </p:tav>
                                        <p:tav tm="100000">
                                          <p:val>
                                            <p:strVal val="#ppt_x"/>
                                          </p:val>
                                        </p:tav>
                                      </p:tavLst>
                                    </p:anim>
                                    <p:anim calcmode="lin" valueType="num">
                                      <p:cBhvr additive="base">
                                        <p:cTn id="8" dur="500" fill="hold"/>
                                        <p:tgtEl>
                                          <p:spTgt spid="655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Text Box 2"/>
          <p:cNvSpPr txBox="1"/>
          <p:nvPr/>
        </p:nvSpPr>
        <p:spPr>
          <a:xfrm>
            <a:off x="611188" y="393541"/>
            <a:ext cx="5121275"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cs typeface="Times New Roman" panose="02020603050405020304" pitchFamily="18" charset="0"/>
              </a:rPr>
              <a:t>7.3.2</a:t>
            </a:r>
            <a:r>
              <a:rPr lang="en-US" altLang="zh-CN" sz="2400" b="1" dirty="0">
                <a:latin typeface="宋体" panose="02010600030101010101" pitchFamily="2" charset="-122"/>
                <a:cs typeface="宋体" panose="02010600030101010101" pitchFamily="2" charset="-122"/>
              </a:rPr>
              <a:t> </a:t>
            </a:r>
            <a:r>
              <a:rPr lang="zh-CN" altLang="en-US" sz="2400" b="1" dirty="0">
                <a:latin typeface="宋体" panose="02010600030101010101" pitchFamily="2" charset="-122"/>
                <a:cs typeface="宋体" panose="02010600030101010101" pitchFamily="2" charset="-122"/>
              </a:rPr>
              <a:t>干扰的耦合方式</a:t>
            </a:r>
            <a:r>
              <a:rPr lang="zh-CN" altLang="en-US" sz="2400" b="1" dirty="0">
                <a:solidFill>
                  <a:srgbClr val="FFFF00"/>
                </a:solidFill>
                <a:latin typeface="宋体" panose="02010600030101010101" pitchFamily="2" charset="-122"/>
                <a:cs typeface="宋体" panose="02010600030101010101" pitchFamily="2" charset="-122"/>
              </a:rPr>
              <a:t> </a:t>
            </a:r>
            <a:endParaRPr lang="zh-CN" altLang="en-US" sz="2400" b="1" dirty="0">
              <a:solidFill>
                <a:srgbClr val="FFFF00"/>
              </a:solidFill>
              <a:latin typeface="宋体" panose="02010600030101010101" pitchFamily="2" charset="-122"/>
              <a:cs typeface="宋体" panose="02010600030101010101" pitchFamily="2" charset="-122"/>
            </a:endParaRPr>
          </a:p>
        </p:txBody>
      </p:sp>
      <p:sp>
        <p:nvSpPr>
          <p:cNvPr id="66563" name="Text Box 3"/>
          <p:cNvSpPr txBox="1"/>
          <p:nvPr/>
        </p:nvSpPr>
        <p:spPr>
          <a:xfrm>
            <a:off x="468313" y="771208"/>
            <a:ext cx="8208962" cy="5262245"/>
          </a:xfrm>
          <a:prstGeom prst="rect">
            <a:avLst/>
          </a:prstGeom>
          <a:noFill/>
          <a:ln w="12700">
            <a:noFill/>
          </a:ln>
        </p:spPr>
        <p:txBody>
          <a:bodyPr anchor="ctr" anchorCtr="0">
            <a:spAutoFit/>
          </a:bodyPr>
          <a:p>
            <a:r>
              <a:rPr lang="en-US" altLang="zh-CN" sz="2400" b="1" dirty="0">
                <a:solidFill>
                  <a:srgbClr val="FFFF00"/>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rPr>
              <a:t>干扰源产生的干扰是通过耦合通道对智能仪器发生电磁干扰的。因此，需要弄清干扰源与被干扰对象之间的传递方式和耦合机理。</a:t>
            </a:r>
            <a:endParaRPr lang="zh-CN" altLang="en-US" sz="2400" b="1" dirty="0">
              <a:solidFill>
                <a:srgbClr val="FFFF00"/>
              </a:solidFill>
              <a:latin typeface="宋体" panose="02010600030101010101" pitchFamily="2" charset="-122"/>
              <a:cs typeface="宋体" panose="02010600030101010101" pitchFamily="2" charset="-122"/>
            </a:endParaRPr>
          </a:p>
          <a:p>
            <a:r>
              <a:rPr lang="zh-CN" altLang="en-US" sz="2400" b="1" dirty="0">
                <a:solidFill>
                  <a:srgbClr val="FFFF00"/>
                </a:solidFill>
                <a:latin typeface="宋体" panose="02010600030101010101" pitchFamily="2" charset="-122"/>
                <a:cs typeface="宋体" panose="02010600030101010101" pitchFamily="2" charset="-122"/>
              </a:rPr>
              <a:t>    噪声的传递几乎都是通过导线，或者通过空间和大地传递的。在实际工程中，要避免从电磁场的角度研究噪声传递的复杂性，可以采用简化电路模型的处理方法。采用集中参数回路分析，就是将耦合通道用集中参数的</a:t>
            </a:r>
            <a:r>
              <a:rPr lang="zh-CN" altLang="en-US" sz="2400" b="1" dirty="0">
                <a:solidFill>
                  <a:schemeClr val="tx1"/>
                </a:solidFill>
                <a:latin typeface="宋体" panose="02010600030101010101" pitchFamily="2" charset="-122"/>
                <a:cs typeface="宋体" panose="02010600030101010101" pitchFamily="2" charset="-122"/>
              </a:rPr>
              <a:t>电容</a:t>
            </a:r>
            <a:r>
              <a:rPr lang="en-US" altLang="zh-CN" sz="2400" b="1" dirty="0">
                <a:solidFill>
                  <a:schemeClr val="tx1"/>
                </a:solidFill>
                <a:latin typeface="Times New Roman" panose="02020603050405020304" pitchFamily="18" charset="0"/>
                <a:cs typeface="Times New Roman" panose="02020603050405020304" pitchFamily="18" charset="0"/>
              </a:rPr>
              <a:t>C</a:t>
            </a:r>
            <a:r>
              <a:rPr lang="zh-CN" altLang="en-US" sz="2400" b="1" dirty="0">
                <a:solidFill>
                  <a:srgbClr val="FFFF00"/>
                </a:solidFill>
                <a:latin typeface="宋体" panose="02010600030101010101" pitchFamily="2" charset="-122"/>
                <a:cs typeface="宋体" panose="02010600030101010101" pitchFamily="2" charset="-122"/>
              </a:rPr>
              <a:t>、</a:t>
            </a:r>
            <a:r>
              <a:rPr lang="zh-CN" altLang="en-US" sz="2400" b="1" dirty="0">
                <a:solidFill>
                  <a:schemeClr val="tx1"/>
                </a:solidFill>
                <a:latin typeface="宋体" panose="02010600030101010101" pitchFamily="2" charset="-122"/>
                <a:cs typeface="宋体" panose="02010600030101010101" pitchFamily="2" charset="-122"/>
              </a:rPr>
              <a:t>电感</a:t>
            </a:r>
            <a:r>
              <a:rPr lang="en-US" altLang="zh-CN" sz="2400" b="1" dirty="0">
                <a:solidFill>
                  <a:schemeClr val="tx1"/>
                </a:solidFill>
                <a:latin typeface="Times New Roman" panose="02020603050405020304" pitchFamily="18" charset="0"/>
                <a:cs typeface="Times New Roman" panose="02020603050405020304" pitchFamily="18" charset="0"/>
              </a:rPr>
              <a:t>L</a:t>
            </a:r>
            <a:r>
              <a:rPr lang="zh-CN" altLang="en-US" sz="2400" b="1" dirty="0">
                <a:solidFill>
                  <a:srgbClr val="FFFF00"/>
                </a:solidFill>
                <a:latin typeface="宋体" panose="02010600030101010101" pitchFamily="2" charset="-122"/>
                <a:cs typeface="宋体" panose="02010600030101010101" pitchFamily="2" charset="-122"/>
              </a:rPr>
              <a:t>及</a:t>
            </a:r>
            <a:r>
              <a:rPr lang="zh-CN" altLang="en-US" sz="2400" b="1" dirty="0">
                <a:solidFill>
                  <a:schemeClr val="tx1"/>
                </a:solidFill>
                <a:latin typeface="宋体" panose="02010600030101010101" pitchFamily="2" charset="-122"/>
                <a:cs typeface="宋体" panose="02010600030101010101" pitchFamily="2" charset="-122"/>
              </a:rPr>
              <a:t>互感</a:t>
            </a:r>
            <a:r>
              <a:rPr lang="en-US" altLang="zh-CN" sz="2400" b="1" dirty="0">
                <a:solidFill>
                  <a:schemeClr val="tx1"/>
                </a:solidFill>
                <a:latin typeface="Times New Roman" panose="02020603050405020304" pitchFamily="18" charset="0"/>
                <a:cs typeface="Times New Roman" panose="02020603050405020304" pitchFamily="18" charset="0"/>
              </a:rPr>
              <a:t>M</a:t>
            </a:r>
            <a:r>
              <a:rPr lang="zh-CN" altLang="en-US" sz="2400" b="1" dirty="0">
                <a:solidFill>
                  <a:srgbClr val="FFFF00"/>
                </a:solidFill>
                <a:latin typeface="宋体" panose="02010600030101010101" pitchFamily="2" charset="-122"/>
                <a:cs typeface="宋体" panose="02010600030101010101" pitchFamily="2" charset="-122"/>
              </a:rPr>
              <a:t>表示。</a:t>
            </a:r>
            <a:endParaRPr lang="zh-CN" altLang="en-US" sz="2400" b="1" dirty="0">
              <a:solidFill>
                <a:srgbClr val="FFFF00"/>
              </a:solidFill>
              <a:latin typeface="宋体" panose="02010600030101010101" pitchFamily="2" charset="-122"/>
              <a:cs typeface="宋体" panose="02010600030101010101" pitchFamily="2" charset="-122"/>
            </a:endParaRPr>
          </a:p>
          <a:p>
            <a:r>
              <a:rPr lang="en-US" altLang="zh-CN" sz="2400" b="1" dirty="0">
                <a:solidFill>
                  <a:srgbClr val="FF0000"/>
                </a:solidFill>
                <a:latin typeface="Times New Roman" panose="02020603050405020304" pitchFamily="18" charset="0"/>
                <a:cs typeface="Times New Roman" panose="02020603050405020304" pitchFamily="18" charset="0"/>
              </a:rPr>
              <a:t>1.</a:t>
            </a:r>
            <a:r>
              <a:rPr lang="zh-CN" altLang="en-US" sz="2400" b="1" dirty="0">
                <a:solidFill>
                  <a:srgbClr val="FF0000"/>
                </a:solidFill>
                <a:latin typeface="宋体" panose="02010600030101010101" pitchFamily="2" charset="-122"/>
                <a:cs typeface="宋体" panose="02010600030101010101" pitchFamily="2" charset="-122"/>
              </a:rPr>
              <a:t>直接耦合方式</a:t>
            </a:r>
            <a:endParaRPr lang="zh-CN" altLang="en-US" sz="2400" b="1" dirty="0">
              <a:solidFill>
                <a:srgbClr val="FF0000"/>
              </a:solidFill>
              <a:latin typeface="宋体" panose="02010600030101010101" pitchFamily="2" charset="-122"/>
              <a:cs typeface="宋体" panose="02010600030101010101" pitchFamily="2" charset="-122"/>
            </a:endParaRPr>
          </a:p>
          <a:p>
            <a:r>
              <a:rPr lang="zh-CN" altLang="en-US" sz="2400" b="1" dirty="0">
                <a:solidFill>
                  <a:srgbClr val="FFFF00"/>
                </a:solidFill>
                <a:latin typeface="宋体" panose="02010600030101010101" pitchFamily="2" charset="-122"/>
                <a:cs typeface="宋体" panose="02010600030101010101" pitchFamily="2" charset="-122"/>
              </a:rPr>
              <a:t>    电导性耦合最普遍的方式是干扰信号经过导线直接传导到被干扰电路中而造成对电路的干扰。在智能仪器中，干扰噪声经过电源线耦合进入计算机电路是最常见的直接耦合现象。对这种耦合方式，可采用滤波去耦的方法有效地抑制或防止电磁干扰信号的传入。</a:t>
            </a:r>
            <a:endParaRPr lang="zh-CN" altLang="en-US" sz="2400" b="1" dirty="0">
              <a:solidFill>
                <a:srgbClr val="FFFF00"/>
              </a:solidFill>
              <a:latin typeface="宋体" panose="02010600030101010101" pitchFamily="2" charset="-122"/>
              <a:cs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ext Box 3"/>
          <p:cNvSpPr txBox="1"/>
          <p:nvPr/>
        </p:nvSpPr>
        <p:spPr>
          <a:xfrm>
            <a:off x="468313" y="816293"/>
            <a:ext cx="8208962" cy="4154170"/>
          </a:xfrm>
          <a:prstGeom prst="rect">
            <a:avLst/>
          </a:prstGeom>
          <a:noFill/>
          <a:ln w="12700">
            <a:noFill/>
          </a:ln>
        </p:spPr>
        <p:txBody>
          <a:bodyPr anchor="ctr" anchorCtr="0">
            <a:spAutoFit/>
          </a:bodyPr>
          <a:p>
            <a:r>
              <a:rPr lang="en-US" altLang="zh-CN" sz="2400" b="1" dirty="0">
                <a:solidFill>
                  <a:srgbClr val="FF0000"/>
                </a:solidFill>
                <a:latin typeface="Times New Roman" panose="02020603050405020304" pitchFamily="18" charset="0"/>
                <a:cs typeface="Times New Roman" panose="02020603050405020304" pitchFamily="18" charset="0"/>
              </a:rPr>
              <a:t>2.</a:t>
            </a:r>
            <a:r>
              <a:rPr lang="zh-CN" altLang="en-US" sz="2400" b="1" dirty="0">
                <a:solidFill>
                  <a:srgbClr val="FF0000"/>
                </a:solidFill>
                <a:latin typeface="宋体" panose="02010600030101010101" pitchFamily="2" charset="-122"/>
                <a:cs typeface="宋体" panose="02010600030101010101" pitchFamily="2" charset="-122"/>
              </a:rPr>
              <a:t>公共阻抗耦合方式</a:t>
            </a:r>
            <a:endParaRPr lang="zh-CN" altLang="en-US" sz="2400" b="1" dirty="0">
              <a:solidFill>
                <a:srgbClr val="FF0000"/>
              </a:solidFill>
              <a:latin typeface="宋体" panose="02010600030101010101" pitchFamily="2" charset="-122"/>
              <a:cs typeface="宋体" panose="02010600030101010101" pitchFamily="2" charset="-122"/>
            </a:endParaRPr>
          </a:p>
          <a:p>
            <a:r>
              <a:rPr lang="zh-CN" altLang="en-US" sz="2400" b="1" dirty="0">
                <a:solidFill>
                  <a:srgbClr val="FFFF00"/>
                </a:solidFill>
                <a:latin typeface="宋体" panose="02010600030101010101" pitchFamily="2" charset="-122"/>
                <a:cs typeface="宋体" panose="02010600030101010101" pitchFamily="2" charset="-122"/>
              </a:rPr>
              <a:t>    是噪声源和信号源具有公共阻抗时的传导耦合。公共阻抗随元件配置和实际器件的具体情况而定。</a:t>
            </a:r>
            <a:endParaRPr lang="zh-CN" altLang="en-US" sz="2400" b="1" dirty="0">
              <a:solidFill>
                <a:srgbClr val="FFFF00"/>
              </a:solidFill>
              <a:latin typeface="宋体" panose="02010600030101010101" pitchFamily="2" charset="-122"/>
              <a:cs typeface="宋体" panose="02010600030101010101" pitchFamily="2" charset="-122"/>
            </a:endParaRPr>
          </a:p>
          <a:p>
            <a:r>
              <a:rPr lang="zh-CN" altLang="en-US" sz="2400" b="1" dirty="0">
                <a:solidFill>
                  <a:srgbClr val="FFFF00"/>
                </a:solidFill>
                <a:latin typeface="宋体" panose="02010600030101010101" pitchFamily="2" charset="-122"/>
                <a:cs typeface="宋体" panose="02010600030101010101" pitchFamily="2" charset="-122"/>
              </a:rPr>
              <a:t>    公共阻抗耦合一般发生在两个电路的电流经一个公共阻抗时，一个电路在该阻抗上的电压降会影响到另一个电路。常见的公共阻抗耦合有公共地和电源阻抗两种。</a:t>
            </a:r>
            <a:endParaRPr lang="zh-CN" altLang="en-US" sz="2400" b="1" dirty="0">
              <a:solidFill>
                <a:srgbClr val="FFFF00"/>
              </a:solidFill>
              <a:latin typeface="宋体" panose="02010600030101010101" pitchFamily="2" charset="-122"/>
              <a:cs typeface="宋体" panose="02010600030101010101" pitchFamily="2" charset="-122"/>
            </a:endParaRPr>
          </a:p>
          <a:p>
            <a:r>
              <a:rPr lang="zh-CN" altLang="en-US" sz="2400" b="1" dirty="0">
                <a:solidFill>
                  <a:srgbClr val="FFFF00"/>
                </a:solidFill>
                <a:latin typeface="宋体" panose="02010600030101010101" pitchFamily="2" charset="-122"/>
                <a:cs typeface="宋体" panose="02010600030101010101" pitchFamily="2" charset="-122"/>
              </a:rPr>
              <a:t>    为了防止公共阻抗耦合，应使耦合阻抗趋近于零，通过耦合阻抗上的干扰电流和产生的干扰电压将消失。此时，有效回路与干扰回路即使存在电气连接，它们彼此也不再互相干扰，这种情况通常称为电路去耦，即没有任何公共阻抗耦合的存在。</a:t>
            </a:r>
            <a:endParaRPr lang="zh-CN" altLang="en-US" sz="2400" b="1" dirty="0">
              <a:solidFill>
                <a:srgbClr val="FFFF00"/>
              </a:solidFill>
              <a:latin typeface="宋体" panose="02010600030101010101" pitchFamily="2" charset="-122"/>
              <a:cs typeface="宋体" panose="02010600030101010101" pitchFamily="2" charset="-122"/>
            </a:endParaRPr>
          </a:p>
        </p:txBody>
      </p:sp>
      <p:sp>
        <p:nvSpPr>
          <p:cNvPr id="66562" name="Text Box 2"/>
          <p:cNvSpPr txBox="1"/>
          <p:nvPr/>
        </p:nvSpPr>
        <p:spPr>
          <a:xfrm>
            <a:off x="611188" y="393541"/>
            <a:ext cx="5121275"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cs typeface="Times New Roman" panose="02020603050405020304" pitchFamily="18" charset="0"/>
              </a:rPr>
              <a:t>7.3.2</a:t>
            </a:r>
            <a:r>
              <a:rPr lang="en-US" altLang="zh-CN" sz="2400" b="1" dirty="0">
                <a:latin typeface="宋体" panose="02010600030101010101" pitchFamily="2" charset="-122"/>
                <a:cs typeface="宋体" panose="02010600030101010101" pitchFamily="2" charset="-122"/>
              </a:rPr>
              <a:t> </a:t>
            </a:r>
            <a:r>
              <a:rPr lang="zh-CN" altLang="en-US" sz="2400" b="1" dirty="0">
                <a:latin typeface="宋体" panose="02010600030101010101" pitchFamily="2" charset="-122"/>
                <a:cs typeface="宋体" panose="02010600030101010101" pitchFamily="2" charset="-122"/>
              </a:rPr>
              <a:t>干扰的耦合方式</a:t>
            </a:r>
            <a:r>
              <a:rPr lang="zh-CN" altLang="en-US" sz="2400" b="1" dirty="0">
                <a:solidFill>
                  <a:srgbClr val="FFFF00"/>
                </a:solidFill>
                <a:latin typeface="宋体" panose="02010600030101010101" pitchFamily="2" charset="-122"/>
                <a:cs typeface="宋体" panose="02010600030101010101" pitchFamily="2" charset="-122"/>
              </a:rPr>
              <a:t> </a:t>
            </a:r>
            <a:endParaRPr lang="zh-CN" altLang="en-US" sz="2400" b="1" dirty="0">
              <a:solidFill>
                <a:srgbClr val="FFFF00"/>
              </a:solidFill>
              <a:latin typeface="宋体" panose="02010600030101010101" pitchFamily="2" charset="-122"/>
              <a:cs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71550" y="3933190"/>
            <a:ext cx="3442335" cy="448945"/>
          </a:xfrm>
          <a:prstGeom prst="rect">
            <a:avLst/>
          </a:prstGeom>
          <a:solidFill>
            <a:srgbClr val="FFC000"/>
          </a:solidFill>
          <a:ln w="28575" cap="sq" cmpd="sng" algn="ctr">
            <a:solidFill>
              <a:schemeClr val="tx1"/>
            </a:solidFill>
            <a:prstDash val="solid"/>
            <a:round/>
            <a:headEnd type="none" w="med" len="med"/>
            <a:tailEnd type="none" w="med" len="med"/>
          </a:ln>
          <a:effectLst>
            <a:outerShdw dist="17961" dir="2700000" algn="ctr" rotWithShape="0">
              <a:schemeClr val="bg2"/>
            </a:outerShdw>
          </a:effectLst>
        </p:spPr>
        <p:txBody>
          <a:bodyPr vert="horz" wrap="none" lIns="91440" tIns="45720" rIns="91440" bIns="45720" numCol="1" anchor="ctr"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48867" name="Rectangle 3"/>
          <p:cNvSpPr>
            <a:spLocks noChangeArrowheads="1"/>
          </p:cNvSpPr>
          <p:nvPr/>
        </p:nvSpPr>
        <p:spPr bwMode="auto">
          <a:xfrm>
            <a:off x="539750" y="765175"/>
            <a:ext cx="8350885"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smtClean="0">
                <a:ln>
                  <a:noFill/>
                </a:ln>
                <a:solidFill>
                  <a:srgbClr val="FF0066"/>
                </a:solidFill>
                <a:effectLst/>
                <a:uLnTx/>
                <a:uFillTx/>
                <a:latin typeface="宋体" panose="02010600030101010101" pitchFamily="2" charset="-122"/>
                <a:cs typeface="宋体" panose="02010600030101010101" pitchFamily="2" charset="-122"/>
              </a:rPr>
              <a:t>可靠度：</a:t>
            </a:r>
            <a:r>
              <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是指产品在规定条件下和规定时间内，完成规定功能的概率，一般记为</a:t>
            </a:r>
            <a:r>
              <a:rPr kumimoji="1"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R</a:t>
            </a:r>
            <a:r>
              <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。它是时间的函数，故也记为</a:t>
            </a:r>
            <a:r>
              <a:rPr kumimoji="1"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R</a:t>
            </a:r>
            <a:r>
              <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a:t>
            </a:r>
            <a:r>
              <a:rPr kumimoji="1"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t</a:t>
            </a:r>
            <a:r>
              <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a:t>
            </a:r>
            <a:r>
              <a:rPr kumimoji="1"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a:t>
            </a:r>
            <a:r>
              <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称为可靠度函数。</a:t>
            </a:r>
            <a:r>
              <a:rPr kumimoji="1" lang="zh-CN" altLang="en-US" sz="2400" b="0" i="0" u="none" strike="noStrike" kern="1200" cap="none" spc="0" normalizeH="0" baseline="0" noProof="0" smtClean="0">
                <a:ln>
                  <a:noFill/>
                </a:ln>
                <a:solidFill>
                  <a:srgbClr val="FFFF00"/>
                </a:solidFill>
                <a:effectLst/>
                <a:uLnTx/>
                <a:uFillTx/>
                <a:latin typeface="宋体" panose="02010600030101010101" pitchFamily="2" charset="-122"/>
                <a:cs typeface="宋体" panose="02010600030101010101" pitchFamily="2" charset="-122"/>
              </a:rPr>
              <a:t> </a:t>
            </a:r>
            <a:endParaRPr kumimoji="1" lang="zh-CN" altLang="en-US" sz="2400" b="0" i="0" u="none" strike="noStrike" kern="1200" cap="none" spc="0" normalizeH="0" baseline="0" noProof="0" smtClean="0">
              <a:ln>
                <a:noFill/>
              </a:ln>
              <a:solidFill>
                <a:srgbClr val="FFFF00"/>
              </a:solidFill>
              <a:effectLst/>
              <a:uLnTx/>
              <a:uFillTx/>
              <a:latin typeface="宋体" panose="02010600030101010101" pitchFamily="2" charset="-122"/>
              <a:cs typeface="宋体" panose="02010600030101010101" pitchFamily="2" charset="-122"/>
            </a:endParaRPr>
          </a:p>
        </p:txBody>
      </p:sp>
      <p:sp>
        <p:nvSpPr>
          <p:cNvPr id="548878" name="Rectangle 14" descr="斜纹布"/>
          <p:cNvSpPr>
            <a:spLocks noChangeArrowheads="1"/>
          </p:cNvSpPr>
          <p:nvPr/>
        </p:nvSpPr>
        <p:spPr bwMode="auto">
          <a:xfrm>
            <a:off x="539750" y="1988820"/>
            <a:ext cx="4240530" cy="193802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1"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如果用随机变量</a:t>
            </a:r>
            <a:r>
              <a:rPr kumimoji="1" lang="en-US" altLang="zh-CN" sz="2400" b="1" i="1" u="none" strike="noStrike" kern="1200" cap="none" spc="0" normalizeH="0" baseline="0" noProof="0" smtClean="0">
                <a:ln>
                  <a:noFill/>
                </a:ln>
                <a:solidFill>
                  <a:srgbClr val="FF00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T</a:t>
            </a:r>
            <a:r>
              <a:rPr kumimoji="1" lang="zh-CN" altLang="en-US" sz="2400" b="1" i="1"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表示产品从开始工作到发生失效或故障的时间，其概率密度为</a:t>
            </a:r>
            <a:r>
              <a:rPr kumimoji="1" lang="en-US" altLang="zh-CN" sz="2400" b="1" i="1" u="none" strike="noStrike" kern="1200" cap="none" spc="0" normalizeH="0" baseline="0" noProof="0" smtClean="0">
                <a:ln>
                  <a:noFill/>
                </a:ln>
                <a:solidFill>
                  <a:srgbClr val="FF00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f</a:t>
            </a:r>
            <a:r>
              <a:rPr kumimoji="1" lang="zh-CN" altLang="en-US" sz="2400" b="1" i="1" u="none" strike="noStrike" kern="1200" cap="none" spc="0" normalizeH="0" baseline="0" noProof="0" smtClean="0">
                <a:ln>
                  <a:noFill/>
                </a:ln>
                <a:solidFill>
                  <a:srgbClr val="FF00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a:t>
            </a:r>
            <a:r>
              <a:rPr kumimoji="1" lang="en-US" altLang="zh-CN" sz="2400" b="1" i="1" u="none" strike="noStrike" kern="1200" cap="none" spc="0" normalizeH="0" baseline="0" noProof="0" smtClean="0">
                <a:ln>
                  <a:noFill/>
                </a:ln>
                <a:solidFill>
                  <a:srgbClr val="FF00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t</a:t>
            </a:r>
            <a:r>
              <a:rPr kumimoji="1" lang="zh-CN" altLang="en-US" sz="2400" b="1" i="1" u="none" strike="noStrike" kern="1200" cap="none" spc="0" normalizeH="0" baseline="0" noProof="0" smtClean="0">
                <a:ln>
                  <a:noFill/>
                </a:ln>
                <a:solidFill>
                  <a:srgbClr val="FF00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a:t>
            </a:r>
            <a:r>
              <a:rPr kumimoji="1" lang="zh-CN" altLang="en-US" sz="2400" b="1" i="1"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，若用</a:t>
            </a:r>
            <a:r>
              <a:rPr kumimoji="1" lang="en-US" altLang="zh-CN" sz="2400" b="1" i="1" u="none" strike="noStrike" kern="1200" cap="none" spc="0" normalizeH="0" baseline="0" noProof="0" smtClean="0">
                <a:ln>
                  <a:noFill/>
                </a:ln>
                <a:solidFill>
                  <a:srgbClr val="FF00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t</a:t>
            </a:r>
            <a:r>
              <a:rPr kumimoji="1" lang="zh-CN" altLang="en-US" sz="2400" b="1" i="1"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表示某一指定时刻，则该产品在该时刻的可靠度</a:t>
            </a:r>
            <a:endParaRPr kumimoji="1" lang="zh-CN" altLang="en-US" sz="2400" b="1" i="1"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p:txBody>
      </p:sp>
      <p:graphicFrame>
        <p:nvGraphicFramePr>
          <p:cNvPr id="7175" name="Object 15"/>
          <p:cNvGraphicFramePr>
            <a:graphicFrameLocks noChangeAspect="1"/>
          </p:cNvGraphicFramePr>
          <p:nvPr/>
        </p:nvGraphicFramePr>
        <p:xfrm>
          <a:off x="912178" y="3951447"/>
          <a:ext cx="3495675" cy="462280"/>
        </p:xfrm>
        <a:graphic>
          <a:graphicData uri="http://schemas.openxmlformats.org/presentationml/2006/ole">
            <mc:AlternateContent xmlns:mc="http://schemas.openxmlformats.org/markup-compatibility/2006">
              <mc:Choice xmlns:v="urn:schemas-microsoft-com:vml" Requires="v">
                <p:oleObj spid="_x0000_s3076" name="" r:id="rId1" imgW="965200" imgH="203200" progId="Equation.3">
                  <p:embed/>
                </p:oleObj>
              </mc:Choice>
              <mc:Fallback>
                <p:oleObj name="" r:id="rId1" imgW="965200" imgH="203200" progId="Equation.3">
                  <p:embed/>
                  <p:pic>
                    <p:nvPicPr>
                      <p:cNvPr id="0" name="图片 3075"/>
                      <p:cNvPicPr/>
                      <p:nvPr/>
                    </p:nvPicPr>
                    <p:blipFill>
                      <a:blip r:embed="rId2"/>
                      <a:stretch>
                        <a:fillRect/>
                      </a:stretch>
                    </p:blipFill>
                    <p:spPr>
                      <a:xfrm>
                        <a:off x="912178" y="3951447"/>
                        <a:ext cx="3495675" cy="462280"/>
                      </a:xfrm>
                      <a:prstGeom prst="rect">
                        <a:avLst/>
                      </a:prstGeom>
                      <a:noFill/>
                      <a:ln w="38100">
                        <a:noFill/>
                        <a:miter/>
                      </a:ln>
                    </p:spPr>
                  </p:pic>
                </p:oleObj>
              </mc:Fallback>
            </mc:AlternateContent>
          </a:graphicData>
        </a:graphic>
      </p:graphicFrame>
      <p:pic>
        <p:nvPicPr>
          <p:cNvPr id="7176" name="Picture 18" descr="斜纹布"/>
          <p:cNvPicPr>
            <a:picLocks noChangeAspect="1"/>
          </p:cNvPicPr>
          <p:nvPr/>
        </p:nvPicPr>
        <p:blipFill>
          <a:blip r:embed="rId3"/>
          <a:stretch>
            <a:fillRect/>
          </a:stretch>
        </p:blipFill>
        <p:spPr>
          <a:xfrm>
            <a:off x="5003800" y="1557020"/>
            <a:ext cx="3806825" cy="2803525"/>
          </a:xfrm>
          <a:prstGeom prst="rect">
            <a:avLst/>
          </a:prstGeom>
          <a:noFill/>
          <a:ln w="28575">
            <a:noFill/>
          </a:ln>
        </p:spPr>
      </p:pic>
      <p:sp>
        <p:nvSpPr>
          <p:cNvPr id="6151" name="Rectangle 14"/>
          <p:cNvSpPr/>
          <p:nvPr/>
        </p:nvSpPr>
        <p:spPr>
          <a:xfrm>
            <a:off x="395605" y="405130"/>
            <a:ext cx="3462655" cy="460375"/>
          </a:xfrm>
          <a:prstGeom prst="rect">
            <a:avLst/>
          </a:prstGeom>
          <a:noFill/>
          <a:ln w="38100">
            <a:noFill/>
          </a:ln>
          <a:effectLst>
            <a:outerShdw dist="107763" dir="18900000" algn="ctr" rotWithShape="0">
              <a:schemeClr val="bg2">
                <a:alpha val="50000"/>
              </a:schemeClr>
            </a:outerShdw>
          </a:effectLst>
        </p:spPr>
        <p:txBody>
          <a:bodyPr wrap="square" anchor="ctr" anchorCtr="0">
            <a:spAutoFit/>
          </a:bodyPr>
          <a:p>
            <a:r>
              <a:rPr lang="en-US" altLang="zh-CN" sz="2400" b="1" dirty="0">
                <a:latin typeface="Times New Roman" panose="02020603050405020304" pitchFamily="18" charset="0"/>
                <a:ea typeface="楷体_GB2312" pitchFamily="49" charset="-122"/>
                <a:cs typeface="Times New Roman" panose="02020603050405020304" pitchFamily="18" charset="0"/>
              </a:rPr>
              <a:t>7.1.1</a:t>
            </a:r>
            <a:r>
              <a:rPr lang="zh-CN" altLang="en-US" sz="2400" b="1" dirty="0">
                <a:latin typeface="宋体" panose="02010600030101010101" pitchFamily="2" charset="-122"/>
                <a:cs typeface="宋体" panose="02010600030101010101" pitchFamily="2" charset="-122"/>
              </a:rPr>
              <a:t>可靠性的基本概念 </a:t>
            </a:r>
            <a:endParaRPr lang="zh-CN" altLang="en-US" sz="2400" b="1" dirty="0">
              <a:latin typeface="宋体" panose="02010600030101010101" pitchFamily="2" charset="-122"/>
              <a:cs typeface="宋体" panose="02010600030101010101" pitchFamily="2" charset="-122"/>
            </a:endParaRPr>
          </a:p>
        </p:txBody>
      </p:sp>
      <p:sp>
        <p:nvSpPr>
          <p:cNvPr id="631811" name="Rectangle 3"/>
          <p:cNvSpPr>
            <a:spLocks noChangeArrowheads="1"/>
          </p:cNvSpPr>
          <p:nvPr/>
        </p:nvSpPr>
        <p:spPr bwMode="auto">
          <a:xfrm>
            <a:off x="467995" y="4348480"/>
            <a:ext cx="848614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smtClean="0">
                <a:ln>
                  <a:noFill/>
                </a:ln>
                <a:solidFill>
                  <a:srgbClr val="FF0066"/>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失效率：</a:t>
            </a:r>
            <a:r>
              <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又称故障率，是指工作到某一时刻尚未失效的产品，在该时刻后单位时间内发生失效的概率。一般记为</a:t>
            </a:r>
            <a:r>
              <a:rPr kumimoji="1"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λ</a:t>
            </a:r>
            <a:r>
              <a:rPr kumimoji="1"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a:t>
            </a:r>
            <a:r>
              <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它也是时间</a:t>
            </a:r>
            <a:r>
              <a:rPr kumimoji="1"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t</a:t>
            </a:r>
            <a:r>
              <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的函数</a:t>
            </a:r>
            <a:r>
              <a:rPr kumimoji="1"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a:t>
            </a:r>
            <a:r>
              <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故也记为</a:t>
            </a:r>
            <a:r>
              <a:rPr kumimoji="1"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λ(t)</a:t>
            </a:r>
            <a:r>
              <a:rPr kumimoji="1"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a:t>
            </a:r>
            <a:r>
              <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称为失效率函数</a:t>
            </a:r>
            <a:r>
              <a:rPr kumimoji="1"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a:t>
            </a:r>
            <a:r>
              <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有时也称为故障率函数或风险函数。</a:t>
            </a:r>
            <a:endParaRPr kumimoji="1"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p:txBody>
      </p:sp>
      <p:pic>
        <p:nvPicPr>
          <p:cNvPr id="8198" name="Picture 14"/>
          <p:cNvPicPr>
            <a:picLocks noChangeAspect="1"/>
          </p:cNvPicPr>
          <p:nvPr/>
        </p:nvPicPr>
        <p:blipFill>
          <a:blip r:embed="rId4"/>
          <a:srcRect l="10100" r="2637"/>
          <a:stretch>
            <a:fillRect/>
          </a:stretch>
        </p:blipFill>
        <p:spPr>
          <a:xfrm>
            <a:off x="3131185" y="5589270"/>
            <a:ext cx="5182235" cy="1145540"/>
          </a:xfrm>
          <a:prstGeom prst="rect">
            <a:avLst/>
          </a:prstGeom>
          <a:noFill/>
          <a:ln w="12700">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8867"/>
                                        </p:tgtEl>
                                        <p:attrNameLst>
                                          <p:attrName>style.visibility</p:attrName>
                                        </p:attrNameLst>
                                      </p:cBhvr>
                                      <p:to>
                                        <p:strVal val="visible"/>
                                      </p:to>
                                    </p:set>
                                    <p:anim calcmode="lin" valueType="num">
                                      <p:cBhvr additive="base">
                                        <p:cTn id="7" dur="500" fill="hold"/>
                                        <p:tgtEl>
                                          <p:spTgt spid="548867"/>
                                        </p:tgtEl>
                                        <p:attrNameLst>
                                          <p:attrName>ppt_x</p:attrName>
                                        </p:attrNameLst>
                                      </p:cBhvr>
                                      <p:tavLst>
                                        <p:tav tm="0">
                                          <p:val>
                                            <p:strVal val="#ppt_x"/>
                                          </p:val>
                                        </p:tav>
                                        <p:tav tm="100000">
                                          <p:val>
                                            <p:strVal val="#ppt_x"/>
                                          </p:val>
                                        </p:tav>
                                      </p:tavLst>
                                    </p:anim>
                                    <p:anim calcmode="lin" valueType="num">
                                      <p:cBhvr additive="base">
                                        <p:cTn id="8" dur="500" fill="hold"/>
                                        <p:tgtEl>
                                          <p:spTgt spid="5488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8878"/>
                                        </p:tgtEl>
                                        <p:attrNameLst>
                                          <p:attrName>style.visibility</p:attrName>
                                        </p:attrNameLst>
                                      </p:cBhvr>
                                      <p:to>
                                        <p:strVal val="visible"/>
                                      </p:to>
                                    </p:set>
                                    <p:anim calcmode="lin" valueType="num">
                                      <p:cBhvr additive="base">
                                        <p:cTn id="13" dur="500" fill="hold"/>
                                        <p:tgtEl>
                                          <p:spTgt spid="548878"/>
                                        </p:tgtEl>
                                        <p:attrNameLst>
                                          <p:attrName>ppt_x</p:attrName>
                                        </p:attrNameLst>
                                      </p:cBhvr>
                                      <p:tavLst>
                                        <p:tav tm="0">
                                          <p:val>
                                            <p:strVal val="#ppt_x"/>
                                          </p:val>
                                        </p:tav>
                                        <p:tav tm="100000">
                                          <p:val>
                                            <p:strVal val="#ppt_x"/>
                                          </p:val>
                                        </p:tav>
                                      </p:tavLst>
                                    </p:anim>
                                    <p:anim calcmode="lin" valueType="num">
                                      <p:cBhvr additive="base">
                                        <p:cTn id="14" dur="500" fill="hold"/>
                                        <p:tgtEl>
                                          <p:spTgt spid="54887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6"/>
                                        </p:tgtEl>
                                        <p:attrNameLst>
                                          <p:attrName>style.visibility</p:attrName>
                                        </p:attrNameLst>
                                      </p:cBhvr>
                                      <p:to>
                                        <p:strVal val="visible"/>
                                      </p:to>
                                    </p:set>
                                    <p:anim calcmode="lin" valueType="num">
                                      <p:cBhvr additive="base">
                                        <p:cTn id="19" dur="500" fill="hold"/>
                                        <p:tgtEl>
                                          <p:spTgt spid="7176"/>
                                        </p:tgtEl>
                                        <p:attrNameLst>
                                          <p:attrName>ppt_x</p:attrName>
                                        </p:attrNameLst>
                                      </p:cBhvr>
                                      <p:tavLst>
                                        <p:tav tm="0">
                                          <p:val>
                                            <p:strVal val="#ppt_x"/>
                                          </p:val>
                                        </p:tav>
                                        <p:tav tm="100000">
                                          <p:val>
                                            <p:strVal val="#ppt_x"/>
                                          </p:val>
                                        </p:tav>
                                      </p:tavLst>
                                    </p:anim>
                                    <p:anim calcmode="lin" valueType="num">
                                      <p:cBhvr additive="base">
                                        <p:cTn id="20" dur="500" fill="hold"/>
                                        <p:tgtEl>
                                          <p:spTgt spid="717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175"/>
                                        </p:tgtEl>
                                        <p:attrNameLst>
                                          <p:attrName>style.visibility</p:attrName>
                                        </p:attrNameLst>
                                      </p:cBhvr>
                                      <p:to>
                                        <p:strVal val="visible"/>
                                      </p:to>
                                    </p:set>
                                    <p:anim calcmode="lin" valueType="num">
                                      <p:cBhvr additive="base">
                                        <p:cTn id="29" dur="500" fill="hold"/>
                                        <p:tgtEl>
                                          <p:spTgt spid="7175"/>
                                        </p:tgtEl>
                                        <p:attrNameLst>
                                          <p:attrName>ppt_x</p:attrName>
                                        </p:attrNameLst>
                                      </p:cBhvr>
                                      <p:tavLst>
                                        <p:tav tm="0">
                                          <p:val>
                                            <p:strVal val="#ppt_x"/>
                                          </p:val>
                                        </p:tav>
                                        <p:tav tm="100000">
                                          <p:val>
                                            <p:strVal val="#ppt_x"/>
                                          </p:val>
                                        </p:tav>
                                      </p:tavLst>
                                    </p:anim>
                                    <p:anim calcmode="lin" valueType="num">
                                      <p:cBhvr additive="base">
                                        <p:cTn id="30" dur="500" fill="hold"/>
                                        <p:tgtEl>
                                          <p:spTgt spid="717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31811"/>
                                        </p:tgtEl>
                                        <p:attrNameLst>
                                          <p:attrName>style.visibility</p:attrName>
                                        </p:attrNameLst>
                                      </p:cBhvr>
                                      <p:to>
                                        <p:strVal val="visible"/>
                                      </p:to>
                                    </p:set>
                                    <p:anim calcmode="lin" valueType="num">
                                      <p:cBhvr additive="base">
                                        <p:cTn id="35" dur="500" fill="hold"/>
                                        <p:tgtEl>
                                          <p:spTgt spid="631811"/>
                                        </p:tgtEl>
                                        <p:attrNameLst>
                                          <p:attrName>ppt_x</p:attrName>
                                        </p:attrNameLst>
                                      </p:cBhvr>
                                      <p:tavLst>
                                        <p:tav tm="0">
                                          <p:val>
                                            <p:strVal val="#ppt_x"/>
                                          </p:val>
                                        </p:tav>
                                        <p:tav tm="100000">
                                          <p:val>
                                            <p:strVal val="#ppt_x"/>
                                          </p:val>
                                        </p:tav>
                                      </p:tavLst>
                                    </p:anim>
                                    <p:anim calcmode="lin" valueType="num">
                                      <p:cBhvr additive="base">
                                        <p:cTn id="36" dur="500" fill="hold"/>
                                        <p:tgtEl>
                                          <p:spTgt spid="63181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198"/>
                                        </p:tgtEl>
                                        <p:attrNameLst>
                                          <p:attrName>style.visibility</p:attrName>
                                        </p:attrNameLst>
                                      </p:cBhvr>
                                      <p:to>
                                        <p:strVal val="visible"/>
                                      </p:to>
                                    </p:set>
                                    <p:anim calcmode="lin" valueType="num">
                                      <p:cBhvr additive="base">
                                        <p:cTn id="41" dur="500" fill="hold"/>
                                        <p:tgtEl>
                                          <p:spTgt spid="8198"/>
                                        </p:tgtEl>
                                        <p:attrNameLst>
                                          <p:attrName>ppt_x</p:attrName>
                                        </p:attrNameLst>
                                      </p:cBhvr>
                                      <p:tavLst>
                                        <p:tav tm="0">
                                          <p:val>
                                            <p:strVal val="#ppt_x"/>
                                          </p:val>
                                        </p:tav>
                                        <p:tav tm="100000">
                                          <p:val>
                                            <p:strVal val="#ppt_x"/>
                                          </p:val>
                                        </p:tav>
                                      </p:tavLst>
                                    </p:anim>
                                    <p:anim calcmode="lin" valueType="num">
                                      <p:cBhvr additive="base">
                                        <p:cTn id="42" dur="500" fill="hold"/>
                                        <p:tgtEl>
                                          <p:spTgt spid="81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7" grpId="0" animBg="1"/>
      <p:bldP spid="548878" grpId="0" animBg="1"/>
      <p:bldP spid="2" grpId="0" animBg="1"/>
      <p:bldP spid="631811"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Text Box 3"/>
          <p:cNvSpPr txBox="1"/>
          <p:nvPr/>
        </p:nvSpPr>
        <p:spPr>
          <a:xfrm>
            <a:off x="467678" y="908368"/>
            <a:ext cx="8208962" cy="4892675"/>
          </a:xfrm>
          <a:prstGeom prst="rect">
            <a:avLst/>
          </a:prstGeom>
          <a:noFill/>
          <a:ln w="12700">
            <a:noFill/>
          </a:ln>
        </p:spPr>
        <p:txBody>
          <a:bodyPr anchor="ctr" anchorCtr="0">
            <a:spAutoFit/>
          </a:bodyPr>
          <a:p>
            <a:r>
              <a:rPr lang="en-US" altLang="zh-CN" sz="2400" b="1" dirty="0">
                <a:solidFill>
                  <a:srgbClr val="FF0000"/>
                </a:solidFill>
                <a:latin typeface="Times New Roman" panose="02020603050405020304" pitchFamily="18" charset="0"/>
                <a:cs typeface="Times New Roman" panose="02020603050405020304" pitchFamily="18" charset="0"/>
              </a:rPr>
              <a:t>3.</a:t>
            </a:r>
            <a:r>
              <a:rPr lang="zh-CN" altLang="en-US" sz="2400" b="1" dirty="0">
                <a:solidFill>
                  <a:srgbClr val="FF0000"/>
                </a:solidFill>
                <a:latin typeface="宋体" panose="02010600030101010101" pitchFamily="2" charset="-122"/>
                <a:cs typeface="宋体" panose="02010600030101010101" pitchFamily="2" charset="-122"/>
              </a:rPr>
              <a:t>电容耦合方式</a:t>
            </a:r>
            <a:endParaRPr lang="zh-CN" altLang="en-US" sz="2400" b="1" dirty="0">
              <a:solidFill>
                <a:srgbClr val="FF0000"/>
              </a:solidFill>
              <a:latin typeface="宋体" panose="02010600030101010101" pitchFamily="2" charset="-122"/>
              <a:cs typeface="宋体" panose="02010600030101010101" pitchFamily="2" charset="-122"/>
            </a:endParaRPr>
          </a:p>
          <a:p>
            <a:r>
              <a:rPr lang="zh-CN" altLang="en-US" sz="2400" b="1" dirty="0">
                <a:solidFill>
                  <a:srgbClr val="FFFF00"/>
                </a:solidFill>
                <a:latin typeface="宋体" panose="02010600030101010101" pitchFamily="2" charset="-122"/>
                <a:cs typeface="宋体" panose="02010600030101010101" pitchFamily="2" charset="-122"/>
              </a:rPr>
              <a:t>   这是指电位变化在干扰源与干扰对象之间引起的静电感应</a:t>
            </a:r>
            <a:r>
              <a:rPr lang="en-US" altLang="zh-CN" sz="2400" b="1" dirty="0">
                <a:solidFill>
                  <a:srgbClr val="FFFF00"/>
                </a:solidFill>
                <a:latin typeface="宋体" panose="02010600030101010101" pitchFamily="2" charset="-122"/>
                <a:cs typeface="宋体" panose="02010600030101010101" pitchFamily="2" charset="-122"/>
              </a:rPr>
              <a:t>,</a:t>
            </a:r>
            <a:r>
              <a:rPr lang="zh-CN" altLang="en-US" sz="2400" b="1" dirty="0">
                <a:solidFill>
                  <a:srgbClr val="FFFF00"/>
                </a:solidFill>
                <a:latin typeface="宋体" panose="02010600030101010101" pitchFamily="2" charset="-122"/>
                <a:cs typeface="宋体" panose="02010600030101010101" pitchFamily="2" charset="-122"/>
              </a:rPr>
              <a:t>又称静电耦合或电场耦合。</a:t>
            </a:r>
            <a:endParaRPr lang="zh-CN" altLang="en-US" sz="2400" b="1" dirty="0">
              <a:solidFill>
                <a:srgbClr val="FFFF00"/>
              </a:solidFill>
              <a:latin typeface="宋体" panose="02010600030101010101" pitchFamily="2" charset="-122"/>
              <a:cs typeface="宋体" panose="02010600030101010101" pitchFamily="2" charset="-122"/>
            </a:endParaRPr>
          </a:p>
          <a:p>
            <a:r>
              <a:rPr lang="en-US" altLang="zh-CN" sz="2400" b="1" dirty="0">
                <a:solidFill>
                  <a:srgbClr val="FFFF00"/>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rPr>
              <a:t>智能仪器中的微机测控系统电路的元件之间、导线之间、导线与元件之间都存在着分布电容。如果某一个导体上的信号电压通过分布电容使其他导体上的电位受到影响，这样的现象就称为电容性耦合。</a:t>
            </a:r>
            <a:endParaRPr lang="zh-CN" altLang="en-US" sz="2400" b="1" dirty="0">
              <a:solidFill>
                <a:srgbClr val="FFFF00"/>
              </a:solidFill>
              <a:latin typeface="宋体" panose="02010600030101010101" pitchFamily="2" charset="-122"/>
              <a:cs typeface="宋体" panose="02010600030101010101" pitchFamily="2" charset="-122"/>
            </a:endParaRPr>
          </a:p>
          <a:p>
            <a:r>
              <a:rPr lang="en-US" altLang="zh-CN" sz="2400" b="1" dirty="0">
                <a:solidFill>
                  <a:srgbClr val="FF0000"/>
                </a:solidFill>
                <a:latin typeface="Times New Roman" panose="02020603050405020304" pitchFamily="18" charset="0"/>
                <a:cs typeface="Times New Roman" panose="02020603050405020304" pitchFamily="18" charset="0"/>
              </a:rPr>
              <a:t>4.</a:t>
            </a:r>
            <a:r>
              <a:rPr lang="zh-CN" altLang="en-US" sz="2400" b="1" dirty="0">
                <a:solidFill>
                  <a:srgbClr val="FF0000"/>
                </a:solidFill>
                <a:latin typeface="宋体" panose="02010600030101010101" pitchFamily="2" charset="-122"/>
                <a:cs typeface="宋体" panose="02010600030101010101" pitchFamily="2" charset="-122"/>
              </a:rPr>
              <a:t>感应耦合方式</a:t>
            </a:r>
            <a:endParaRPr lang="zh-CN" altLang="en-US" sz="2400" b="1" dirty="0">
              <a:solidFill>
                <a:srgbClr val="FF0000"/>
              </a:solidFill>
              <a:latin typeface="宋体" panose="02010600030101010101" pitchFamily="2" charset="-122"/>
              <a:cs typeface="宋体" panose="02010600030101010101" pitchFamily="2" charset="-122"/>
            </a:endParaRPr>
          </a:p>
          <a:p>
            <a:r>
              <a:rPr lang="zh-CN" altLang="en-US" sz="2400" b="1" dirty="0">
                <a:solidFill>
                  <a:srgbClr val="FFFF00"/>
                </a:solidFill>
                <a:latin typeface="宋体" panose="02010600030101010101" pitchFamily="2" charset="-122"/>
                <a:cs typeface="宋体" panose="02010600030101010101" pitchFamily="2" charset="-122"/>
              </a:rPr>
              <a:t>    电磁感应耦合又称磁场耦合。在任意载流导体周围空间中都会产生磁场。若磁场是交变的，则对其周围闭合电路产生感应电势。在设备内部，线圈或变压器的漏磁是一个很大的干扰；在设备外部，当两根导线在很长的一段区间架设时也会产生干扰。</a:t>
            </a:r>
            <a:endParaRPr lang="zh-CN" altLang="en-US" sz="2400" b="1" dirty="0">
              <a:solidFill>
                <a:srgbClr val="FFFF00"/>
              </a:solidFill>
              <a:latin typeface="宋体" panose="02010600030101010101" pitchFamily="2" charset="-122"/>
              <a:cs typeface="宋体" panose="02010600030101010101" pitchFamily="2" charset="-122"/>
            </a:endParaRPr>
          </a:p>
        </p:txBody>
      </p:sp>
      <p:sp>
        <p:nvSpPr>
          <p:cNvPr id="66562" name="Text Box 2"/>
          <p:cNvSpPr txBox="1"/>
          <p:nvPr/>
        </p:nvSpPr>
        <p:spPr>
          <a:xfrm>
            <a:off x="611188" y="393541"/>
            <a:ext cx="5121275"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cs typeface="Times New Roman" panose="02020603050405020304" pitchFamily="18" charset="0"/>
              </a:rPr>
              <a:t>7.3.2</a:t>
            </a:r>
            <a:r>
              <a:rPr lang="en-US" altLang="zh-CN" sz="2400" b="1" dirty="0">
                <a:latin typeface="宋体" panose="02010600030101010101" pitchFamily="2" charset="-122"/>
                <a:cs typeface="宋体" panose="02010600030101010101" pitchFamily="2" charset="-122"/>
              </a:rPr>
              <a:t> </a:t>
            </a:r>
            <a:r>
              <a:rPr lang="zh-CN" altLang="en-US" sz="2400" b="1" dirty="0">
                <a:latin typeface="宋体" panose="02010600030101010101" pitchFamily="2" charset="-122"/>
                <a:cs typeface="宋体" panose="02010600030101010101" pitchFamily="2" charset="-122"/>
              </a:rPr>
              <a:t>干扰的耦合方式</a:t>
            </a:r>
            <a:r>
              <a:rPr lang="zh-CN" altLang="en-US" sz="2400" b="1" dirty="0">
                <a:solidFill>
                  <a:srgbClr val="FFFF00"/>
                </a:solidFill>
                <a:latin typeface="宋体" panose="02010600030101010101" pitchFamily="2" charset="-122"/>
                <a:cs typeface="宋体" panose="02010600030101010101" pitchFamily="2" charset="-122"/>
              </a:rPr>
              <a:t> </a:t>
            </a:r>
            <a:endParaRPr lang="zh-CN" altLang="en-US" sz="2400" b="1" dirty="0">
              <a:solidFill>
                <a:srgbClr val="FFFF00"/>
              </a:solidFill>
              <a:latin typeface="宋体" panose="02010600030101010101" pitchFamily="2" charset="-122"/>
              <a:cs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Text Box 3"/>
          <p:cNvSpPr txBox="1"/>
          <p:nvPr/>
        </p:nvSpPr>
        <p:spPr>
          <a:xfrm>
            <a:off x="467678" y="854075"/>
            <a:ext cx="8208962" cy="3415030"/>
          </a:xfrm>
          <a:prstGeom prst="rect">
            <a:avLst/>
          </a:prstGeom>
          <a:noFill/>
          <a:ln w="12700">
            <a:noFill/>
          </a:ln>
        </p:spPr>
        <p:txBody>
          <a:bodyPr anchor="ctr" anchorCtr="0">
            <a:spAutoFit/>
          </a:bodyPr>
          <a:p>
            <a:r>
              <a:rPr lang="en-US" altLang="zh-CN" sz="2400" b="1" dirty="0">
                <a:solidFill>
                  <a:srgbClr val="FF0000"/>
                </a:solidFill>
                <a:latin typeface="Times New Roman" panose="02020603050405020304" pitchFamily="18" charset="0"/>
                <a:ea typeface="楷体_GB2312" pitchFamily="49" charset="-122"/>
                <a:cs typeface="Times New Roman" panose="02020603050405020304" pitchFamily="18" charset="0"/>
              </a:rPr>
              <a:t>5.</a:t>
            </a:r>
            <a:r>
              <a:rPr lang="zh-CN" altLang="en-US" sz="2400" b="1" dirty="0">
                <a:solidFill>
                  <a:srgbClr val="FF0000"/>
                </a:solidFill>
                <a:latin typeface="楷体_GB2312" pitchFamily="49" charset="-122"/>
                <a:ea typeface="楷体_GB2312" pitchFamily="49" charset="-122"/>
              </a:rPr>
              <a:t>辐射耦合方式</a:t>
            </a:r>
            <a:endParaRPr lang="zh-CN" altLang="en-US" sz="2400" b="1" dirty="0">
              <a:solidFill>
                <a:srgbClr val="FF0000"/>
              </a:solidFill>
              <a:latin typeface="楷体_GB2312" pitchFamily="49" charset="-122"/>
              <a:ea typeface="楷体_GB2312" pitchFamily="49" charset="-122"/>
            </a:endParaRPr>
          </a:p>
          <a:p>
            <a:r>
              <a:rPr lang="zh-CN" altLang="en-US" sz="2400" b="1" dirty="0">
                <a:solidFill>
                  <a:srgbClr val="FFFF00"/>
                </a:solidFill>
                <a:latin typeface="楷体_GB2312" pitchFamily="49" charset="-122"/>
                <a:ea typeface="楷体_GB2312" pitchFamily="49" charset="-122"/>
              </a:rPr>
              <a:t>    电磁场辐射也会造成干扰耦合。当高频电流流过导体时，在该导体周围便产生电力线和磁力线，并发生高频变化，从而形成一种在空间传播的电磁波。处于电磁波中的导体便会感应出相应频率的电动势。</a:t>
            </a:r>
            <a:endParaRPr lang="zh-CN" altLang="en-US" sz="2400" b="1" dirty="0">
              <a:solidFill>
                <a:srgbClr val="FFFF00"/>
              </a:solidFill>
              <a:latin typeface="楷体_GB2312" pitchFamily="49" charset="-122"/>
              <a:ea typeface="楷体_GB2312" pitchFamily="49" charset="-122"/>
            </a:endParaRPr>
          </a:p>
          <a:p>
            <a:r>
              <a:rPr lang="en-US" altLang="zh-CN" sz="2400" b="1" dirty="0">
                <a:solidFill>
                  <a:srgbClr val="FF0000"/>
                </a:solidFill>
                <a:latin typeface="Times New Roman" panose="02020603050405020304" pitchFamily="18" charset="0"/>
                <a:ea typeface="楷体_GB2312" pitchFamily="49" charset="-122"/>
                <a:cs typeface="Times New Roman" panose="02020603050405020304" pitchFamily="18" charset="0"/>
              </a:rPr>
              <a:t>6.</a:t>
            </a:r>
            <a:r>
              <a:rPr lang="zh-CN" altLang="en-US" sz="2400" b="1" dirty="0">
                <a:solidFill>
                  <a:srgbClr val="FF0000"/>
                </a:solidFill>
                <a:latin typeface="楷体_GB2312" pitchFamily="49" charset="-122"/>
                <a:ea typeface="楷体_GB2312" pitchFamily="49" charset="-122"/>
              </a:rPr>
              <a:t>漏电耦合方式</a:t>
            </a:r>
            <a:endParaRPr lang="zh-CN" altLang="en-US" sz="2400" b="1" dirty="0">
              <a:solidFill>
                <a:srgbClr val="FF0000"/>
              </a:solidFill>
              <a:latin typeface="楷体_GB2312" pitchFamily="49" charset="-122"/>
              <a:ea typeface="楷体_GB2312" pitchFamily="49" charset="-122"/>
            </a:endParaRPr>
          </a:p>
          <a:p>
            <a:r>
              <a:rPr lang="zh-CN" altLang="en-US" sz="2400" b="1" dirty="0">
                <a:solidFill>
                  <a:srgbClr val="FFFF00"/>
                </a:solidFill>
                <a:latin typeface="楷体_GB2312" pitchFamily="49" charset="-122"/>
                <a:ea typeface="楷体_GB2312" pitchFamily="49" charset="-122"/>
              </a:rPr>
              <a:t>    漏电耦合是电阻性耦合方式。当相邻的元件或导线间的绝缘电阻降低时，有些电信号便会通过这个降低了的绝缘电阻耦合到逻辑元件的输入端而形成干扰。</a:t>
            </a:r>
            <a:r>
              <a:rPr lang="zh-CN" altLang="en-US" sz="2400" dirty="0">
                <a:solidFill>
                  <a:srgbClr val="FFFF00"/>
                </a:solidFill>
                <a:latin typeface="楷体_GB2312" pitchFamily="49" charset="-122"/>
                <a:ea typeface="楷体_GB2312" pitchFamily="49" charset="-122"/>
              </a:rPr>
              <a:t> </a:t>
            </a:r>
            <a:endParaRPr lang="zh-CN" altLang="en-US" sz="2400" dirty="0">
              <a:solidFill>
                <a:srgbClr val="FFFF00"/>
              </a:solidFill>
              <a:latin typeface="楷体_GB2312" pitchFamily="49" charset="-122"/>
              <a:ea typeface="楷体_GB2312" pitchFamily="49" charset="-122"/>
            </a:endParaRPr>
          </a:p>
        </p:txBody>
      </p:sp>
      <p:sp>
        <p:nvSpPr>
          <p:cNvPr id="66562" name="Text Box 2"/>
          <p:cNvSpPr txBox="1"/>
          <p:nvPr/>
        </p:nvSpPr>
        <p:spPr>
          <a:xfrm>
            <a:off x="611188" y="393541"/>
            <a:ext cx="5121275"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cs typeface="Times New Roman" panose="02020603050405020304" pitchFamily="18" charset="0"/>
              </a:rPr>
              <a:t>7.3.2</a:t>
            </a:r>
            <a:r>
              <a:rPr lang="en-US" altLang="zh-CN" sz="2400" b="1" dirty="0">
                <a:latin typeface="宋体" panose="02010600030101010101" pitchFamily="2" charset="-122"/>
                <a:cs typeface="宋体" panose="02010600030101010101" pitchFamily="2" charset="-122"/>
              </a:rPr>
              <a:t> </a:t>
            </a:r>
            <a:r>
              <a:rPr lang="zh-CN" altLang="en-US" sz="2400" b="1" dirty="0">
                <a:latin typeface="宋体" panose="02010600030101010101" pitchFamily="2" charset="-122"/>
                <a:cs typeface="宋体" panose="02010600030101010101" pitchFamily="2" charset="-122"/>
              </a:rPr>
              <a:t>干扰的耦合方式</a:t>
            </a:r>
            <a:r>
              <a:rPr lang="zh-CN" altLang="en-US" sz="2400" b="1" dirty="0">
                <a:solidFill>
                  <a:srgbClr val="FFFF00"/>
                </a:solidFill>
                <a:latin typeface="宋体" panose="02010600030101010101" pitchFamily="2" charset="-122"/>
                <a:cs typeface="宋体" panose="02010600030101010101" pitchFamily="2" charset="-122"/>
              </a:rPr>
              <a:t> </a:t>
            </a:r>
            <a:endParaRPr lang="zh-CN" altLang="en-US" sz="2400" b="1" dirty="0">
              <a:solidFill>
                <a:srgbClr val="FFFF00"/>
              </a:solidFill>
              <a:latin typeface="宋体" panose="02010600030101010101" pitchFamily="2" charset="-122"/>
              <a:cs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Text Box 2"/>
          <p:cNvSpPr txBox="1"/>
          <p:nvPr/>
        </p:nvSpPr>
        <p:spPr>
          <a:xfrm>
            <a:off x="395923"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ea typeface="楷体_GB2312" pitchFamily="49" charset="-122"/>
                <a:cs typeface="Times New Roman" panose="02020603050405020304" pitchFamily="18" charset="0"/>
              </a:rPr>
              <a:t>7.3.3</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抑制</a:t>
            </a:r>
            <a:r>
              <a:rPr lang="zh-CN" altLang="en-US" sz="2400" b="1" dirty="0">
                <a:latin typeface="Arial" panose="020B0604020202020204" pitchFamily="34" charset="0"/>
                <a:ea typeface="楷体_GB2312" pitchFamily="49" charset="-122"/>
              </a:rPr>
              <a:t>干扰的主要技术与措施</a:t>
            </a:r>
            <a:r>
              <a:rPr lang="zh-CN" altLang="en-US" sz="2400" b="1" dirty="0">
                <a:solidFill>
                  <a:srgbClr val="FFFF00"/>
                </a:solidFill>
                <a:latin typeface="Arial" panose="020B0604020202020204" pitchFamily="34" charset="0"/>
                <a:ea typeface="楷体_GB2312" pitchFamily="49" charset="-122"/>
              </a:rPr>
              <a:t> </a:t>
            </a:r>
            <a:endParaRPr lang="zh-CN" altLang="en-US" sz="2400" b="1" dirty="0">
              <a:solidFill>
                <a:srgbClr val="FFFF00"/>
              </a:solidFill>
              <a:latin typeface="Arial" panose="020B0604020202020204" pitchFamily="34" charset="0"/>
              <a:ea typeface="楷体_GB2312" pitchFamily="49" charset="-122"/>
            </a:endParaRPr>
          </a:p>
        </p:txBody>
      </p:sp>
      <p:sp>
        <p:nvSpPr>
          <p:cNvPr id="70659" name="Text Box 3"/>
          <p:cNvSpPr txBox="1"/>
          <p:nvPr/>
        </p:nvSpPr>
        <p:spPr>
          <a:xfrm>
            <a:off x="387985" y="840740"/>
            <a:ext cx="8432165" cy="5631180"/>
          </a:xfrm>
          <a:prstGeom prst="rect">
            <a:avLst/>
          </a:prstGeom>
          <a:noFill/>
          <a:ln w="12700">
            <a:noFill/>
          </a:ln>
        </p:spPr>
        <p:txBody>
          <a:bodyPr wrap="square" anchor="ctr" anchorCtr="0">
            <a:spAutoFit/>
          </a:bodyPr>
          <a:p>
            <a:r>
              <a:rPr lang="en-US" altLang="zh-CN" sz="2400" b="1" dirty="0">
                <a:solidFill>
                  <a:srgbClr val="FFFF00"/>
                </a:solidFill>
                <a:latin typeface="楷体_GB2312" pitchFamily="49" charset="-122"/>
                <a:ea typeface="楷体_GB2312" pitchFamily="49" charset="-122"/>
              </a:rPr>
              <a:t>    </a:t>
            </a:r>
            <a:r>
              <a:rPr lang="zh-CN" altLang="en-US" sz="2400" b="1" dirty="0">
                <a:solidFill>
                  <a:srgbClr val="FFFF00"/>
                </a:solidFill>
                <a:latin typeface="楷体_GB2312" pitchFamily="49" charset="-122"/>
                <a:ea typeface="楷体_GB2312" pitchFamily="49" charset="-122"/>
              </a:rPr>
              <a:t>应用硬件抗干扰措施是经常采用的一种有效方法。实践表明，通过合理的硬件电路设计，可以消弱或抑制绝大部分干扰。下面介绍在工程上广泛采用的一些硬件抗干扰电路的工作原理及参数设计，主要包括滤波技术（无源滤波和有源滤波）、屏蔽技术、隔离技术、接地技术等。</a:t>
            </a:r>
            <a:endParaRPr lang="zh-CN" altLang="en-US" sz="2400" dirty="0">
              <a:solidFill>
                <a:srgbClr val="FFFF00"/>
              </a:solidFill>
              <a:latin typeface="楷体_GB2312" pitchFamily="49" charset="-122"/>
              <a:ea typeface="楷体_GB2312" pitchFamily="49" charset="-122"/>
            </a:endParaRPr>
          </a:p>
          <a:p>
            <a:r>
              <a:rPr lang="en-US" altLang="zh-CN" sz="2400" b="1" dirty="0">
                <a:latin typeface="Times New Roman" panose="02020603050405020304" pitchFamily="18" charset="0"/>
                <a:ea typeface="楷体_GB2312" pitchFamily="49" charset="-122"/>
                <a:cs typeface="Times New Roman" panose="02020603050405020304" pitchFamily="18" charset="0"/>
              </a:rPr>
              <a:t>1. </a:t>
            </a:r>
            <a:r>
              <a:rPr lang="zh-CN" altLang="en-US" sz="2400" b="1" dirty="0">
                <a:latin typeface="楷体_GB2312" pitchFamily="49" charset="-122"/>
                <a:ea typeface="楷体_GB2312" pitchFamily="49" charset="-122"/>
              </a:rPr>
              <a:t>无源滤波器与有源滤波器</a:t>
            </a:r>
            <a:endParaRPr lang="zh-CN" altLang="en-US" sz="2400" b="1" dirty="0">
              <a:latin typeface="楷体_GB2312" pitchFamily="49" charset="-122"/>
              <a:ea typeface="楷体_GB2312" pitchFamily="49" charset="-122"/>
            </a:endParaRPr>
          </a:p>
          <a:p>
            <a:r>
              <a:rPr lang="zh-CN" altLang="en-US" sz="2400" b="1" dirty="0">
                <a:solidFill>
                  <a:srgbClr val="FFFF00"/>
                </a:solidFill>
                <a:latin typeface="楷体_GB2312" pitchFamily="49" charset="-122"/>
                <a:ea typeface="楷体_GB2312" pitchFamily="49" charset="-122"/>
              </a:rPr>
              <a:t>    滤波是为了抑制噪声干扰，在数字电路中，当电路从一个状态转换到另一个状态时，就会在电源线上产生一个很大的尖峰电流，形成瞬变的噪声电压。当电路接通与断开电感负载时，产生的瞬变噪声干扰往往严重妨害系统的正常工作。所以在电源变压器的进线端加入电源滤波器，消弱瞬变噪声的干扰。</a:t>
            </a:r>
            <a:endParaRPr lang="zh-CN" altLang="en-US" sz="2400" b="1" dirty="0">
              <a:solidFill>
                <a:srgbClr val="FFFF00"/>
              </a:solidFill>
              <a:latin typeface="楷体_GB2312" pitchFamily="49" charset="-122"/>
              <a:ea typeface="楷体_GB2312" pitchFamily="49" charset="-122"/>
            </a:endParaRPr>
          </a:p>
          <a:p>
            <a:r>
              <a:rPr lang="en-US" altLang="zh-CN" sz="2400" b="1" dirty="0">
                <a:solidFill>
                  <a:srgbClr val="FFFF00"/>
                </a:solidFill>
                <a:latin typeface="楷体_GB2312" pitchFamily="49" charset="-122"/>
                <a:ea typeface="楷体_GB2312" pitchFamily="49" charset="-122"/>
                <a:sym typeface="+mn-ea"/>
              </a:rPr>
              <a:t>    </a:t>
            </a:r>
            <a:r>
              <a:rPr lang="zh-CN" altLang="en-US" sz="2400" b="1" dirty="0">
                <a:solidFill>
                  <a:srgbClr val="FFFF00"/>
                </a:solidFill>
                <a:latin typeface="楷体_GB2312" pitchFamily="49" charset="-122"/>
                <a:ea typeface="楷体_GB2312" pitchFamily="49" charset="-122"/>
                <a:sym typeface="+mn-ea"/>
              </a:rPr>
              <a:t>滤波器按结构分为无源滤波器和有源滤波器。由无源元件电阻、电容和电感组成的滤波器为无源滤波器。此外，还有用软件实现的数字滤波器。</a:t>
            </a:r>
            <a:endParaRPr lang="en-US" altLang="zh-CN" sz="2400" b="1" dirty="0">
              <a:solidFill>
                <a:srgbClr val="FFFF00"/>
              </a:solidFill>
              <a:latin typeface="楷体_GB2312" pitchFamily="49" charset="-122"/>
              <a:ea typeface="楷体_GB2312"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Text Box 3"/>
          <p:cNvSpPr txBox="1"/>
          <p:nvPr/>
        </p:nvSpPr>
        <p:spPr>
          <a:xfrm>
            <a:off x="252095" y="784860"/>
            <a:ext cx="8676640" cy="4892675"/>
          </a:xfrm>
          <a:prstGeom prst="rect">
            <a:avLst/>
          </a:prstGeom>
          <a:noFill/>
          <a:ln w="12700">
            <a:noFill/>
          </a:ln>
        </p:spPr>
        <p:txBody>
          <a:bodyPr wrap="square" anchor="ctr" anchorCtr="0">
            <a:spAutoFit/>
          </a:bodyPr>
          <a:p>
            <a:r>
              <a:rPr lang="en-US" altLang="zh-CN" sz="2400" b="1" dirty="0">
                <a:latin typeface="Times New Roman" panose="02020603050405020304" pitchFamily="18" charset="0"/>
                <a:cs typeface="Times New Roman" panose="02020603050405020304" pitchFamily="18" charset="0"/>
              </a:rPr>
              <a:t>1. </a:t>
            </a:r>
            <a:r>
              <a:rPr lang="zh-CN" altLang="en-US" sz="2400" b="1" dirty="0">
                <a:latin typeface="宋体" panose="02010600030101010101" pitchFamily="2" charset="-122"/>
                <a:cs typeface="宋体" panose="02010600030101010101" pitchFamily="2" charset="-122"/>
              </a:rPr>
              <a:t>无源滤波器与有源滤波器</a:t>
            </a:r>
            <a:r>
              <a:rPr lang="zh-CN" altLang="en-US" sz="2400" b="1" dirty="0">
                <a:solidFill>
                  <a:srgbClr val="FFFF00"/>
                </a:solidFill>
                <a:latin typeface="宋体" panose="02010600030101010101" pitchFamily="2" charset="-122"/>
                <a:cs typeface="宋体" panose="02010600030101010101" pitchFamily="2" charset="-122"/>
              </a:rPr>
              <a:t>    </a:t>
            </a:r>
            <a:endParaRPr lang="zh-CN" altLang="en-US" sz="2400" b="1" dirty="0">
              <a:solidFill>
                <a:srgbClr val="FFFF00"/>
              </a:solidFill>
              <a:latin typeface="宋体" panose="02010600030101010101" pitchFamily="2" charset="-122"/>
              <a:cs typeface="宋体" panose="02010600030101010101" pitchFamily="2" charset="-122"/>
            </a:endParaRPr>
          </a:p>
          <a:p>
            <a:r>
              <a:rPr lang="zh-CN" altLang="en-US" sz="2400" b="1" dirty="0">
                <a:solidFill>
                  <a:srgbClr val="FFFF00"/>
                </a:solidFill>
                <a:latin typeface="宋体" panose="02010600030101010101" pitchFamily="2" charset="-122"/>
                <a:cs typeface="宋体" panose="02010600030101010101" pitchFamily="2" charset="-122"/>
              </a:rPr>
              <a:t>滤波器最重要的是其频率特性，用对数幅频特性</a:t>
            </a:r>
            <a:r>
              <a:rPr lang="en-US" altLang="zh-CN" sz="2400" b="1" dirty="0">
                <a:solidFill>
                  <a:srgbClr val="FFFF00"/>
                </a:solidFill>
                <a:latin typeface="Times New Roman" panose="02020603050405020304" pitchFamily="18" charset="0"/>
                <a:cs typeface="Times New Roman" panose="02020603050405020304" pitchFamily="18" charset="0"/>
              </a:rPr>
              <a:t>20lgA</a:t>
            </a:r>
            <a:r>
              <a:rPr lang="zh-CN" altLang="en-US" sz="2400" b="1" dirty="0">
                <a:solidFill>
                  <a:srgbClr val="FFFF00"/>
                </a:solidFill>
                <a:latin typeface="宋体" panose="02010600030101010101" pitchFamily="2" charset="-122"/>
                <a:cs typeface="宋体" panose="02010600030101010101" pitchFamily="2" charset="-122"/>
              </a:rPr>
              <a:t>来表示。</a:t>
            </a:r>
            <a:endParaRPr lang="zh-CN" altLang="en-US" sz="2400" b="1" dirty="0">
              <a:solidFill>
                <a:srgbClr val="FFFF00"/>
              </a:solidFill>
              <a:latin typeface="宋体" panose="02010600030101010101" pitchFamily="2" charset="-122"/>
              <a:cs typeface="宋体" panose="02010600030101010101" pitchFamily="2" charset="-122"/>
            </a:endParaRPr>
          </a:p>
          <a:p>
            <a:r>
              <a:rPr lang="zh-CN" altLang="en-US" sz="2400" b="1" dirty="0">
                <a:solidFill>
                  <a:srgbClr val="FFFF00"/>
                </a:solidFill>
                <a:latin typeface="宋体" panose="02010600030101010101" pitchFamily="2" charset="-122"/>
                <a:cs typeface="宋体" panose="02010600030101010101" pitchFamily="2" charset="-122"/>
              </a:rPr>
              <a:t>    信号通过滤波器，被滤除（或称被衰减）的信号频率称为</a:t>
            </a:r>
            <a:r>
              <a:rPr lang="zh-CN" altLang="en-US" sz="2400" b="1" dirty="0">
                <a:solidFill>
                  <a:srgbClr val="FF0000"/>
                </a:solidFill>
                <a:latin typeface="宋体" panose="02010600030101010101" pitchFamily="2" charset="-122"/>
                <a:cs typeface="宋体" panose="02010600030101010101" pitchFamily="2" charset="-122"/>
              </a:rPr>
              <a:t>阻带</a:t>
            </a:r>
            <a:r>
              <a:rPr lang="zh-CN" altLang="en-US" sz="2400" b="1" dirty="0">
                <a:solidFill>
                  <a:srgbClr val="FFFF00"/>
                </a:solidFill>
                <a:latin typeface="宋体" panose="02010600030101010101" pitchFamily="2" charset="-122"/>
                <a:cs typeface="宋体" panose="02010600030101010101" pitchFamily="2" charset="-122"/>
              </a:rPr>
              <a:t>，被传输的信号频带称为</a:t>
            </a:r>
            <a:r>
              <a:rPr lang="zh-CN" altLang="en-US" sz="2400" b="1" dirty="0">
                <a:solidFill>
                  <a:srgbClr val="FF0000"/>
                </a:solidFill>
                <a:latin typeface="宋体" panose="02010600030101010101" pitchFamily="2" charset="-122"/>
                <a:cs typeface="宋体" panose="02010600030101010101" pitchFamily="2" charset="-122"/>
              </a:rPr>
              <a:t>通带</a:t>
            </a:r>
            <a:r>
              <a:rPr lang="zh-CN" altLang="en-US" sz="2400" b="1" dirty="0">
                <a:solidFill>
                  <a:srgbClr val="FFFF00"/>
                </a:solidFill>
                <a:latin typeface="宋体" panose="02010600030101010101" pitchFamily="2" charset="-122"/>
                <a:cs typeface="宋体" panose="02010600030101010101" pitchFamily="2" charset="-122"/>
              </a:rPr>
              <a:t>。根据阻带和通带的频谱，又可以将滤波器分为下面四种：</a:t>
            </a:r>
            <a:endParaRPr lang="zh-CN" altLang="en-US" sz="2400" b="1" dirty="0">
              <a:solidFill>
                <a:srgbClr val="FFFF00"/>
              </a:solidFill>
              <a:latin typeface="宋体" panose="02010600030101010101" pitchFamily="2" charset="-122"/>
              <a:cs typeface="宋体" panose="02010600030101010101" pitchFamily="2" charset="-122"/>
            </a:endParaRPr>
          </a:p>
          <a:p>
            <a:r>
              <a:rPr lang="en-US" altLang="zh-CN" sz="2400" b="1" dirty="0">
                <a:solidFill>
                  <a:schemeClr val="tx1"/>
                </a:solidFill>
                <a:latin typeface="Times New Roman" panose="02020603050405020304" pitchFamily="18" charset="0"/>
                <a:cs typeface="Times New Roman" panose="02020603050405020304" pitchFamily="18" charset="0"/>
              </a:rPr>
              <a:t>1</a:t>
            </a:r>
            <a:r>
              <a:rPr lang="zh-CN" altLang="en-US" sz="2400" b="1" dirty="0">
                <a:solidFill>
                  <a:schemeClr val="tx1"/>
                </a:solidFill>
                <a:latin typeface="Times New Roman" panose="02020603050405020304" pitchFamily="18" charset="0"/>
                <a:cs typeface="Times New Roman" panose="02020603050405020304" pitchFamily="18" charset="0"/>
              </a:rPr>
              <a:t>）</a:t>
            </a:r>
            <a:r>
              <a:rPr lang="zh-CN" altLang="en-US" sz="2400" b="1" dirty="0">
                <a:solidFill>
                  <a:schemeClr val="tx1"/>
                </a:solidFill>
                <a:latin typeface="宋体" panose="02010600030101010101" pitchFamily="2" charset="-122"/>
                <a:cs typeface="宋体" panose="02010600030101010101" pitchFamily="2" charset="-122"/>
              </a:rPr>
              <a:t>低通滤波器：</a:t>
            </a:r>
            <a:r>
              <a:rPr lang="zh-CN" altLang="en-US" sz="2400" b="1" dirty="0">
                <a:solidFill>
                  <a:srgbClr val="FFFF00"/>
                </a:solidFill>
                <a:latin typeface="宋体" panose="02010600030101010101" pitchFamily="2" charset="-122"/>
                <a:cs typeface="宋体" panose="02010600030101010101" pitchFamily="2" charset="-122"/>
              </a:rPr>
              <a:t>允许低频信号通过，但阻止高频信号通过。</a:t>
            </a:r>
            <a:endParaRPr lang="zh-CN" altLang="en-US" sz="2400" b="1" dirty="0">
              <a:solidFill>
                <a:srgbClr val="FFFF00"/>
              </a:solidFill>
              <a:latin typeface="宋体" panose="02010600030101010101" pitchFamily="2" charset="-122"/>
              <a:cs typeface="宋体" panose="02010600030101010101" pitchFamily="2" charset="-122"/>
            </a:endParaRPr>
          </a:p>
          <a:p>
            <a:r>
              <a:rPr lang="en-US" altLang="zh-CN" sz="2400" b="1" dirty="0">
                <a:solidFill>
                  <a:schemeClr val="tx1"/>
                </a:solidFill>
                <a:latin typeface="Times New Roman" panose="02020603050405020304" pitchFamily="18" charset="0"/>
                <a:cs typeface="Times New Roman" panose="02020603050405020304" pitchFamily="18" charset="0"/>
              </a:rPr>
              <a:t>2</a:t>
            </a:r>
            <a:r>
              <a:rPr lang="zh-CN" altLang="en-US" sz="2400" b="1" dirty="0">
                <a:solidFill>
                  <a:schemeClr val="tx1"/>
                </a:solidFill>
                <a:latin typeface="Times New Roman" panose="02020603050405020304" pitchFamily="18" charset="0"/>
                <a:cs typeface="Times New Roman" panose="02020603050405020304" pitchFamily="18" charset="0"/>
              </a:rPr>
              <a:t>）</a:t>
            </a:r>
            <a:r>
              <a:rPr lang="zh-CN" altLang="en-US" sz="2400" b="1" dirty="0">
                <a:solidFill>
                  <a:schemeClr val="tx1"/>
                </a:solidFill>
                <a:latin typeface="宋体" panose="02010600030101010101" pitchFamily="2" charset="-122"/>
                <a:cs typeface="宋体" panose="02010600030101010101" pitchFamily="2" charset="-122"/>
              </a:rPr>
              <a:t>高通滤波器：</a:t>
            </a:r>
            <a:r>
              <a:rPr lang="zh-CN" altLang="en-US" sz="2400" b="1" dirty="0">
                <a:solidFill>
                  <a:srgbClr val="FFFF00"/>
                </a:solidFill>
                <a:latin typeface="宋体" panose="02010600030101010101" pitchFamily="2" charset="-122"/>
                <a:cs typeface="宋体" panose="02010600030101010101" pitchFamily="2" charset="-122"/>
              </a:rPr>
              <a:t>允许高频信号通过，但阻止低频信号通过。</a:t>
            </a:r>
            <a:endParaRPr lang="zh-CN" altLang="en-US" sz="2400" b="1" dirty="0">
              <a:solidFill>
                <a:srgbClr val="FFFF00"/>
              </a:solidFill>
              <a:latin typeface="宋体" panose="02010600030101010101" pitchFamily="2" charset="-122"/>
              <a:cs typeface="宋体" panose="02010600030101010101" pitchFamily="2" charset="-122"/>
            </a:endParaRPr>
          </a:p>
          <a:p>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3</a:t>
            </a:r>
            <a:r>
              <a:rPr lang="zh-CN" altLang="en-US" sz="2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zh-CN" altLang="en-US" sz="2400" b="1" dirty="0">
                <a:solidFill>
                  <a:schemeClr val="tx1"/>
                </a:solidFill>
                <a:latin typeface="楷体_GB2312" pitchFamily="49" charset="-122"/>
                <a:ea typeface="楷体_GB2312" pitchFamily="49" charset="-122"/>
                <a:sym typeface="+mn-ea"/>
              </a:rPr>
              <a:t>带通滤波器：</a:t>
            </a:r>
            <a:r>
              <a:rPr lang="zh-CN" altLang="en-US" sz="2400" b="1" dirty="0">
                <a:solidFill>
                  <a:srgbClr val="FFFF00"/>
                </a:solidFill>
                <a:latin typeface="楷体_GB2312" pitchFamily="49" charset="-122"/>
                <a:ea typeface="楷体_GB2312" pitchFamily="49" charset="-122"/>
                <a:sym typeface="+mn-ea"/>
              </a:rPr>
              <a:t>允许规定的某频段信号通过，但阻止高于或低于该频段的信号通过。</a:t>
            </a:r>
            <a:endParaRPr lang="zh-CN" altLang="en-US" sz="2400" b="1" dirty="0">
              <a:solidFill>
                <a:srgbClr val="FFFF00"/>
              </a:solidFill>
              <a:latin typeface="楷体_GB2312" pitchFamily="49" charset="-122"/>
              <a:ea typeface="楷体_GB2312" pitchFamily="49" charset="-122"/>
            </a:endParaRPr>
          </a:p>
          <a:p>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4</a:t>
            </a:r>
            <a:r>
              <a:rPr lang="zh-CN" altLang="en-US" sz="2400" b="1" dirty="0">
                <a:solidFill>
                  <a:schemeClr val="tx1"/>
                </a:solidFill>
                <a:latin typeface="Times New Roman" panose="02020603050405020304" pitchFamily="18" charset="0"/>
                <a:ea typeface="楷体_GB2312" pitchFamily="49" charset="-122"/>
                <a:cs typeface="Times New Roman" panose="02020603050405020304" pitchFamily="18" charset="0"/>
                <a:sym typeface="+mn-ea"/>
              </a:rPr>
              <a:t>）</a:t>
            </a:r>
            <a:r>
              <a:rPr lang="zh-CN" altLang="en-US" sz="2400" b="1" dirty="0">
                <a:solidFill>
                  <a:schemeClr val="tx1"/>
                </a:solidFill>
                <a:latin typeface="楷体_GB2312" pitchFamily="49" charset="-122"/>
                <a:ea typeface="楷体_GB2312" pitchFamily="49" charset="-122"/>
                <a:sym typeface="+mn-ea"/>
              </a:rPr>
              <a:t>带阻滤波器：</a:t>
            </a:r>
            <a:r>
              <a:rPr lang="zh-CN" altLang="en-US" sz="2400" b="1" dirty="0">
                <a:solidFill>
                  <a:srgbClr val="FFFF00"/>
                </a:solidFill>
                <a:latin typeface="楷体_GB2312" pitchFamily="49" charset="-122"/>
                <a:ea typeface="楷体_GB2312" pitchFamily="49" charset="-122"/>
                <a:sym typeface="+mn-ea"/>
              </a:rPr>
              <a:t>只阻止规定的某频段信号通过，但允许高于或低于该频段的信号通过。</a:t>
            </a:r>
            <a:endParaRPr lang="zh-CN" altLang="en-US" sz="2400" b="1" dirty="0">
              <a:solidFill>
                <a:srgbClr val="FFFF00"/>
              </a:solidFill>
              <a:latin typeface="楷体_GB2312" pitchFamily="49" charset="-122"/>
              <a:ea typeface="楷体_GB2312" pitchFamily="49" charset="-122"/>
            </a:endParaRPr>
          </a:p>
          <a:p>
            <a:r>
              <a:rPr lang="zh-CN" altLang="en-US" sz="2400" b="1" dirty="0">
                <a:solidFill>
                  <a:srgbClr val="FFFF00"/>
                </a:solidFill>
                <a:latin typeface="楷体_GB2312" pitchFamily="49" charset="-122"/>
                <a:ea typeface="楷体_GB2312" pitchFamily="49" charset="-122"/>
                <a:sym typeface="+mn-ea"/>
              </a:rPr>
              <a:t>    在抗干扰技术中，使用最多的是低通滤波器，其主要元件是电容和电感。</a:t>
            </a:r>
            <a:endParaRPr lang="zh-CN" altLang="en-US" sz="2400" b="1" dirty="0">
              <a:solidFill>
                <a:srgbClr val="FFFF00"/>
              </a:solidFill>
              <a:latin typeface="宋体" panose="02010600030101010101" pitchFamily="2" charset="-122"/>
              <a:cs typeface="宋体" panose="02010600030101010101" pitchFamily="2" charset="-122"/>
            </a:endParaRPr>
          </a:p>
        </p:txBody>
      </p:sp>
      <p:sp>
        <p:nvSpPr>
          <p:cNvPr id="70658" name="Text Box 2"/>
          <p:cNvSpPr txBox="1"/>
          <p:nvPr/>
        </p:nvSpPr>
        <p:spPr>
          <a:xfrm>
            <a:off x="395923"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ea typeface="楷体_GB2312" pitchFamily="49" charset="-122"/>
                <a:cs typeface="Times New Roman" panose="02020603050405020304" pitchFamily="18" charset="0"/>
              </a:rPr>
              <a:t>7.3.3</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抑制</a:t>
            </a:r>
            <a:r>
              <a:rPr lang="zh-CN" altLang="en-US" sz="2400" b="1" dirty="0">
                <a:latin typeface="Arial" panose="020B0604020202020204" pitchFamily="34" charset="0"/>
                <a:ea typeface="楷体_GB2312" pitchFamily="49" charset="-122"/>
              </a:rPr>
              <a:t>干扰的主要技术与措施</a:t>
            </a:r>
            <a:r>
              <a:rPr lang="zh-CN" altLang="en-US" sz="2400" b="1" dirty="0">
                <a:solidFill>
                  <a:srgbClr val="FFFF00"/>
                </a:solidFill>
                <a:latin typeface="Arial" panose="020B0604020202020204" pitchFamily="34" charset="0"/>
                <a:ea typeface="楷体_GB2312" pitchFamily="49" charset="-122"/>
              </a:rPr>
              <a:t> </a:t>
            </a:r>
            <a:endParaRPr lang="zh-CN" altLang="en-US" sz="2400" b="1" dirty="0">
              <a:solidFill>
                <a:srgbClr val="FFFF00"/>
              </a:solidFill>
              <a:latin typeface="Arial" panose="020B0604020202020204" pitchFamily="34" charset="0"/>
              <a:ea typeface="楷体_GB2312"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Text Box 3"/>
          <p:cNvSpPr txBox="1"/>
          <p:nvPr/>
        </p:nvSpPr>
        <p:spPr>
          <a:xfrm>
            <a:off x="539750" y="1266508"/>
            <a:ext cx="8208963" cy="2306955"/>
          </a:xfrm>
          <a:prstGeom prst="rect">
            <a:avLst/>
          </a:prstGeom>
          <a:noFill/>
          <a:ln w="12700">
            <a:noFill/>
          </a:ln>
        </p:spPr>
        <p:txBody>
          <a:bodyPr anchor="ctr" anchorCtr="0">
            <a:spAutoFit/>
          </a:bodyPr>
          <a:p>
            <a:r>
              <a:rPr lang="zh-CN" altLang="en-US" sz="2400" b="1" dirty="0">
                <a:solidFill>
                  <a:schemeClr val="tx1"/>
                </a:solidFill>
                <a:latin typeface="宋体" panose="02010600030101010101" pitchFamily="2" charset="-122"/>
                <a:cs typeface="宋体" panose="02010600030101010101" pitchFamily="2" charset="-122"/>
              </a:rPr>
              <a:t>电容滤波器</a:t>
            </a:r>
            <a:r>
              <a:rPr lang="en-US" altLang="zh-CN" sz="2400" b="1" dirty="0">
                <a:solidFill>
                  <a:schemeClr val="tx1"/>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rPr>
              <a:t>电容</a:t>
            </a:r>
            <a:r>
              <a:rPr lang="en-US" altLang="zh-CN" sz="2400" b="1" dirty="0">
                <a:solidFill>
                  <a:srgbClr val="FFFF00"/>
                </a:solidFill>
                <a:latin typeface="Times New Roman" panose="02020603050405020304" pitchFamily="18" charset="0"/>
                <a:cs typeface="Times New Roman" panose="02020603050405020304" pitchFamily="18" charset="0"/>
              </a:rPr>
              <a:t>C</a:t>
            </a:r>
            <a:r>
              <a:rPr lang="zh-CN" altLang="en-US" sz="2400" b="1" dirty="0">
                <a:solidFill>
                  <a:srgbClr val="FFFF00"/>
                </a:solidFill>
                <a:latin typeface="宋体" panose="02010600030101010101" pitchFamily="2" charset="-122"/>
                <a:cs typeface="宋体" panose="02010600030101010101" pitchFamily="2" charset="-122"/>
              </a:rPr>
              <a:t>的电抗与频率有关。随着频率</a:t>
            </a:r>
            <a:r>
              <a:rPr lang="en-US" altLang="zh-CN" sz="2400" b="1" dirty="0">
                <a:solidFill>
                  <a:srgbClr val="FFFF00"/>
                </a:solidFill>
                <a:latin typeface="宋体" panose="02010600030101010101" pitchFamily="2" charset="-122"/>
                <a:cs typeface="宋体" panose="02010600030101010101" pitchFamily="2" charset="-122"/>
              </a:rPr>
              <a:t>ω→∞</a:t>
            </a:r>
            <a:r>
              <a:rPr lang="zh-CN" altLang="en-US" sz="2400" b="1" dirty="0">
                <a:solidFill>
                  <a:srgbClr val="FFFF00"/>
                </a:solidFill>
                <a:latin typeface="宋体" panose="02010600030101010101" pitchFamily="2" charset="-122"/>
                <a:cs typeface="宋体" panose="02010600030101010101" pitchFamily="2" charset="-122"/>
              </a:rPr>
              <a:t>滤波器的输出电压衰减逐渐增加，起到滤波效果。滤波器的电容要耐压高，绝缘好，温度系数小和自谐振频率高等特性。</a:t>
            </a:r>
            <a:endParaRPr lang="zh-CN" altLang="en-US" sz="2400" b="1" dirty="0">
              <a:solidFill>
                <a:srgbClr val="FFFF00"/>
              </a:solidFill>
              <a:latin typeface="宋体" panose="02010600030101010101" pitchFamily="2" charset="-122"/>
              <a:cs typeface="宋体" panose="02010600030101010101" pitchFamily="2" charset="-122"/>
            </a:endParaRPr>
          </a:p>
          <a:p>
            <a:r>
              <a:rPr lang="zh-CN" altLang="en-US" sz="2400" b="1" dirty="0">
                <a:solidFill>
                  <a:srgbClr val="FFFF00"/>
                </a:solidFill>
                <a:latin typeface="宋体" panose="02010600030101010101" pitchFamily="2" charset="-122"/>
                <a:cs typeface="宋体" panose="02010600030101010101" pitchFamily="2" charset="-122"/>
              </a:rPr>
              <a:t>电容滤波器接在干扰源线间能衰减串模噪声，接在干扰源和地线间能衰减共模噪声，接在印刷电路板中的直流电源间能抑制电源噪声。</a:t>
            </a:r>
            <a:endParaRPr lang="zh-CN" altLang="en-US" sz="2400" dirty="0">
              <a:solidFill>
                <a:srgbClr val="FFFF00"/>
              </a:solidFill>
              <a:latin typeface="宋体" panose="02010600030101010101" pitchFamily="2" charset="-122"/>
              <a:cs typeface="宋体" panose="02010600030101010101" pitchFamily="2" charset="-122"/>
            </a:endParaRPr>
          </a:p>
        </p:txBody>
      </p:sp>
      <p:sp>
        <p:nvSpPr>
          <p:cNvPr id="70658" name="Text Box 2"/>
          <p:cNvSpPr txBox="1"/>
          <p:nvPr/>
        </p:nvSpPr>
        <p:spPr>
          <a:xfrm>
            <a:off x="395923"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ea typeface="楷体_GB2312" pitchFamily="49" charset="-122"/>
                <a:cs typeface="Times New Roman" panose="02020603050405020304" pitchFamily="18" charset="0"/>
              </a:rPr>
              <a:t>7.3.3</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抑制</a:t>
            </a:r>
            <a:r>
              <a:rPr lang="zh-CN" altLang="en-US" sz="2400" b="1" dirty="0">
                <a:latin typeface="Arial" panose="020B0604020202020204" pitchFamily="34" charset="0"/>
                <a:ea typeface="楷体_GB2312" pitchFamily="49" charset="-122"/>
              </a:rPr>
              <a:t>干扰的主要技术与措施</a:t>
            </a:r>
            <a:r>
              <a:rPr lang="zh-CN" altLang="en-US" sz="2400" b="1" dirty="0">
                <a:solidFill>
                  <a:srgbClr val="FFFF00"/>
                </a:solidFill>
                <a:latin typeface="Arial" panose="020B0604020202020204" pitchFamily="34" charset="0"/>
                <a:ea typeface="楷体_GB2312" pitchFamily="49" charset="-122"/>
              </a:rPr>
              <a:t> </a:t>
            </a:r>
            <a:endParaRPr lang="zh-CN" altLang="en-US" sz="2400" b="1" dirty="0">
              <a:solidFill>
                <a:srgbClr val="FFFF00"/>
              </a:solidFill>
              <a:latin typeface="Arial" panose="020B0604020202020204" pitchFamily="34" charset="0"/>
              <a:ea typeface="楷体_GB2312" pitchFamily="49" charset="-122"/>
            </a:endParaRPr>
          </a:p>
        </p:txBody>
      </p:sp>
      <p:sp>
        <p:nvSpPr>
          <p:cNvPr id="2" name="文本框 1"/>
          <p:cNvSpPr txBox="1"/>
          <p:nvPr/>
        </p:nvSpPr>
        <p:spPr>
          <a:xfrm>
            <a:off x="539750" y="836930"/>
            <a:ext cx="3854450" cy="460375"/>
          </a:xfrm>
          <a:prstGeom prst="rect">
            <a:avLst/>
          </a:prstGeom>
          <a:noFill/>
        </p:spPr>
        <p:txBody>
          <a:bodyPr wrap="none" rtlCol="0" anchor="t">
            <a:spAutoFit/>
          </a:bodyPr>
          <a:p>
            <a:r>
              <a:rPr lang="en-US" altLang="zh-CN" sz="2400" b="1" dirty="0">
                <a:latin typeface="Times New Roman" panose="02020603050405020304" pitchFamily="18" charset="0"/>
                <a:cs typeface="Times New Roman" panose="02020603050405020304" pitchFamily="18" charset="0"/>
                <a:sym typeface="+mn-ea"/>
              </a:rPr>
              <a:t>1. </a:t>
            </a:r>
            <a:r>
              <a:rPr lang="zh-CN" altLang="en-US" sz="2400" b="1" dirty="0">
                <a:latin typeface="宋体" panose="02010600030101010101" pitchFamily="2" charset="-122"/>
                <a:cs typeface="宋体" panose="02010600030101010101" pitchFamily="2" charset="-122"/>
                <a:sym typeface="+mn-ea"/>
              </a:rPr>
              <a:t>无源滤波器与有源滤波器</a:t>
            </a:r>
            <a:endParaRPr lang="zh-CN" altLang="en-US" sz="2400"/>
          </a:p>
        </p:txBody>
      </p:sp>
      <p:sp>
        <p:nvSpPr>
          <p:cNvPr id="73733" name="Text Box 13"/>
          <p:cNvSpPr txBox="1"/>
          <p:nvPr/>
        </p:nvSpPr>
        <p:spPr>
          <a:xfrm>
            <a:off x="539750" y="3593465"/>
            <a:ext cx="8208963" cy="2306955"/>
          </a:xfrm>
          <a:prstGeom prst="rect">
            <a:avLst/>
          </a:prstGeom>
          <a:noFill/>
          <a:ln w="12700">
            <a:noFill/>
          </a:ln>
        </p:spPr>
        <p:txBody>
          <a:bodyPr anchor="ctr" anchorCtr="0">
            <a:spAutoFit/>
          </a:bodyPr>
          <a:p>
            <a:r>
              <a:rPr lang="zh-CN" altLang="en-US" sz="2400" b="1" dirty="0">
                <a:solidFill>
                  <a:srgbClr val="FFFF00"/>
                </a:solidFill>
                <a:latin typeface="宋体" panose="02010600030101010101" pitchFamily="2" charset="-122"/>
                <a:cs typeface="宋体" panose="02010600030101010101" pitchFamily="2" charset="-122"/>
              </a:rPr>
              <a:t>由电阻、电容和运算放大器组成的滤波器称为</a:t>
            </a:r>
            <a:r>
              <a:rPr lang="zh-CN" altLang="en-US" sz="2400" b="1" dirty="0">
                <a:solidFill>
                  <a:srgbClr val="FF0000"/>
                </a:solidFill>
                <a:latin typeface="宋体" panose="02010600030101010101" pitchFamily="2" charset="-122"/>
                <a:cs typeface="宋体" panose="02010600030101010101" pitchFamily="2" charset="-122"/>
              </a:rPr>
              <a:t>有源滤波器</a:t>
            </a:r>
            <a:r>
              <a:rPr lang="zh-CN" altLang="en-US" sz="2400" b="1" dirty="0">
                <a:solidFill>
                  <a:srgbClr val="FFFF00"/>
                </a:solidFill>
                <a:latin typeface="宋体" panose="02010600030101010101" pitchFamily="2" charset="-122"/>
                <a:cs typeface="宋体" panose="02010600030101010101" pitchFamily="2" charset="-122"/>
              </a:rPr>
              <a:t>。</a:t>
            </a:r>
            <a:r>
              <a:rPr lang="en-US" altLang="zh-CN" sz="2400" b="1" dirty="0">
                <a:solidFill>
                  <a:srgbClr val="FFFF00"/>
                </a:solidFill>
                <a:latin typeface="Times New Roman" panose="02020603050405020304" pitchFamily="18" charset="0"/>
                <a:cs typeface="Times New Roman" panose="02020603050405020304" pitchFamily="18" charset="0"/>
              </a:rPr>
              <a:t>RC</a:t>
            </a:r>
            <a:r>
              <a:rPr lang="zh-CN" altLang="en-US" sz="2400" b="1" dirty="0">
                <a:solidFill>
                  <a:srgbClr val="FFFF00"/>
                </a:solidFill>
                <a:latin typeface="宋体" panose="02010600030101010101" pitchFamily="2" charset="-122"/>
                <a:cs typeface="宋体" panose="02010600030101010101" pitchFamily="2" charset="-122"/>
              </a:rPr>
              <a:t>有源滤波器可做成混合型集成电路，因而体积小。</a:t>
            </a:r>
            <a:r>
              <a:rPr lang="en-US" altLang="zh-CN" sz="2400" b="1" dirty="0">
                <a:solidFill>
                  <a:srgbClr val="FFFF00"/>
                </a:solidFill>
                <a:latin typeface="Times New Roman" panose="02020603050405020304" pitchFamily="18" charset="0"/>
                <a:cs typeface="Times New Roman" panose="02020603050405020304" pitchFamily="18" charset="0"/>
              </a:rPr>
              <a:t>RC</a:t>
            </a:r>
            <a:r>
              <a:rPr lang="zh-CN" altLang="en-US" sz="2400" b="1" dirty="0">
                <a:solidFill>
                  <a:srgbClr val="FFFF00"/>
                </a:solidFill>
                <a:latin typeface="宋体" panose="02010600030101010101" pitchFamily="2" charset="-122"/>
                <a:cs typeface="宋体" panose="02010600030101010101" pitchFamily="2" charset="-122"/>
              </a:rPr>
              <a:t>有源滤波器的谐振频率可由</a:t>
            </a:r>
            <a:r>
              <a:rPr lang="en-US" altLang="zh-CN" sz="2400" b="1" dirty="0">
                <a:solidFill>
                  <a:srgbClr val="FFFF00"/>
                </a:solidFill>
                <a:latin typeface="Times New Roman" panose="02020603050405020304" pitchFamily="18" charset="0"/>
                <a:cs typeface="Times New Roman" panose="02020603050405020304" pitchFamily="18" charset="0"/>
              </a:rPr>
              <a:t>RC</a:t>
            </a:r>
            <a:r>
              <a:rPr lang="zh-CN" altLang="en-US" sz="2400" b="1" dirty="0">
                <a:solidFill>
                  <a:srgbClr val="FFFF00"/>
                </a:solidFill>
                <a:latin typeface="宋体" panose="02010600030101010101" pitchFamily="2" charset="-122"/>
                <a:cs typeface="宋体" panose="02010600030101010101" pitchFamily="2" charset="-122"/>
              </a:rPr>
              <a:t>网络任意设定，网络的损耗由运算放大器补偿。另外，这种滤波器可做成高品质因数，并且当</a:t>
            </a:r>
            <a:r>
              <a:rPr lang="en-US" altLang="zh-CN" sz="2400" b="1" dirty="0">
                <a:solidFill>
                  <a:srgbClr val="FFFF00"/>
                </a:solidFill>
                <a:latin typeface="Times New Roman" panose="02020603050405020304" pitchFamily="18" charset="0"/>
                <a:cs typeface="Times New Roman" panose="02020603050405020304" pitchFamily="18" charset="0"/>
              </a:rPr>
              <a:t>Q</a:t>
            </a:r>
            <a:r>
              <a:rPr lang="zh-CN" altLang="en-US" sz="2400" b="1" dirty="0">
                <a:solidFill>
                  <a:srgbClr val="FFFF00"/>
                </a:solidFill>
                <a:latin typeface="宋体" panose="02010600030101010101" pitchFamily="2" charset="-122"/>
                <a:cs typeface="宋体" panose="02010600030101010101" pitchFamily="2" charset="-122"/>
              </a:rPr>
              <a:t>（品质因数）值一定时其谐振频率可调。因此，</a:t>
            </a:r>
            <a:r>
              <a:rPr lang="en-US" altLang="zh-CN" sz="2400" b="1" dirty="0">
                <a:solidFill>
                  <a:srgbClr val="FFFF00"/>
                </a:solidFill>
                <a:latin typeface="Times New Roman" panose="02020603050405020304" pitchFamily="18" charset="0"/>
                <a:cs typeface="Times New Roman" panose="02020603050405020304" pitchFamily="18" charset="0"/>
              </a:rPr>
              <a:t>RC</a:t>
            </a:r>
            <a:r>
              <a:rPr lang="zh-CN" altLang="en-US" sz="2400" b="1" dirty="0">
                <a:solidFill>
                  <a:srgbClr val="FFFF00"/>
                </a:solidFill>
                <a:latin typeface="宋体" panose="02010600030101010101" pitchFamily="2" charset="-122"/>
                <a:cs typeface="宋体" panose="02010600030101010101" pitchFamily="2" charset="-122"/>
              </a:rPr>
              <a:t>有源滤波器是当前应用较多的一种滤波器。</a:t>
            </a:r>
            <a:endParaRPr lang="zh-CN" altLang="en-US" sz="2400" dirty="0">
              <a:solidFill>
                <a:srgbClr val="FFFF00"/>
              </a:solidFill>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706"/>
                                        </p:tgtEl>
                                        <p:attrNameLst>
                                          <p:attrName>style.visibility</p:attrName>
                                        </p:attrNameLst>
                                      </p:cBhvr>
                                      <p:to>
                                        <p:strVal val="visible"/>
                                      </p:to>
                                    </p:set>
                                    <p:anim calcmode="lin" valueType="num">
                                      <p:cBhvr additive="base">
                                        <p:cTn id="7" dur="500" fill="hold"/>
                                        <p:tgtEl>
                                          <p:spTgt spid="72706"/>
                                        </p:tgtEl>
                                        <p:attrNameLst>
                                          <p:attrName>ppt_x</p:attrName>
                                        </p:attrNameLst>
                                      </p:cBhvr>
                                      <p:tavLst>
                                        <p:tav tm="0">
                                          <p:val>
                                            <p:strVal val="#ppt_x"/>
                                          </p:val>
                                        </p:tav>
                                        <p:tav tm="100000">
                                          <p:val>
                                            <p:strVal val="#ppt_x"/>
                                          </p:val>
                                        </p:tav>
                                      </p:tavLst>
                                    </p:anim>
                                    <p:anim calcmode="lin" valueType="num">
                                      <p:cBhvr additive="base">
                                        <p:cTn id="8" dur="500" fill="hold"/>
                                        <p:tgtEl>
                                          <p:spTgt spid="727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3733"/>
                                        </p:tgtEl>
                                        <p:attrNameLst>
                                          <p:attrName>style.visibility</p:attrName>
                                        </p:attrNameLst>
                                      </p:cBhvr>
                                      <p:to>
                                        <p:strVal val="visible"/>
                                      </p:to>
                                    </p:set>
                                    <p:anim calcmode="lin" valueType="num">
                                      <p:cBhvr additive="base">
                                        <p:cTn id="13" dur="500" fill="hold"/>
                                        <p:tgtEl>
                                          <p:spTgt spid="73733"/>
                                        </p:tgtEl>
                                        <p:attrNameLst>
                                          <p:attrName>ppt_x</p:attrName>
                                        </p:attrNameLst>
                                      </p:cBhvr>
                                      <p:tavLst>
                                        <p:tav tm="0">
                                          <p:val>
                                            <p:strVal val="#ppt_x"/>
                                          </p:val>
                                        </p:tav>
                                        <p:tav tm="100000">
                                          <p:val>
                                            <p:strVal val="#ppt_x"/>
                                          </p:val>
                                        </p:tav>
                                      </p:tavLst>
                                    </p:anim>
                                    <p:anim calcmode="lin" valueType="num">
                                      <p:cBhvr additive="base">
                                        <p:cTn id="14" dur="500" fill="hold"/>
                                        <p:tgtEl>
                                          <p:spTgt spid="737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p:bldP spid="7373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Text Box 3"/>
          <p:cNvSpPr txBox="1"/>
          <p:nvPr/>
        </p:nvSpPr>
        <p:spPr>
          <a:xfrm>
            <a:off x="611188" y="765175"/>
            <a:ext cx="6264275" cy="460375"/>
          </a:xfrm>
          <a:prstGeom prst="rect">
            <a:avLst/>
          </a:prstGeom>
          <a:noFill/>
          <a:ln w="12700">
            <a:noFill/>
          </a:ln>
        </p:spPr>
        <p:txBody>
          <a:bodyPr anchor="ctr" anchorCtr="0">
            <a:spAutoFit/>
          </a:bodyPr>
          <a:p>
            <a:r>
              <a:rPr lang="en-US" altLang="zh-CN" sz="2400" b="1" dirty="0">
                <a:latin typeface="Times New Roman" panose="02020603050405020304" pitchFamily="18" charset="0"/>
                <a:cs typeface="Times New Roman" panose="02020603050405020304" pitchFamily="18" charset="0"/>
              </a:rPr>
              <a:t>2. </a:t>
            </a:r>
            <a:r>
              <a:rPr lang="zh-CN" altLang="en-US" sz="2400" b="1" dirty="0">
                <a:latin typeface="宋体" panose="02010600030101010101" pitchFamily="2" charset="-122"/>
                <a:cs typeface="宋体" panose="02010600030101010101" pitchFamily="2" charset="-122"/>
              </a:rPr>
              <a:t>屏蔽技术与双绞线传输</a:t>
            </a:r>
            <a:endParaRPr lang="zh-CN" altLang="en-US" sz="2400" b="1" dirty="0">
              <a:latin typeface="宋体" panose="02010600030101010101" pitchFamily="2" charset="-122"/>
              <a:cs typeface="宋体" panose="02010600030101010101" pitchFamily="2" charset="-122"/>
            </a:endParaRPr>
          </a:p>
        </p:txBody>
      </p:sp>
      <p:sp>
        <p:nvSpPr>
          <p:cNvPr id="74758" name="Text Box 13"/>
          <p:cNvSpPr txBox="1"/>
          <p:nvPr/>
        </p:nvSpPr>
        <p:spPr>
          <a:xfrm>
            <a:off x="611188" y="1090613"/>
            <a:ext cx="8208962" cy="5262245"/>
          </a:xfrm>
          <a:prstGeom prst="rect">
            <a:avLst/>
          </a:prstGeom>
          <a:noFill/>
          <a:ln w="12700">
            <a:noFill/>
          </a:ln>
        </p:spPr>
        <p:txBody>
          <a:bodyPr anchor="ctr" anchorCtr="0">
            <a:spAutoFit/>
          </a:bodyPr>
          <a:p>
            <a:r>
              <a:rPr lang="en-US" altLang="zh-CN" sz="2400" b="1" dirty="0">
                <a:solidFill>
                  <a:srgbClr val="FFFF00"/>
                </a:solidFill>
                <a:latin typeface="楷体_GB2312" pitchFamily="49" charset="-122"/>
                <a:ea typeface="楷体_GB2312" pitchFamily="49" charset="-122"/>
              </a:rPr>
              <a:t>    </a:t>
            </a:r>
            <a:r>
              <a:rPr lang="zh-CN" altLang="en-US" sz="2400" b="1" dirty="0">
                <a:solidFill>
                  <a:srgbClr val="FFFF00"/>
                </a:solidFill>
                <a:latin typeface="宋体" panose="02010600030101010101" pitchFamily="2" charset="-122"/>
              </a:rPr>
              <a:t>屏蔽技术与双绞线传输方式都可以起到抑制外部电磁感应的作用，但两者工作原理有异。为了便于比较两种抗干扰措施的使用方法，将两种措施集中在一起介绍。</a:t>
            </a:r>
            <a:endParaRPr lang="zh-CN" altLang="en-US" sz="2400" b="1" dirty="0">
              <a:solidFill>
                <a:srgbClr val="FFFF00"/>
              </a:solidFill>
              <a:latin typeface="楷体_GB2312" pitchFamily="49" charset="-122"/>
              <a:ea typeface="楷体_GB2312" pitchFamily="49" charset="-122"/>
            </a:endParaRPr>
          </a:p>
          <a:p>
            <a:r>
              <a:rPr lang="en-US" altLang="zh-CN" sz="2400" b="1" dirty="0">
                <a:solidFill>
                  <a:srgbClr val="FF0000"/>
                </a:solidFill>
                <a:latin typeface="Times New Roman" panose="02020603050405020304" pitchFamily="18" charset="0"/>
                <a:cs typeface="Times New Roman" panose="02020603050405020304" pitchFamily="18" charset="0"/>
              </a:rPr>
              <a:t>1)</a:t>
            </a:r>
            <a:r>
              <a:rPr lang="zh-CN" altLang="en-US" sz="2400" b="1" dirty="0">
                <a:solidFill>
                  <a:srgbClr val="FF0000"/>
                </a:solidFill>
                <a:latin typeface="楷体_GB2312" pitchFamily="49" charset="-122"/>
                <a:ea typeface="楷体_GB2312" pitchFamily="49" charset="-122"/>
              </a:rPr>
              <a:t>屏蔽的一般原理</a:t>
            </a:r>
            <a:endParaRPr lang="zh-CN" altLang="en-US" sz="2400" b="1" dirty="0">
              <a:solidFill>
                <a:srgbClr val="FF0000"/>
              </a:solidFill>
              <a:latin typeface="楷体_GB2312" pitchFamily="49" charset="-122"/>
              <a:ea typeface="楷体_GB2312" pitchFamily="49" charset="-122"/>
            </a:endParaRPr>
          </a:p>
          <a:p>
            <a:r>
              <a:rPr lang="zh-CN" altLang="en-US" sz="2400" b="1" dirty="0">
                <a:solidFill>
                  <a:srgbClr val="FFFF00"/>
                </a:solidFill>
                <a:latin typeface="楷体_GB2312" pitchFamily="49" charset="-122"/>
                <a:ea typeface="楷体_GB2312" pitchFamily="49" charset="-122"/>
              </a:rPr>
              <a:t>    屏蔽是指用屏蔽体把通过空间进行电场、磁场或电磁场耦合的部分隔离开来，割断其空间场的耦合通道。良好的屏蔽是和接地紧密相连的，因而可以大大降低噪声耦合，取得较好的抗干扰效果。</a:t>
            </a:r>
            <a:endParaRPr lang="zh-CN" altLang="en-US" sz="2400" b="1" dirty="0">
              <a:solidFill>
                <a:srgbClr val="FFFF00"/>
              </a:solidFill>
              <a:latin typeface="楷体_GB2312" pitchFamily="49" charset="-122"/>
              <a:ea typeface="楷体_GB2312" pitchFamily="49" charset="-122"/>
            </a:endParaRPr>
          </a:p>
          <a:p>
            <a:r>
              <a:rPr lang="en-US" altLang="zh-CN" sz="2400" b="1" dirty="0">
                <a:solidFill>
                  <a:srgbClr val="FFFF00"/>
                </a:solidFill>
                <a:latin typeface="楷体_GB2312" pitchFamily="49" charset="-122"/>
                <a:ea typeface="楷体_GB2312" pitchFamily="49" charset="-122"/>
              </a:rPr>
              <a:t>    </a:t>
            </a:r>
            <a:r>
              <a:rPr lang="zh-CN" altLang="en-US" sz="2400" b="1" dirty="0">
                <a:solidFill>
                  <a:srgbClr val="FFFF00"/>
                </a:solidFill>
                <a:latin typeface="楷体_GB2312" pitchFamily="49" charset="-122"/>
                <a:ea typeface="楷体_GB2312" pitchFamily="49" charset="-122"/>
              </a:rPr>
              <a:t>屏蔽的方法通常是用低电阻材料作成屏蔽体，把需要隔离的部分包围起来。这</a:t>
            </a:r>
            <a:r>
              <a:rPr lang="zh-CN" altLang="en-US" sz="2400" b="1" dirty="0">
                <a:solidFill>
                  <a:srgbClr val="FFFF00"/>
                </a:solidFill>
                <a:latin typeface="宋体" panose="02010600030101010101" pitchFamily="2" charset="-122"/>
                <a:cs typeface="宋体" panose="02010600030101010101" pitchFamily="2" charset="-122"/>
              </a:rPr>
              <a:t>个被隔离的部分可以是干扰源，也可以是易受干扰的部分。这样，既屏蔽了被隔离部分向外施加干扰，也屏蔽了被隔离部分接受外来的干扰。</a:t>
            </a:r>
            <a:endParaRPr lang="zh-CN" altLang="en-US" sz="2400" b="1" dirty="0">
              <a:solidFill>
                <a:srgbClr val="FFFF00"/>
              </a:solidFill>
              <a:latin typeface="宋体" panose="02010600030101010101" pitchFamily="2" charset="-122"/>
              <a:cs typeface="宋体" panose="02010600030101010101" pitchFamily="2" charset="-122"/>
            </a:endParaRPr>
          </a:p>
          <a:p>
            <a:r>
              <a:rPr lang="en-US" altLang="zh-CN" sz="2400" b="1" dirty="0">
                <a:solidFill>
                  <a:srgbClr val="FFFF00"/>
                </a:solidFill>
                <a:latin typeface="宋体" panose="02010600030101010101" pitchFamily="2" charset="-122"/>
                <a:cs typeface="宋体" panose="02010600030101010101" pitchFamily="2" charset="-122"/>
                <a:sym typeface="+mn-ea"/>
              </a:rPr>
              <a:t>    </a:t>
            </a:r>
            <a:r>
              <a:rPr lang="zh-CN" altLang="en-US" sz="2400" b="1" dirty="0">
                <a:solidFill>
                  <a:srgbClr val="FFFF00"/>
                </a:solidFill>
                <a:latin typeface="宋体" panose="02010600030101010101" pitchFamily="2" charset="-122"/>
                <a:cs typeface="宋体" panose="02010600030101010101" pitchFamily="2" charset="-122"/>
                <a:sym typeface="+mn-ea"/>
              </a:rPr>
              <a:t>根据干扰的耦合通道的性质，屏蔽可分为电场屏蔽、电磁场屏蔽和磁场屏蔽三类。</a:t>
            </a:r>
            <a:endParaRPr lang="zh-CN" altLang="en-US" sz="2400" b="1" dirty="0">
              <a:solidFill>
                <a:srgbClr val="FFFF00"/>
              </a:solidFill>
              <a:latin typeface="宋体" panose="02010600030101010101" pitchFamily="2" charset="-122"/>
              <a:cs typeface="宋体" panose="02010600030101010101" pitchFamily="2" charset="-122"/>
            </a:endParaRPr>
          </a:p>
        </p:txBody>
      </p:sp>
      <p:sp>
        <p:nvSpPr>
          <p:cNvPr id="70658" name="Text Box 2"/>
          <p:cNvSpPr txBox="1"/>
          <p:nvPr/>
        </p:nvSpPr>
        <p:spPr>
          <a:xfrm>
            <a:off x="395923"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ea typeface="楷体_GB2312" pitchFamily="49" charset="-122"/>
                <a:cs typeface="Times New Roman" panose="02020603050405020304" pitchFamily="18" charset="0"/>
              </a:rPr>
              <a:t>7.3.3</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抑制</a:t>
            </a:r>
            <a:r>
              <a:rPr lang="zh-CN" altLang="en-US" sz="2400" b="1" dirty="0">
                <a:latin typeface="Arial" panose="020B0604020202020204" pitchFamily="34" charset="0"/>
                <a:ea typeface="楷体_GB2312" pitchFamily="49" charset="-122"/>
              </a:rPr>
              <a:t>干扰的主要技术与措施</a:t>
            </a:r>
            <a:r>
              <a:rPr lang="zh-CN" altLang="en-US" sz="2400" b="1" dirty="0">
                <a:solidFill>
                  <a:srgbClr val="FFFF00"/>
                </a:solidFill>
                <a:latin typeface="Arial" panose="020B0604020202020204" pitchFamily="34" charset="0"/>
                <a:ea typeface="楷体_GB2312" pitchFamily="49" charset="-122"/>
              </a:rPr>
              <a:t> </a:t>
            </a:r>
            <a:endParaRPr lang="zh-CN" altLang="en-US" sz="2400" b="1" dirty="0">
              <a:solidFill>
                <a:srgbClr val="FFFF00"/>
              </a:solidFill>
              <a:latin typeface="Arial" panose="020B0604020202020204" pitchFamily="34" charset="0"/>
              <a:ea typeface="楷体_GB2312"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81" name="Text Box 13"/>
          <p:cNvSpPr txBox="1"/>
          <p:nvPr/>
        </p:nvSpPr>
        <p:spPr>
          <a:xfrm>
            <a:off x="368935" y="1160780"/>
            <a:ext cx="8510270" cy="2614930"/>
          </a:xfrm>
          <a:prstGeom prst="rect">
            <a:avLst/>
          </a:prstGeom>
          <a:noFill/>
          <a:ln w="12700">
            <a:noFill/>
          </a:ln>
        </p:spPr>
        <p:txBody>
          <a:bodyPr wrap="square" anchor="ctr" anchorCtr="0">
            <a:spAutoFit/>
          </a:bodyPr>
          <a:p>
            <a:r>
              <a:rPr lang="en-US" altLang="zh-CN" sz="2400" b="1" dirty="0">
                <a:solidFill>
                  <a:schemeClr val="tx2"/>
                </a:solidFill>
                <a:latin typeface="Times New Roman" panose="02020603050405020304" pitchFamily="18" charset="0"/>
                <a:ea typeface="楷体_GB2312" pitchFamily="49" charset="-122"/>
                <a:cs typeface="Times New Roman" panose="02020603050405020304" pitchFamily="18" charset="0"/>
              </a:rPr>
              <a:t>a.</a:t>
            </a:r>
            <a:r>
              <a:rPr lang="zh-CN" altLang="en-US" sz="2400" b="1" dirty="0">
                <a:solidFill>
                  <a:schemeClr val="tx2"/>
                </a:solidFill>
                <a:latin typeface="楷体_GB2312" pitchFamily="49" charset="-122"/>
                <a:ea typeface="楷体_GB2312" pitchFamily="49" charset="-122"/>
              </a:rPr>
              <a:t>电场屏蔽</a:t>
            </a:r>
            <a:r>
              <a:rPr lang="en-US" altLang="zh-CN" sz="2400" b="1" dirty="0">
                <a:solidFill>
                  <a:schemeClr val="tx2"/>
                </a:solidFill>
                <a:latin typeface="楷体_GB2312" pitchFamily="49" charset="-122"/>
                <a:ea typeface="楷体_GB2312" pitchFamily="49" charset="-122"/>
              </a:rPr>
              <a:t>  </a:t>
            </a:r>
            <a:r>
              <a:rPr lang="zh-CN" altLang="en-US" sz="2000" b="1" dirty="0">
                <a:solidFill>
                  <a:srgbClr val="FFFF00"/>
                </a:solidFill>
                <a:latin typeface="楷体_GB2312" pitchFamily="49" charset="-122"/>
                <a:ea typeface="楷体_GB2312" pitchFamily="49" charset="-122"/>
              </a:rPr>
              <a:t>将任意形状的空心导体置于任意电场中，电力线将垂直地终止于导体的表面，而不能穿过导体进入空腔，因此放在导体空腔内的物体将不受外界电场的影响，这种现象叫做</a:t>
            </a:r>
            <a:r>
              <a:rPr lang="zh-CN" altLang="en-US" sz="2000" b="1" dirty="0">
                <a:solidFill>
                  <a:srgbClr val="FF0000"/>
                </a:solidFill>
                <a:latin typeface="楷体_GB2312" pitchFamily="49" charset="-122"/>
                <a:ea typeface="楷体_GB2312" pitchFamily="49" charset="-122"/>
              </a:rPr>
              <a:t>静电屏蔽</a:t>
            </a:r>
            <a:r>
              <a:rPr lang="zh-CN" altLang="en-US" sz="2000" b="1" dirty="0">
                <a:solidFill>
                  <a:srgbClr val="FFFF00"/>
                </a:solidFill>
                <a:latin typeface="楷体_GB2312" pitchFamily="49" charset="-122"/>
                <a:ea typeface="楷体_GB2312" pitchFamily="49" charset="-122"/>
              </a:rPr>
              <a:t>。利用这一性质，可以屏蔽一些电子设备和信号传输导线，使其不受外界干扰。</a:t>
            </a:r>
            <a:endParaRPr lang="zh-CN" altLang="en-US" sz="2000" b="1" dirty="0">
              <a:solidFill>
                <a:srgbClr val="FFFF00"/>
              </a:solidFill>
              <a:latin typeface="楷体_GB2312" pitchFamily="49" charset="-122"/>
              <a:ea typeface="楷体_GB2312" pitchFamily="49" charset="-122"/>
            </a:endParaRPr>
          </a:p>
          <a:p>
            <a:r>
              <a:rPr lang="zh-CN" altLang="en-US" sz="2000" b="1" dirty="0">
                <a:solidFill>
                  <a:srgbClr val="FFFF00"/>
                </a:solidFill>
                <a:latin typeface="楷体_GB2312" pitchFamily="49" charset="-122"/>
                <a:ea typeface="楷体_GB2312" pitchFamily="49" charset="-122"/>
              </a:rPr>
              <a:t>    静电屏蔽的方法一般是在电容耦合通道上插入一个接地的金属屏蔽导体。由于金属屏蔽导体接地，其中的干扰电压为零，从而割断了电场干扰的原来耦合通道。电源变压器的初、次级间的屏蔽，就是静电屏蔽，就是静电屏蔽的具体例子。</a:t>
            </a:r>
            <a:endParaRPr lang="zh-CN" altLang="en-US" sz="2000" b="1" dirty="0">
              <a:solidFill>
                <a:srgbClr val="FFFF00"/>
              </a:solidFill>
              <a:latin typeface="楷体_GB2312" pitchFamily="49" charset="-122"/>
              <a:ea typeface="楷体_GB2312" pitchFamily="49" charset="-122"/>
            </a:endParaRPr>
          </a:p>
        </p:txBody>
      </p:sp>
      <p:sp>
        <p:nvSpPr>
          <p:cNvPr id="74754" name="Text Box 3"/>
          <p:cNvSpPr txBox="1"/>
          <p:nvPr/>
        </p:nvSpPr>
        <p:spPr>
          <a:xfrm>
            <a:off x="611188" y="765175"/>
            <a:ext cx="6264275" cy="460375"/>
          </a:xfrm>
          <a:prstGeom prst="rect">
            <a:avLst/>
          </a:prstGeom>
          <a:noFill/>
          <a:ln w="12700">
            <a:noFill/>
          </a:ln>
        </p:spPr>
        <p:txBody>
          <a:bodyPr anchor="ctr" anchorCtr="0">
            <a:spAutoFit/>
          </a:bodyPr>
          <a:p>
            <a:r>
              <a:rPr lang="en-US" altLang="zh-CN" sz="2400" b="1" dirty="0">
                <a:latin typeface="Times New Roman" panose="02020603050405020304" pitchFamily="18" charset="0"/>
                <a:cs typeface="Times New Roman" panose="02020603050405020304" pitchFamily="18" charset="0"/>
              </a:rPr>
              <a:t>2. </a:t>
            </a:r>
            <a:r>
              <a:rPr lang="zh-CN" altLang="en-US" sz="2400" b="1" dirty="0">
                <a:latin typeface="宋体" panose="02010600030101010101" pitchFamily="2" charset="-122"/>
                <a:cs typeface="宋体" panose="02010600030101010101" pitchFamily="2" charset="-122"/>
              </a:rPr>
              <a:t>屏蔽技术与双绞线传输</a:t>
            </a:r>
            <a:endParaRPr lang="zh-CN" altLang="en-US" sz="2400" b="1" dirty="0">
              <a:latin typeface="宋体" panose="02010600030101010101" pitchFamily="2" charset="-122"/>
              <a:cs typeface="宋体" panose="02010600030101010101" pitchFamily="2" charset="-122"/>
            </a:endParaRPr>
          </a:p>
        </p:txBody>
      </p:sp>
      <p:sp>
        <p:nvSpPr>
          <p:cNvPr id="70658" name="Text Box 2"/>
          <p:cNvSpPr txBox="1"/>
          <p:nvPr/>
        </p:nvSpPr>
        <p:spPr>
          <a:xfrm>
            <a:off x="395923"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ea typeface="楷体_GB2312" pitchFamily="49" charset="-122"/>
                <a:cs typeface="Times New Roman" panose="02020603050405020304" pitchFamily="18" charset="0"/>
              </a:rPr>
              <a:t>7.3.3</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抑制</a:t>
            </a:r>
            <a:r>
              <a:rPr lang="zh-CN" altLang="en-US" sz="2400" b="1" dirty="0">
                <a:latin typeface="Arial" panose="020B0604020202020204" pitchFamily="34" charset="0"/>
                <a:ea typeface="楷体_GB2312" pitchFamily="49" charset="-122"/>
              </a:rPr>
              <a:t>干扰的主要技术与措施</a:t>
            </a:r>
            <a:r>
              <a:rPr lang="zh-CN" altLang="en-US" sz="2400" b="1" dirty="0">
                <a:solidFill>
                  <a:srgbClr val="FFFF00"/>
                </a:solidFill>
                <a:latin typeface="Arial" panose="020B0604020202020204" pitchFamily="34" charset="0"/>
                <a:ea typeface="楷体_GB2312" pitchFamily="49" charset="-122"/>
              </a:rPr>
              <a:t> </a:t>
            </a:r>
            <a:endParaRPr lang="zh-CN" altLang="en-US" sz="2400" b="1" dirty="0">
              <a:solidFill>
                <a:srgbClr val="FFFF00"/>
              </a:solidFill>
              <a:latin typeface="Arial" panose="020B0604020202020204" pitchFamily="34" charset="0"/>
              <a:ea typeface="楷体_GB2312" pitchFamily="49" charset="-122"/>
            </a:endParaRPr>
          </a:p>
        </p:txBody>
      </p:sp>
      <p:sp>
        <p:nvSpPr>
          <p:cNvPr id="2" name="文本框 1"/>
          <p:cNvSpPr txBox="1"/>
          <p:nvPr/>
        </p:nvSpPr>
        <p:spPr>
          <a:xfrm>
            <a:off x="4296410" y="764540"/>
            <a:ext cx="2579370" cy="460375"/>
          </a:xfrm>
          <a:prstGeom prst="rect">
            <a:avLst/>
          </a:prstGeom>
          <a:noFill/>
        </p:spPr>
        <p:txBody>
          <a:bodyPr wrap="none" rtlCol="0" anchor="t">
            <a:spAutoFit/>
          </a:bodyPr>
          <a:p>
            <a:r>
              <a:rPr lang="en-US" altLang="zh-CN" sz="2400" b="1" dirty="0">
                <a:solidFill>
                  <a:srgbClr val="FF0000"/>
                </a:solidFill>
                <a:latin typeface="Times New Roman" panose="02020603050405020304" pitchFamily="18" charset="0"/>
                <a:cs typeface="Times New Roman" panose="02020603050405020304" pitchFamily="18" charset="0"/>
                <a:sym typeface="+mn-ea"/>
              </a:rPr>
              <a:t>1)</a:t>
            </a:r>
            <a:r>
              <a:rPr lang="zh-CN" altLang="en-US" sz="2400" b="1" dirty="0">
                <a:solidFill>
                  <a:srgbClr val="FF0000"/>
                </a:solidFill>
                <a:latin typeface="宋体" panose="02010600030101010101" pitchFamily="2" charset="-122"/>
                <a:sym typeface="+mn-ea"/>
              </a:rPr>
              <a:t>屏蔽的一般原理</a:t>
            </a:r>
            <a:endParaRPr lang="zh-CN" altLang="en-US" sz="2400">
              <a:latin typeface="宋体" panose="02010600030101010101" pitchFamily="2" charset="-122"/>
            </a:endParaRPr>
          </a:p>
        </p:txBody>
      </p:sp>
      <p:sp>
        <p:nvSpPr>
          <p:cNvPr id="76805" name="Text Box 13"/>
          <p:cNvSpPr txBox="1"/>
          <p:nvPr/>
        </p:nvSpPr>
        <p:spPr>
          <a:xfrm>
            <a:off x="323850" y="3738880"/>
            <a:ext cx="8709025" cy="2922905"/>
          </a:xfrm>
          <a:prstGeom prst="rect">
            <a:avLst/>
          </a:prstGeom>
          <a:noFill/>
          <a:ln w="12700">
            <a:noFill/>
          </a:ln>
        </p:spPr>
        <p:txBody>
          <a:bodyPr wrap="square" anchor="ctr" anchorCtr="0">
            <a:spAutoFit/>
          </a:bodyPr>
          <a:p>
            <a:r>
              <a:rPr lang="en-US" altLang="zh-CN" sz="2400" b="1" dirty="0">
                <a:solidFill>
                  <a:schemeClr val="tx2"/>
                </a:solidFill>
                <a:latin typeface="Times New Roman" panose="02020603050405020304" pitchFamily="18" charset="0"/>
                <a:ea typeface="楷体_GB2312" pitchFamily="49" charset="-122"/>
                <a:cs typeface="Times New Roman" panose="02020603050405020304" pitchFamily="18" charset="0"/>
              </a:rPr>
              <a:t>b.</a:t>
            </a:r>
            <a:r>
              <a:rPr lang="zh-CN" altLang="en-US" sz="2400" b="1" dirty="0">
                <a:solidFill>
                  <a:schemeClr val="tx2"/>
                </a:solidFill>
                <a:latin typeface="宋体" panose="02010600030101010101" pitchFamily="2" charset="-122"/>
                <a:cs typeface="宋体" panose="02010600030101010101" pitchFamily="2" charset="-122"/>
              </a:rPr>
              <a:t>电磁场屏蔽</a:t>
            </a:r>
            <a:r>
              <a:rPr lang="en-US" altLang="zh-CN" sz="2400" b="1" dirty="0">
                <a:solidFill>
                  <a:schemeClr val="tx2"/>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根据电磁理论，电磁场的变化频率越高，辐射越强。因而在电磁场屏蔽中，既包括电磁感应干扰的屏蔽，也包括辐射干扰的屏蔽。</a:t>
            </a:r>
            <a:r>
              <a:rPr lang="zh-CN" altLang="en-US" sz="2000" b="1" dirty="0">
                <a:solidFill>
                  <a:srgbClr val="FF0000"/>
                </a:solidFill>
                <a:latin typeface="宋体" panose="02010600030101010101" pitchFamily="2" charset="-122"/>
                <a:cs typeface="宋体" panose="02010600030101010101" pitchFamily="2" charset="-122"/>
              </a:rPr>
              <a:t>电磁场屏蔽的基本原理如下：</a:t>
            </a:r>
            <a:r>
              <a:rPr lang="zh-CN" altLang="en-US" sz="2000" b="1" dirty="0">
                <a:solidFill>
                  <a:srgbClr val="FFFF00"/>
                </a:solidFill>
                <a:latin typeface="宋体" panose="02010600030101010101" pitchFamily="2" charset="-122"/>
                <a:cs typeface="宋体" panose="02010600030101010101" pitchFamily="2" charset="-122"/>
              </a:rPr>
              <a:t>当导体上通过高频变化电流时，周围空间便产生相应变化的电磁场，这些变化的电磁场可以在临近的电路引起电磁感应，又可以向外辐射，通过空间而干扰周围电路。</a:t>
            </a:r>
            <a:endParaRPr lang="zh-CN" altLang="en-US" sz="24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如果环绕导体有一个反方向的变化电流，所产生的磁场与导体中电流产生的磁场方向相反，对其起抵消作用，这就减弱了外界的干扰。反方向的电流由载流导体外的接地屏蔽罩来产生。由于屏蔽罩在高频磁场的作用下产生涡流，而涡流的磁场又与原磁场方向相反，因而可以实现高频磁场屏蔽。</a:t>
            </a:r>
            <a:endParaRPr lang="zh-CN" altLang="en-US" sz="2000" b="1" dirty="0">
              <a:solidFill>
                <a:srgbClr val="FFFF00"/>
              </a:solidFill>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781">
                                            <p:txEl>
                                              <p:pRg st="0" end="0"/>
                                            </p:txEl>
                                          </p:spTgt>
                                        </p:tgtEl>
                                        <p:attrNameLst>
                                          <p:attrName>style.visibility</p:attrName>
                                        </p:attrNameLst>
                                      </p:cBhvr>
                                      <p:to>
                                        <p:strVal val="visible"/>
                                      </p:to>
                                    </p:set>
                                    <p:anim calcmode="lin" valueType="num">
                                      <p:cBhvr additive="base">
                                        <p:cTn id="7" dur="500" fill="hold"/>
                                        <p:tgtEl>
                                          <p:spTgt spid="7578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5781">
                                            <p:txEl>
                                              <p:pRg st="1" end="1"/>
                                            </p:txEl>
                                          </p:spTgt>
                                        </p:tgtEl>
                                        <p:attrNameLst>
                                          <p:attrName>style.visibility</p:attrName>
                                        </p:attrNameLst>
                                      </p:cBhvr>
                                      <p:to>
                                        <p:strVal val="visible"/>
                                      </p:to>
                                    </p:set>
                                    <p:anim calcmode="lin" valueType="num">
                                      <p:cBhvr additive="base">
                                        <p:cTn id="13" dur="500" fill="hold"/>
                                        <p:tgtEl>
                                          <p:spTgt spid="7578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78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6805">
                                            <p:txEl>
                                              <p:pRg st="0" end="0"/>
                                            </p:txEl>
                                          </p:spTgt>
                                        </p:tgtEl>
                                        <p:attrNameLst>
                                          <p:attrName>style.visibility</p:attrName>
                                        </p:attrNameLst>
                                      </p:cBhvr>
                                      <p:to>
                                        <p:strVal val="visible"/>
                                      </p:to>
                                    </p:set>
                                    <p:anim calcmode="lin" valueType="num">
                                      <p:cBhvr additive="base">
                                        <p:cTn id="19" dur="500" fill="hold"/>
                                        <p:tgtEl>
                                          <p:spTgt spid="7680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680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6805">
                                            <p:txEl>
                                              <p:pRg st="1" end="1"/>
                                            </p:txEl>
                                          </p:spTgt>
                                        </p:tgtEl>
                                        <p:attrNameLst>
                                          <p:attrName>style.visibility</p:attrName>
                                        </p:attrNameLst>
                                      </p:cBhvr>
                                      <p:to>
                                        <p:strVal val="visible"/>
                                      </p:to>
                                    </p:set>
                                    <p:anim calcmode="lin" valueType="num">
                                      <p:cBhvr additive="base">
                                        <p:cTn id="25" dur="500" fill="hold"/>
                                        <p:tgtEl>
                                          <p:spTgt spid="7680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680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Text Box 3"/>
          <p:cNvSpPr txBox="1"/>
          <p:nvPr/>
        </p:nvSpPr>
        <p:spPr>
          <a:xfrm>
            <a:off x="324168" y="765175"/>
            <a:ext cx="6264275" cy="460375"/>
          </a:xfrm>
          <a:prstGeom prst="rect">
            <a:avLst/>
          </a:prstGeom>
          <a:noFill/>
          <a:ln w="12700">
            <a:noFill/>
          </a:ln>
        </p:spPr>
        <p:txBody>
          <a:bodyPr anchor="ctr" anchorCtr="0">
            <a:spAutoFit/>
          </a:bodyPr>
          <a:p>
            <a:r>
              <a:rPr lang="en-US" altLang="zh-CN" sz="2400" b="1" dirty="0">
                <a:latin typeface="Times New Roman" panose="02020603050405020304" pitchFamily="18" charset="0"/>
                <a:cs typeface="Times New Roman" panose="02020603050405020304" pitchFamily="18" charset="0"/>
              </a:rPr>
              <a:t>2. </a:t>
            </a:r>
            <a:r>
              <a:rPr lang="zh-CN" altLang="en-US" sz="2400" b="1" dirty="0">
                <a:latin typeface="宋体" panose="02010600030101010101" pitchFamily="2" charset="-122"/>
                <a:cs typeface="宋体" panose="02010600030101010101" pitchFamily="2" charset="-122"/>
              </a:rPr>
              <a:t>屏蔽技术与双绞线传输</a:t>
            </a:r>
            <a:endParaRPr lang="zh-CN" altLang="en-US" sz="2400" b="1" dirty="0">
              <a:latin typeface="宋体" panose="02010600030101010101" pitchFamily="2" charset="-122"/>
              <a:cs typeface="宋体" panose="02010600030101010101" pitchFamily="2" charset="-122"/>
            </a:endParaRPr>
          </a:p>
        </p:txBody>
      </p:sp>
      <p:sp>
        <p:nvSpPr>
          <p:cNvPr id="70658" name="Text Box 2"/>
          <p:cNvSpPr txBox="1"/>
          <p:nvPr/>
        </p:nvSpPr>
        <p:spPr>
          <a:xfrm>
            <a:off x="395923"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ea typeface="楷体_GB2312" pitchFamily="49" charset="-122"/>
                <a:cs typeface="Times New Roman" panose="02020603050405020304" pitchFamily="18" charset="0"/>
              </a:rPr>
              <a:t>7.3.3</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抑制</a:t>
            </a:r>
            <a:r>
              <a:rPr lang="zh-CN" altLang="en-US" sz="2400" b="1" dirty="0">
                <a:latin typeface="Arial" panose="020B0604020202020204" pitchFamily="34" charset="0"/>
                <a:ea typeface="楷体_GB2312" pitchFamily="49" charset="-122"/>
              </a:rPr>
              <a:t>干扰的主要技术与措施</a:t>
            </a:r>
            <a:r>
              <a:rPr lang="zh-CN" altLang="en-US" sz="2400" b="1" dirty="0">
                <a:solidFill>
                  <a:srgbClr val="FFFF00"/>
                </a:solidFill>
                <a:latin typeface="Arial" panose="020B0604020202020204" pitchFamily="34" charset="0"/>
                <a:ea typeface="楷体_GB2312" pitchFamily="49" charset="-122"/>
              </a:rPr>
              <a:t> </a:t>
            </a:r>
            <a:endParaRPr lang="zh-CN" altLang="en-US" sz="2400" b="1" dirty="0">
              <a:solidFill>
                <a:srgbClr val="FFFF00"/>
              </a:solidFill>
              <a:latin typeface="Arial" panose="020B0604020202020204" pitchFamily="34" charset="0"/>
              <a:ea typeface="楷体_GB2312" pitchFamily="49" charset="-122"/>
            </a:endParaRPr>
          </a:p>
        </p:txBody>
      </p:sp>
      <p:sp>
        <p:nvSpPr>
          <p:cNvPr id="2" name="文本框 1"/>
          <p:cNvSpPr txBox="1"/>
          <p:nvPr/>
        </p:nvSpPr>
        <p:spPr>
          <a:xfrm>
            <a:off x="4283710" y="765175"/>
            <a:ext cx="2579370" cy="460375"/>
          </a:xfrm>
          <a:prstGeom prst="rect">
            <a:avLst/>
          </a:prstGeom>
          <a:noFill/>
        </p:spPr>
        <p:txBody>
          <a:bodyPr wrap="none" rtlCol="0" anchor="t">
            <a:spAutoFit/>
          </a:bodyPr>
          <a:p>
            <a:r>
              <a:rPr lang="en-US" altLang="zh-CN" sz="2400" b="1" dirty="0">
                <a:solidFill>
                  <a:srgbClr val="FF0000"/>
                </a:solidFill>
                <a:latin typeface="Times New Roman" panose="02020603050405020304" pitchFamily="18" charset="0"/>
                <a:cs typeface="Times New Roman" panose="02020603050405020304" pitchFamily="18" charset="0"/>
                <a:sym typeface="+mn-ea"/>
              </a:rPr>
              <a:t>1)</a:t>
            </a:r>
            <a:r>
              <a:rPr lang="zh-CN" altLang="en-US" sz="2400" b="1" dirty="0">
                <a:solidFill>
                  <a:srgbClr val="FF0000"/>
                </a:solidFill>
                <a:latin typeface="宋体" panose="02010600030101010101" pitchFamily="2" charset="-122"/>
                <a:sym typeface="+mn-ea"/>
              </a:rPr>
              <a:t>屏蔽的一般原理</a:t>
            </a:r>
            <a:endParaRPr lang="zh-CN" altLang="en-US" sz="2400" b="1" dirty="0">
              <a:solidFill>
                <a:srgbClr val="FF0000"/>
              </a:solidFill>
              <a:latin typeface="宋体" panose="02010600030101010101" pitchFamily="2" charset="-122"/>
              <a:sym typeface="+mn-ea"/>
            </a:endParaRPr>
          </a:p>
        </p:txBody>
      </p:sp>
      <p:sp>
        <p:nvSpPr>
          <p:cNvPr id="77829" name="Text Box 13"/>
          <p:cNvSpPr txBox="1"/>
          <p:nvPr/>
        </p:nvSpPr>
        <p:spPr>
          <a:xfrm>
            <a:off x="425450" y="1320483"/>
            <a:ext cx="8464550" cy="4154170"/>
          </a:xfrm>
          <a:prstGeom prst="rect">
            <a:avLst/>
          </a:prstGeom>
          <a:noFill/>
          <a:ln w="12700">
            <a:noFill/>
          </a:ln>
        </p:spPr>
        <p:txBody>
          <a:bodyPr wrap="square" anchor="ctr" anchorCtr="0">
            <a:spAutoFit/>
          </a:bodyPr>
          <a:p>
            <a:r>
              <a:rPr lang="zh-CN" altLang="en-US" sz="2400" b="1" dirty="0">
                <a:solidFill>
                  <a:srgbClr val="FFFF00"/>
                </a:solidFill>
                <a:latin typeface="宋体" panose="02010600030101010101" pitchFamily="2" charset="-122"/>
                <a:cs typeface="宋体" panose="02010600030101010101" pitchFamily="2" charset="-122"/>
              </a:rPr>
              <a:t>综上所述，对屏蔽罩的要求为：</a:t>
            </a:r>
            <a:endParaRPr lang="zh-CN" altLang="en-US" sz="2400" b="1" dirty="0">
              <a:solidFill>
                <a:srgbClr val="FFFF00"/>
              </a:solidFill>
              <a:latin typeface="宋体" panose="02010600030101010101" pitchFamily="2" charset="-122"/>
              <a:cs typeface="宋体" panose="02010600030101010101" pitchFamily="2" charset="-122"/>
            </a:endParaRPr>
          </a:p>
          <a:p>
            <a:r>
              <a:rPr lang="en-US" altLang="zh-CN" sz="2400" b="1" dirty="0">
                <a:solidFill>
                  <a:srgbClr val="FFFF00"/>
                </a:solidFill>
                <a:latin typeface="Times New Roman" panose="02020603050405020304" pitchFamily="18" charset="0"/>
                <a:cs typeface="Times New Roman" panose="02020603050405020304" pitchFamily="18" charset="0"/>
              </a:rPr>
              <a:t>1</a:t>
            </a:r>
            <a:r>
              <a:rPr lang="zh-CN" altLang="en-US" sz="2400" b="1" dirty="0">
                <a:solidFill>
                  <a:srgbClr val="FFFF00"/>
                </a:solidFill>
                <a:latin typeface="Times New Roman" panose="02020603050405020304" pitchFamily="18" charset="0"/>
                <a:cs typeface="Times New Roman" panose="02020603050405020304" pitchFamily="18" charset="0"/>
              </a:rPr>
              <a:t>）</a:t>
            </a:r>
            <a:r>
              <a:rPr lang="zh-CN" altLang="en-US" sz="2400" b="1" dirty="0">
                <a:solidFill>
                  <a:srgbClr val="FFFF00"/>
                </a:solidFill>
                <a:latin typeface="宋体" panose="02010600030101010101" pitchFamily="2" charset="-122"/>
                <a:cs typeface="宋体" panose="02010600030101010101" pitchFamily="2" charset="-122"/>
              </a:rPr>
              <a:t>屏蔽罩应采用低电阻的金属材料，如铝、铜等良性材料。</a:t>
            </a:r>
            <a:endParaRPr lang="zh-CN" altLang="en-US" sz="2400" b="1" dirty="0">
              <a:solidFill>
                <a:srgbClr val="FFFF00"/>
              </a:solidFill>
              <a:latin typeface="宋体" panose="02010600030101010101" pitchFamily="2" charset="-122"/>
              <a:cs typeface="宋体" panose="02010600030101010101" pitchFamily="2" charset="-122"/>
            </a:endParaRPr>
          </a:p>
          <a:p>
            <a:r>
              <a:rPr lang="en-US" altLang="zh-CN" sz="2400" b="1" dirty="0">
                <a:solidFill>
                  <a:srgbClr val="FFFF00"/>
                </a:solidFill>
                <a:latin typeface="Times New Roman" panose="02020603050405020304" pitchFamily="18" charset="0"/>
                <a:cs typeface="Times New Roman" panose="02020603050405020304" pitchFamily="18" charset="0"/>
              </a:rPr>
              <a:t>2</a:t>
            </a:r>
            <a:r>
              <a:rPr lang="zh-CN" altLang="en-US" sz="2400" b="1" dirty="0">
                <a:solidFill>
                  <a:srgbClr val="FFFF00"/>
                </a:solidFill>
                <a:latin typeface="Times New Roman" panose="02020603050405020304" pitchFamily="18" charset="0"/>
                <a:cs typeface="Times New Roman" panose="02020603050405020304" pitchFamily="18" charset="0"/>
              </a:rPr>
              <a:t>）</a:t>
            </a:r>
            <a:r>
              <a:rPr lang="zh-CN" altLang="en-US" sz="2400" b="1" dirty="0">
                <a:solidFill>
                  <a:srgbClr val="FFFF00"/>
                </a:solidFill>
                <a:latin typeface="宋体" panose="02010600030101010101" pitchFamily="2" charset="-122"/>
                <a:cs typeface="宋体" panose="02010600030101010101" pitchFamily="2" charset="-122"/>
              </a:rPr>
              <a:t>由于是利用屏蔽罩产生涡流的原理，且变化频率很高，根据趋肤效应，屏蔽罩的厚度对屏蔽效果关系不大。但屏蔽罩是否连续以及其网孔大小，却直接影响到感生涡流的大小，因而也影响到屏蔽效果。如果屏蔽罩在垂直于导体电流方向上开缝，就没有屏蔽效果。因此，屏蔽越严密，则屏蔽效果越好。</a:t>
            </a:r>
            <a:endParaRPr lang="zh-CN" altLang="en-US" sz="2400" b="1" dirty="0">
              <a:solidFill>
                <a:srgbClr val="FFFF00"/>
              </a:solidFill>
              <a:latin typeface="宋体" panose="02010600030101010101" pitchFamily="2" charset="-122"/>
              <a:cs typeface="宋体" panose="02010600030101010101" pitchFamily="2" charset="-122"/>
            </a:endParaRPr>
          </a:p>
          <a:p>
            <a:r>
              <a:rPr lang="en-US" altLang="zh-CN" sz="2400" b="1" dirty="0">
                <a:solidFill>
                  <a:srgbClr val="FFFF00"/>
                </a:solidFill>
                <a:latin typeface="Times New Roman" panose="02020603050405020304" pitchFamily="18" charset="0"/>
                <a:cs typeface="Times New Roman" panose="02020603050405020304" pitchFamily="18" charset="0"/>
              </a:rPr>
              <a:t>3</a:t>
            </a:r>
            <a:r>
              <a:rPr lang="zh-CN" altLang="en-US" sz="2400" b="1" dirty="0">
                <a:solidFill>
                  <a:srgbClr val="FFFF00"/>
                </a:solidFill>
                <a:latin typeface="Times New Roman" panose="02020603050405020304" pitchFamily="18" charset="0"/>
                <a:cs typeface="Times New Roman" panose="02020603050405020304" pitchFamily="18" charset="0"/>
              </a:rPr>
              <a:t>）</a:t>
            </a:r>
            <a:r>
              <a:rPr lang="zh-CN" altLang="en-US" sz="2400" b="1" dirty="0">
                <a:solidFill>
                  <a:srgbClr val="FFFF00"/>
                </a:solidFill>
                <a:latin typeface="宋体" panose="02010600030101010101" pitchFamily="2" charset="-122"/>
                <a:cs typeface="宋体" panose="02010600030101010101" pitchFamily="2" charset="-122"/>
              </a:rPr>
              <a:t>对装置壳体或控制柜而言，应注意外皮的接缝部位要清洁，相互之间绝缘，并且螺钉将其压紧，以保证涡流在金属外壳上连续流通。另外，机壳通风孔径大于</a:t>
            </a:r>
            <a:r>
              <a:rPr lang="en-US" altLang="zh-CN" sz="2400" b="1" dirty="0">
                <a:solidFill>
                  <a:srgbClr val="FFFF00"/>
                </a:solidFill>
                <a:latin typeface="宋体" panose="02010600030101010101" pitchFamily="2" charset="-122"/>
                <a:cs typeface="宋体" panose="02010600030101010101" pitchFamily="2" charset="-122"/>
              </a:rPr>
              <a:t>5mm</a:t>
            </a:r>
            <a:r>
              <a:rPr lang="zh-CN" altLang="en-US" sz="2400" b="1" dirty="0">
                <a:solidFill>
                  <a:srgbClr val="FFFF00"/>
                </a:solidFill>
                <a:latin typeface="宋体" panose="02010600030101010101" pitchFamily="2" charset="-122"/>
                <a:cs typeface="宋体" panose="02010600030101010101" pitchFamily="2" charset="-122"/>
              </a:rPr>
              <a:t>以上时，要盖上一层金属网罩，且将边缘与外壳焊牢，以保证良好的屏蔽效果。</a:t>
            </a:r>
            <a:endParaRPr lang="zh-CN" altLang="en-US" sz="2400" b="1" dirty="0">
              <a:solidFill>
                <a:srgbClr val="FFFF00"/>
              </a:solidFill>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829">
                                            <p:txEl>
                                              <p:pRg st="1" end="1"/>
                                            </p:txEl>
                                          </p:spTgt>
                                        </p:tgtEl>
                                        <p:attrNameLst>
                                          <p:attrName>style.visibility</p:attrName>
                                        </p:attrNameLst>
                                      </p:cBhvr>
                                      <p:to>
                                        <p:strVal val="visible"/>
                                      </p:to>
                                    </p:set>
                                    <p:anim calcmode="lin" valueType="num">
                                      <p:cBhvr additive="base">
                                        <p:cTn id="7" dur="500" fill="hold"/>
                                        <p:tgtEl>
                                          <p:spTgt spid="7782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7829">
                                            <p:txEl>
                                              <p:pRg st="2" end="2"/>
                                            </p:txEl>
                                          </p:spTgt>
                                        </p:tgtEl>
                                        <p:attrNameLst>
                                          <p:attrName>style.visibility</p:attrName>
                                        </p:attrNameLst>
                                      </p:cBhvr>
                                      <p:to>
                                        <p:strVal val="visible"/>
                                      </p:to>
                                    </p:set>
                                    <p:anim calcmode="lin" valueType="num">
                                      <p:cBhvr additive="base">
                                        <p:cTn id="13" dur="500" fill="hold"/>
                                        <p:tgtEl>
                                          <p:spTgt spid="7782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782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7829">
                                            <p:txEl>
                                              <p:pRg st="3" end="3"/>
                                            </p:txEl>
                                          </p:spTgt>
                                        </p:tgtEl>
                                        <p:attrNameLst>
                                          <p:attrName>style.visibility</p:attrName>
                                        </p:attrNameLst>
                                      </p:cBhvr>
                                      <p:to>
                                        <p:strVal val="visible"/>
                                      </p:to>
                                    </p:set>
                                    <p:anim calcmode="lin" valueType="num">
                                      <p:cBhvr additive="base">
                                        <p:cTn id="19" dur="500" fill="hold"/>
                                        <p:tgtEl>
                                          <p:spTgt spid="7782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782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7005" name="Text Box 13"/>
          <p:cNvSpPr txBox="1"/>
          <p:nvPr/>
        </p:nvSpPr>
        <p:spPr>
          <a:xfrm>
            <a:off x="395288" y="1148715"/>
            <a:ext cx="8208962" cy="3046095"/>
          </a:xfrm>
          <a:prstGeom prst="rect">
            <a:avLst/>
          </a:prstGeom>
          <a:noFill/>
          <a:ln w="12700">
            <a:noFill/>
          </a:ln>
        </p:spPr>
        <p:txBody>
          <a:bodyPr anchor="ctr" anchorCtr="0">
            <a:spAutoFit/>
          </a:bodyPr>
          <a:p>
            <a:r>
              <a:rPr lang="en-US" altLang="zh-CN" sz="2400" b="1" dirty="0">
                <a:solidFill>
                  <a:schemeClr val="tx1"/>
                </a:solidFill>
                <a:latin typeface="Times New Roman" panose="02020603050405020304" pitchFamily="18" charset="0"/>
                <a:ea typeface="楷体_GB2312" pitchFamily="49" charset="-122"/>
                <a:cs typeface="Times New Roman" panose="02020603050405020304" pitchFamily="18" charset="0"/>
              </a:rPr>
              <a:t>c.</a:t>
            </a:r>
            <a:r>
              <a:rPr lang="zh-CN" altLang="en-US" sz="2400" b="1" dirty="0">
                <a:solidFill>
                  <a:schemeClr val="tx1"/>
                </a:solidFill>
                <a:latin typeface="楷体_GB2312" pitchFamily="49" charset="-122"/>
                <a:ea typeface="楷体_GB2312" pitchFamily="49" charset="-122"/>
              </a:rPr>
              <a:t>磁场屏蔽</a:t>
            </a:r>
            <a:r>
              <a:rPr lang="en-US" altLang="zh-CN" sz="2400" b="1" dirty="0">
                <a:solidFill>
                  <a:schemeClr val="tx1"/>
                </a:solidFill>
                <a:latin typeface="楷体_GB2312" pitchFamily="49" charset="-122"/>
                <a:ea typeface="楷体_GB2312" pitchFamily="49" charset="-122"/>
              </a:rPr>
              <a:t> </a:t>
            </a:r>
            <a:r>
              <a:rPr lang="zh-CN" altLang="en-US" sz="2400" b="1" dirty="0">
                <a:solidFill>
                  <a:srgbClr val="FFFF00"/>
                </a:solidFill>
                <a:latin typeface="楷体_GB2312" pitchFamily="49" charset="-122"/>
                <a:ea typeface="楷体_GB2312" pitchFamily="49" charset="-122"/>
              </a:rPr>
              <a:t>对于低频磁场的干扰，用感生涡流所形成的屏蔽并不是很有效的。一般采用导磁率高的材料作屏蔽体，利用其磁阻较小的特点，给干扰源产生的磁通提供一个低磁阻回路，并使其限制在屏蔽体内，从而实现磁场屏蔽。</a:t>
            </a:r>
            <a:endParaRPr lang="zh-CN" altLang="en-US" sz="2400" b="1" dirty="0">
              <a:solidFill>
                <a:srgbClr val="FFFF00"/>
              </a:solidFill>
              <a:latin typeface="楷体_GB2312" pitchFamily="49" charset="-122"/>
              <a:ea typeface="楷体_GB2312" pitchFamily="49" charset="-122"/>
            </a:endParaRPr>
          </a:p>
          <a:p>
            <a:r>
              <a:rPr lang="zh-CN" altLang="en-US" sz="2400" b="1" dirty="0">
                <a:solidFill>
                  <a:srgbClr val="FFFF00"/>
                </a:solidFill>
                <a:latin typeface="楷体_GB2312" pitchFamily="49" charset="-122"/>
                <a:ea typeface="楷体_GB2312" pitchFamily="49" charset="-122"/>
              </a:rPr>
              <a:t>    由于频率较低，涡流趋肤效应很弱，因此，屏蔽板厚些要比薄些的屏蔽效果好。从机器结构重量考虑，屏蔽板不易很厚，因此往往用高导磁率的材料制造，或采用具有一定间隔的两层屏蔽或多层屏蔽，以满足屏蔽效果要求。</a:t>
            </a:r>
            <a:endParaRPr lang="zh-CN" altLang="en-US" sz="2400" b="1" dirty="0">
              <a:solidFill>
                <a:srgbClr val="FFFF00"/>
              </a:solidFill>
              <a:latin typeface="楷体_GB2312" pitchFamily="49" charset="-122"/>
              <a:ea typeface="楷体_GB2312" pitchFamily="49" charset="-122"/>
            </a:endParaRPr>
          </a:p>
        </p:txBody>
      </p:sp>
      <p:sp>
        <p:nvSpPr>
          <p:cNvPr id="74754" name="Text Box 3"/>
          <p:cNvSpPr txBox="1"/>
          <p:nvPr/>
        </p:nvSpPr>
        <p:spPr>
          <a:xfrm>
            <a:off x="611188" y="765175"/>
            <a:ext cx="6264275" cy="460375"/>
          </a:xfrm>
          <a:prstGeom prst="rect">
            <a:avLst/>
          </a:prstGeom>
          <a:noFill/>
          <a:ln w="12700">
            <a:noFill/>
          </a:ln>
        </p:spPr>
        <p:txBody>
          <a:bodyPr anchor="ctr" anchorCtr="0">
            <a:spAutoFit/>
          </a:bodyPr>
          <a:p>
            <a:r>
              <a:rPr lang="en-US" altLang="zh-CN" sz="2400" b="1" dirty="0">
                <a:latin typeface="Times New Roman" panose="02020603050405020304" pitchFamily="18" charset="0"/>
                <a:cs typeface="Times New Roman" panose="02020603050405020304" pitchFamily="18" charset="0"/>
              </a:rPr>
              <a:t>2. </a:t>
            </a:r>
            <a:r>
              <a:rPr lang="zh-CN" altLang="en-US" sz="2400" b="1" dirty="0">
                <a:latin typeface="宋体" panose="02010600030101010101" pitchFamily="2" charset="-122"/>
                <a:cs typeface="宋体" panose="02010600030101010101" pitchFamily="2" charset="-122"/>
              </a:rPr>
              <a:t>屏蔽技术与双绞线传输</a:t>
            </a:r>
            <a:endParaRPr lang="zh-CN" altLang="en-US" sz="2400" b="1" dirty="0">
              <a:latin typeface="宋体" panose="02010600030101010101" pitchFamily="2" charset="-122"/>
              <a:cs typeface="宋体" panose="02010600030101010101" pitchFamily="2" charset="-122"/>
            </a:endParaRPr>
          </a:p>
        </p:txBody>
      </p:sp>
      <p:sp>
        <p:nvSpPr>
          <p:cNvPr id="70658" name="Text Box 2"/>
          <p:cNvSpPr txBox="1"/>
          <p:nvPr/>
        </p:nvSpPr>
        <p:spPr>
          <a:xfrm>
            <a:off x="395923"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ea typeface="楷体_GB2312" pitchFamily="49" charset="-122"/>
                <a:cs typeface="Times New Roman" panose="02020603050405020304" pitchFamily="18" charset="0"/>
              </a:rPr>
              <a:t>7.3.3</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抑制</a:t>
            </a:r>
            <a:r>
              <a:rPr lang="zh-CN" altLang="en-US" sz="2400" b="1" dirty="0">
                <a:latin typeface="Arial" panose="020B0604020202020204" pitchFamily="34" charset="0"/>
                <a:ea typeface="楷体_GB2312" pitchFamily="49" charset="-122"/>
              </a:rPr>
              <a:t>干扰的主要技术与措施</a:t>
            </a:r>
            <a:r>
              <a:rPr lang="zh-CN" altLang="en-US" sz="2400" b="1" dirty="0">
                <a:solidFill>
                  <a:srgbClr val="FFFF00"/>
                </a:solidFill>
                <a:latin typeface="Arial" panose="020B0604020202020204" pitchFamily="34" charset="0"/>
                <a:ea typeface="楷体_GB2312" pitchFamily="49" charset="-122"/>
              </a:rPr>
              <a:t> </a:t>
            </a:r>
            <a:endParaRPr lang="zh-CN" altLang="en-US" sz="2400" b="1" dirty="0">
              <a:solidFill>
                <a:srgbClr val="FFFF00"/>
              </a:solidFill>
              <a:latin typeface="Arial" panose="020B0604020202020204" pitchFamily="34" charset="0"/>
              <a:ea typeface="楷体_GB2312" pitchFamily="49" charset="-122"/>
            </a:endParaRPr>
          </a:p>
        </p:txBody>
      </p:sp>
      <p:sp>
        <p:nvSpPr>
          <p:cNvPr id="2" name="文本框 1"/>
          <p:cNvSpPr txBox="1"/>
          <p:nvPr/>
        </p:nvSpPr>
        <p:spPr>
          <a:xfrm>
            <a:off x="4283710" y="765175"/>
            <a:ext cx="2579370" cy="460375"/>
          </a:xfrm>
          <a:prstGeom prst="rect">
            <a:avLst/>
          </a:prstGeom>
          <a:noFill/>
        </p:spPr>
        <p:txBody>
          <a:bodyPr wrap="none" rtlCol="0" anchor="t">
            <a:spAutoFit/>
          </a:bodyPr>
          <a:p>
            <a:r>
              <a:rPr lang="en-US" altLang="zh-CN" sz="2400" b="1" dirty="0">
                <a:solidFill>
                  <a:srgbClr val="FF0000"/>
                </a:solidFill>
                <a:latin typeface="Times New Roman" panose="02020603050405020304" pitchFamily="18" charset="0"/>
                <a:cs typeface="Times New Roman" panose="02020603050405020304" pitchFamily="18" charset="0"/>
                <a:sym typeface="+mn-ea"/>
              </a:rPr>
              <a:t>1)</a:t>
            </a:r>
            <a:r>
              <a:rPr lang="zh-CN" altLang="en-US" sz="2400" b="1" dirty="0">
                <a:solidFill>
                  <a:srgbClr val="FF0000"/>
                </a:solidFill>
                <a:latin typeface="宋体" panose="02010600030101010101" pitchFamily="2" charset="-122"/>
                <a:sym typeface="+mn-ea"/>
              </a:rPr>
              <a:t>屏蔽的一般原理</a:t>
            </a:r>
            <a:endParaRPr lang="zh-CN" altLang="en-US" sz="2400" b="1" dirty="0">
              <a:solidFill>
                <a:srgbClr val="FF0000"/>
              </a:solidFill>
              <a:latin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7" name="Text Box 13"/>
          <p:cNvSpPr txBox="1"/>
          <p:nvPr/>
        </p:nvSpPr>
        <p:spPr>
          <a:xfrm>
            <a:off x="395605" y="1211580"/>
            <a:ext cx="8390255" cy="4523105"/>
          </a:xfrm>
          <a:prstGeom prst="rect">
            <a:avLst/>
          </a:prstGeom>
          <a:noFill/>
          <a:ln w="12700">
            <a:noFill/>
          </a:ln>
        </p:spPr>
        <p:txBody>
          <a:bodyPr wrap="square" anchor="ctr" anchorCtr="0">
            <a:spAutoFit/>
          </a:bodyPr>
          <a:p>
            <a:r>
              <a:rPr lang="zh-CN" altLang="en-US" sz="2400" b="1" dirty="0">
                <a:solidFill>
                  <a:srgbClr val="FFFF00"/>
                </a:solidFill>
                <a:latin typeface="宋体" panose="02010600030101010101" pitchFamily="2" charset="-122"/>
                <a:cs typeface="宋体" panose="02010600030101010101" pitchFamily="2" charset="-122"/>
              </a:rPr>
              <a:t>    从现场信号开关输出的开关信号，或从传感器输出的微弱模拟信号，最简单的办法是采用塑料绝缘的双平行软线传送。但由于平行线间的分布电容较大，抗干扰能力差，不仅静电感应容易通过分布电容耦合，而且磁场干扰也会在信号线上感应出干扰电流。因此，在干扰严重的场所，一般不简单使用这种平行导线来传递信号，而是将信号线加以屏蔽，以提高抗干扰能力。</a:t>
            </a:r>
            <a:endParaRPr lang="zh-CN" altLang="en-US" sz="2400" b="1" dirty="0">
              <a:solidFill>
                <a:srgbClr val="FFFF00"/>
              </a:solidFill>
              <a:latin typeface="宋体" panose="02010600030101010101" pitchFamily="2" charset="-122"/>
              <a:cs typeface="宋体" panose="02010600030101010101" pitchFamily="2" charset="-122"/>
            </a:endParaRPr>
          </a:p>
          <a:p>
            <a:r>
              <a:rPr lang="zh-CN" altLang="en-US" sz="2400" b="1" dirty="0">
                <a:solidFill>
                  <a:srgbClr val="FFFF00"/>
                </a:solidFill>
                <a:latin typeface="宋体" panose="02010600030101010101" pitchFamily="2" charset="-122"/>
                <a:cs typeface="宋体" panose="02010600030101010101" pitchFamily="2" charset="-122"/>
              </a:rPr>
              <a:t>    屏蔽信号线的办法，一种是采用双绞线，其中一根用作信号传输线；另一种是采用金属网状编织的屏蔽线，金属编织网作屏蔽外层，芯线用来传输信号。一般的原则是抑制静电感应干扰采用金属网的屏蔽线，抑制电磁感应干扰应该用双绞线。</a:t>
            </a:r>
            <a:endParaRPr lang="zh-CN" altLang="en-US" sz="2400" b="1" dirty="0">
              <a:solidFill>
                <a:srgbClr val="FFFF00"/>
              </a:solidFill>
              <a:latin typeface="宋体" panose="02010600030101010101" pitchFamily="2" charset="-122"/>
              <a:cs typeface="宋体" panose="02010600030101010101" pitchFamily="2" charset="-122"/>
            </a:endParaRPr>
          </a:p>
        </p:txBody>
      </p:sp>
      <p:sp>
        <p:nvSpPr>
          <p:cNvPr id="74754" name="Text Box 3"/>
          <p:cNvSpPr txBox="1"/>
          <p:nvPr/>
        </p:nvSpPr>
        <p:spPr>
          <a:xfrm>
            <a:off x="611188" y="765175"/>
            <a:ext cx="6264275" cy="460375"/>
          </a:xfrm>
          <a:prstGeom prst="rect">
            <a:avLst/>
          </a:prstGeom>
          <a:noFill/>
          <a:ln w="12700">
            <a:noFill/>
          </a:ln>
        </p:spPr>
        <p:txBody>
          <a:bodyPr anchor="ctr" anchorCtr="0">
            <a:spAutoFit/>
          </a:bodyPr>
          <a:p>
            <a:r>
              <a:rPr lang="en-US" altLang="zh-CN" sz="2400" b="1" dirty="0">
                <a:latin typeface="Times New Roman" panose="02020603050405020304" pitchFamily="18" charset="0"/>
                <a:cs typeface="Times New Roman" panose="02020603050405020304" pitchFamily="18" charset="0"/>
              </a:rPr>
              <a:t>2. </a:t>
            </a:r>
            <a:r>
              <a:rPr lang="zh-CN" altLang="en-US" sz="2400" b="1" dirty="0">
                <a:latin typeface="宋体" panose="02010600030101010101" pitchFamily="2" charset="-122"/>
                <a:cs typeface="宋体" panose="02010600030101010101" pitchFamily="2" charset="-122"/>
              </a:rPr>
              <a:t>屏蔽技术与双绞线传输</a:t>
            </a:r>
            <a:endParaRPr lang="zh-CN" altLang="en-US" sz="2400" b="1" dirty="0">
              <a:latin typeface="宋体" panose="02010600030101010101" pitchFamily="2" charset="-122"/>
              <a:cs typeface="宋体" panose="02010600030101010101" pitchFamily="2" charset="-122"/>
            </a:endParaRPr>
          </a:p>
        </p:txBody>
      </p:sp>
      <p:sp>
        <p:nvSpPr>
          <p:cNvPr id="70658" name="Text Box 2"/>
          <p:cNvSpPr txBox="1"/>
          <p:nvPr/>
        </p:nvSpPr>
        <p:spPr>
          <a:xfrm>
            <a:off x="395923"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ea typeface="楷体_GB2312" pitchFamily="49" charset="-122"/>
                <a:cs typeface="Times New Roman" panose="02020603050405020304" pitchFamily="18" charset="0"/>
              </a:rPr>
              <a:t>7.3.3</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抑制</a:t>
            </a:r>
            <a:r>
              <a:rPr lang="zh-CN" altLang="en-US" sz="2400" b="1" dirty="0">
                <a:latin typeface="Arial" panose="020B0604020202020204" pitchFamily="34" charset="0"/>
                <a:ea typeface="楷体_GB2312" pitchFamily="49" charset="-122"/>
              </a:rPr>
              <a:t>干扰的主要技术与措施</a:t>
            </a:r>
            <a:r>
              <a:rPr lang="zh-CN" altLang="en-US" sz="2400" b="1" dirty="0">
                <a:solidFill>
                  <a:srgbClr val="FFFF00"/>
                </a:solidFill>
                <a:latin typeface="Arial" panose="020B0604020202020204" pitchFamily="34" charset="0"/>
                <a:ea typeface="楷体_GB2312" pitchFamily="49" charset="-122"/>
              </a:rPr>
              <a:t> </a:t>
            </a:r>
            <a:endParaRPr lang="zh-CN" altLang="en-US" sz="2400" b="1" dirty="0">
              <a:solidFill>
                <a:srgbClr val="FFFF00"/>
              </a:solidFill>
              <a:latin typeface="Arial" panose="020B0604020202020204" pitchFamily="34" charset="0"/>
              <a:ea typeface="楷体_GB2312" pitchFamily="49" charset="-122"/>
            </a:endParaRPr>
          </a:p>
        </p:txBody>
      </p:sp>
      <p:sp>
        <p:nvSpPr>
          <p:cNvPr id="2" name="文本框 1"/>
          <p:cNvSpPr txBox="1"/>
          <p:nvPr/>
        </p:nvSpPr>
        <p:spPr>
          <a:xfrm>
            <a:off x="4356100" y="765175"/>
            <a:ext cx="4109720" cy="460375"/>
          </a:xfrm>
          <a:prstGeom prst="rect">
            <a:avLst/>
          </a:prstGeom>
          <a:noFill/>
        </p:spPr>
        <p:txBody>
          <a:bodyPr wrap="none" rtlCol="0" anchor="t">
            <a:spAutoFit/>
          </a:bodyPr>
          <a:p>
            <a:r>
              <a:rPr lang="en-US" altLang="zh-CN" sz="2400" b="1" dirty="0">
                <a:solidFill>
                  <a:srgbClr val="FF0000"/>
                </a:solidFill>
                <a:latin typeface="Times New Roman" panose="02020603050405020304" pitchFamily="18" charset="0"/>
                <a:cs typeface="Times New Roman" panose="02020603050405020304" pitchFamily="18" charset="0"/>
                <a:sym typeface="+mn-ea"/>
              </a:rPr>
              <a:t>2)</a:t>
            </a:r>
            <a:r>
              <a:rPr lang="zh-CN" altLang="en-US" sz="2400" b="1" dirty="0">
                <a:solidFill>
                  <a:srgbClr val="FF0000"/>
                </a:solidFill>
                <a:latin typeface="宋体" panose="02010600030101010101" pitchFamily="2" charset="-122"/>
                <a:cs typeface="宋体" panose="02010600030101010101" pitchFamily="2" charset="-122"/>
                <a:sym typeface="+mn-ea"/>
              </a:rPr>
              <a:t>双绞线和金属屏蔽线的使用</a:t>
            </a:r>
            <a:endParaRPr lang="zh-CN" altLang="en-US" sz="2400" b="1" dirty="0">
              <a:solidFill>
                <a:srgbClr val="FF0000"/>
              </a:solidFill>
              <a:latin typeface="宋体" panose="02010600030101010101" pitchFamily="2" charset="-122"/>
              <a:cs typeface="宋体" panose="02010600030101010101" pitchFamily="2"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6819" name="Rectangle 3"/>
          <p:cNvSpPr>
            <a:spLocks noChangeArrowheads="1"/>
          </p:cNvSpPr>
          <p:nvPr/>
        </p:nvSpPr>
        <p:spPr bwMode="auto">
          <a:xfrm>
            <a:off x="122555" y="836295"/>
            <a:ext cx="8942070" cy="37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smtClean="0">
                <a:ln>
                  <a:noFill/>
                </a:ln>
                <a:solidFill>
                  <a:srgbClr val="FF0066"/>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平均无故障工作时间：</a:t>
            </a:r>
            <a:endParaRPr kumimoji="1" lang="zh-CN" altLang="en-US" sz="2400" b="1" i="0" u="none" strike="noStrike" kern="1200" cap="none" spc="0" normalizeH="0" baseline="0" noProof="0" smtClean="0">
              <a:ln>
                <a:noFill/>
              </a:ln>
              <a:solidFill>
                <a:srgbClr val="FF0066"/>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又称平均寿命，是产品寿命的平均值。</a:t>
            </a:r>
            <a:endPar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对于</a:t>
            </a:r>
            <a:r>
              <a:rPr kumimoji="1" lang="zh-CN" altLang="en-US" sz="2400" b="1" i="0" u="none" strike="noStrike" kern="1200" cap="none" spc="0" normalizeH="0" baseline="0" noProof="0" smtClean="0">
                <a:ln>
                  <a:noFill/>
                </a:ln>
                <a:solidFill>
                  <a:srgbClr val="FF99FF"/>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可修复系统</a:t>
            </a:r>
            <a:r>
              <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，平均寿命可看作是“一个或多个产品在它的使用寿命期内某个观察期间累积工作时间与故障次数之比”。</a:t>
            </a:r>
            <a:endPar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对于</a:t>
            </a:r>
            <a:r>
              <a:rPr kumimoji="1" lang="zh-CN" altLang="en-US" sz="2400" b="1" i="0" u="none" strike="noStrike" kern="1200" cap="none" spc="0" normalizeH="0" baseline="0" noProof="0" smtClean="0">
                <a:ln>
                  <a:noFill/>
                </a:ln>
                <a:solidFill>
                  <a:srgbClr val="FF99FF"/>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不可修复的产品</a:t>
            </a:r>
            <a:r>
              <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，平均寿命可看作是“当所有试验样品都观察到寿命终了时，用所有实际值计算出算术平均值作为样品累积试验时间，样品累积试验时间与失效数之比为平均寿命”</a:t>
            </a:r>
            <a:endPar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平均无故障工作时间是最常用的描述可靠性的特征量，它比可靠度、失效率更直接形象地给出了一个产品的可靠性的参数指标。</a:t>
            </a:r>
            <a:r>
              <a:rPr kumimoji="1" lang="zh-CN" altLang="en-US" sz="2400" b="0"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 </a:t>
            </a:r>
            <a:endParaRPr kumimoji="1" lang="zh-CN" altLang="en-US" sz="2400" b="0"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p:txBody>
      </p:sp>
      <p:sp>
        <p:nvSpPr>
          <p:cNvPr id="6151" name="Rectangle 14"/>
          <p:cNvSpPr/>
          <p:nvPr/>
        </p:nvSpPr>
        <p:spPr>
          <a:xfrm>
            <a:off x="395605" y="405130"/>
            <a:ext cx="3462655" cy="460375"/>
          </a:xfrm>
          <a:prstGeom prst="rect">
            <a:avLst/>
          </a:prstGeom>
          <a:noFill/>
          <a:ln w="38100">
            <a:noFill/>
          </a:ln>
          <a:effectLst>
            <a:outerShdw dist="107763" dir="18900000" algn="ctr" rotWithShape="0">
              <a:schemeClr val="bg2">
                <a:alpha val="50000"/>
              </a:schemeClr>
            </a:outerShdw>
          </a:effectLst>
        </p:spPr>
        <p:txBody>
          <a:bodyPr wrap="square" anchor="ctr" anchorCtr="0">
            <a:spAutoFit/>
          </a:bodyPr>
          <a:p>
            <a:r>
              <a:rPr lang="en-US" altLang="zh-CN" sz="2400" b="1" dirty="0">
                <a:latin typeface="Times New Roman" panose="02020603050405020304" pitchFamily="18" charset="0"/>
                <a:ea typeface="楷体_GB2312" pitchFamily="49" charset="-122"/>
                <a:cs typeface="Times New Roman" panose="02020603050405020304" pitchFamily="18" charset="0"/>
              </a:rPr>
              <a:t>7.1.1</a:t>
            </a:r>
            <a:r>
              <a:rPr lang="zh-CN" altLang="en-US" sz="2400" b="1" dirty="0">
                <a:latin typeface="宋体" panose="02010600030101010101" pitchFamily="2" charset="-122"/>
                <a:cs typeface="宋体" panose="02010600030101010101" pitchFamily="2" charset="-122"/>
              </a:rPr>
              <a:t>可靠性的基本概念 </a:t>
            </a:r>
            <a:endParaRPr lang="zh-CN" altLang="en-US" sz="2400" b="1" dirty="0">
              <a:latin typeface="宋体" panose="02010600030101010101" pitchFamily="2" charset="-122"/>
              <a:cs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901" name="Text Box 13"/>
          <p:cNvSpPr txBox="1"/>
          <p:nvPr/>
        </p:nvSpPr>
        <p:spPr>
          <a:xfrm>
            <a:off x="395605" y="1241425"/>
            <a:ext cx="8486140" cy="4892675"/>
          </a:xfrm>
          <a:prstGeom prst="rect">
            <a:avLst/>
          </a:prstGeom>
          <a:noFill/>
          <a:ln w="12700">
            <a:noFill/>
          </a:ln>
        </p:spPr>
        <p:txBody>
          <a:bodyPr wrap="square" anchor="ctr" anchorCtr="0">
            <a:spAutoFit/>
          </a:bodyPr>
          <a:p>
            <a:r>
              <a:rPr lang="en-US" altLang="zh-CN" sz="2400" b="1" dirty="0">
                <a:solidFill>
                  <a:srgbClr val="FFFF00"/>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rPr>
              <a:t>在实际电路中使用双绞线时，拧合在一起的两根导线很难保持其长度真正相等，往往因两根导线的线路阻抗不同而不能完全除掉感应噪声。</a:t>
            </a:r>
            <a:endParaRPr lang="zh-CN" altLang="en-US" sz="2400" b="1" dirty="0">
              <a:solidFill>
                <a:srgbClr val="FFFF00"/>
              </a:solidFill>
              <a:latin typeface="宋体" panose="02010600030101010101" pitchFamily="2" charset="-122"/>
              <a:cs typeface="宋体" panose="02010600030101010101" pitchFamily="2" charset="-122"/>
            </a:endParaRPr>
          </a:p>
          <a:p>
            <a:r>
              <a:rPr lang="zh-CN" altLang="en-US" sz="2400" b="1" dirty="0">
                <a:solidFill>
                  <a:srgbClr val="FFFF00"/>
                </a:solidFill>
                <a:latin typeface="宋体" panose="02010600030101010101" pitchFamily="2" charset="-122"/>
                <a:cs typeface="宋体" panose="02010600030101010101" pitchFamily="2" charset="-122"/>
              </a:rPr>
              <a:t>    双绞线有抵制电磁感应干扰的作用，但两股导线间的分布电容却比较大，因而对静电干扰几乎没有什么抵抗能力。</a:t>
            </a:r>
            <a:endParaRPr lang="zh-CN" altLang="en-US" sz="2400" b="1" dirty="0">
              <a:solidFill>
                <a:srgbClr val="FFFF00"/>
              </a:solidFill>
              <a:latin typeface="宋体" panose="02010600030101010101" pitchFamily="2" charset="-122"/>
              <a:cs typeface="宋体" panose="02010600030101010101" pitchFamily="2" charset="-122"/>
            </a:endParaRPr>
          </a:p>
          <a:p>
            <a:r>
              <a:rPr lang="zh-CN" altLang="en-US" sz="2400" b="1" dirty="0">
                <a:solidFill>
                  <a:srgbClr val="FFFF00"/>
                </a:solidFill>
                <a:latin typeface="宋体" panose="02010600030101010101" pitchFamily="2" charset="-122"/>
                <a:cs typeface="宋体" panose="02010600030101010101" pitchFamily="2" charset="-122"/>
              </a:rPr>
              <a:t>    对于两组相临平行放置的双绞线，为了抑制彼此的电磁感应干扰，可以采用彼此节距不同的绞线，或者增大两组平行绞线的间距，也可以将它们分别穿于两组钢管中，以克服磁场的耦合干扰。</a:t>
            </a:r>
            <a:endParaRPr lang="zh-CN" altLang="en-US" sz="2400" b="1" dirty="0">
              <a:solidFill>
                <a:srgbClr val="FFFF00"/>
              </a:solidFill>
              <a:latin typeface="宋体" panose="02010600030101010101" pitchFamily="2" charset="-122"/>
              <a:cs typeface="宋体" panose="02010600030101010101" pitchFamily="2" charset="-122"/>
            </a:endParaRPr>
          </a:p>
          <a:p>
            <a:r>
              <a:rPr lang="zh-CN" altLang="en-US" sz="2400" b="1" dirty="0">
                <a:solidFill>
                  <a:srgbClr val="FFFF00"/>
                </a:solidFill>
                <a:latin typeface="宋体" panose="02010600030101010101" pitchFamily="2" charset="-122"/>
                <a:cs typeface="宋体" panose="02010600030101010101" pitchFamily="2" charset="-122"/>
              </a:rPr>
              <a:t>    在微机实时系统的长线传输中，双绞线是比较常用的一种传输线。另外，在接指示灯、继电器等时，也要用双绞线。但由于这些线路中的电流比信号电流大很多，因此这些电路应远离信号电路。</a:t>
            </a:r>
            <a:r>
              <a:rPr lang="zh-CN" altLang="en-US" dirty="0">
                <a:latin typeface="宋体" panose="02010600030101010101" pitchFamily="2" charset="-122"/>
                <a:cs typeface="宋体" panose="02010600030101010101" pitchFamily="2" charset="-122"/>
              </a:rPr>
              <a:t> </a:t>
            </a:r>
            <a:endParaRPr lang="zh-CN" altLang="en-US" dirty="0">
              <a:latin typeface="宋体" panose="02010600030101010101" pitchFamily="2" charset="-122"/>
              <a:cs typeface="宋体" panose="02010600030101010101" pitchFamily="2" charset="-122"/>
            </a:endParaRPr>
          </a:p>
        </p:txBody>
      </p:sp>
      <p:sp>
        <p:nvSpPr>
          <p:cNvPr id="74754" name="Text Box 3"/>
          <p:cNvSpPr txBox="1"/>
          <p:nvPr/>
        </p:nvSpPr>
        <p:spPr>
          <a:xfrm>
            <a:off x="611188" y="765175"/>
            <a:ext cx="6264275" cy="460375"/>
          </a:xfrm>
          <a:prstGeom prst="rect">
            <a:avLst/>
          </a:prstGeom>
          <a:noFill/>
          <a:ln w="12700">
            <a:noFill/>
          </a:ln>
        </p:spPr>
        <p:txBody>
          <a:bodyPr anchor="ctr" anchorCtr="0">
            <a:spAutoFit/>
          </a:bodyPr>
          <a:p>
            <a:r>
              <a:rPr lang="en-US" altLang="zh-CN" sz="2400" b="1" dirty="0">
                <a:latin typeface="Times New Roman" panose="02020603050405020304" pitchFamily="18" charset="0"/>
                <a:cs typeface="Times New Roman" panose="02020603050405020304" pitchFamily="18" charset="0"/>
              </a:rPr>
              <a:t>2. </a:t>
            </a:r>
            <a:r>
              <a:rPr lang="zh-CN" altLang="en-US" sz="2400" b="1" dirty="0">
                <a:latin typeface="宋体" panose="02010600030101010101" pitchFamily="2" charset="-122"/>
                <a:cs typeface="宋体" panose="02010600030101010101" pitchFamily="2" charset="-122"/>
              </a:rPr>
              <a:t>屏蔽技术与双绞线传输</a:t>
            </a:r>
            <a:endParaRPr lang="zh-CN" altLang="en-US" sz="2400" b="1" dirty="0">
              <a:latin typeface="宋体" panose="02010600030101010101" pitchFamily="2" charset="-122"/>
              <a:cs typeface="宋体" panose="02010600030101010101" pitchFamily="2" charset="-122"/>
            </a:endParaRPr>
          </a:p>
        </p:txBody>
      </p:sp>
      <p:sp>
        <p:nvSpPr>
          <p:cNvPr id="70658" name="Text Box 2"/>
          <p:cNvSpPr txBox="1"/>
          <p:nvPr/>
        </p:nvSpPr>
        <p:spPr>
          <a:xfrm>
            <a:off x="395923"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ea typeface="楷体_GB2312" pitchFamily="49" charset="-122"/>
                <a:cs typeface="Times New Roman" panose="02020603050405020304" pitchFamily="18" charset="0"/>
              </a:rPr>
              <a:t>7.3.3</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抑制</a:t>
            </a:r>
            <a:r>
              <a:rPr lang="zh-CN" altLang="en-US" sz="2400" b="1" dirty="0">
                <a:latin typeface="Arial" panose="020B0604020202020204" pitchFamily="34" charset="0"/>
                <a:ea typeface="楷体_GB2312" pitchFamily="49" charset="-122"/>
              </a:rPr>
              <a:t>干扰的主要技术与措施</a:t>
            </a:r>
            <a:r>
              <a:rPr lang="zh-CN" altLang="en-US" sz="2400" b="1" dirty="0">
                <a:solidFill>
                  <a:srgbClr val="FFFF00"/>
                </a:solidFill>
                <a:latin typeface="Arial" panose="020B0604020202020204" pitchFamily="34" charset="0"/>
                <a:ea typeface="楷体_GB2312" pitchFamily="49" charset="-122"/>
              </a:rPr>
              <a:t> </a:t>
            </a:r>
            <a:endParaRPr lang="zh-CN" altLang="en-US" sz="2400" b="1" dirty="0">
              <a:solidFill>
                <a:srgbClr val="FFFF00"/>
              </a:solidFill>
              <a:latin typeface="Arial" panose="020B0604020202020204" pitchFamily="34" charset="0"/>
              <a:ea typeface="楷体_GB2312" pitchFamily="49" charset="-122"/>
            </a:endParaRPr>
          </a:p>
        </p:txBody>
      </p:sp>
      <p:sp>
        <p:nvSpPr>
          <p:cNvPr id="2" name="文本框 1"/>
          <p:cNvSpPr txBox="1"/>
          <p:nvPr/>
        </p:nvSpPr>
        <p:spPr>
          <a:xfrm>
            <a:off x="4356100" y="765175"/>
            <a:ext cx="4109720" cy="460375"/>
          </a:xfrm>
          <a:prstGeom prst="rect">
            <a:avLst/>
          </a:prstGeom>
          <a:noFill/>
        </p:spPr>
        <p:txBody>
          <a:bodyPr wrap="none" rtlCol="0" anchor="t">
            <a:spAutoFit/>
          </a:bodyPr>
          <a:p>
            <a:r>
              <a:rPr lang="en-US" altLang="zh-CN" sz="2400" b="1" dirty="0">
                <a:solidFill>
                  <a:srgbClr val="FF0000"/>
                </a:solidFill>
                <a:latin typeface="Times New Roman" panose="02020603050405020304" pitchFamily="18" charset="0"/>
                <a:cs typeface="Times New Roman" panose="02020603050405020304" pitchFamily="18" charset="0"/>
                <a:sym typeface="+mn-ea"/>
              </a:rPr>
              <a:t>2)</a:t>
            </a:r>
            <a:r>
              <a:rPr lang="zh-CN" altLang="en-US" sz="2400" b="1" dirty="0">
                <a:solidFill>
                  <a:srgbClr val="FF0000"/>
                </a:solidFill>
                <a:latin typeface="宋体" panose="02010600030101010101" pitchFamily="2" charset="-122"/>
                <a:cs typeface="宋体" panose="02010600030101010101" pitchFamily="2" charset="-122"/>
                <a:sym typeface="+mn-ea"/>
              </a:rPr>
              <a:t>双绞线和金属屏蔽线的使用</a:t>
            </a:r>
            <a:endParaRPr lang="zh-CN" altLang="en-US" sz="2400" b="1" dirty="0">
              <a:solidFill>
                <a:srgbClr val="FF0000"/>
              </a:solidFill>
              <a:latin typeface="宋体" panose="02010600030101010101" pitchFamily="2" charset="-122"/>
              <a:cs typeface="宋体" panose="02010600030101010101" pitchFamily="2" charset="-122"/>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5" name="Text Box 13"/>
          <p:cNvSpPr txBox="1"/>
          <p:nvPr/>
        </p:nvSpPr>
        <p:spPr>
          <a:xfrm>
            <a:off x="611188" y="1179830"/>
            <a:ext cx="8208962" cy="3415030"/>
          </a:xfrm>
          <a:prstGeom prst="rect">
            <a:avLst/>
          </a:prstGeom>
          <a:noFill/>
          <a:ln w="12700">
            <a:noFill/>
          </a:ln>
        </p:spPr>
        <p:txBody>
          <a:bodyPr anchor="ctr" anchorCtr="0">
            <a:spAutoFit/>
          </a:bodyPr>
          <a:p>
            <a:r>
              <a:rPr lang="en-US" altLang="zh-CN" sz="2400" b="1" dirty="0">
                <a:solidFill>
                  <a:srgbClr val="FFFF00"/>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rPr>
              <a:t>屏蔽线对静电干扰有很强的抑制作用，但对电磁感应干扰抑制能力不及双绞线，尤其在低频情况下，几乎没有屏蔽效果。</a:t>
            </a:r>
            <a:endParaRPr lang="zh-CN" altLang="en-US" sz="2400" b="1" dirty="0">
              <a:solidFill>
                <a:srgbClr val="FFFF00"/>
              </a:solidFill>
              <a:latin typeface="宋体" panose="02010600030101010101" pitchFamily="2" charset="-122"/>
              <a:cs typeface="宋体" panose="02010600030101010101" pitchFamily="2" charset="-122"/>
            </a:endParaRPr>
          </a:p>
          <a:p>
            <a:r>
              <a:rPr lang="zh-CN" altLang="en-US" sz="2400" b="1" dirty="0">
                <a:solidFill>
                  <a:srgbClr val="FFFF00"/>
                </a:solidFill>
                <a:latin typeface="宋体" panose="02010600030101010101" pitchFamily="2" charset="-122"/>
                <a:cs typeface="宋体" panose="02010600030101010101" pitchFamily="2" charset="-122"/>
              </a:rPr>
              <a:t>    </a:t>
            </a:r>
            <a:r>
              <a:rPr lang="zh-CN" altLang="en-US" sz="2400" b="1" dirty="0">
                <a:solidFill>
                  <a:srgbClr val="FF0066"/>
                </a:solidFill>
                <a:latin typeface="宋体" panose="02010600030101010101" pitchFamily="2" charset="-122"/>
                <a:cs typeface="宋体" panose="02010600030101010101" pitchFamily="2" charset="-122"/>
              </a:rPr>
              <a:t>由此得出结论：抑制静电干扰用屏蔽线，抑制电磁感应干扰应该用双绞线。</a:t>
            </a:r>
            <a:endParaRPr lang="zh-CN" altLang="en-US" sz="2400" b="1" dirty="0">
              <a:solidFill>
                <a:srgbClr val="FF0066"/>
              </a:solidFill>
              <a:latin typeface="宋体" panose="02010600030101010101" pitchFamily="2" charset="-122"/>
              <a:cs typeface="宋体" panose="02010600030101010101" pitchFamily="2" charset="-122"/>
            </a:endParaRPr>
          </a:p>
          <a:p>
            <a:r>
              <a:rPr lang="zh-CN" altLang="en-US" sz="2400" b="1" dirty="0">
                <a:solidFill>
                  <a:srgbClr val="FFFF00"/>
                </a:solidFill>
                <a:latin typeface="宋体" panose="02010600030101010101" pitchFamily="2" charset="-122"/>
                <a:cs typeface="宋体" panose="02010600030101010101" pitchFamily="2" charset="-122"/>
              </a:rPr>
              <a:t>    带金属屏蔽外层的双绞线，综合了双绞线和屏蔽线两者的优点，是较理想的信号线。在工程实践中，可以将双绞线穿在钢管或金属蛇皮管中，并将钢管和金属蛇皮管牢固地接地，就可以收到较好的抗干扰效果。</a:t>
            </a:r>
            <a:r>
              <a:rPr lang="zh-CN" altLang="en-US" dirty="0">
                <a:latin typeface="宋体" panose="02010600030101010101" pitchFamily="2" charset="-122"/>
                <a:cs typeface="宋体" panose="02010600030101010101" pitchFamily="2" charset="-122"/>
              </a:rPr>
              <a:t> </a:t>
            </a:r>
            <a:endParaRPr lang="zh-CN" altLang="en-US" dirty="0">
              <a:latin typeface="宋体" panose="02010600030101010101" pitchFamily="2" charset="-122"/>
              <a:cs typeface="宋体" panose="02010600030101010101" pitchFamily="2" charset="-122"/>
            </a:endParaRPr>
          </a:p>
        </p:txBody>
      </p:sp>
      <p:sp>
        <p:nvSpPr>
          <p:cNvPr id="74754" name="Text Box 3"/>
          <p:cNvSpPr txBox="1"/>
          <p:nvPr/>
        </p:nvSpPr>
        <p:spPr>
          <a:xfrm>
            <a:off x="611188" y="765175"/>
            <a:ext cx="6264275" cy="460375"/>
          </a:xfrm>
          <a:prstGeom prst="rect">
            <a:avLst/>
          </a:prstGeom>
          <a:noFill/>
          <a:ln w="12700">
            <a:noFill/>
          </a:ln>
        </p:spPr>
        <p:txBody>
          <a:bodyPr anchor="ctr" anchorCtr="0">
            <a:spAutoFit/>
          </a:bodyPr>
          <a:p>
            <a:r>
              <a:rPr lang="en-US" altLang="zh-CN" sz="2400" b="1" dirty="0">
                <a:latin typeface="Times New Roman" panose="02020603050405020304" pitchFamily="18" charset="0"/>
                <a:cs typeface="Times New Roman" panose="02020603050405020304" pitchFamily="18" charset="0"/>
              </a:rPr>
              <a:t>2. </a:t>
            </a:r>
            <a:r>
              <a:rPr lang="zh-CN" altLang="en-US" sz="2400" b="1" dirty="0">
                <a:latin typeface="宋体" panose="02010600030101010101" pitchFamily="2" charset="-122"/>
                <a:cs typeface="宋体" panose="02010600030101010101" pitchFamily="2" charset="-122"/>
              </a:rPr>
              <a:t>屏蔽技术与双绞线传输</a:t>
            </a:r>
            <a:endParaRPr lang="zh-CN" altLang="en-US" sz="2400" b="1" dirty="0">
              <a:latin typeface="宋体" panose="02010600030101010101" pitchFamily="2" charset="-122"/>
              <a:cs typeface="宋体" panose="02010600030101010101" pitchFamily="2" charset="-122"/>
            </a:endParaRPr>
          </a:p>
        </p:txBody>
      </p:sp>
      <p:sp>
        <p:nvSpPr>
          <p:cNvPr id="70658" name="Text Box 2"/>
          <p:cNvSpPr txBox="1"/>
          <p:nvPr/>
        </p:nvSpPr>
        <p:spPr>
          <a:xfrm>
            <a:off x="395923"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ea typeface="楷体_GB2312" pitchFamily="49" charset="-122"/>
                <a:cs typeface="Times New Roman" panose="02020603050405020304" pitchFamily="18" charset="0"/>
              </a:rPr>
              <a:t>7.3.3</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抑制</a:t>
            </a:r>
            <a:r>
              <a:rPr lang="zh-CN" altLang="en-US" sz="2400" b="1" dirty="0">
                <a:latin typeface="Arial" panose="020B0604020202020204" pitchFamily="34" charset="0"/>
                <a:ea typeface="楷体_GB2312" pitchFamily="49" charset="-122"/>
              </a:rPr>
              <a:t>干扰的主要技术与措施</a:t>
            </a:r>
            <a:r>
              <a:rPr lang="zh-CN" altLang="en-US" sz="2400" b="1" dirty="0">
                <a:solidFill>
                  <a:srgbClr val="FFFF00"/>
                </a:solidFill>
                <a:latin typeface="Arial" panose="020B0604020202020204" pitchFamily="34" charset="0"/>
                <a:ea typeface="楷体_GB2312" pitchFamily="49" charset="-122"/>
              </a:rPr>
              <a:t> </a:t>
            </a:r>
            <a:endParaRPr lang="zh-CN" altLang="en-US" sz="2400" b="1" dirty="0">
              <a:solidFill>
                <a:srgbClr val="FFFF00"/>
              </a:solidFill>
              <a:latin typeface="Arial" panose="020B0604020202020204" pitchFamily="34" charset="0"/>
              <a:ea typeface="楷体_GB2312" pitchFamily="49" charset="-122"/>
            </a:endParaRPr>
          </a:p>
        </p:txBody>
      </p:sp>
      <p:sp>
        <p:nvSpPr>
          <p:cNvPr id="2" name="文本框 1"/>
          <p:cNvSpPr txBox="1"/>
          <p:nvPr/>
        </p:nvSpPr>
        <p:spPr>
          <a:xfrm>
            <a:off x="4356100" y="765175"/>
            <a:ext cx="4109720" cy="460375"/>
          </a:xfrm>
          <a:prstGeom prst="rect">
            <a:avLst/>
          </a:prstGeom>
          <a:noFill/>
        </p:spPr>
        <p:txBody>
          <a:bodyPr wrap="none" rtlCol="0" anchor="t">
            <a:spAutoFit/>
          </a:bodyPr>
          <a:p>
            <a:r>
              <a:rPr lang="en-US" altLang="zh-CN" sz="2400" b="1" dirty="0">
                <a:solidFill>
                  <a:srgbClr val="FF0000"/>
                </a:solidFill>
                <a:latin typeface="Times New Roman" panose="02020603050405020304" pitchFamily="18" charset="0"/>
                <a:cs typeface="Times New Roman" panose="02020603050405020304" pitchFamily="18" charset="0"/>
                <a:sym typeface="+mn-ea"/>
              </a:rPr>
              <a:t>2)</a:t>
            </a:r>
            <a:r>
              <a:rPr lang="zh-CN" altLang="en-US" sz="2400" b="1" dirty="0">
                <a:solidFill>
                  <a:srgbClr val="FF0000"/>
                </a:solidFill>
                <a:latin typeface="宋体" panose="02010600030101010101" pitchFamily="2" charset="-122"/>
                <a:cs typeface="宋体" panose="02010600030101010101" pitchFamily="2" charset="-122"/>
                <a:sym typeface="+mn-ea"/>
              </a:rPr>
              <a:t>双绞线和金属屏蔽线的使用</a:t>
            </a:r>
            <a:endParaRPr lang="zh-CN" altLang="en-US" sz="2400" b="1" dirty="0">
              <a:solidFill>
                <a:srgbClr val="FF0000"/>
              </a:solidFill>
              <a:latin typeface="宋体" panose="02010600030101010101" pitchFamily="2" charset="-122"/>
              <a:cs typeface="宋体" panose="02010600030101010101" pitchFamily="2" charset="-122"/>
              <a:sym typeface="+mn-ea"/>
            </a:endParaRPr>
          </a:p>
        </p:txBody>
      </p:sp>
      <p:pic>
        <p:nvPicPr>
          <p:cNvPr id="3" name="图片 2"/>
          <p:cNvPicPr>
            <a:picLocks noChangeAspect="1"/>
          </p:cNvPicPr>
          <p:nvPr/>
        </p:nvPicPr>
        <p:blipFill>
          <a:blip r:embed="rId1"/>
          <a:stretch>
            <a:fillRect/>
          </a:stretch>
        </p:blipFill>
        <p:spPr>
          <a:xfrm>
            <a:off x="899160" y="2420620"/>
            <a:ext cx="7250430" cy="321056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Text Box 3"/>
          <p:cNvSpPr txBox="1"/>
          <p:nvPr/>
        </p:nvSpPr>
        <p:spPr>
          <a:xfrm>
            <a:off x="611505" y="764540"/>
            <a:ext cx="2164080" cy="460375"/>
          </a:xfrm>
          <a:prstGeom prst="rect">
            <a:avLst/>
          </a:prstGeom>
          <a:noFill/>
          <a:ln w="12700">
            <a:noFill/>
          </a:ln>
        </p:spPr>
        <p:txBody>
          <a:bodyPr wrap="square" anchor="ctr" anchorCtr="0">
            <a:spAutoFit/>
          </a:bodyPr>
          <a:p>
            <a:r>
              <a:rPr lang="en-US" altLang="zh-CN" sz="2400" b="1" dirty="0">
                <a:latin typeface="Times New Roman" panose="02020603050405020304" pitchFamily="18" charset="0"/>
                <a:cs typeface="Times New Roman" panose="02020603050405020304" pitchFamily="18" charset="0"/>
              </a:rPr>
              <a:t>3. </a:t>
            </a:r>
            <a:r>
              <a:rPr lang="zh-CN" altLang="en-US" sz="2400" b="1" dirty="0">
                <a:latin typeface="宋体" panose="02010600030101010101" pitchFamily="2" charset="-122"/>
                <a:cs typeface="宋体" panose="02010600030101010101" pitchFamily="2" charset="-122"/>
              </a:rPr>
              <a:t>隔离技术</a:t>
            </a:r>
            <a:endParaRPr lang="zh-CN" altLang="en-US" sz="2400" b="1" dirty="0">
              <a:latin typeface="宋体" panose="02010600030101010101" pitchFamily="2" charset="-122"/>
              <a:cs typeface="宋体" panose="02010600030101010101" pitchFamily="2" charset="-122"/>
            </a:endParaRPr>
          </a:p>
        </p:txBody>
      </p:sp>
      <p:sp>
        <p:nvSpPr>
          <p:cNvPr id="82950" name="Text Box 13"/>
          <p:cNvSpPr txBox="1"/>
          <p:nvPr/>
        </p:nvSpPr>
        <p:spPr>
          <a:xfrm>
            <a:off x="450850" y="1144905"/>
            <a:ext cx="8566785" cy="3784600"/>
          </a:xfrm>
          <a:prstGeom prst="rect">
            <a:avLst/>
          </a:prstGeom>
          <a:noFill/>
          <a:ln w="12700">
            <a:noFill/>
          </a:ln>
        </p:spPr>
        <p:txBody>
          <a:bodyPr wrap="square" anchor="ctr" anchorCtr="0">
            <a:spAutoFit/>
          </a:bodyPr>
          <a:p>
            <a:r>
              <a:rPr lang="en-US" altLang="zh-CN" sz="2400" b="1" dirty="0">
                <a:solidFill>
                  <a:srgbClr val="FFFF00"/>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rPr>
              <a:t>信号的隔离目的之一是从电路上把干扰源和易干扰的部分隔离开来，使测控装置与现场仅保持信号联系，但不直接发生电的联系。隔离的实质是把引进的干扰通道切断，从而达到隔离现场干扰的目的。</a:t>
            </a:r>
            <a:endParaRPr lang="zh-CN" altLang="en-US" sz="2400" b="1" dirty="0">
              <a:solidFill>
                <a:srgbClr val="FFFF00"/>
              </a:solidFill>
              <a:latin typeface="宋体" panose="02010600030101010101" pitchFamily="2" charset="-122"/>
              <a:cs typeface="宋体" panose="02010600030101010101" pitchFamily="2" charset="-122"/>
            </a:endParaRPr>
          </a:p>
          <a:p>
            <a:r>
              <a:rPr lang="zh-CN" altLang="en-US" sz="2400" b="1" dirty="0">
                <a:solidFill>
                  <a:srgbClr val="FFFF00"/>
                </a:solidFill>
                <a:latin typeface="宋体" panose="02010600030101010101" pitchFamily="2" charset="-122"/>
                <a:cs typeface="宋体" panose="02010600030101010101" pitchFamily="2" charset="-122"/>
              </a:rPr>
              <a:t>    一般工业应用的智能仪器中的微机测控系统既包括弱电控制部分，又包括强电控制部分。为了使两者之间既保持控制信号的联系。又要隔绝电气方面的联系，既实现弱电和强电隔离，是保证系统工作稳定，设备与操作人员安全的重要措施。</a:t>
            </a:r>
            <a:endParaRPr lang="zh-CN" altLang="en-US" sz="2400" b="1" dirty="0">
              <a:solidFill>
                <a:srgbClr val="FFFF00"/>
              </a:solidFill>
              <a:latin typeface="宋体" panose="02010600030101010101" pitchFamily="2" charset="-122"/>
              <a:cs typeface="宋体" panose="02010600030101010101" pitchFamily="2" charset="-122"/>
            </a:endParaRPr>
          </a:p>
          <a:p>
            <a:r>
              <a:rPr lang="zh-CN" altLang="en-US" sz="2400" b="1" dirty="0">
                <a:solidFill>
                  <a:srgbClr val="FFFF00"/>
                </a:solidFill>
                <a:latin typeface="宋体" panose="02010600030101010101" pitchFamily="2" charset="-122"/>
                <a:cs typeface="宋体" panose="02010600030101010101" pitchFamily="2" charset="-122"/>
              </a:rPr>
              <a:t>    </a:t>
            </a:r>
            <a:r>
              <a:rPr lang="zh-CN" altLang="en-US" sz="2400" b="1" dirty="0">
                <a:solidFill>
                  <a:srgbClr val="FF0066"/>
                </a:solidFill>
                <a:latin typeface="宋体" panose="02010600030101010101" pitchFamily="2" charset="-122"/>
                <a:cs typeface="宋体" panose="02010600030101010101" pitchFamily="2" charset="-122"/>
              </a:rPr>
              <a:t>测控装置与现场信号之间，弱电和强电之间，常用的隔离方式有光电隔离、变压器隔离、继电器隔离等。</a:t>
            </a:r>
            <a:endParaRPr lang="zh-CN" altLang="en-US" sz="2400" b="1" dirty="0">
              <a:solidFill>
                <a:srgbClr val="FF0066"/>
              </a:solidFill>
              <a:latin typeface="宋体" panose="02010600030101010101" pitchFamily="2" charset="-122"/>
              <a:cs typeface="宋体" panose="02010600030101010101" pitchFamily="2" charset="-122"/>
            </a:endParaRPr>
          </a:p>
        </p:txBody>
      </p:sp>
      <p:sp>
        <p:nvSpPr>
          <p:cNvPr id="70658" name="Text Box 2"/>
          <p:cNvSpPr txBox="1"/>
          <p:nvPr/>
        </p:nvSpPr>
        <p:spPr>
          <a:xfrm>
            <a:off x="395923"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ea typeface="楷体_GB2312" pitchFamily="49" charset="-122"/>
                <a:cs typeface="Times New Roman" panose="02020603050405020304" pitchFamily="18" charset="0"/>
              </a:rPr>
              <a:t>7.3.3</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抑制</a:t>
            </a:r>
            <a:r>
              <a:rPr lang="zh-CN" altLang="en-US" sz="2400" b="1" dirty="0">
                <a:latin typeface="Arial" panose="020B0604020202020204" pitchFamily="34" charset="0"/>
                <a:ea typeface="楷体_GB2312" pitchFamily="49" charset="-122"/>
              </a:rPr>
              <a:t>干扰的主要技术与措施</a:t>
            </a:r>
            <a:r>
              <a:rPr lang="zh-CN" altLang="en-US" sz="2400" b="1" dirty="0">
                <a:solidFill>
                  <a:srgbClr val="FFFF00"/>
                </a:solidFill>
                <a:latin typeface="Arial" panose="020B0604020202020204" pitchFamily="34" charset="0"/>
                <a:ea typeface="楷体_GB2312" pitchFamily="49" charset="-122"/>
              </a:rPr>
              <a:t> </a:t>
            </a:r>
            <a:endParaRPr lang="zh-CN" altLang="en-US" sz="2400" b="1" dirty="0">
              <a:solidFill>
                <a:srgbClr val="FFFF00"/>
              </a:solidFill>
              <a:latin typeface="Arial" panose="020B0604020202020204" pitchFamily="34" charset="0"/>
              <a:ea typeface="楷体_GB2312"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3" name="Text Box 12"/>
          <p:cNvSpPr txBox="1"/>
          <p:nvPr/>
        </p:nvSpPr>
        <p:spPr>
          <a:xfrm>
            <a:off x="539750" y="1115378"/>
            <a:ext cx="8420735" cy="2614930"/>
          </a:xfrm>
          <a:prstGeom prst="rect">
            <a:avLst/>
          </a:prstGeom>
          <a:noFill/>
          <a:ln w="12700">
            <a:noFill/>
          </a:ln>
        </p:spPr>
        <p:txBody>
          <a:bodyPr wrap="square" anchor="ctr" anchorCtr="0">
            <a:spAutoFit/>
          </a:bodyPr>
          <a:p>
            <a:r>
              <a:rPr lang="en-US" altLang="zh-CN" sz="2400" b="1" dirty="0">
                <a:solidFill>
                  <a:schemeClr val="tx1"/>
                </a:solidFill>
                <a:latin typeface="Times New Roman" panose="02020603050405020304" pitchFamily="18" charset="0"/>
                <a:cs typeface="Times New Roman" panose="02020603050405020304" pitchFamily="18" charset="0"/>
              </a:rPr>
              <a:t>a.</a:t>
            </a:r>
            <a:r>
              <a:rPr lang="zh-CN" altLang="en-US" sz="2400" b="1" dirty="0">
                <a:solidFill>
                  <a:schemeClr val="tx1"/>
                </a:solidFill>
                <a:latin typeface="宋体" panose="02010600030101010101" pitchFamily="2" charset="-122"/>
                <a:cs typeface="宋体" panose="02010600030101010101" pitchFamily="2" charset="-122"/>
              </a:rPr>
              <a:t>光电隔离</a:t>
            </a:r>
            <a:r>
              <a:rPr lang="en-US" altLang="zh-CN" sz="2400" b="1" dirty="0">
                <a:solidFill>
                  <a:schemeClr val="tx1"/>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光电隔离是由光电耦合器件完成的。光电耦合器是</a:t>
            </a:r>
            <a:r>
              <a:rPr lang="en-US" altLang="zh-CN" sz="2000" b="1" dirty="0">
                <a:solidFill>
                  <a:srgbClr val="FFFF00"/>
                </a:solidFill>
                <a:latin typeface="宋体" panose="02010600030101010101" pitchFamily="2" charset="-122"/>
                <a:cs typeface="宋体" panose="02010600030101010101" pitchFamily="2" charset="-122"/>
              </a:rPr>
              <a:t>70</a:t>
            </a:r>
            <a:r>
              <a:rPr lang="zh-CN" altLang="en-US" sz="2000" b="1" dirty="0">
                <a:solidFill>
                  <a:srgbClr val="FFFF00"/>
                </a:solidFill>
                <a:latin typeface="宋体" panose="02010600030101010101" pitchFamily="2" charset="-122"/>
                <a:cs typeface="宋体" panose="02010600030101010101" pitchFamily="2" charset="-122"/>
              </a:rPr>
              <a:t>年代发展起来的新型电子元件，是以光为媒介传输信号的器件。其输入端配置发光源，输出端配置受光器，因而输入和输出在电气上是完全隔离的。</a:t>
            </a:r>
            <a:endParaRPr lang="zh-CN" altLang="en-US" sz="20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 </a:t>
            </a:r>
            <a:r>
              <a:rPr lang="en-US" altLang="zh-CN" sz="2000" b="1" dirty="0">
                <a:solidFill>
                  <a:srgbClr val="FFFF00"/>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开关量输入电路接入光电耦合器之后，由于光电耦合器的隔离作用，使夹杂在输入开关量中的各种干扰脉冲都被挡在输入回路的一侧。除此之外，还能起到很好的安全保障作用，因为光电耦合不是将输入侧和输出侧的电信号进行直接耦合，而是以光为媒介进行间接耦合，具有较高的电气隔离和抗干扰能力。</a:t>
            </a:r>
            <a:r>
              <a:rPr lang="zh-CN" altLang="en-US" sz="2000" b="1" dirty="0">
                <a:solidFill>
                  <a:srgbClr val="FFFF00"/>
                </a:solidFill>
                <a:latin typeface="宋体" panose="02010600030101010101" pitchFamily="2" charset="-122"/>
                <a:cs typeface="宋体" panose="02010600030101010101" pitchFamily="2" charset="-122"/>
                <a:sym typeface="+mn-ea"/>
              </a:rPr>
              <a:t>具体原因分析如下：</a:t>
            </a:r>
            <a:endParaRPr lang="zh-CN" altLang="en-US" sz="2000" b="1" dirty="0">
              <a:solidFill>
                <a:srgbClr val="FFFF00"/>
              </a:solidFill>
              <a:latin typeface="宋体" panose="02010600030101010101" pitchFamily="2" charset="-122"/>
              <a:cs typeface="宋体" panose="02010600030101010101" pitchFamily="2" charset="-122"/>
            </a:endParaRPr>
          </a:p>
        </p:txBody>
      </p:sp>
      <p:sp>
        <p:nvSpPr>
          <p:cNvPr id="70658" name="Text Box 2"/>
          <p:cNvSpPr txBox="1"/>
          <p:nvPr/>
        </p:nvSpPr>
        <p:spPr>
          <a:xfrm>
            <a:off x="395923"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ea typeface="楷体_GB2312" pitchFamily="49" charset="-122"/>
                <a:cs typeface="Times New Roman" panose="02020603050405020304" pitchFamily="18" charset="0"/>
              </a:rPr>
              <a:t>7.3.3</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抑制</a:t>
            </a:r>
            <a:r>
              <a:rPr lang="zh-CN" altLang="en-US" sz="2400" b="1" dirty="0">
                <a:latin typeface="Arial" panose="020B0604020202020204" pitchFamily="34" charset="0"/>
                <a:ea typeface="楷体_GB2312" pitchFamily="49" charset="-122"/>
              </a:rPr>
              <a:t>干扰的主要技术与措施</a:t>
            </a:r>
            <a:r>
              <a:rPr lang="zh-CN" altLang="en-US" sz="2400" b="1" dirty="0">
                <a:solidFill>
                  <a:srgbClr val="FFFF00"/>
                </a:solidFill>
                <a:latin typeface="Arial" panose="020B0604020202020204" pitchFamily="34" charset="0"/>
                <a:ea typeface="楷体_GB2312" pitchFamily="49" charset="-122"/>
              </a:rPr>
              <a:t> </a:t>
            </a:r>
            <a:endParaRPr lang="zh-CN" altLang="en-US" sz="2400" b="1" dirty="0">
              <a:solidFill>
                <a:srgbClr val="FFFF00"/>
              </a:solidFill>
              <a:latin typeface="Arial" panose="020B0604020202020204" pitchFamily="34" charset="0"/>
              <a:ea typeface="楷体_GB2312" pitchFamily="49" charset="-122"/>
            </a:endParaRPr>
          </a:p>
        </p:txBody>
      </p:sp>
      <p:sp>
        <p:nvSpPr>
          <p:cNvPr id="82946" name="Text Box 3"/>
          <p:cNvSpPr txBox="1"/>
          <p:nvPr/>
        </p:nvSpPr>
        <p:spPr>
          <a:xfrm>
            <a:off x="611505" y="764540"/>
            <a:ext cx="2164080" cy="460375"/>
          </a:xfrm>
          <a:prstGeom prst="rect">
            <a:avLst/>
          </a:prstGeom>
          <a:noFill/>
          <a:ln w="12700">
            <a:noFill/>
          </a:ln>
        </p:spPr>
        <p:txBody>
          <a:bodyPr wrap="square" anchor="ctr" anchorCtr="0">
            <a:spAutoFit/>
          </a:bodyPr>
          <a:p>
            <a:r>
              <a:rPr lang="en-US" altLang="zh-CN" sz="2400" b="1" dirty="0">
                <a:latin typeface="Times New Roman" panose="02020603050405020304" pitchFamily="18" charset="0"/>
                <a:cs typeface="Times New Roman" panose="02020603050405020304" pitchFamily="18" charset="0"/>
              </a:rPr>
              <a:t>3. </a:t>
            </a:r>
            <a:r>
              <a:rPr lang="zh-CN" altLang="en-US" sz="2400" b="1" dirty="0">
                <a:latin typeface="宋体" panose="02010600030101010101" pitchFamily="2" charset="-122"/>
                <a:cs typeface="宋体" panose="02010600030101010101" pitchFamily="2" charset="-122"/>
              </a:rPr>
              <a:t>隔离技术</a:t>
            </a:r>
            <a:endParaRPr lang="zh-CN" altLang="en-US" sz="2400" b="1" dirty="0">
              <a:latin typeface="宋体" panose="02010600030101010101" pitchFamily="2" charset="-122"/>
              <a:cs typeface="宋体" panose="02010600030101010101" pitchFamily="2" charset="-122"/>
            </a:endParaRPr>
          </a:p>
        </p:txBody>
      </p:sp>
      <p:sp>
        <p:nvSpPr>
          <p:cNvPr id="84997" name="Text Box 12"/>
          <p:cNvSpPr txBox="1"/>
          <p:nvPr/>
        </p:nvSpPr>
        <p:spPr>
          <a:xfrm>
            <a:off x="467995" y="3646805"/>
            <a:ext cx="8583295" cy="3169285"/>
          </a:xfrm>
          <a:prstGeom prst="rect">
            <a:avLst/>
          </a:prstGeom>
          <a:noFill/>
          <a:ln w="12700">
            <a:noFill/>
          </a:ln>
        </p:spPr>
        <p:txBody>
          <a:bodyPr wrap="square" anchor="ctr" anchorCtr="0">
            <a:spAutoFit/>
          </a:bodyPr>
          <a:p>
            <a:r>
              <a:rPr lang="en-US" altLang="zh-CN" sz="2000" b="1" dirty="0">
                <a:solidFill>
                  <a:srgbClr val="FFFF00"/>
                </a:solidFill>
                <a:latin typeface="Times New Roman" panose="02020603050405020304" pitchFamily="18" charset="0"/>
                <a:cs typeface="Times New Roman" panose="02020603050405020304" pitchFamily="18" charset="0"/>
              </a:rPr>
              <a:t>1</a:t>
            </a:r>
            <a:r>
              <a:rPr lang="zh-CN" altLang="en-US" sz="2000" b="1" dirty="0">
                <a:solidFill>
                  <a:srgbClr val="FFFF00"/>
                </a:solidFill>
                <a:latin typeface="Times New Roman" panose="02020603050405020304" pitchFamily="18" charset="0"/>
                <a:cs typeface="Times New Roman" panose="02020603050405020304" pitchFamily="18" charset="0"/>
              </a:rPr>
              <a:t>）</a:t>
            </a:r>
            <a:r>
              <a:rPr lang="zh-CN" altLang="en-US" sz="2000" b="1" dirty="0">
                <a:solidFill>
                  <a:srgbClr val="FFFF00"/>
                </a:solidFill>
                <a:latin typeface="宋体" panose="02010600030101010101" pitchFamily="2" charset="-122"/>
                <a:cs typeface="宋体" panose="02010600030101010101" pitchFamily="2" charset="-122"/>
              </a:rPr>
              <a:t>光电耦合器的输入阻抗很低（一般为</a:t>
            </a:r>
            <a:r>
              <a:rPr lang="en-US" altLang="zh-CN" sz="2000" b="1" dirty="0">
                <a:solidFill>
                  <a:srgbClr val="FFFF00"/>
                </a:solidFill>
                <a:latin typeface="Times New Roman" panose="02020603050405020304" pitchFamily="18" charset="0"/>
                <a:cs typeface="Times New Roman" panose="02020603050405020304" pitchFamily="18" charset="0"/>
              </a:rPr>
              <a:t>100-1k</a:t>
            </a:r>
            <a:r>
              <a:rPr lang="zh-CN" altLang="en-US" sz="2000" b="1" dirty="0">
                <a:solidFill>
                  <a:srgbClr val="FFFF00"/>
                </a:solidFill>
                <a:latin typeface="宋体" panose="02010600030101010101" pitchFamily="2" charset="-122"/>
                <a:cs typeface="宋体" panose="02010600030101010101" pitchFamily="2" charset="-122"/>
              </a:rPr>
              <a:t>），而干扰源内阻一般都很大</a:t>
            </a:r>
            <a:r>
              <a:rPr lang="en-US" altLang="zh-CN" sz="2000" b="1" dirty="0">
                <a:solidFill>
                  <a:srgbClr val="FFFF00"/>
                </a:solidFill>
                <a:latin typeface="宋体" panose="02010600030101010101" pitchFamily="2" charset="-122"/>
                <a:cs typeface="宋体" panose="02010600030101010101" pitchFamily="2" charset="-122"/>
              </a:rPr>
              <a:t>,</a:t>
            </a:r>
            <a:r>
              <a:rPr lang="zh-CN" altLang="en-US" sz="2000" b="1" dirty="0">
                <a:solidFill>
                  <a:srgbClr val="FFFF00"/>
                </a:solidFill>
                <a:latin typeface="宋体" panose="02010600030101010101" pitchFamily="2" charset="-122"/>
                <a:cs typeface="宋体" panose="02010600030101010101" pitchFamily="2" charset="-122"/>
              </a:rPr>
              <a:t>按分压比原理，传送到光耦合器输入端的干扰电压就变得小了。</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rgbClr val="FFFF00"/>
                </a:solidFill>
                <a:latin typeface="Times New Roman" panose="02020603050405020304" pitchFamily="18" charset="0"/>
                <a:cs typeface="Times New Roman" panose="02020603050405020304" pitchFamily="18" charset="0"/>
              </a:rPr>
              <a:t>2</a:t>
            </a:r>
            <a:r>
              <a:rPr lang="zh-CN" altLang="en-US" sz="2000" b="1" dirty="0">
                <a:solidFill>
                  <a:srgbClr val="FFFF00"/>
                </a:solidFill>
                <a:latin typeface="Times New Roman" panose="02020603050405020304" pitchFamily="18" charset="0"/>
                <a:cs typeface="Times New Roman" panose="02020603050405020304" pitchFamily="18" charset="0"/>
              </a:rPr>
              <a:t>）</a:t>
            </a:r>
            <a:r>
              <a:rPr lang="zh-CN" altLang="en-US" sz="2000" b="1" dirty="0">
                <a:solidFill>
                  <a:srgbClr val="FFFF00"/>
                </a:solidFill>
                <a:latin typeface="宋体" panose="02010600030101010101" pitchFamily="2" charset="-122"/>
                <a:cs typeface="宋体" panose="02010600030101010101" pitchFamily="2" charset="-122"/>
              </a:rPr>
              <a:t>由于一般干扰噪声源的内阻都很大，虽然也能供给较大的干扰电压，但可供出的能量却很少，只能形成很弱的电流</a:t>
            </a:r>
            <a:r>
              <a:rPr lang="en-US" altLang="zh-CN" sz="2000" b="1" dirty="0">
                <a:solidFill>
                  <a:srgbClr val="FFFF00"/>
                </a:solidFill>
                <a:latin typeface="宋体" panose="02010600030101010101" pitchFamily="2" charset="-122"/>
                <a:cs typeface="宋体" panose="02010600030101010101" pitchFamily="2" charset="-122"/>
              </a:rPr>
              <a:t>,</a:t>
            </a:r>
            <a:r>
              <a:rPr lang="zh-CN" altLang="en-US" sz="2000" b="1" dirty="0">
                <a:solidFill>
                  <a:srgbClr val="FFFF00"/>
                </a:solidFill>
                <a:latin typeface="宋体" panose="02010600030101010101" pitchFamily="2" charset="-122"/>
                <a:cs typeface="宋体" panose="02010600030101010101" pitchFamily="2" charset="-122"/>
              </a:rPr>
              <a:t>而光电耦合器的发光二极管只有通过一定的电流才能发光，因此，即使电压幅值很高的干扰，由于没有足够的能量，也不能使二极管发光。</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rgbClr val="FFFF00"/>
                </a:solidFill>
                <a:latin typeface="Times New Roman" panose="02020603050405020304" pitchFamily="18" charset="0"/>
                <a:cs typeface="Times New Roman" panose="02020603050405020304" pitchFamily="18" charset="0"/>
              </a:rPr>
              <a:t>3</a:t>
            </a:r>
            <a:r>
              <a:rPr lang="zh-CN" altLang="en-US" sz="2000" b="1" dirty="0">
                <a:solidFill>
                  <a:srgbClr val="FFFF00"/>
                </a:solidFill>
                <a:latin typeface="Times New Roman" panose="02020603050405020304" pitchFamily="18" charset="0"/>
                <a:cs typeface="Times New Roman" panose="02020603050405020304" pitchFamily="18" charset="0"/>
              </a:rPr>
              <a:t>）</a:t>
            </a:r>
            <a:r>
              <a:rPr lang="zh-CN" altLang="en-US" sz="2000" b="1" dirty="0">
                <a:solidFill>
                  <a:srgbClr val="FFFF00"/>
                </a:solidFill>
                <a:latin typeface="宋体" panose="02010600030101010101" pitchFamily="2" charset="-122"/>
                <a:cs typeface="宋体" panose="02010600030101010101" pitchFamily="2" charset="-122"/>
              </a:rPr>
              <a:t>光电耦合的输入</a:t>
            </a:r>
            <a:r>
              <a:rPr lang="en-US" altLang="zh-CN" sz="2000" b="1" dirty="0">
                <a:solidFill>
                  <a:srgbClr val="FFFF00"/>
                </a:solidFill>
                <a:latin typeface="宋体" panose="02010600030101010101" pitchFamily="2" charset="-122"/>
                <a:cs typeface="宋体" panose="02010600030101010101" pitchFamily="2" charset="-122"/>
              </a:rPr>
              <a:t>/</a:t>
            </a:r>
            <a:r>
              <a:rPr lang="zh-CN" altLang="en-US" sz="2000" b="1" dirty="0">
                <a:solidFill>
                  <a:srgbClr val="FFFF00"/>
                </a:solidFill>
                <a:latin typeface="宋体" panose="02010600030101010101" pitchFamily="2" charset="-122"/>
                <a:cs typeface="宋体" panose="02010600030101010101" pitchFamily="2" charset="-122"/>
              </a:rPr>
              <a:t>输出间的电容很小</a:t>
            </a:r>
            <a:r>
              <a:rPr lang="en-US" altLang="zh-CN" sz="2000" b="1" dirty="0">
                <a:solidFill>
                  <a:srgbClr val="FFFF00"/>
                </a:solidFill>
                <a:latin typeface="宋体" panose="02010600030101010101" pitchFamily="2" charset="-122"/>
                <a:cs typeface="宋体" panose="02010600030101010101" pitchFamily="2" charset="-122"/>
              </a:rPr>
              <a:t>(</a:t>
            </a:r>
            <a:r>
              <a:rPr lang="zh-CN" altLang="en-US" sz="2000" b="1" dirty="0">
                <a:solidFill>
                  <a:srgbClr val="FFFF00"/>
                </a:solidFill>
                <a:latin typeface="宋体" panose="02010600030101010101" pitchFamily="2" charset="-122"/>
                <a:cs typeface="宋体" panose="02010600030101010101" pitchFamily="2" charset="-122"/>
              </a:rPr>
              <a:t>一般为</a:t>
            </a:r>
            <a:r>
              <a:rPr lang="en-US" altLang="zh-CN" sz="2000" b="1" dirty="0">
                <a:solidFill>
                  <a:srgbClr val="FFFF00"/>
                </a:solidFill>
                <a:latin typeface="Times New Roman" panose="02020603050405020304" pitchFamily="18" charset="0"/>
                <a:cs typeface="Times New Roman" panose="02020603050405020304" pitchFamily="18" charset="0"/>
              </a:rPr>
              <a:t>0.5-2pF</a:t>
            </a:r>
            <a:r>
              <a:rPr lang="en-US" altLang="zh-CN" sz="2000" b="1" dirty="0">
                <a:solidFill>
                  <a:srgbClr val="FFFF00"/>
                </a:solidFill>
                <a:latin typeface="宋体" panose="02010600030101010101" pitchFamily="2" charset="-122"/>
                <a:cs typeface="宋体" panose="02010600030101010101" pitchFamily="2" charset="-122"/>
              </a:rPr>
              <a:t>),</a:t>
            </a:r>
            <a:r>
              <a:rPr lang="zh-CN" altLang="en-US" sz="2000" b="1" dirty="0">
                <a:solidFill>
                  <a:srgbClr val="FFFF00"/>
                </a:solidFill>
                <a:latin typeface="宋体" panose="02010600030101010101" pitchFamily="2" charset="-122"/>
                <a:cs typeface="宋体" panose="02010600030101010101" pitchFamily="2" charset="-122"/>
              </a:rPr>
              <a:t>绝缘电阻又非常大，因而被控设备的各种干扰很难反馈到输入系统中去。</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rgbClr val="FFFF00"/>
                </a:solidFill>
                <a:latin typeface="Times New Roman" panose="02020603050405020304" pitchFamily="18" charset="0"/>
                <a:cs typeface="Times New Roman" panose="02020603050405020304" pitchFamily="18" charset="0"/>
              </a:rPr>
              <a:t>4</a:t>
            </a:r>
            <a:r>
              <a:rPr lang="zh-CN" altLang="en-US" sz="2000" b="1" dirty="0">
                <a:solidFill>
                  <a:srgbClr val="FFFF00"/>
                </a:solidFill>
                <a:latin typeface="Times New Roman" panose="02020603050405020304" pitchFamily="18" charset="0"/>
                <a:cs typeface="Times New Roman" panose="02020603050405020304" pitchFamily="18" charset="0"/>
              </a:rPr>
              <a:t>）</a:t>
            </a:r>
            <a:r>
              <a:rPr lang="zh-CN" altLang="en-US" sz="2000" b="1" dirty="0">
                <a:solidFill>
                  <a:srgbClr val="FFFF00"/>
                </a:solidFill>
                <a:latin typeface="宋体" panose="02010600030101010101" pitchFamily="2" charset="-122"/>
                <a:cs typeface="宋体" panose="02010600030101010101" pitchFamily="2" charset="-122"/>
              </a:rPr>
              <a:t>光电耦合器的光电耦合部分是在一个密封的管壳内进行的，不会受到外界光的干扰。</a:t>
            </a:r>
            <a:endParaRPr lang="zh-CN" altLang="en-US" sz="2000" b="1" dirty="0">
              <a:solidFill>
                <a:srgbClr val="FFFF00"/>
              </a:solidFill>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973">
                                            <p:txEl>
                                              <p:pRg st="0" end="0"/>
                                            </p:txEl>
                                          </p:spTgt>
                                        </p:tgtEl>
                                        <p:attrNameLst>
                                          <p:attrName>style.visibility</p:attrName>
                                        </p:attrNameLst>
                                      </p:cBhvr>
                                      <p:to>
                                        <p:strVal val="visible"/>
                                      </p:to>
                                    </p:set>
                                    <p:anim calcmode="lin" valueType="num">
                                      <p:cBhvr additive="base">
                                        <p:cTn id="7" dur="500" fill="hold"/>
                                        <p:tgtEl>
                                          <p:spTgt spid="8397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397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3973">
                                            <p:txEl>
                                              <p:pRg st="1" end="1"/>
                                            </p:txEl>
                                          </p:spTgt>
                                        </p:tgtEl>
                                        <p:attrNameLst>
                                          <p:attrName>style.visibility</p:attrName>
                                        </p:attrNameLst>
                                      </p:cBhvr>
                                      <p:to>
                                        <p:strVal val="visible"/>
                                      </p:to>
                                    </p:set>
                                    <p:anim calcmode="lin" valueType="num">
                                      <p:cBhvr additive="base">
                                        <p:cTn id="13" dur="500" fill="hold"/>
                                        <p:tgtEl>
                                          <p:spTgt spid="8397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39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4997">
                                            <p:txEl>
                                              <p:pRg st="0" end="0"/>
                                            </p:txEl>
                                          </p:spTgt>
                                        </p:tgtEl>
                                        <p:attrNameLst>
                                          <p:attrName>style.visibility</p:attrName>
                                        </p:attrNameLst>
                                      </p:cBhvr>
                                      <p:to>
                                        <p:strVal val="visible"/>
                                      </p:to>
                                    </p:set>
                                    <p:anim calcmode="lin" valueType="num">
                                      <p:cBhvr additive="base">
                                        <p:cTn id="19" dur="500" fill="hold"/>
                                        <p:tgtEl>
                                          <p:spTgt spid="8499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499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4997">
                                            <p:txEl>
                                              <p:pRg st="1" end="1"/>
                                            </p:txEl>
                                          </p:spTgt>
                                        </p:tgtEl>
                                        <p:attrNameLst>
                                          <p:attrName>style.visibility</p:attrName>
                                        </p:attrNameLst>
                                      </p:cBhvr>
                                      <p:to>
                                        <p:strVal val="visible"/>
                                      </p:to>
                                    </p:set>
                                    <p:anim calcmode="lin" valueType="num">
                                      <p:cBhvr additive="base">
                                        <p:cTn id="25" dur="500" fill="hold"/>
                                        <p:tgtEl>
                                          <p:spTgt spid="84997">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499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4997">
                                            <p:txEl>
                                              <p:pRg st="2" end="2"/>
                                            </p:txEl>
                                          </p:spTgt>
                                        </p:tgtEl>
                                        <p:attrNameLst>
                                          <p:attrName>style.visibility</p:attrName>
                                        </p:attrNameLst>
                                      </p:cBhvr>
                                      <p:to>
                                        <p:strVal val="visible"/>
                                      </p:to>
                                    </p:set>
                                    <p:anim calcmode="lin" valueType="num">
                                      <p:cBhvr additive="base">
                                        <p:cTn id="31" dur="500" fill="hold"/>
                                        <p:tgtEl>
                                          <p:spTgt spid="84997">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499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4997">
                                            <p:txEl>
                                              <p:pRg st="3" end="3"/>
                                            </p:txEl>
                                          </p:spTgt>
                                        </p:tgtEl>
                                        <p:attrNameLst>
                                          <p:attrName>style.visibility</p:attrName>
                                        </p:attrNameLst>
                                      </p:cBhvr>
                                      <p:to>
                                        <p:strVal val="visible"/>
                                      </p:to>
                                    </p:set>
                                    <p:anim calcmode="lin" valueType="num">
                                      <p:cBhvr additive="base">
                                        <p:cTn id="37" dur="500" fill="hold"/>
                                        <p:tgtEl>
                                          <p:spTgt spid="84997">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499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21" name="Text Box 13"/>
          <p:cNvSpPr txBox="1"/>
          <p:nvPr/>
        </p:nvSpPr>
        <p:spPr>
          <a:xfrm>
            <a:off x="250825" y="1098233"/>
            <a:ext cx="8701405" cy="4646295"/>
          </a:xfrm>
          <a:prstGeom prst="rect">
            <a:avLst/>
          </a:prstGeom>
          <a:noFill/>
          <a:ln w="12700">
            <a:noFill/>
          </a:ln>
        </p:spPr>
        <p:txBody>
          <a:bodyPr wrap="square" anchor="ctr" anchorCtr="0">
            <a:spAutoFit/>
          </a:bodyPr>
          <a:p>
            <a:r>
              <a:rPr lang="en-US" altLang="zh-CN" sz="2400" b="1" dirty="0">
                <a:latin typeface="Times New Roman" panose="02020603050405020304" pitchFamily="18" charset="0"/>
                <a:cs typeface="Times New Roman" panose="02020603050405020304" pitchFamily="18" charset="0"/>
                <a:sym typeface="+mn-ea"/>
              </a:rPr>
              <a:t>a.</a:t>
            </a:r>
            <a:r>
              <a:rPr lang="zh-CN" altLang="en-US" sz="2400" b="1" dirty="0">
                <a:latin typeface="宋体" panose="02010600030101010101" pitchFamily="2" charset="-122"/>
                <a:cs typeface="宋体" panose="02010600030101010101" pitchFamily="2" charset="-122"/>
                <a:sym typeface="+mn-ea"/>
              </a:rPr>
              <a:t>光电隔离</a:t>
            </a:r>
            <a:r>
              <a:rPr lang="en-US" altLang="zh-CN" sz="2400" b="1" dirty="0">
                <a:latin typeface="宋体" panose="02010600030101010101" pitchFamily="2" charset="-122"/>
                <a:cs typeface="宋体" panose="02010600030101010101" pitchFamily="2" charset="-122"/>
                <a:sym typeface="+mn-ea"/>
              </a:rPr>
              <a:t> </a:t>
            </a:r>
            <a:r>
              <a:rPr lang="zh-CN" altLang="en-US" sz="2000" b="1" dirty="0">
                <a:solidFill>
                  <a:srgbClr val="FFFF00"/>
                </a:solidFill>
                <a:latin typeface="宋体" panose="02010600030101010101" pitchFamily="2" charset="-122"/>
                <a:cs typeface="宋体" panose="02010600030101010101" pitchFamily="2" charset="-122"/>
              </a:rPr>
              <a:t>光电耦合器可根据要求不同，由不同种类的发光元件和受光元件组合成许多系列的光电耦合器。目前应用最广的是发光二极管与光敏三极管组合的光电耦合器。</a:t>
            </a:r>
            <a:endParaRPr lang="zh-CN" altLang="en-US" sz="24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光电耦合器的工作情况可用输入特性、传输特性和输出特性来表示。</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400" b="1" dirty="0">
                <a:solidFill>
                  <a:srgbClr val="FF0000"/>
                </a:solidFill>
                <a:latin typeface="Times New Roman" panose="02020603050405020304" pitchFamily="18" charset="0"/>
                <a:cs typeface="Times New Roman" panose="02020603050405020304" pitchFamily="18" charset="0"/>
              </a:rPr>
              <a:t>1</a:t>
            </a:r>
            <a:r>
              <a:rPr lang="zh-CN" altLang="en-US" sz="2400" b="1" dirty="0">
                <a:solidFill>
                  <a:srgbClr val="FF0000"/>
                </a:solidFill>
                <a:latin typeface="Times New Roman" panose="02020603050405020304" pitchFamily="18" charset="0"/>
                <a:cs typeface="Times New Roman" panose="02020603050405020304" pitchFamily="18" charset="0"/>
              </a:rPr>
              <a:t>）</a:t>
            </a:r>
            <a:r>
              <a:rPr lang="zh-CN" altLang="en-US" sz="2400" b="1" dirty="0">
                <a:solidFill>
                  <a:srgbClr val="FF0000"/>
                </a:solidFill>
                <a:latin typeface="宋体" panose="02010600030101010101" pitchFamily="2" charset="-122"/>
                <a:cs typeface="宋体" panose="02010600030101010101" pitchFamily="2" charset="-122"/>
              </a:rPr>
              <a:t>输入特性</a:t>
            </a:r>
            <a:r>
              <a:rPr lang="en-US" altLang="zh-CN" sz="2400" b="1" dirty="0">
                <a:solidFill>
                  <a:srgbClr val="FFFF00"/>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光电偶合器的输入端是发光二极管，它的输入特性可用发光二极管的伏安特性来表示，它与普通晶体二极管的伏安特性仅有两点不同：一是正向死区比较大，既正向管压降较大，只有当外加电压大于这个数值时，二极管才发光；二是反方向击穿电压很小，比普通二极管的反向击穿电压要小的多。</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400" b="1" dirty="0">
                <a:solidFill>
                  <a:srgbClr val="FF0000"/>
                </a:solidFill>
                <a:latin typeface="Times New Roman" panose="02020603050405020304" pitchFamily="18" charset="0"/>
                <a:cs typeface="Times New Roman" panose="02020603050405020304" pitchFamily="18" charset="0"/>
              </a:rPr>
              <a:t>2</a:t>
            </a:r>
            <a:r>
              <a:rPr lang="zh-CN" altLang="en-US" sz="2400" b="1" dirty="0">
                <a:solidFill>
                  <a:srgbClr val="FF0000"/>
                </a:solidFill>
                <a:latin typeface="Times New Roman" panose="02020603050405020304" pitchFamily="18" charset="0"/>
                <a:cs typeface="Times New Roman" panose="02020603050405020304" pitchFamily="18" charset="0"/>
              </a:rPr>
              <a:t>）</a:t>
            </a:r>
            <a:r>
              <a:rPr lang="zh-CN" altLang="en-US" sz="2400" b="1" dirty="0">
                <a:solidFill>
                  <a:srgbClr val="FF0000"/>
                </a:solidFill>
                <a:latin typeface="宋体" panose="02010600030101010101" pitchFamily="2" charset="-122"/>
                <a:cs typeface="宋体" panose="02010600030101010101" pitchFamily="2" charset="-122"/>
              </a:rPr>
              <a:t>输出特性</a:t>
            </a:r>
            <a:r>
              <a:rPr lang="en-US" altLang="zh-CN" sz="2400" b="1" dirty="0">
                <a:solidFill>
                  <a:srgbClr val="FF0000"/>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光电耦合器的输出端是光敏三极管，因此，它的输出特性与光敏三极管伏安特性是相似的，也分饱和、线性和截止三个区域。不同之处是它以发光二极管的注入电流</a:t>
            </a:r>
            <a:r>
              <a:rPr lang="en-US" altLang="zh-CN" sz="2000" b="1" dirty="0">
                <a:solidFill>
                  <a:srgbClr val="FFFF00"/>
                </a:solidFill>
                <a:latin typeface="宋体" panose="02010600030101010101" pitchFamily="2" charset="-122"/>
                <a:cs typeface="宋体" panose="02010600030101010101" pitchFamily="2" charset="-122"/>
              </a:rPr>
              <a:t>I</a:t>
            </a:r>
            <a:r>
              <a:rPr lang="zh-CN" altLang="en-US" sz="2000" b="1" dirty="0">
                <a:solidFill>
                  <a:srgbClr val="FFFF00"/>
                </a:solidFill>
                <a:latin typeface="宋体" panose="02010600030101010101" pitchFamily="2" charset="-122"/>
                <a:cs typeface="宋体" panose="02010600030101010101" pitchFamily="2" charset="-122"/>
              </a:rPr>
              <a:t>为参变量。</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400" b="1" dirty="0">
                <a:solidFill>
                  <a:srgbClr val="FF0000"/>
                </a:solidFill>
                <a:latin typeface="Times New Roman" panose="02020603050405020304" pitchFamily="18" charset="0"/>
                <a:cs typeface="Times New Roman" panose="02020603050405020304" pitchFamily="18" charset="0"/>
              </a:rPr>
              <a:t>3</a:t>
            </a:r>
            <a:r>
              <a:rPr lang="zh-CN" altLang="en-US" sz="2400" b="1" dirty="0">
                <a:solidFill>
                  <a:srgbClr val="FF0000"/>
                </a:solidFill>
                <a:latin typeface="Times New Roman" panose="02020603050405020304" pitchFamily="18" charset="0"/>
                <a:cs typeface="Times New Roman" panose="02020603050405020304" pitchFamily="18" charset="0"/>
              </a:rPr>
              <a:t>）</a:t>
            </a:r>
            <a:r>
              <a:rPr lang="zh-CN" altLang="en-US" sz="2400" b="1" dirty="0">
                <a:solidFill>
                  <a:srgbClr val="FF0000"/>
                </a:solidFill>
                <a:latin typeface="宋体" panose="02010600030101010101" pitchFamily="2" charset="-122"/>
                <a:cs typeface="宋体" panose="02010600030101010101" pitchFamily="2" charset="-122"/>
              </a:rPr>
              <a:t>传输特性</a:t>
            </a:r>
            <a:r>
              <a:rPr lang="en-US" altLang="zh-CN" sz="2400" b="1" dirty="0">
                <a:solidFill>
                  <a:srgbClr val="FF0000"/>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当光耦合器工作在线性区域时，输入电流与输出电流成线性关系，这种线性关系常用传输比</a:t>
            </a:r>
            <a:r>
              <a:rPr lang="en-US" altLang="zh-CN" sz="2000" b="1" dirty="0">
                <a:solidFill>
                  <a:srgbClr val="FFFF00"/>
                </a:solidFill>
                <a:latin typeface="宋体" panose="02010600030101010101" pitchFamily="2" charset="-122"/>
                <a:cs typeface="宋体" panose="02010600030101010101" pitchFamily="2" charset="-122"/>
              </a:rPr>
              <a:t>β</a:t>
            </a:r>
            <a:r>
              <a:rPr lang="zh-CN" altLang="en-US" sz="2000" b="1" dirty="0">
                <a:solidFill>
                  <a:srgbClr val="FFFF00"/>
                </a:solidFill>
                <a:latin typeface="宋体" panose="02010600030101010101" pitchFamily="2" charset="-122"/>
                <a:cs typeface="宋体" panose="02010600030101010101" pitchFamily="2" charset="-122"/>
              </a:rPr>
              <a:t>来表示。</a:t>
            </a:r>
            <a:endParaRPr lang="zh-CN" altLang="en-US" sz="2000" b="1" dirty="0">
              <a:solidFill>
                <a:srgbClr val="FFFF00"/>
              </a:solidFill>
              <a:latin typeface="宋体" panose="02010600030101010101" pitchFamily="2" charset="-122"/>
              <a:cs typeface="宋体" panose="02010600030101010101" pitchFamily="2" charset="-122"/>
            </a:endParaRPr>
          </a:p>
        </p:txBody>
      </p:sp>
      <p:sp>
        <p:nvSpPr>
          <p:cNvPr id="70658" name="Text Box 2"/>
          <p:cNvSpPr txBox="1"/>
          <p:nvPr/>
        </p:nvSpPr>
        <p:spPr>
          <a:xfrm>
            <a:off x="395923"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ea typeface="楷体_GB2312" pitchFamily="49" charset="-122"/>
                <a:cs typeface="Times New Roman" panose="02020603050405020304" pitchFamily="18" charset="0"/>
              </a:rPr>
              <a:t>7.3.3</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抑制</a:t>
            </a:r>
            <a:r>
              <a:rPr lang="zh-CN" altLang="en-US" sz="2400" b="1" dirty="0">
                <a:latin typeface="Arial" panose="020B0604020202020204" pitchFamily="34" charset="0"/>
                <a:ea typeface="楷体_GB2312" pitchFamily="49" charset="-122"/>
              </a:rPr>
              <a:t>干扰的主要技术与措施</a:t>
            </a:r>
            <a:r>
              <a:rPr lang="zh-CN" altLang="en-US" sz="2400" b="1" dirty="0">
                <a:solidFill>
                  <a:srgbClr val="FFFF00"/>
                </a:solidFill>
                <a:latin typeface="Arial" panose="020B0604020202020204" pitchFamily="34" charset="0"/>
                <a:ea typeface="楷体_GB2312" pitchFamily="49" charset="-122"/>
              </a:rPr>
              <a:t> </a:t>
            </a:r>
            <a:endParaRPr lang="zh-CN" altLang="en-US" sz="2400" b="1" dirty="0">
              <a:solidFill>
                <a:srgbClr val="FFFF00"/>
              </a:solidFill>
              <a:latin typeface="Arial" panose="020B0604020202020204" pitchFamily="34" charset="0"/>
              <a:ea typeface="楷体_GB2312" pitchFamily="49" charset="-122"/>
            </a:endParaRPr>
          </a:p>
        </p:txBody>
      </p:sp>
      <p:sp>
        <p:nvSpPr>
          <p:cNvPr id="82946" name="Text Box 3"/>
          <p:cNvSpPr txBox="1"/>
          <p:nvPr/>
        </p:nvSpPr>
        <p:spPr>
          <a:xfrm>
            <a:off x="611505" y="764540"/>
            <a:ext cx="2164080" cy="460375"/>
          </a:xfrm>
          <a:prstGeom prst="rect">
            <a:avLst/>
          </a:prstGeom>
          <a:noFill/>
          <a:ln w="12700">
            <a:noFill/>
          </a:ln>
        </p:spPr>
        <p:txBody>
          <a:bodyPr wrap="square" anchor="ctr" anchorCtr="0">
            <a:spAutoFit/>
          </a:bodyPr>
          <a:p>
            <a:r>
              <a:rPr lang="en-US" altLang="zh-CN" sz="2400" b="1" dirty="0">
                <a:latin typeface="Times New Roman" panose="02020603050405020304" pitchFamily="18" charset="0"/>
                <a:cs typeface="Times New Roman" panose="02020603050405020304" pitchFamily="18" charset="0"/>
              </a:rPr>
              <a:t>3. </a:t>
            </a:r>
            <a:r>
              <a:rPr lang="zh-CN" altLang="en-US" sz="2400" b="1" dirty="0">
                <a:latin typeface="宋体" panose="02010600030101010101" pitchFamily="2" charset="-122"/>
                <a:cs typeface="宋体" panose="02010600030101010101" pitchFamily="2" charset="-122"/>
              </a:rPr>
              <a:t>隔离技术</a:t>
            </a:r>
            <a:endParaRPr lang="zh-CN" altLang="en-US" sz="2400" b="1" dirty="0">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6021">
                                            <p:txEl>
                                              <p:pRg st="0" end="0"/>
                                            </p:txEl>
                                          </p:spTgt>
                                        </p:tgtEl>
                                        <p:attrNameLst>
                                          <p:attrName>style.visibility</p:attrName>
                                        </p:attrNameLst>
                                      </p:cBhvr>
                                      <p:to>
                                        <p:strVal val="visible"/>
                                      </p:to>
                                    </p:set>
                                    <p:anim calcmode="lin" valueType="num">
                                      <p:cBhvr additive="base">
                                        <p:cTn id="7" dur="500" fill="hold"/>
                                        <p:tgtEl>
                                          <p:spTgt spid="860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6021">
                                            <p:txEl>
                                              <p:pRg st="1" end="1"/>
                                            </p:txEl>
                                          </p:spTgt>
                                        </p:tgtEl>
                                        <p:attrNameLst>
                                          <p:attrName>style.visibility</p:attrName>
                                        </p:attrNameLst>
                                      </p:cBhvr>
                                      <p:to>
                                        <p:strVal val="visible"/>
                                      </p:to>
                                    </p:set>
                                    <p:anim calcmode="lin" valueType="num">
                                      <p:cBhvr additive="base">
                                        <p:cTn id="13" dur="500" fill="hold"/>
                                        <p:tgtEl>
                                          <p:spTgt spid="8602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60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6021">
                                            <p:txEl>
                                              <p:pRg st="2" end="2"/>
                                            </p:txEl>
                                          </p:spTgt>
                                        </p:tgtEl>
                                        <p:attrNameLst>
                                          <p:attrName>style.visibility</p:attrName>
                                        </p:attrNameLst>
                                      </p:cBhvr>
                                      <p:to>
                                        <p:strVal val="visible"/>
                                      </p:to>
                                    </p:set>
                                    <p:anim calcmode="lin" valueType="num">
                                      <p:cBhvr additive="base">
                                        <p:cTn id="19" dur="500" fill="hold"/>
                                        <p:tgtEl>
                                          <p:spTgt spid="8602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2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6021">
                                            <p:txEl>
                                              <p:pRg st="3" end="3"/>
                                            </p:txEl>
                                          </p:spTgt>
                                        </p:tgtEl>
                                        <p:attrNameLst>
                                          <p:attrName>style.visibility</p:attrName>
                                        </p:attrNameLst>
                                      </p:cBhvr>
                                      <p:to>
                                        <p:strVal val="visible"/>
                                      </p:to>
                                    </p:set>
                                    <p:anim calcmode="lin" valueType="num">
                                      <p:cBhvr additive="base">
                                        <p:cTn id="25" dur="500" fill="hold"/>
                                        <p:tgtEl>
                                          <p:spTgt spid="8602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602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6021">
                                            <p:txEl>
                                              <p:pRg st="4" end="4"/>
                                            </p:txEl>
                                          </p:spTgt>
                                        </p:tgtEl>
                                        <p:attrNameLst>
                                          <p:attrName>style.visibility</p:attrName>
                                        </p:attrNameLst>
                                      </p:cBhvr>
                                      <p:to>
                                        <p:strVal val="visible"/>
                                      </p:to>
                                    </p:set>
                                    <p:anim calcmode="lin" valueType="num">
                                      <p:cBhvr additive="base">
                                        <p:cTn id="31" dur="500" fill="hold"/>
                                        <p:tgtEl>
                                          <p:spTgt spid="8602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602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2" name="Text Box 12"/>
          <p:cNvSpPr txBox="1"/>
          <p:nvPr/>
        </p:nvSpPr>
        <p:spPr>
          <a:xfrm>
            <a:off x="250190" y="1087755"/>
            <a:ext cx="8642985" cy="2984500"/>
          </a:xfrm>
          <a:prstGeom prst="rect">
            <a:avLst/>
          </a:prstGeom>
          <a:noFill/>
          <a:ln w="12700">
            <a:noFill/>
          </a:ln>
        </p:spPr>
        <p:txBody>
          <a:bodyPr wrap="square" anchor="ctr" anchorCtr="0">
            <a:spAutoFit/>
          </a:bodyPr>
          <a:p>
            <a:r>
              <a:rPr lang="en-US" altLang="zh-CN" sz="2400" b="1" dirty="0">
                <a:solidFill>
                  <a:schemeClr val="tx1"/>
                </a:solidFill>
                <a:latin typeface="Times New Roman" panose="02020603050405020304" pitchFamily="18" charset="0"/>
                <a:cs typeface="Times New Roman" panose="02020603050405020304" pitchFamily="18" charset="0"/>
              </a:rPr>
              <a:t>b. </a:t>
            </a:r>
            <a:r>
              <a:rPr lang="zh-CN" altLang="en-US" sz="2400" b="1" dirty="0">
                <a:solidFill>
                  <a:schemeClr val="tx1"/>
                </a:solidFill>
                <a:latin typeface="宋体" panose="02010600030101010101" pitchFamily="2" charset="-122"/>
                <a:cs typeface="宋体" panose="02010600030101010101" pitchFamily="2" charset="-122"/>
              </a:rPr>
              <a:t>继电器隔离</a:t>
            </a:r>
            <a:r>
              <a:rPr lang="en-US" altLang="zh-CN" sz="2400" b="1" dirty="0">
                <a:solidFill>
                  <a:schemeClr val="tx1"/>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继电器的线圈和触点之间没有电气上的联系，因此，可利用继电器的线圈接受电气信号，利用触点发送和输出信号，从而避免强电和弱电信号之间的直接接触，实现抗干扰隔离。</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400" b="1" dirty="0">
                <a:solidFill>
                  <a:schemeClr val="tx1"/>
                </a:solidFill>
                <a:latin typeface="Times New Roman" panose="02020603050405020304" pitchFamily="18" charset="0"/>
                <a:cs typeface="Times New Roman" panose="02020603050405020304" pitchFamily="18" charset="0"/>
              </a:rPr>
              <a:t>c. </a:t>
            </a:r>
            <a:r>
              <a:rPr lang="zh-CN" altLang="en-US" sz="2400" b="1" dirty="0">
                <a:solidFill>
                  <a:schemeClr val="tx1"/>
                </a:solidFill>
                <a:latin typeface="宋体" panose="02010600030101010101" pitchFamily="2" charset="-122"/>
                <a:cs typeface="宋体" panose="02010600030101010101" pitchFamily="2" charset="-122"/>
              </a:rPr>
              <a:t>变压器隔离</a:t>
            </a:r>
            <a:r>
              <a:rPr lang="en-US" altLang="zh-CN" sz="2400" b="1" dirty="0">
                <a:solidFill>
                  <a:schemeClr val="tx1"/>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脉冲变压器可实现数字信号的隔离。脉冲变压器的匝数较少，而且一次和二次绕组分别缠绕在铁氧体磁芯的两侧，分布电容仅几</a:t>
            </a:r>
            <a:r>
              <a:rPr lang="en-US" altLang="zh-CN" sz="2000" b="1" dirty="0">
                <a:solidFill>
                  <a:srgbClr val="FFFF00"/>
                </a:solidFill>
                <a:latin typeface="Times New Roman" panose="02020603050405020304" pitchFamily="18" charset="0"/>
                <a:cs typeface="Times New Roman" panose="02020603050405020304" pitchFamily="18" charset="0"/>
              </a:rPr>
              <a:t>pF</a:t>
            </a:r>
            <a:r>
              <a:rPr lang="zh-CN" altLang="en-US" sz="2000" b="1" dirty="0">
                <a:solidFill>
                  <a:srgbClr val="FFFF00"/>
                </a:solidFill>
                <a:latin typeface="宋体" panose="02010600030101010101" pitchFamily="2" charset="-122"/>
                <a:cs typeface="宋体" panose="02010600030101010101" pitchFamily="2" charset="-122"/>
              </a:rPr>
              <a:t>，所以可作为脉冲信号的隔离器件。如图所示电路外部的输入信号经</a:t>
            </a:r>
            <a:r>
              <a:rPr lang="en-US" altLang="zh-CN" sz="2000" b="1" dirty="0">
                <a:solidFill>
                  <a:srgbClr val="FFFF00"/>
                </a:solidFill>
                <a:latin typeface="Times New Roman" panose="02020603050405020304" pitchFamily="18" charset="0"/>
                <a:cs typeface="Times New Roman" panose="02020603050405020304" pitchFamily="18" charset="0"/>
              </a:rPr>
              <a:t>RC</a:t>
            </a:r>
            <a:r>
              <a:rPr lang="zh-CN" altLang="en-US" sz="2000" b="1" dirty="0">
                <a:solidFill>
                  <a:srgbClr val="FFFF00"/>
                </a:solidFill>
                <a:latin typeface="宋体" panose="02010600030101010101" pitchFamily="2" charset="-122"/>
                <a:cs typeface="宋体" panose="02010600030101010101" pitchFamily="2" charset="-122"/>
              </a:rPr>
              <a:t>滤波电路和双向稳压管抑制常模噪声干扰，然后输入脉冲变压器的一次侧。为了防止过高的对称信号击穿电路元件，脉冲变压器的二次侧输出电压被稳压管限幅后进入测控系统内部。</a:t>
            </a:r>
            <a:r>
              <a:rPr lang="zh-CN" altLang="en-US" sz="2000" dirty="0">
                <a:latin typeface="宋体" panose="02010600030101010101" pitchFamily="2" charset="-122"/>
                <a:cs typeface="宋体" panose="02010600030101010101" pitchFamily="2" charset="-122"/>
              </a:rPr>
              <a:t> </a:t>
            </a:r>
            <a:endParaRPr lang="zh-CN" altLang="en-US" sz="2000" dirty="0">
              <a:latin typeface="宋体" panose="02010600030101010101" pitchFamily="2" charset="-122"/>
              <a:cs typeface="宋体" panose="02010600030101010101" pitchFamily="2" charset="-122"/>
            </a:endParaRPr>
          </a:p>
        </p:txBody>
      </p:sp>
      <p:sp>
        <p:nvSpPr>
          <p:cNvPr id="70658" name="Text Box 2"/>
          <p:cNvSpPr txBox="1"/>
          <p:nvPr/>
        </p:nvSpPr>
        <p:spPr>
          <a:xfrm>
            <a:off x="252413"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ea typeface="楷体_GB2312" pitchFamily="49" charset="-122"/>
                <a:cs typeface="Times New Roman" panose="02020603050405020304" pitchFamily="18" charset="0"/>
              </a:rPr>
              <a:t>7.3.3</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抑制</a:t>
            </a:r>
            <a:r>
              <a:rPr lang="zh-CN" altLang="en-US" sz="2400" b="1" dirty="0">
                <a:latin typeface="Arial" panose="020B0604020202020204" pitchFamily="34" charset="0"/>
                <a:ea typeface="楷体_GB2312" pitchFamily="49" charset="-122"/>
              </a:rPr>
              <a:t>干扰的主要技术与措施</a:t>
            </a:r>
            <a:r>
              <a:rPr lang="zh-CN" altLang="en-US" sz="2400" b="1" dirty="0">
                <a:solidFill>
                  <a:srgbClr val="FFFF00"/>
                </a:solidFill>
                <a:latin typeface="Arial" panose="020B0604020202020204" pitchFamily="34" charset="0"/>
                <a:ea typeface="楷体_GB2312" pitchFamily="49" charset="-122"/>
              </a:rPr>
              <a:t> </a:t>
            </a:r>
            <a:endParaRPr lang="zh-CN" altLang="en-US" sz="2400" b="1" dirty="0">
              <a:solidFill>
                <a:srgbClr val="FFFF00"/>
              </a:solidFill>
              <a:latin typeface="Arial" panose="020B0604020202020204" pitchFamily="34" charset="0"/>
              <a:ea typeface="楷体_GB2312" pitchFamily="49" charset="-122"/>
            </a:endParaRPr>
          </a:p>
        </p:txBody>
      </p:sp>
      <p:sp>
        <p:nvSpPr>
          <p:cNvPr id="82946" name="Text Box 3"/>
          <p:cNvSpPr txBox="1"/>
          <p:nvPr/>
        </p:nvSpPr>
        <p:spPr>
          <a:xfrm>
            <a:off x="324485" y="764540"/>
            <a:ext cx="2164080" cy="460375"/>
          </a:xfrm>
          <a:prstGeom prst="rect">
            <a:avLst/>
          </a:prstGeom>
          <a:noFill/>
          <a:ln w="12700">
            <a:noFill/>
          </a:ln>
        </p:spPr>
        <p:txBody>
          <a:bodyPr wrap="square" anchor="ctr" anchorCtr="0">
            <a:spAutoFit/>
          </a:bodyPr>
          <a:p>
            <a:r>
              <a:rPr lang="en-US" altLang="zh-CN" sz="2400" b="1" dirty="0">
                <a:latin typeface="Times New Roman" panose="02020603050405020304" pitchFamily="18" charset="0"/>
                <a:cs typeface="Times New Roman" panose="02020603050405020304" pitchFamily="18" charset="0"/>
              </a:rPr>
              <a:t>3. </a:t>
            </a:r>
            <a:r>
              <a:rPr lang="zh-CN" altLang="en-US" sz="2400" b="1" dirty="0">
                <a:latin typeface="宋体" panose="02010600030101010101" pitchFamily="2" charset="-122"/>
                <a:cs typeface="宋体" panose="02010600030101010101" pitchFamily="2" charset="-122"/>
              </a:rPr>
              <a:t>隔离技术</a:t>
            </a:r>
            <a:endParaRPr lang="zh-CN" altLang="en-US" sz="2400" b="1" dirty="0">
              <a:latin typeface="宋体" panose="02010600030101010101" pitchFamily="2" charset="-122"/>
              <a:cs typeface="宋体" panose="02010600030101010101" pitchFamily="2" charset="-122"/>
            </a:endParaRPr>
          </a:p>
        </p:txBody>
      </p:sp>
      <p:pic>
        <p:nvPicPr>
          <p:cNvPr id="2" name="图片 1"/>
          <p:cNvPicPr>
            <a:picLocks noChangeAspect="1"/>
          </p:cNvPicPr>
          <p:nvPr>
            <p:custDataLst>
              <p:tags r:id="rId1"/>
            </p:custDataLst>
          </p:nvPr>
        </p:nvPicPr>
        <p:blipFill>
          <a:blip r:embed="rId2"/>
          <a:stretch>
            <a:fillRect/>
          </a:stretch>
        </p:blipFill>
        <p:spPr>
          <a:xfrm>
            <a:off x="2915920" y="908685"/>
            <a:ext cx="5849620" cy="2017395"/>
          </a:xfrm>
          <a:prstGeom prst="rect">
            <a:avLst/>
          </a:prstGeom>
        </p:spPr>
      </p:pic>
      <p:sp>
        <p:nvSpPr>
          <p:cNvPr id="88069" name="Text Box 12"/>
          <p:cNvSpPr txBox="1"/>
          <p:nvPr/>
        </p:nvSpPr>
        <p:spPr>
          <a:xfrm>
            <a:off x="288925" y="3917950"/>
            <a:ext cx="8677910" cy="2922905"/>
          </a:xfrm>
          <a:prstGeom prst="rect">
            <a:avLst/>
          </a:prstGeom>
          <a:noFill/>
          <a:ln w="12700">
            <a:noFill/>
          </a:ln>
        </p:spPr>
        <p:txBody>
          <a:bodyPr wrap="square" anchor="ctr" anchorCtr="0">
            <a:spAutoFit/>
          </a:bodyPr>
          <a:p>
            <a:r>
              <a:rPr lang="en-US" altLang="zh-CN" sz="2400" b="1" dirty="0">
                <a:solidFill>
                  <a:schemeClr val="tx1"/>
                </a:solidFill>
                <a:latin typeface="Times New Roman" panose="02020603050405020304" pitchFamily="18" charset="0"/>
                <a:cs typeface="Times New Roman" panose="02020603050405020304" pitchFamily="18" charset="0"/>
              </a:rPr>
              <a:t>d. </a:t>
            </a:r>
            <a:r>
              <a:rPr lang="zh-CN" altLang="en-US" sz="2400" b="1" dirty="0">
                <a:solidFill>
                  <a:schemeClr val="tx1"/>
                </a:solidFill>
                <a:latin typeface="宋体" panose="02010600030101010101" pitchFamily="2" charset="-122"/>
                <a:cs typeface="宋体" panose="02010600030101010101" pitchFamily="2" charset="-122"/>
              </a:rPr>
              <a:t>布线隔离</a:t>
            </a:r>
            <a:r>
              <a:rPr lang="en-US" altLang="zh-CN" sz="2400" b="1" dirty="0">
                <a:solidFill>
                  <a:schemeClr val="tx1"/>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数字控制设备的配线设计，应满足抗干扰技术的要求，合理布线。智能仪器中容易产生噪声的电路主要有以下几种：</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rgbClr val="FFFF00"/>
                </a:solidFill>
                <a:latin typeface="Times New Roman" panose="02020603050405020304" pitchFamily="18" charset="0"/>
                <a:cs typeface="Times New Roman" panose="02020603050405020304" pitchFamily="18" charset="0"/>
              </a:rPr>
              <a:t>1</a:t>
            </a:r>
            <a:r>
              <a:rPr lang="zh-CN" altLang="en-US" sz="2000" b="1" dirty="0">
                <a:solidFill>
                  <a:srgbClr val="FFFF00"/>
                </a:solidFill>
                <a:latin typeface="Times New Roman" panose="02020603050405020304" pitchFamily="18" charset="0"/>
                <a:cs typeface="Times New Roman" panose="02020603050405020304" pitchFamily="18" charset="0"/>
              </a:rPr>
              <a:t>）</a:t>
            </a:r>
            <a:r>
              <a:rPr lang="zh-CN" altLang="en-US" sz="2000" b="1" dirty="0">
                <a:solidFill>
                  <a:srgbClr val="FFFF00"/>
                </a:solidFill>
                <a:latin typeface="宋体" panose="02010600030101010101" pitchFamily="2" charset="-122"/>
                <a:cs typeface="宋体" panose="02010600030101010101" pitchFamily="2" charset="-122"/>
              </a:rPr>
              <a:t>指示灯、继电器和各种电动机的驱动电路，电源线路、晶闸管整流电路、大功率放大电路等。</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rgbClr val="FFFF00"/>
                </a:solidFill>
                <a:latin typeface="Times New Roman" panose="02020603050405020304" pitchFamily="18" charset="0"/>
                <a:cs typeface="Times New Roman" panose="02020603050405020304" pitchFamily="18" charset="0"/>
              </a:rPr>
              <a:t>2</a:t>
            </a:r>
            <a:r>
              <a:rPr lang="zh-CN" altLang="en-US" sz="2000" b="1" dirty="0">
                <a:solidFill>
                  <a:srgbClr val="FFFF00"/>
                </a:solidFill>
                <a:latin typeface="Times New Roman" panose="02020603050405020304" pitchFamily="18" charset="0"/>
                <a:cs typeface="Times New Roman" panose="02020603050405020304" pitchFamily="18" charset="0"/>
              </a:rPr>
              <a:t>）</a:t>
            </a:r>
            <a:r>
              <a:rPr lang="zh-CN" altLang="en-US" sz="2000" b="1" dirty="0">
                <a:solidFill>
                  <a:srgbClr val="FFFF00"/>
                </a:solidFill>
                <a:latin typeface="宋体" panose="02010600030101010101" pitchFamily="2" charset="-122"/>
                <a:cs typeface="宋体" panose="02010600030101010101" pitchFamily="2" charset="-122"/>
              </a:rPr>
              <a:t>连接变压器、蜂鸣器、开关电源、大功率晶体管、开关器件等的线路。</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rgbClr val="FFFF00"/>
                </a:solidFill>
                <a:latin typeface="Times New Roman" panose="02020603050405020304" pitchFamily="18" charset="0"/>
                <a:cs typeface="Times New Roman" panose="02020603050405020304" pitchFamily="18" charset="0"/>
              </a:rPr>
              <a:t>3</a:t>
            </a:r>
            <a:r>
              <a:rPr lang="zh-CN" altLang="en-US" sz="2000" b="1" dirty="0">
                <a:solidFill>
                  <a:srgbClr val="FFFF00"/>
                </a:solidFill>
                <a:latin typeface="Times New Roman" panose="02020603050405020304" pitchFamily="18" charset="0"/>
                <a:cs typeface="Times New Roman" panose="02020603050405020304" pitchFamily="18" charset="0"/>
              </a:rPr>
              <a:t>）</a:t>
            </a:r>
            <a:r>
              <a:rPr lang="zh-CN" altLang="en-US" sz="2000" b="1" dirty="0">
                <a:solidFill>
                  <a:srgbClr val="FFFF00"/>
                </a:solidFill>
                <a:latin typeface="宋体" panose="02010600030101010101" pitchFamily="2" charset="-122"/>
                <a:cs typeface="宋体" panose="02010600030101010101" pitchFamily="2" charset="-122"/>
              </a:rPr>
              <a:t>供电线路、高压大电流模拟信号的传输线路、驱动计算机外部设备的线路和穿越噪声污染区域的传输线路等。</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rgbClr val="FFFF00"/>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将微弱信号电路与易产生噪声污染的电路分开布线，信号线路必须和强电控制线路、电源线路分开走线，而且相互间要保持一定距离。</a:t>
            </a:r>
            <a:endParaRPr lang="zh-CN" altLang="en-US" sz="2000" b="1" dirty="0">
              <a:solidFill>
                <a:srgbClr val="FFFF00"/>
              </a:solidFill>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172">
                                            <p:txEl>
                                              <p:pRg st="0" end="0"/>
                                            </p:txEl>
                                          </p:spTgt>
                                        </p:tgtEl>
                                        <p:attrNameLst>
                                          <p:attrName>style.visibility</p:attrName>
                                        </p:attrNameLst>
                                      </p:cBhvr>
                                      <p:to>
                                        <p:strVal val="visible"/>
                                      </p:to>
                                    </p:set>
                                    <p:anim calcmode="lin" valueType="num">
                                      <p:cBhvr additive="base">
                                        <p:cTn id="7" dur="500" fill="hold"/>
                                        <p:tgtEl>
                                          <p:spTgt spid="6041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4172">
                                            <p:txEl>
                                              <p:pRg st="1" end="1"/>
                                            </p:txEl>
                                          </p:spTgt>
                                        </p:tgtEl>
                                        <p:attrNameLst>
                                          <p:attrName>style.visibility</p:attrName>
                                        </p:attrNameLst>
                                      </p:cBhvr>
                                      <p:to>
                                        <p:strVal val="visible"/>
                                      </p:to>
                                    </p:set>
                                    <p:anim calcmode="lin" valueType="num">
                                      <p:cBhvr additive="base">
                                        <p:cTn id="13" dur="500" fill="hold"/>
                                        <p:tgtEl>
                                          <p:spTgt spid="60417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1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8069">
                                            <p:txEl>
                                              <p:pRg st="0" end="0"/>
                                            </p:txEl>
                                          </p:spTgt>
                                        </p:tgtEl>
                                        <p:attrNameLst>
                                          <p:attrName>style.visibility</p:attrName>
                                        </p:attrNameLst>
                                      </p:cBhvr>
                                      <p:to>
                                        <p:strVal val="visible"/>
                                      </p:to>
                                    </p:set>
                                    <p:anim calcmode="lin" valueType="num">
                                      <p:cBhvr additive="base">
                                        <p:cTn id="25" dur="500" fill="hold"/>
                                        <p:tgtEl>
                                          <p:spTgt spid="8806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806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8069">
                                            <p:txEl>
                                              <p:pRg st="1" end="1"/>
                                            </p:txEl>
                                          </p:spTgt>
                                        </p:tgtEl>
                                        <p:attrNameLst>
                                          <p:attrName>style.visibility</p:attrName>
                                        </p:attrNameLst>
                                      </p:cBhvr>
                                      <p:to>
                                        <p:strVal val="visible"/>
                                      </p:to>
                                    </p:set>
                                    <p:anim calcmode="lin" valueType="num">
                                      <p:cBhvr additive="base">
                                        <p:cTn id="31" dur="500" fill="hold"/>
                                        <p:tgtEl>
                                          <p:spTgt spid="88069">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806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8069">
                                            <p:txEl>
                                              <p:pRg st="2" end="2"/>
                                            </p:txEl>
                                          </p:spTgt>
                                        </p:tgtEl>
                                        <p:attrNameLst>
                                          <p:attrName>style.visibility</p:attrName>
                                        </p:attrNameLst>
                                      </p:cBhvr>
                                      <p:to>
                                        <p:strVal val="visible"/>
                                      </p:to>
                                    </p:set>
                                    <p:anim calcmode="lin" valueType="num">
                                      <p:cBhvr additive="base">
                                        <p:cTn id="37" dur="500" fill="hold"/>
                                        <p:tgtEl>
                                          <p:spTgt spid="88069">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806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8069">
                                            <p:txEl>
                                              <p:pRg st="3" end="3"/>
                                            </p:txEl>
                                          </p:spTgt>
                                        </p:tgtEl>
                                        <p:attrNameLst>
                                          <p:attrName>style.visibility</p:attrName>
                                        </p:attrNameLst>
                                      </p:cBhvr>
                                      <p:to>
                                        <p:strVal val="visible"/>
                                      </p:to>
                                    </p:set>
                                    <p:anim calcmode="lin" valueType="num">
                                      <p:cBhvr additive="base">
                                        <p:cTn id="43" dur="500" fill="hold"/>
                                        <p:tgtEl>
                                          <p:spTgt spid="88069">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806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8069">
                                            <p:txEl>
                                              <p:pRg st="4" end="4"/>
                                            </p:txEl>
                                          </p:spTgt>
                                        </p:tgtEl>
                                        <p:attrNameLst>
                                          <p:attrName>style.visibility</p:attrName>
                                        </p:attrNameLst>
                                      </p:cBhvr>
                                      <p:to>
                                        <p:strVal val="visible"/>
                                      </p:to>
                                    </p:set>
                                    <p:anim calcmode="lin" valueType="num">
                                      <p:cBhvr additive="base">
                                        <p:cTn id="49" dur="500" fill="hold"/>
                                        <p:tgtEl>
                                          <p:spTgt spid="88069">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806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3" name="Text Box 12"/>
          <p:cNvSpPr txBox="1"/>
          <p:nvPr/>
        </p:nvSpPr>
        <p:spPr>
          <a:xfrm>
            <a:off x="158115" y="1550035"/>
            <a:ext cx="8735060" cy="3784600"/>
          </a:xfrm>
          <a:prstGeom prst="rect">
            <a:avLst/>
          </a:prstGeom>
          <a:noFill/>
          <a:ln w="12700">
            <a:noFill/>
          </a:ln>
        </p:spPr>
        <p:txBody>
          <a:bodyPr wrap="square" anchor="ctr" anchorCtr="0">
            <a:spAutoFit/>
          </a:bodyPr>
          <a:p>
            <a:r>
              <a:rPr lang="en-US" altLang="zh-CN" sz="2000" b="1" dirty="0">
                <a:solidFill>
                  <a:srgbClr val="FFFF00"/>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配线时应区别分开交流线、直流稳压电源线、数字信号线、模拟信号线、感性负载驱动线等。配线间隔越大，离地面越近，配线越短，则噪声影响越小。但是，实际设备的内外空间是有限的，配线间隔不可能太大，只要能够维持最低限度的间隔距离便可。</a:t>
            </a:r>
            <a:endParaRPr lang="zh-CN" altLang="en-US" sz="20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    当高电压线路中的电压、电流变化率很大时，便产生激烈的电场变化，形成高强度电磁波，对附近的信号线有严重的干扰。近些年，大功率控制装置普遍使用晶闸管，当晶闸管为非过零触发时，会产生高次谐波，所以靠近晶闸管的信号线易受电磁感应的影响。因此，为使信号线路可靠工作，应使信号线尽量远离高压线路。如果受环境条件的限制，信号线不能与高压线和动力线可靠工作，应使信号线尽量远离高压线路。如果受环境条件的限制，信号线不能与高压线和动力线等离得足够远时，就得采用信号线路接电容器等各种抑制电磁感应噪声的措施。</a:t>
            </a:r>
            <a:endParaRPr lang="zh-CN" altLang="en-US" sz="2000" b="1" dirty="0">
              <a:solidFill>
                <a:srgbClr val="FFFF00"/>
              </a:solidFill>
              <a:latin typeface="宋体" panose="02010600030101010101" pitchFamily="2" charset="-122"/>
              <a:cs typeface="宋体" panose="02010600030101010101" pitchFamily="2" charset="-122"/>
            </a:endParaRPr>
          </a:p>
        </p:txBody>
      </p:sp>
      <p:sp>
        <p:nvSpPr>
          <p:cNvPr id="70658" name="Text Box 2"/>
          <p:cNvSpPr txBox="1"/>
          <p:nvPr/>
        </p:nvSpPr>
        <p:spPr>
          <a:xfrm>
            <a:off x="395923"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ea typeface="楷体_GB2312" pitchFamily="49" charset="-122"/>
                <a:cs typeface="Times New Roman" panose="02020603050405020304" pitchFamily="18" charset="0"/>
              </a:rPr>
              <a:t>7.3.3</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抑制</a:t>
            </a:r>
            <a:r>
              <a:rPr lang="zh-CN" altLang="en-US" sz="2400" b="1" dirty="0">
                <a:latin typeface="Arial" panose="020B0604020202020204" pitchFamily="34" charset="0"/>
                <a:ea typeface="楷体_GB2312" pitchFamily="49" charset="-122"/>
              </a:rPr>
              <a:t>干扰的主要技术与措施</a:t>
            </a:r>
            <a:r>
              <a:rPr lang="zh-CN" altLang="en-US" sz="2400" b="1" dirty="0">
                <a:solidFill>
                  <a:srgbClr val="FFFF00"/>
                </a:solidFill>
                <a:latin typeface="Arial" panose="020B0604020202020204" pitchFamily="34" charset="0"/>
                <a:ea typeface="楷体_GB2312" pitchFamily="49" charset="-122"/>
              </a:rPr>
              <a:t> </a:t>
            </a:r>
            <a:endParaRPr lang="zh-CN" altLang="en-US" sz="2400" b="1" dirty="0">
              <a:solidFill>
                <a:srgbClr val="FFFF00"/>
              </a:solidFill>
              <a:latin typeface="Arial" panose="020B0604020202020204" pitchFamily="34" charset="0"/>
              <a:ea typeface="楷体_GB2312" pitchFamily="49" charset="-122"/>
            </a:endParaRPr>
          </a:p>
        </p:txBody>
      </p:sp>
      <p:sp>
        <p:nvSpPr>
          <p:cNvPr id="82946" name="Text Box 3"/>
          <p:cNvSpPr txBox="1"/>
          <p:nvPr/>
        </p:nvSpPr>
        <p:spPr>
          <a:xfrm>
            <a:off x="611505" y="764540"/>
            <a:ext cx="2164080" cy="460375"/>
          </a:xfrm>
          <a:prstGeom prst="rect">
            <a:avLst/>
          </a:prstGeom>
          <a:noFill/>
          <a:ln w="12700">
            <a:noFill/>
          </a:ln>
        </p:spPr>
        <p:txBody>
          <a:bodyPr wrap="square" anchor="ctr" anchorCtr="0">
            <a:spAutoFit/>
          </a:bodyPr>
          <a:p>
            <a:r>
              <a:rPr lang="en-US" altLang="zh-CN" sz="2400" b="1" dirty="0">
                <a:latin typeface="Times New Roman" panose="02020603050405020304" pitchFamily="18" charset="0"/>
                <a:cs typeface="Times New Roman" panose="02020603050405020304" pitchFamily="18" charset="0"/>
              </a:rPr>
              <a:t>3. </a:t>
            </a:r>
            <a:r>
              <a:rPr lang="zh-CN" altLang="en-US" sz="2400" b="1" dirty="0">
                <a:latin typeface="宋体" panose="02010600030101010101" pitchFamily="2" charset="-122"/>
                <a:cs typeface="宋体" panose="02010600030101010101" pitchFamily="2" charset="-122"/>
              </a:rPr>
              <a:t>隔离技术</a:t>
            </a:r>
            <a:endParaRPr lang="zh-CN" altLang="en-US" sz="2400" b="1" dirty="0">
              <a:latin typeface="宋体" panose="02010600030101010101" pitchFamily="2" charset="-122"/>
              <a:cs typeface="宋体" panose="02010600030101010101" pitchFamily="2" charset="-122"/>
            </a:endParaRPr>
          </a:p>
        </p:txBody>
      </p:sp>
      <p:sp>
        <p:nvSpPr>
          <p:cNvPr id="2" name="文本框 1"/>
          <p:cNvSpPr txBox="1"/>
          <p:nvPr/>
        </p:nvSpPr>
        <p:spPr>
          <a:xfrm>
            <a:off x="611505" y="1125220"/>
            <a:ext cx="1729105" cy="460375"/>
          </a:xfrm>
          <a:prstGeom prst="rect">
            <a:avLst/>
          </a:prstGeom>
          <a:noFill/>
        </p:spPr>
        <p:txBody>
          <a:bodyPr wrap="none" rtlCol="0" anchor="t">
            <a:spAutoFit/>
          </a:bodyPr>
          <a:p>
            <a:r>
              <a:rPr lang="en-US" altLang="zh-CN" sz="2400" b="1" dirty="0">
                <a:latin typeface="Times New Roman" panose="02020603050405020304" pitchFamily="18" charset="0"/>
                <a:cs typeface="Times New Roman" panose="02020603050405020304" pitchFamily="18" charset="0"/>
                <a:sym typeface="+mn-ea"/>
              </a:rPr>
              <a:t>d. </a:t>
            </a:r>
            <a:r>
              <a:rPr lang="zh-CN" altLang="en-US" sz="2400" b="1" dirty="0">
                <a:latin typeface="宋体" panose="02010600030101010101" pitchFamily="2" charset="-122"/>
                <a:cs typeface="宋体" panose="02010600030101010101" pitchFamily="2" charset="-122"/>
                <a:sym typeface="+mn-ea"/>
              </a:rPr>
              <a:t>布线隔离</a:t>
            </a:r>
            <a:endParaRPr lang="zh-CN" altLang="en-US" sz="2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Text Box 2"/>
          <p:cNvSpPr txBox="1"/>
          <p:nvPr/>
        </p:nvSpPr>
        <p:spPr>
          <a:xfrm>
            <a:off x="539750" y="834708"/>
            <a:ext cx="6264275" cy="460375"/>
          </a:xfrm>
          <a:prstGeom prst="rect">
            <a:avLst/>
          </a:prstGeom>
          <a:noFill/>
          <a:ln w="12700">
            <a:noFill/>
          </a:ln>
        </p:spPr>
        <p:txBody>
          <a:bodyPr anchor="ctr" anchorCtr="0">
            <a:spAutoFit/>
          </a:bodyPr>
          <a:p>
            <a:r>
              <a:rPr lang="en-US" altLang="zh-CN" sz="2400" b="1" dirty="0">
                <a:latin typeface="Times New Roman" panose="02020603050405020304" pitchFamily="18" charset="0"/>
                <a:cs typeface="Times New Roman" panose="02020603050405020304" pitchFamily="18" charset="0"/>
              </a:rPr>
              <a:t>4. </a:t>
            </a:r>
            <a:r>
              <a:rPr lang="zh-CN" altLang="en-US" sz="2400" b="1" dirty="0">
                <a:latin typeface="宋体" panose="02010600030101010101" pitchFamily="2" charset="-122"/>
                <a:cs typeface="宋体" panose="02010600030101010101" pitchFamily="2" charset="-122"/>
              </a:rPr>
              <a:t>接地技术</a:t>
            </a:r>
            <a:endParaRPr lang="zh-CN" altLang="en-US" sz="2400" b="1" dirty="0">
              <a:latin typeface="宋体" panose="02010600030101010101" pitchFamily="2" charset="-122"/>
              <a:cs typeface="宋体" panose="02010600030101010101" pitchFamily="2" charset="-122"/>
            </a:endParaRPr>
          </a:p>
        </p:txBody>
      </p:sp>
      <p:sp>
        <p:nvSpPr>
          <p:cNvPr id="90118" name="Text Box 12"/>
          <p:cNvSpPr txBox="1"/>
          <p:nvPr/>
        </p:nvSpPr>
        <p:spPr>
          <a:xfrm>
            <a:off x="539433" y="1216978"/>
            <a:ext cx="8208962" cy="5323205"/>
          </a:xfrm>
          <a:prstGeom prst="rect">
            <a:avLst/>
          </a:prstGeom>
          <a:noFill/>
          <a:ln w="12700">
            <a:noFill/>
          </a:ln>
        </p:spPr>
        <p:txBody>
          <a:bodyPr anchor="ctr" anchorCtr="0">
            <a:spAutoFit/>
          </a:bodyPr>
          <a:p>
            <a:r>
              <a:rPr lang="en-US" altLang="zh-CN" sz="2000" b="1" dirty="0">
                <a:solidFill>
                  <a:srgbClr val="FFFF00"/>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实践证明，智能仪器和其他工业设备的干扰与系统接地方式有很大的关系。接地技术往往是抑制噪声的重要手段。良好的接地可以在很大程度上抑制系统内部噪声耦合，防止外部干扰的侵入，提高系统的抗干扰能力。反之，若接地处理的不好，反而会导致噪声耦合，形成严重干扰。因此，在抗干扰设计中，对接地方式应予以认真考虑。</a:t>
            </a:r>
            <a:r>
              <a:rPr lang="zh-CN" altLang="en-US" sz="2000" dirty="0">
                <a:latin typeface="宋体" panose="02010600030101010101" pitchFamily="2" charset="-122"/>
                <a:cs typeface="宋体" panose="02010600030101010101" pitchFamily="2" charset="-122"/>
              </a:rPr>
              <a:t> </a:t>
            </a:r>
            <a:endParaRPr lang="zh-CN" altLang="en-US" sz="2000" dirty="0">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    </a:t>
            </a:r>
            <a:r>
              <a:rPr lang="zh-CN" altLang="en-US" sz="2000" b="1" dirty="0">
                <a:solidFill>
                  <a:srgbClr val="FF0066"/>
                </a:solidFill>
                <a:latin typeface="宋体" panose="02010600030101010101" pitchFamily="2" charset="-122"/>
                <a:cs typeface="宋体" panose="02010600030101010101" pitchFamily="2" charset="-122"/>
              </a:rPr>
              <a:t>电气设备中的“地”，通常有两种含义：一种是“大地”，另一种是“工作基准地”。</a:t>
            </a:r>
            <a:endParaRPr lang="zh-CN" altLang="en-US" sz="2000" b="1" dirty="0">
              <a:solidFill>
                <a:srgbClr val="FF0066"/>
              </a:solidFill>
              <a:latin typeface="宋体" panose="02010600030101010101" pitchFamily="2" charset="-122"/>
              <a:cs typeface="宋体" panose="02010600030101010101" pitchFamily="2" charset="-122"/>
            </a:endParaRPr>
          </a:p>
          <a:p>
            <a:r>
              <a:rPr lang="en-US" altLang="zh-CN" sz="2000" b="1" dirty="0">
                <a:solidFill>
                  <a:srgbClr val="FFFF00"/>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所谓“大地”，这里指电气设备的金属外壳、线路等通过接地线、接地极与地球大地相连接。这种接地可以保证设备和人身安全，提供静电屏蔽通路，降低电磁感应噪声。而“工作基准地”是指信号回路的基准导体，又称“系统地”。这时的所谓接地是指将装置内部某个部分电路信号返回线与基准导体之间连接。</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rgbClr val="FFFF00"/>
                </a:solidFill>
                <a:latin typeface="宋体" panose="02010600030101010101" pitchFamily="2" charset="-122"/>
                <a:cs typeface="宋体" panose="02010600030101010101" pitchFamily="2" charset="-122"/>
                <a:sym typeface="+mn-ea"/>
              </a:rPr>
              <a:t>    </a:t>
            </a:r>
            <a:r>
              <a:rPr lang="zh-CN" altLang="en-US" sz="2000" b="1" dirty="0">
                <a:solidFill>
                  <a:srgbClr val="FFFF00"/>
                </a:solidFill>
                <a:latin typeface="宋体" panose="02010600030101010101" pitchFamily="2" charset="-122"/>
                <a:cs typeface="宋体" panose="02010600030101010101" pitchFamily="2" charset="-122"/>
                <a:sym typeface="+mn-ea"/>
              </a:rPr>
              <a:t>电气设备接地目的有三个：其一是为各电路的工作提供基准电位；其二是为了安全；其三是为了抑制干扰。</a:t>
            </a:r>
            <a:endParaRPr lang="zh-CN" altLang="en-US" sz="2000" b="1" dirty="0">
              <a:solidFill>
                <a:srgbClr val="FFFF00"/>
              </a:solidFill>
              <a:latin typeface="宋体" panose="02010600030101010101" pitchFamily="2" charset="-122"/>
              <a:cs typeface="宋体" panose="02010600030101010101" pitchFamily="2" charset="-122"/>
              <a:sym typeface="+mn-ea"/>
            </a:endParaRPr>
          </a:p>
          <a:p>
            <a:r>
              <a:rPr lang="zh-CN" altLang="en-US" sz="2000" b="1" dirty="0">
                <a:solidFill>
                  <a:srgbClr val="FFFF00"/>
                </a:solidFill>
                <a:latin typeface="宋体" panose="02010600030101010101" pitchFamily="2" charset="-122"/>
                <a:cs typeface="宋体" panose="02010600030101010101" pitchFamily="2" charset="-122"/>
                <a:sym typeface="+mn-ea"/>
              </a:rPr>
              <a:t>    根据用电法规，电气设备的金属外壳必须接地，称为安全接地。其目的是可以防止电气设备的金属外壳上出现过高的对地电压，以及漏电流而危害人身、设备的安全。 </a:t>
            </a:r>
            <a:endParaRPr lang="zh-CN" altLang="en-US" sz="2000" b="1" dirty="0">
              <a:solidFill>
                <a:srgbClr val="FFFF00"/>
              </a:solidFill>
              <a:latin typeface="宋体" panose="02010600030101010101" pitchFamily="2" charset="-122"/>
              <a:cs typeface="宋体" panose="02010600030101010101" pitchFamily="2" charset="-122"/>
            </a:endParaRPr>
          </a:p>
        </p:txBody>
      </p:sp>
      <p:sp>
        <p:nvSpPr>
          <p:cNvPr id="70658" name="Text Box 2"/>
          <p:cNvSpPr txBox="1"/>
          <p:nvPr/>
        </p:nvSpPr>
        <p:spPr>
          <a:xfrm>
            <a:off x="395923"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ea typeface="楷体_GB2312" pitchFamily="49" charset="-122"/>
                <a:cs typeface="Times New Roman" panose="02020603050405020304" pitchFamily="18" charset="0"/>
              </a:rPr>
              <a:t>7.3.3</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抑制</a:t>
            </a:r>
            <a:r>
              <a:rPr lang="zh-CN" altLang="en-US" sz="2400" b="1" dirty="0">
                <a:latin typeface="Arial" panose="020B0604020202020204" pitchFamily="34" charset="0"/>
                <a:ea typeface="楷体_GB2312" pitchFamily="49" charset="-122"/>
              </a:rPr>
              <a:t>干扰的主要技术与措施</a:t>
            </a:r>
            <a:r>
              <a:rPr lang="zh-CN" altLang="en-US" sz="2400" b="1" dirty="0">
                <a:solidFill>
                  <a:srgbClr val="FFFF00"/>
                </a:solidFill>
                <a:latin typeface="Arial" panose="020B0604020202020204" pitchFamily="34" charset="0"/>
                <a:ea typeface="楷体_GB2312" pitchFamily="49" charset="-122"/>
              </a:rPr>
              <a:t> </a:t>
            </a:r>
            <a:endParaRPr lang="zh-CN" altLang="en-US" sz="2400" b="1" dirty="0">
              <a:solidFill>
                <a:srgbClr val="FFFF00"/>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0118">
                                            <p:txEl>
                                              <p:pRg st="1" end="1"/>
                                            </p:txEl>
                                          </p:spTgt>
                                        </p:tgtEl>
                                        <p:attrNameLst>
                                          <p:attrName>style.visibility</p:attrName>
                                        </p:attrNameLst>
                                      </p:cBhvr>
                                      <p:to>
                                        <p:strVal val="visible"/>
                                      </p:to>
                                    </p:set>
                                    <p:anim calcmode="lin" valueType="num">
                                      <p:cBhvr additive="base">
                                        <p:cTn id="7" dur="500" fill="hold"/>
                                        <p:tgtEl>
                                          <p:spTgt spid="9011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1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0118">
                                            <p:txEl>
                                              <p:pRg st="2" end="2"/>
                                            </p:txEl>
                                          </p:spTgt>
                                        </p:tgtEl>
                                        <p:attrNameLst>
                                          <p:attrName>style.visibility</p:attrName>
                                        </p:attrNameLst>
                                      </p:cBhvr>
                                      <p:to>
                                        <p:strVal val="visible"/>
                                      </p:to>
                                    </p:set>
                                    <p:anim calcmode="lin" valueType="num">
                                      <p:cBhvr additive="base">
                                        <p:cTn id="13" dur="500" fill="hold"/>
                                        <p:tgtEl>
                                          <p:spTgt spid="9011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01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0118">
                                            <p:txEl>
                                              <p:pRg st="3" end="3"/>
                                            </p:txEl>
                                          </p:spTgt>
                                        </p:tgtEl>
                                        <p:attrNameLst>
                                          <p:attrName>style.visibility</p:attrName>
                                        </p:attrNameLst>
                                      </p:cBhvr>
                                      <p:to>
                                        <p:strVal val="visible"/>
                                      </p:to>
                                    </p:set>
                                    <p:anim calcmode="lin" valueType="num">
                                      <p:cBhvr additive="base">
                                        <p:cTn id="19" dur="500" fill="hold"/>
                                        <p:tgtEl>
                                          <p:spTgt spid="9011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01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0118">
                                            <p:txEl>
                                              <p:pRg st="4" end="4"/>
                                            </p:txEl>
                                          </p:spTgt>
                                        </p:tgtEl>
                                        <p:attrNameLst>
                                          <p:attrName>style.visibility</p:attrName>
                                        </p:attrNameLst>
                                      </p:cBhvr>
                                      <p:to>
                                        <p:strVal val="visible"/>
                                      </p:to>
                                    </p:set>
                                    <p:anim calcmode="lin" valueType="num">
                                      <p:cBhvr additive="base">
                                        <p:cTn id="25" dur="500" fill="hold"/>
                                        <p:tgtEl>
                                          <p:spTgt spid="9011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011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41" name="Text Box 12"/>
          <p:cNvSpPr txBox="1"/>
          <p:nvPr/>
        </p:nvSpPr>
        <p:spPr>
          <a:xfrm>
            <a:off x="539433" y="1192530"/>
            <a:ext cx="8208962" cy="2614930"/>
          </a:xfrm>
          <a:prstGeom prst="rect">
            <a:avLst/>
          </a:prstGeom>
          <a:noFill/>
          <a:ln w="12700">
            <a:noFill/>
          </a:ln>
        </p:spPr>
        <p:txBody>
          <a:bodyPr anchor="ctr" anchorCtr="0">
            <a:spAutoFit/>
          </a:bodyPr>
          <a:p>
            <a:r>
              <a:rPr lang="zh-CN" altLang="en-US" sz="2400" b="1" dirty="0">
                <a:solidFill>
                  <a:srgbClr val="FF0000"/>
                </a:solidFill>
                <a:latin typeface="宋体" panose="02010600030101010101" pitchFamily="2" charset="-122"/>
                <a:cs typeface="宋体" panose="02010600030101010101" pitchFamily="2" charset="-122"/>
              </a:rPr>
              <a:t>抑制干扰</a:t>
            </a:r>
            <a:r>
              <a:rPr lang="en-US" altLang="zh-CN" sz="2000" b="1" dirty="0">
                <a:solidFill>
                  <a:srgbClr val="FFFF00"/>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电子设备的某些部分与大地相接可以起到抑制干扰的作用。例如，金属屏蔽层接地可以抑制变化电场的干扰；双绞线中的一根作信号线，另一根两端接地可以防止电磁干扰；大型电子设备往往具有很大的对地分布电容，合理选择接点可以消弱分布电容的影响等等。</a:t>
            </a:r>
            <a:endParaRPr lang="zh-CN" altLang="en-US" sz="20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    根据电气设备中回路性质和接地目的，可将接地方式分为三类：</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chemeClr val="tx1"/>
                </a:solidFill>
                <a:latin typeface="宋体" panose="02010600030101010101" pitchFamily="2" charset="-122"/>
                <a:cs typeface="宋体" panose="02010600030101010101" pitchFamily="2" charset="-122"/>
              </a:rPr>
              <a:t>安全接地：</a:t>
            </a:r>
            <a:r>
              <a:rPr lang="zh-CN" altLang="en-US" sz="2000" b="1" dirty="0">
                <a:solidFill>
                  <a:srgbClr val="FFFF00"/>
                </a:solidFill>
                <a:latin typeface="宋体" panose="02010600030101010101" pitchFamily="2" charset="-122"/>
                <a:cs typeface="宋体" panose="02010600030101010101" pitchFamily="2" charset="-122"/>
              </a:rPr>
              <a:t>设备金属外壳等的接地。</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chemeClr val="tx1"/>
                </a:solidFill>
                <a:latin typeface="Times New Roman" panose="02020603050405020304" pitchFamily="18" charset="0"/>
                <a:cs typeface="Times New Roman" panose="02020603050405020304" pitchFamily="18" charset="0"/>
              </a:rPr>
              <a:t>2</a:t>
            </a:r>
            <a:r>
              <a:rPr lang="zh-CN" altLang="en-US" sz="2000" b="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chemeClr val="tx1"/>
                </a:solidFill>
                <a:latin typeface="宋体" panose="02010600030101010101" pitchFamily="2" charset="-122"/>
                <a:cs typeface="宋体" panose="02010600030101010101" pitchFamily="2" charset="-122"/>
              </a:rPr>
              <a:t>工作接地：</a:t>
            </a:r>
            <a:r>
              <a:rPr lang="zh-CN" altLang="en-US" sz="2000" b="1" dirty="0">
                <a:solidFill>
                  <a:srgbClr val="FFFF00"/>
                </a:solidFill>
                <a:latin typeface="宋体" panose="02010600030101010101" pitchFamily="2" charset="-122"/>
                <a:cs typeface="宋体" panose="02010600030101010101" pitchFamily="2" charset="-122"/>
              </a:rPr>
              <a:t>信号回路接于基准导体或基准电位点。</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chemeClr val="tx1"/>
                </a:solidFill>
                <a:latin typeface="Times New Roman" panose="02020603050405020304" pitchFamily="18" charset="0"/>
                <a:cs typeface="Times New Roman" panose="02020603050405020304" pitchFamily="18" charset="0"/>
              </a:rPr>
              <a:t>3</a:t>
            </a:r>
            <a:r>
              <a:rPr lang="zh-CN" altLang="en-US" sz="2000" b="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chemeClr val="tx1"/>
                </a:solidFill>
                <a:latin typeface="宋体" panose="02010600030101010101" pitchFamily="2" charset="-122"/>
                <a:cs typeface="宋体" panose="02010600030101010101" pitchFamily="2" charset="-122"/>
              </a:rPr>
              <a:t>屏蔽接地：</a:t>
            </a:r>
            <a:r>
              <a:rPr lang="zh-CN" altLang="en-US" sz="2000" b="1" dirty="0">
                <a:solidFill>
                  <a:srgbClr val="FFFF00"/>
                </a:solidFill>
                <a:latin typeface="宋体" panose="02010600030101010101" pitchFamily="2" charset="-122"/>
                <a:cs typeface="宋体" panose="02010600030101010101" pitchFamily="2" charset="-122"/>
              </a:rPr>
              <a:t>电缆、变压器等屏蔽层的接地。</a:t>
            </a:r>
            <a:endParaRPr lang="zh-CN" altLang="en-US" sz="2000" b="1" dirty="0">
              <a:solidFill>
                <a:srgbClr val="FFFF00"/>
              </a:solidFill>
              <a:latin typeface="宋体" panose="02010600030101010101" pitchFamily="2" charset="-122"/>
              <a:cs typeface="宋体" panose="02010600030101010101" pitchFamily="2" charset="-122"/>
            </a:endParaRPr>
          </a:p>
        </p:txBody>
      </p:sp>
      <p:sp>
        <p:nvSpPr>
          <p:cNvPr id="70658" name="Text Box 2"/>
          <p:cNvSpPr txBox="1"/>
          <p:nvPr/>
        </p:nvSpPr>
        <p:spPr>
          <a:xfrm>
            <a:off x="395923"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ea typeface="楷体_GB2312" pitchFamily="49" charset="-122"/>
                <a:cs typeface="Times New Roman" panose="02020603050405020304" pitchFamily="18" charset="0"/>
              </a:rPr>
              <a:t>7.3.3</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抑制</a:t>
            </a:r>
            <a:r>
              <a:rPr lang="zh-CN" altLang="en-US" sz="2400" b="1" dirty="0">
                <a:latin typeface="Arial" panose="020B0604020202020204" pitchFamily="34" charset="0"/>
                <a:ea typeface="楷体_GB2312" pitchFamily="49" charset="-122"/>
              </a:rPr>
              <a:t>干扰的主要技术与措施</a:t>
            </a:r>
            <a:r>
              <a:rPr lang="zh-CN" altLang="en-US" sz="2400" b="1" dirty="0">
                <a:solidFill>
                  <a:srgbClr val="FFFF00"/>
                </a:solidFill>
                <a:latin typeface="Arial" panose="020B0604020202020204" pitchFamily="34" charset="0"/>
                <a:ea typeface="楷体_GB2312" pitchFamily="49" charset="-122"/>
              </a:rPr>
              <a:t> </a:t>
            </a:r>
            <a:endParaRPr lang="zh-CN" altLang="en-US" sz="2400" b="1" dirty="0">
              <a:solidFill>
                <a:srgbClr val="FFFF00"/>
              </a:solidFill>
              <a:latin typeface="Arial" panose="020B0604020202020204" pitchFamily="34" charset="0"/>
              <a:ea typeface="楷体_GB2312" pitchFamily="49" charset="-122"/>
            </a:endParaRPr>
          </a:p>
        </p:txBody>
      </p:sp>
      <p:sp>
        <p:nvSpPr>
          <p:cNvPr id="90114" name="Text Box 2"/>
          <p:cNvSpPr txBox="1"/>
          <p:nvPr/>
        </p:nvSpPr>
        <p:spPr>
          <a:xfrm>
            <a:off x="539750" y="834708"/>
            <a:ext cx="6264275" cy="460375"/>
          </a:xfrm>
          <a:prstGeom prst="rect">
            <a:avLst/>
          </a:prstGeom>
          <a:noFill/>
          <a:ln w="12700">
            <a:noFill/>
          </a:ln>
        </p:spPr>
        <p:txBody>
          <a:bodyPr anchor="ctr" anchorCtr="0">
            <a:spAutoFit/>
          </a:bodyPr>
          <a:p>
            <a:r>
              <a:rPr lang="en-US" altLang="zh-CN" sz="2400" b="1" dirty="0">
                <a:latin typeface="Times New Roman" panose="02020603050405020304" pitchFamily="18" charset="0"/>
                <a:cs typeface="Times New Roman" panose="02020603050405020304" pitchFamily="18" charset="0"/>
              </a:rPr>
              <a:t>4. </a:t>
            </a:r>
            <a:r>
              <a:rPr lang="zh-CN" altLang="en-US" sz="2400" b="1" dirty="0">
                <a:latin typeface="宋体" panose="02010600030101010101" pitchFamily="2" charset="-122"/>
                <a:cs typeface="宋体" panose="02010600030101010101" pitchFamily="2" charset="-122"/>
              </a:rPr>
              <a:t>接地技术</a:t>
            </a:r>
            <a:endParaRPr lang="zh-CN" altLang="en-US" sz="2400" b="1" dirty="0">
              <a:latin typeface="宋体" panose="02010600030101010101" pitchFamily="2" charset="-122"/>
              <a:cs typeface="宋体" panose="02010600030101010101" pitchFamily="2" charset="-122"/>
            </a:endParaRPr>
          </a:p>
        </p:txBody>
      </p:sp>
      <p:sp>
        <p:nvSpPr>
          <p:cNvPr id="92166" name="Text Box 12"/>
          <p:cNvSpPr txBox="1"/>
          <p:nvPr/>
        </p:nvSpPr>
        <p:spPr>
          <a:xfrm>
            <a:off x="396240" y="4032885"/>
            <a:ext cx="8566785" cy="2614930"/>
          </a:xfrm>
          <a:prstGeom prst="rect">
            <a:avLst/>
          </a:prstGeom>
          <a:noFill/>
          <a:ln w="12700">
            <a:noFill/>
          </a:ln>
        </p:spPr>
        <p:txBody>
          <a:bodyPr wrap="square" anchor="ctr" anchorCtr="0">
            <a:spAutoFit/>
          </a:bodyPr>
          <a:p>
            <a:r>
              <a:rPr lang="zh-CN" altLang="en-US" sz="2400" b="1" dirty="0">
                <a:solidFill>
                  <a:schemeClr val="tx1"/>
                </a:solidFill>
                <a:latin typeface="宋体" panose="02010600030101010101" pitchFamily="2" charset="-122"/>
                <a:cs typeface="宋体" panose="02010600030101010101" pitchFamily="2" charset="-122"/>
              </a:rPr>
              <a:t>屏蔽接地</a:t>
            </a:r>
            <a:r>
              <a:rPr lang="en-US" altLang="zh-CN" sz="2400" b="1" dirty="0">
                <a:solidFill>
                  <a:schemeClr val="tx1"/>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为了抑制变化电场的干扰，广泛采用屏蔽保护。如电源变压器的初、次级间的屏蔽层，功能器件或线路的屏蔽罩等。为了充分抑制静电感应和电磁感应的干扰，屏蔽用的导体必须良好接地。</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宋体" panose="02010600030101010101" pitchFamily="2" charset="-122"/>
                <a:cs typeface="宋体" panose="02010600030101010101" pitchFamily="2" charset="-122"/>
              </a:rPr>
              <a:t>信号电缆屏蔽层接地点的选择</a:t>
            </a:r>
            <a:endParaRPr lang="zh-CN" altLang="en-US" sz="2000" b="1" dirty="0">
              <a:solidFill>
                <a:schemeClr val="tx1"/>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 取决于外界干扰信号的强度以及地线安装条件。</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chemeClr val="tx1"/>
                </a:solidFill>
                <a:latin typeface="宋体" panose="02010600030101010101" pitchFamily="2" charset="-122"/>
                <a:cs typeface="宋体" panose="02010600030101010101" pitchFamily="2" charset="-122"/>
              </a:rPr>
              <a:t>接地点选择在信号源侧</a:t>
            </a:r>
            <a:r>
              <a:rPr lang="en-US" altLang="zh-CN" sz="2000" b="1" dirty="0">
                <a:solidFill>
                  <a:schemeClr val="tx1"/>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当信号源端存在较强的共模噪声电压时，则向信号线与屏蔽外层间的分布电容充电，为防止噪声对芯线的干扰，将屏蔽层在信号源侧（即被测装置处）接地，以使噪声电流直接入地。</a:t>
            </a:r>
            <a:endParaRPr lang="zh-CN" altLang="en-US" sz="2000" b="1" dirty="0">
              <a:solidFill>
                <a:srgbClr val="FFFF00"/>
              </a:solidFill>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1141">
                                            <p:txEl>
                                              <p:pRg st="2" end="2"/>
                                            </p:txEl>
                                          </p:spTgt>
                                        </p:tgtEl>
                                        <p:attrNameLst>
                                          <p:attrName>style.visibility</p:attrName>
                                        </p:attrNameLst>
                                      </p:cBhvr>
                                      <p:to>
                                        <p:strVal val="visible"/>
                                      </p:to>
                                    </p:set>
                                    <p:anim calcmode="lin" valueType="num">
                                      <p:cBhvr additive="base">
                                        <p:cTn id="7" dur="500" fill="hold"/>
                                        <p:tgtEl>
                                          <p:spTgt spid="9114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114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1141">
                                            <p:txEl>
                                              <p:pRg st="3" end="3"/>
                                            </p:txEl>
                                          </p:spTgt>
                                        </p:tgtEl>
                                        <p:attrNameLst>
                                          <p:attrName>style.visibility</p:attrName>
                                        </p:attrNameLst>
                                      </p:cBhvr>
                                      <p:to>
                                        <p:strVal val="visible"/>
                                      </p:to>
                                    </p:set>
                                    <p:anim calcmode="lin" valueType="num">
                                      <p:cBhvr additive="base">
                                        <p:cTn id="13" dur="500" fill="hold"/>
                                        <p:tgtEl>
                                          <p:spTgt spid="9114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114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1141">
                                            <p:txEl>
                                              <p:pRg st="4" end="4"/>
                                            </p:txEl>
                                          </p:spTgt>
                                        </p:tgtEl>
                                        <p:attrNameLst>
                                          <p:attrName>style.visibility</p:attrName>
                                        </p:attrNameLst>
                                      </p:cBhvr>
                                      <p:to>
                                        <p:strVal val="visible"/>
                                      </p:to>
                                    </p:set>
                                    <p:anim calcmode="lin" valueType="num">
                                      <p:cBhvr additive="base">
                                        <p:cTn id="19" dur="500" fill="hold"/>
                                        <p:tgtEl>
                                          <p:spTgt spid="9114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114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166">
                                            <p:txEl>
                                              <p:pRg st="0" end="0"/>
                                            </p:txEl>
                                          </p:spTgt>
                                        </p:tgtEl>
                                        <p:attrNameLst>
                                          <p:attrName>style.visibility</p:attrName>
                                        </p:attrNameLst>
                                      </p:cBhvr>
                                      <p:to>
                                        <p:strVal val="visible"/>
                                      </p:to>
                                    </p:set>
                                    <p:anim calcmode="lin" valueType="num">
                                      <p:cBhvr additive="base">
                                        <p:cTn id="25" dur="500" fill="hold"/>
                                        <p:tgtEl>
                                          <p:spTgt spid="9216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2166">
                                            <p:txEl>
                                              <p:pRg st="1" end="1"/>
                                            </p:txEl>
                                          </p:spTgt>
                                        </p:tgtEl>
                                        <p:attrNameLst>
                                          <p:attrName>style.visibility</p:attrName>
                                        </p:attrNameLst>
                                      </p:cBhvr>
                                      <p:to>
                                        <p:strVal val="visible"/>
                                      </p:to>
                                    </p:set>
                                    <p:anim calcmode="lin" valueType="num">
                                      <p:cBhvr additive="base">
                                        <p:cTn id="31" dur="500" fill="hold"/>
                                        <p:tgtEl>
                                          <p:spTgt spid="92166">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2166">
                                            <p:txEl>
                                              <p:pRg st="2" end="2"/>
                                            </p:txEl>
                                          </p:spTgt>
                                        </p:tgtEl>
                                        <p:attrNameLst>
                                          <p:attrName>style.visibility</p:attrName>
                                        </p:attrNameLst>
                                      </p:cBhvr>
                                      <p:to>
                                        <p:strVal val="visible"/>
                                      </p:to>
                                    </p:set>
                                    <p:anim calcmode="lin" valueType="num">
                                      <p:cBhvr additive="base">
                                        <p:cTn id="37" dur="500" fill="hold"/>
                                        <p:tgtEl>
                                          <p:spTgt spid="92166">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2166">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2166">
                                            <p:txEl>
                                              <p:pRg st="3" end="3"/>
                                            </p:txEl>
                                          </p:spTgt>
                                        </p:tgtEl>
                                        <p:attrNameLst>
                                          <p:attrName>style.visibility</p:attrName>
                                        </p:attrNameLst>
                                      </p:cBhvr>
                                      <p:to>
                                        <p:strVal val="visible"/>
                                      </p:to>
                                    </p:set>
                                    <p:anim calcmode="lin" valueType="num">
                                      <p:cBhvr additive="base">
                                        <p:cTn id="41" dur="500" fill="hold"/>
                                        <p:tgtEl>
                                          <p:spTgt spid="92166">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216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9" name="Text Box 12"/>
          <p:cNvSpPr txBox="1"/>
          <p:nvPr/>
        </p:nvSpPr>
        <p:spPr>
          <a:xfrm>
            <a:off x="215265" y="1567180"/>
            <a:ext cx="8747760" cy="3169285"/>
          </a:xfrm>
          <a:prstGeom prst="rect">
            <a:avLst/>
          </a:prstGeom>
          <a:noFill/>
          <a:ln w="12700">
            <a:noFill/>
          </a:ln>
        </p:spPr>
        <p:txBody>
          <a:bodyPr wrap="square" anchor="ctr" anchorCtr="0">
            <a:spAutoFit/>
          </a:bodyPr>
          <a:p>
            <a:r>
              <a:rPr lang="en-US" altLang="zh-CN" sz="2000" b="1" dirty="0">
                <a:solidFill>
                  <a:schemeClr val="tx1"/>
                </a:solidFill>
                <a:latin typeface="Times New Roman" panose="02020603050405020304" pitchFamily="18" charset="0"/>
                <a:cs typeface="Times New Roman" panose="02020603050405020304" pitchFamily="18" charset="0"/>
              </a:rPr>
              <a:t>2</a:t>
            </a:r>
            <a:r>
              <a:rPr lang="zh-CN" altLang="en-US" sz="2000" b="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chemeClr val="tx1"/>
                </a:solidFill>
                <a:latin typeface="宋体" panose="02010600030101010101" pitchFamily="2" charset="-122"/>
                <a:cs typeface="宋体" panose="02010600030101010101" pitchFamily="2" charset="-122"/>
              </a:rPr>
              <a:t>接地点选择在信号接收器侧</a:t>
            </a:r>
            <a:r>
              <a:rPr lang="en-US" altLang="zh-CN" sz="2000" b="1" dirty="0">
                <a:solidFill>
                  <a:schemeClr val="tx1"/>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若信号源处的共模干扰不严重，通过屏蔽层与芯线间的分布电容不足以引起对有效信号的严重干扰，而且在信号源侧接地现场安装又十分困难，也可以将屏蔽层接地点选择在信号接收器入口处。</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chemeClr val="tx1"/>
                </a:solidFill>
                <a:latin typeface="Times New Roman" panose="02020603050405020304" pitchFamily="18" charset="0"/>
                <a:cs typeface="Times New Roman" panose="02020603050405020304" pitchFamily="18" charset="0"/>
              </a:rPr>
              <a:t>3</a:t>
            </a:r>
            <a:r>
              <a:rPr lang="zh-CN" altLang="en-US" sz="2000" b="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chemeClr val="tx1"/>
                </a:solidFill>
                <a:latin typeface="宋体" panose="02010600030101010101" pitchFamily="2" charset="-122"/>
                <a:cs typeface="宋体" panose="02010600030101010101" pitchFamily="2" charset="-122"/>
              </a:rPr>
              <a:t>两点接地方式</a:t>
            </a:r>
            <a:r>
              <a:rPr lang="en-US" altLang="zh-CN" sz="2000" b="1" dirty="0">
                <a:solidFill>
                  <a:schemeClr val="tx1"/>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若信号源处不存在很强的共模干扰，且地线电流可忽略时，采用屏蔽仅仅为抑制外界变化电场所引起的静电感应干扰，也可以采用两点接地（信号源侧和接收器侧），使静电感应电荷入地。当然，采用任何一点接地都能抑制静电干扰。</a:t>
            </a:r>
            <a:endParaRPr lang="zh-CN" altLang="en-US" sz="2000" b="1" dirty="0">
              <a:solidFill>
                <a:srgbClr val="FFFF00"/>
              </a:solidFill>
              <a:latin typeface="宋体" panose="02010600030101010101" pitchFamily="2" charset="-122"/>
              <a:cs typeface="宋体" panose="02010600030101010101" pitchFamily="2" charset="-122"/>
            </a:endParaRPr>
          </a:p>
          <a:p>
            <a:r>
              <a:rPr lang="zh-CN" altLang="en-US" sz="2000" b="1" dirty="0">
                <a:solidFill>
                  <a:schemeClr val="tx1"/>
                </a:solidFill>
                <a:latin typeface="宋体" panose="02010600030101010101" pitchFamily="2" charset="-122"/>
                <a:cs typeface="宋体" panose="02010600030101010101" pitchFamily="2" charset="-122"/>
              </a:rPr>
              <a:t>总之，</a:t>
            </a:r>
            <a:r>
              <a:rPr lang="zh-CN" altLang="en-US" sz="2000" b="1" dirty="0">
                <a:solidFill>
                  <a:srgbClr val="FFFF00"/>
                </a:solidFill>
                <a:latin typeface="宋体" panose="02010600030101010101" pitchFamily="2" charset="-122"/>
                <a:cs typeface="宋体" panose="02010600030101010101" pitchFamily="2" charset="-122"/>
              </a:rPr>
              <a:t>对信号电缆屏蔽层接地点的选择应视具体情况而定，最佳的选择应是信号源侧接地。因为这样即可以抑制共模干扰，也可以抑制由于静电感应而引起的干扰。</a:t>
            </a:r>
            <a:endParaRPr lang="zh-CN" altLang="en-US" sz="2000" b="1" dirty="0">
              <a:solidFill>
                <a:srgbClr val="FFFF00"/>
              </a:solidFill>
              <a:latin typeface="宋体" panose="02010600030101010101" pitchFamily="2" charset="-122"/>
              <a:cs typeface="宋体" panose="02010600030101010101" pitchFamily="2" charset="-122"/>
            </a:endParaRPr>
          </a:p>
        </p:txBody>
      </p:sp>
      <p:sp>
        <p:nvSpPr>
          <p:cNvPr id="70658" name="Text Box 2"/>
          <p:cNvSpPr txBox="1"/>
          <p:nvPr/>
        </p:nvSpPr>
        <p:spPr>
          <a:xfrm>
            <a:off x="395923"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ea typeface="楷体_GB2312" pitchFamily="49" charset="-122"/>
                <a:cs typeface="Times New Roman" panose="02020603050405020304" pitchFamily="18" charset="0"/>
              </a:rPr>
              <a:t>7.3.3</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抑制</a:t>
            </a:r>
            <a:r>
              <a:rPr lang="zh-CN" altLang="en-US" sz="2400" b="1" dirty="0">
                <a:latin typeface="Arial" panose="020B0604020202020204" pitchFamily="34" charset="0"/>
                <a:ea typeface="楷体_GB2312" pitchFamily="49" charset="-122"/>
              </a:rPr>
              <a:t>干扰的主要技术与措施</a:t>
            </a:r>
            <a:r>
              <a:rPr lang="zh-CN" altLang="en-US" sz="2400" b="1" dirty="0">
                <a:solidFill>
                  <a:srgbClr val="FFFF00"/>
                </a:solidFill>
                <a:latin typeface="Arial" panose="020B0604020202020204" pitchFamily="34" charset="0"/>
                <a:ea typeface="楷体_GB2312" pitchFamily="49" charset="-122"/>
              </a:rPr>
              <a:t> </a:t>
            </a:r>
            <a:endParaRPr lang="zh-CN" altLang="en-US" sz="2400" b="1" dirty="0">
              <a:solidFill>
                <a:srgbClr val="FFFF00"/>
              </a:solidFill>
              <a:latin typeface="Arial" panose="020B0604020202020204" pitchFamily="34" charset="0"/>
              <a:ea typeface="楷体_GB2312" pitchFamily="49" charset="-122"/>
            </a:endParaRPr>
          </a:p>
        </p:txBody>
      </p:sp>
      <p:sp>
        <p:nvSpPr>
          <p:cNvPr id="90114" name="Text Box 2"/>
          <p:cNvSpPr txBox="1"/>
          <p:nvPr/>
        </p:nvSpPr>
        <p:spPr>
          <a:xfrm>
            <a:off x="539750" y="834708"/>
            <a:ext cx="6264275" cy="460375"/>
          </a:xfrm>
          <a:prstGeom prst="rect">
            <a:avLst/>
          </a:prstGeom>
          <a:noFill/>
          <a:ln w="12700">
            <a:noFill/>
          </a:ln>
        </p:spPr>
        <p:txBody>
          <a:bodyPr anchor="ctr" anchorCtr="0">
            <a:spAutoFit/>
          </a:bodyPr>
          <a:p>
            <a:r>
              <a:rPr lang="en-US" altLang="zh-CN" sz="2400" b="1" dirty="0">
                <a:latin typeface="Times New Roman" panose="02020603050405020304" pitchFamily="18" charset="0"/>
                <a:cs typeface="Times New Roman" panose="02020603050405020304" pitchFamily="18" charset="0"/>
              </a:rPr>
              <a:t>4. </a:t>
            </a:r>
            <a:r>
              <a:rPr lang="zh-CN" altLang="en-US" sz="2400" b="1" dirty="0">
                <a:latin typeface="宋体" panose="02010600030101010101" pitchFamily="2" charset="-122"/>
                <a:cs typeface="宋体" panose="02010600030101010101" pitchFamily="2" charset="-122"/>
              </a:rPr>
              <a:t>接地技术</a:t>
            </a:r>
            <a:endParaRPr lang="zh-CN" altLang="en-US" sz="2400" b="1" dirty="0">
              <a:latin typeface="宋体" panose="02010600030101010101" pitchFamily="2" charset="-122"/>
              <a:cs typeface="宋体" panose="02010600030101010101" pitchFamily="2" charset="-122"/>
            </a:endParaRPr>
          </a:p>
        </p:txBody>
      </p:sp>
      <p:sp>
        <p:nvSpPr>
          <p:cNvPr id="2" name="文本框 1"/>
          <p:cNvSpPr txBox="1"/>
          <p:nvPr/>
        </p:nvSpPr>
        <p:spPr>
          <a:xfrm>
            <a:off x="324485" y="1222375"/>
            <a:ext cx="5660390" cy="398780"/>
          </a:xfrm>
          <a:prstGeom prst="rect">
            <a:avLst/>
          </a:prstGeom>
          <a:noFill/>
        </p:spPr>
        <p:txBody>
          <a:bodyPr wrap="square" rtlCol="0" anchor="t">
            <a:spAutoFit/>
          </a:bodyPr>
          <a:p>
            <a:r>
              <a:rPr lang="zh-CN" altLang="en-US" sz="2000" b="1" dirty="0">
                <a:latin typeface="宋体" panose="02010600030101010101" pitchFamily="2" charset="-122"/>
                <a:cs typeface="宋体" panose="02010600030101010101" pitchFamily="2" charset="-122"/>
                <a:sym typeface="+mn-ea"/>
              </a:rPr>
              <a:t>屏蔽接地</a:t>
            </a:r>
            <a:r>
              <a:rPr lang="en-US" altLang="zh-CN" sz="2000" b="1" dirty="0">
                <a:latin typeface="宋体" panose="02010600030101010101" pitchFamily="2" charset="-122"/>
                <a:cs typeface="宋体" panose="02010600030101010101" pitchFamily="2" charset="-122"/>
                <a:sym typeface="+mn-ea"/>
              </a:rPr>
              <a:t> </a:t>
            </a:r>
            <a:r>
              <a:rPr lang="en-US" altLang="zh-CN" sz="2000" b="1" dirty="0">
                <a:latin typeface="Times New Roman" panose="02020603050405020304" pitchFamily="18" charset="0"/>
                <a:cs typeface="Times New Roman" panose="02020603050405020304" pitchFamily="18" charset="0"/>
                <a:sym typeface="+mn-ea"/>
              </a:rPr>
              <a:t>1.</a:t>
            </a:r>
            <a:r>
              <a:rPr lang="zh-CN" altLang="en-US" sz="2000" b="1" dirty="0">
                <a:latin typeface="宋体" panose="02010600030101010101" pitchFamily="2" charset="-122"/>
                <a:cs typeface="宋体" panose="02010600030101010101" pitchFamily="2" charset="-122"/>
                <a:sym typeface="+mn-ea"/>
              </a:rPr>
              <a:t>信号电缆屏蔽层接地点的选择</a:t>
            </a:r>
            <a:endParaRPr lang="zh-CN" altLang="en-US" sz="2000"/>
          </a:p>
        </p:txBody>
      </p:sp>
      <p:sp>
        <p:nvSpPr>
          <p:cNvPr id="3" name="文本框 2"/>
          <p:cNvSpPr txBox="1"/>
          <p:nvPr/>
        </p:nvSpPr>
        <p:spPr>
          <a:xfrm>
            <a:off x="215265" y="4726940"/>
            <a:ext cx="8679180" cy="1322070"/>
          </a:xfrm>
          <a:prstGeom prst="rect">
            <a:avLst/>
          </a:prstGeom>
          <a:noFill/>
        </p:spPr>
        <p:txBody>
          <a:bodyPr wrap="square" rtlCol="0" anchor="t">
            <a:spAutoFit/>
          </a:bodyPr>
          <a:p>
            <a:r>
              <a:rPr lang="en-US" altLang="zh-CN" sz="2000" b="1" dirty="0">
                <a:latin typeface="Times New Roman" panose="02020603050405020304" pitchFamily="18" charset="0"/>
                <a:cs typeface="Times New Roman" panose="02020603050405020304" pitchFamily="18" charset="0"/>
                <a:sym typeface="+mn-ea"/>
              </a:rPr>
              <a:t>2.</a:t>
            </a:r>
            <a:r>
              <a:rPr lang="zh-CN" altLang="en-US" sz="2000" b="1" dirty="0">
                <a:latin typeface="宋体" panose="02010600030101010101" pitchFamily="2" charset="-122"/>
                <a:cs typeface="宋体" panose="02010600030101010101" pitchFamily="2" charset="-122"/>
                <a:sym typeface="+mn-ea"/>
              </a:rPr>
              <a:t>双绞线的接地方式</a:t>
            </a:r>
            <a:r>
              <a:rPr lang="en-US" altLang="zh-CN" sz="2000" b="1" dirty="0">
                <a:solidFill>
                  <a:srgbClr val="FFFF00"/>
                </a:solidFill>
                <a:latin typeface="宋体" panose="02010600030101010101" pitchFamily="2" charset="-122"/>
                <a:cs typeface="宋体" panose="02010600030101010101" pitchFamily="2" charset="-122"/>
                <a:sym typeface="+mn-ea"/>
              </a:rPr>
              <a:t> </a:t>
            </a:r>
            <a:r>
              <a:rPr lang="zh-CN" altLang="en-US" sz="2000" b="1" dirty="0">
                <a:solidFill>
                  <a:srgbClr val="FFFF00"/>
                </a:solidFill>
                <a:latin typeface="宋体" panose="02010600030101010101" pitchFamily="2" charset="-122"/>
                <a:cs typeface="宋体" panose="02010600030101010101" pitchFamily="2" charset="-122"/>
                <a:sym typeface="+mn-ea"/>
              </a:rPr>
              <a:t>在工程实践中，有时用双绞线中的一根当作信号线，另一根当作屏蔽线。根据前面的分析，干扰电压在两根导线上的感应电流流动方向相反，感应磁通引起的噪声电流相互抵消。因此，当作屏蔽线的一根应采用双端接地方式，为感应电流提供流动回路。</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3189">
                                            <p:txEl>
                                              <p:pRg st="1" end="1"/>
                                            </p:txEl>
                                          </p:spTgt>
                                        </p:tgtEl>
                                        <p:attrNameLst>
                                          <p:attrName>style.visibility</p:attrName>
                                        </p:attrNameLst>
                                      </p:cBhvr>
                                      <p:to>
                                        <p:strVal val="visible"/>
                                      </p:to>
                                    </p:set>
                                    <p:anim calcmode="lin" valueType="num">
                                      <p:cBhvr additive="base">
                                        <p:cTn id="7" dur="500" fill="hold"/>
                                        <p:tgtEl>
                                          <p:spTgt spid="9318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318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3189">
                                            <p:txEl>
                                              <p:pRg st="2" end="2"/>
                                            </p:txEl>
                                          </p:spTgt>
                                        </p:tgtEl>
                                        <p:attrNameLst>
                                          <p:attrName>style.visibility</p:attrName>
                                        </p:attrNameLst>
                                      </p:cBhvr>
                                      <p:to>
                                        <p:strVal val="visible"/>
                                      </p:to>
                                    </p:set>
                                    <p:anim calcmode="lin" valueType="num">
                                      <p:cBhvr additive="base">
                                        <p:cTn id="13" dur="500" fill="hold"/>
                                        <p:tgtEl>
                                          <p:spTgt spid="9318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318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2835" name="Rectangle 3"/>
          <p:cNvSpPr>
            <a:spLocks noChangeArrowheads="1"/>
          </p:cNvSpPr>
          <p:nvPr/>
        </p:nvSpPr>
        <p:spPr bwMode="auto">
          <a:xfrm>
            <a:off x="467995" y="836930"/>
            <a:ext cx="836041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smtClean="0">
                <a:ln>
                  <a:noFill/>
                </a:ln>
                <a:solidFill>
                  <a:srgbClr val="FF0066"/>
                </a:solidFill>
                <a:effectLst>
                  <a:outerShdw blurRad="38100" dist="38100" dir="2700000" algn="tl">
                    <a:srgbClr val="000000"/>
                  </a:outerShdw>
                </a:effectLst>
                <a:uLnTx/>
                <a:uFillTx/>
                <a:latin typeface="楷体_GB2312" pitchFamily="49" charset="-122"/>
                <a:ea typeface="楷体_GB2312" pitchFamily="49" charset="-122"/>
                <a:cs typeface="+mn-cs"/>
              </a:rPr>
              <a:t>系统的可靠性模型</a:t>
            </a:r>
            <a:endParaRPr kumimoji="1" lang="zh-CN" altLang="en-US" sz="2400" b="1" i="0" u="none" strike="noStrike" kern="1200" cap="none" spc="0" normalizeH="0" baseline="0" noProof="0" smtClean="0">
              <a:ln>
                <a:noFill/>
              </a:ln>
              <a:solidFill>
                <a:srgbClr val="FF0066"/>
              </a:solidFill>
              <a:effectLst>
                <a:outerShdw blurRad="38100" dist="38100" dir="2700000" algn="tl">
                  <a:srgbClr val="000000"/>
                </a:outerShdw>
              </a:effectLst>
              <a:uLnTx/>
              <a:uFillTx/>
              <a:latin typeface="楷体_GB2312" pitchFamily="49" charset="-122"/>
              <a:ea typeface="楷体_GB2312" pitchFamily="49" charset="-122"/>
              <a:cs typeface="+mn-cs"/>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defRPr/>
            </a:pPr>
            <a:r>
              <a:rPr kumimoji="1"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  </a:t>
            </a:r>
            <a:r>
              <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串联结构模型</a:t>
            </a:r>
            <a:r>
              <a:rPr kumimoji="1"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  </a:t>
            </a:r>
            <a:r>
              <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并联结构模型</a:t>
            </a:r>
            <a:r>
              <a:rPr kumimoji="1"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  </a:t>
            </a:r>
            <a:r>
              <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混联结构模型</a:t>
            </a:r>
            <a:r>
              <a:rPr kumimoji="1"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  </a:t>
            </a:r>
            <a:r>
              <a:rPr kumimoji="1"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K/n</a:t>
            </a:r>
            <a:r>
              <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n-cs"/>
              </a:rPr>
              <a:t>系统</a:t>
            </a:r>
            <a:endParaRPr kumimoji="1" lang="zh-CN" altLang="en-US" sz="2400" b="0"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楷体_GB2312" pitchFamily="49" charset="-122"/>
              <a:ea typeface="楷体_GB2312" pitchFamily="49" charset="-122"/>
              <a:cs typeface="+mn-cs"/>
            </a:endParaRPr>
          </a:p>
        </p:txBody>
      </p:sp>
      <p:sp>
        <p:nvSpPr>
          <p:cNvPr id="6151" name="Rectangle 14"/>
          <p:cNvSpPr/>
          <p:nvPr/>
        </p:nvSpPr>
        <p:spPr>
          <a:xfrm>
            <a:off x="395605" y="405130"/>
            <a:ext cx="3462655" cy="460375"/>
          </a:xfrm>
          <a:prstGeom prst="rect">
            <a:avLst/>
          </a:prstGeom>
          <a:noFill/>
          <a:ln w="38100">
            <a:noFill/>
          </a:ln>
          <a:effectLst>
            <a:outerShdw dist="107763" dir="18900000" algn="ctr" rotWithShape="0">
              <a:schemeClr val="bg2">
                <a:alpha val="50000"/>
              </a:schemeClr>
            </a:outerShdw>
          </a:effectLst>
        </p:spPr>
        <p:txBody>
          <a:bodyPr wrap="square" anchor="ctr" anchorCtr="0">
            <a:spAutoFit/>
          </a:bodyPr>
          <a:p>
            <a:r>
              <a:rPr lang="en-US" altLang="zh-CN" sz="2400" b="1" dirty="0">
                <a:latin typeface="Times New Roman" panose="02020603050405020304" pitchFamily="18" charset="0"/>
                <a:ea typeface="楷体_GB2312" pitchFamily="49" charset="-122"/>
                <a:cs typeface="Times New Roman" panose="02020603050405020304" pitchFamily="18" charset="0"/>
              </a:rPr>
              <a:t>7.1.1</a:t>
            </a:r>
            <a:r>
              <a:rPr lang="zh-CN" altLang="en-US" sz="2400" b="1" dirty="0">
                <a:latin typeface="宋体" panose="02010600030101010101" pitchFamily="2" charset="-122"/>
                <a:cs typeface="宋体" panose="02010600030101010101" pitchFamily="2" charset="-122"/>
              </a:rPr>
              <a:t>可靠性的基本概念 </a:t>
            </a:r>
            <a:endParaRPr lang="zh-CN" altLang="en-US" sz="2400" b="1" dirty="0">
              <a:latin typeface="宋体" panose="02010600030101010101" pitchFamily="2" charset="-122"/>
              <a:cs typeface="宋体" panose="02010600030101010101" pitchFamily="2" charset="-122"/>
            </a:endParaRPr>
          </a:p>
        </p:txBody>
      </p:sp>
      <p:sp>
        <p:nvSpPr>
          <p:cNvPr id="634882" name="Rectangle 2"/>
          <p:cNvSpPr>
            <a:spLocks noGrp="1" noChangeArrowheads="1"/>
          </p:cNvSpPr>
          <p:nvPr/>
        </p:nvSpPr>
        <p:spPr>
          <a:xfrm>
            <a:off x="457200" y="1429385"/>
            <a:ext cx="2943860" cy="845185"/>
          </a:xfrm>
          <a:prstGeom prst="rect">
            <a:avLst/>
          </a:prstGeom>
          <a:noFill/>
          <a:ln>
            <a:noFill/>
          </a:ln>
          <a:effectLst/>
        </p:spPr>
        <p:txBody>
          <a:bodyPr vert="horz" wrap="square" lIns="91440" tIns="45720" rIns="91440" bIns="45720" numCol="1" anchor="ctr" anchorCtr="0" compatLnSpc="1"/>
          <a:lstStyle>
            <a:lvl1pPr algn="ctr" rtl="0" fontAlgn="base">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smtClean="0">
                <a:ln>
                  <a:noFill/>
                </a:ln>
                <a:solidFill>
                  <a:srgbClr val="FF00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j-cs"/>
              </a:rPr>
              <a:t>串联结构模型</a:t>
            </a:r>
            <a:endParaRPr kumimoji="0" lang="zh-CN" altLang="en-US" sz="2400" b="1" i="0" u="none" strike="noStrike" kern="1200" cap="none" spc="0" normalizeH="0" baseline="0" noProof="0" smtClean="0">
              <a:ln>
                <a:noFill/>
              </a:ln>
              <a:solidFill>
                <a:srgbClr val="FF00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j-cs"/>
            </a:endParaRPr>
          </a:p>
        </p:txBody>
      </p:sp>
      <p:sp>
        <p:nvSpPr>
          <p:cNvPr id="634883" name="Rectangle 3"/>
          <p:cNvSpPr>
            <a:spLocks noGrp="1" noChangeArrowheads="1"/>
          </p:cNvSpPr>
          <p:nvPr/>
        </p:nvSpPr>
        <p:spPr>
          <a:xfrm>
            <a:off x="457200" y="2065338"/>
            <a:ext cx="8229600" cy="4530725"/>
          </a:xfrm>
          <a:prstGeom prst="rect">
            <a:avLst/>
          </a:prstGeom>
          <a:noFill/>
          <a:ln>
            <a:noFill/>
          </a:ln>
          <a:effectLst/>
        </p:spPr>
        <p:txBody>
          <a:bodyPr vert="horz" wrap="square" lIns="91440" tIns="45720" rIns="91440" bIns="45720" numCol="1" anchor="t" anchorCtr="0" compatLnSpc="1"/>
          <a:lstStyle>
            <a:lvl1pPr marL="342900" indent="-342900" algn="l" rtl="0" fontAlgn="base">
              <a:spcBef>
                <a:spcPct val="20000"/>
              </a:spcBef>
              <a:spcAft>
                <a:spcPct val="0"/>
              </a:spcAft>
              <a:buClr>
                <a:schemeClr val="hlink"/>
              </a:buClr>
              <a:buSzPct val="90000"/>
              <a:buFont typeface="Wingdings" panose="05000000000000000000" pitchFamily="2" charset="2"/>
              <a:buBlip>
                <a:blip r:embed="rId1"/>
              </a:buBlip>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accent2"/>
              </a:buClr>
              <a:buSzPct val="90000"/>
              <a:buFont typeface="Wingdings" panose="05000000000000000000" pitchFamily="2" charset="2"/>
              <a:buBlip>
                <a:blip r:embed="rId2"/>
              </a:buBlip>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folHlink"/>
              </a:buClr>
              <a:buSzPct val="90000"/>
              <a:buFont typeface="Wingdings" panose="05000000000000000000" pitchFamily="2" charset="2"/>
              <a:buBlip>
                <a:blip r:embed="rId3"/>
              </a:buBlip>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a:pPr>
            <a:r>
              <a:rPr kumimoji="0" lang="zh-CN" altLang="en-US" sz="2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串联系统可靠性：串联系统是组成系统的所有单元中任一单元失效就会导致整流器个系统失效的系统。假定各单元是统计独立的，则其可靠性数学模型为：</a:t>
            </a:r>
            <a:endParaRPr kumimoji="0" lang="zh-CN" altLang="en-US" sz="2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a:pPr>
            <a:endParaRPr kumimoji="0" lang="zh-CN" altLang="en-US" sz="2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defRPr/>
            </a:pPr>
            <a:r>
              <a:rPr kumimoji="0" lang="zh-CN" altLang="en-US" sz="2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        </a:t>
            </a:r>
            <a:endParaRPr kumimoji="0" lang="zh-CN" altLang="en-US" sz="2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defRPr/>
            </a:pPr>
            <a:endParaRPr kumimoji="0" lang="zh-CN" altLang="en-US" sz="2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defRPr/>
            </a:pPr>
            <a:r>
              <a:rPr kumimoji="0" lang="zh-CN" altLang="en-US" sz="2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式中，</a:t>
            </a:r>
            <a:r>
              <a:rPr kumimoji="0" lang="en-US" altLang="zh-CN" sz="2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400" b="0" i="0" u="none" strike="noStrike" kern="1200" cap="none" spc="0" normalizeH="0" baseline="-2500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a:t>
            </a:r>
            <a:r>
              <a:rPr kumimoji="0" lang="zh-CN" altLang="en-US" sz="2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系统可靠度；</a:t>
            </a:r>
            <a:r>
              <a:rPr kumimoji="0" lang="en-US" altLang="zh-CN" sz="2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400" b="0" i="0" u="none" strike="noStrike" kern="1200" cap="none" spc="0" normalizeH="0" baseline="-2500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a:t>
            </a:r>
            <a:r>
              <a:rPr kumimoji="0" lang="zh-CN" altLang="en-US" sz="2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第</a:t>
            </a:r>
            <a:r>
              <a:rPr kumimoji="0" lang="en-US" altLang="zh-CN" sz="2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zh-CN" altLang="en-US" sz="2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单元可靠度</a:t>
            </a:r>
            <a:endParaRPr kumimoji="0" lang="zh-CN" altLang="en-US" sz="2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a:pPr>
            <a:endParaRPr kumimoji="0" lang="en-US" altLang="zh-CN" sz="2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endParaRPr>
          </a:p>
        </p:txBody>
      </p:sp>
      <p:pic>
        <p:nvPicPr>
          <p:cNvPr id="11268" name="Picture 4"/>
          <p:cNvPicPr>
            <a:picLocks noChangeAspect="1"/>
          </p:cNvPicPr>
          <p:nvPr>
            <p:custDataLst>
              <p:tags r:id="rId4"/>
            </p:custDataLst>
          </p:nvPr>
        </p:nvPicPr>
        <p:blipFill>
          <a:blip r:embed="rId5"/>
          <a:srcRect l="8961" t="10263" r="6420"/>
          <a:stretch>
            <a:fillRect/>
          </a:stretch>
        </p:blipFill>
        <p:spPr>
          <a:xfrm>
            <a:off x="2267585" y="3212465"/>
            <a:ext cx="5222875" cy="1299210"/>
          </a:xfrm>
          <a:prstGeom prst="rect">
            <a:avLst/>
          </a:prstGeom>
          <a:noFill/>
          <a:ln w="12700">
            <a:noFill/>
          </a:ln>
        </p:spPr>
      </p:pic>
      <p:pic>
        <p:nvPicPr>
          <p:cNvPr id="11269" name="Picture 5"/>
          <p:cNvPicPr>
            <a:picLocks noChangeAspect="1"/>
          </p:cNvPicPr>
          <p:nvPr>
            <p:custDataLst>
              <p:tags r:id="rId6"/>
            </p:custDataLst>
          </p:nvPr>
        </p:nvPicPr>
        <p:blipFill>
          <a:blip r:embed="rId7"/>
          <a:stretch>
            <a:fillRect/>
          </a:stretch>
        </p:blipFill>
        <p:spPr>
          <a:xfrm>
            <a:off x="1259523" y="5084763"/>
            <a:ext cx="7162800" cy="1328737"/>
          </a:xfrm>
          <a:prstGeom prst="rect">
            <a:avLst/>
          </a:prstGeom>
          <a:noFill/>
          <a:ln w="12700">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4882"/>
                                        </p:tgtEl>
                                        <p:attrNameLst>
                                          <p:attrName>style.visibility</p:attrName>
                                        </p:attrNameLst>
                                      </p:cBhvr>
                                      <p:to>
                                        <p:strVal val="visible"/>
                                      </p:to>
                                    </p:set>
                                    <p:anim calcmode="lin" valueType="num">
                                      <p:cBhvr additive="base">
                                        <p:cTn id="7" dur="500" fill="hold"/>
                                        <p:tgtEl>
                                          <p:spTgt spid="634882"/>
                                        </p:tgtEl>
                                        <p:attrNameLst>
                                          <p:attrName>ppt_x</p:attrName>
                                        </p:attrNameLst>
                                      </p:cBhvr>
                                      <p:tavLst>
                                        <p:tav tm="0">
                                          <p:val>
                                            <p:strVal val="#ppt_x"/>
                                          </p:val>
                                        </p:tav>
                                        <p:tav tm="100000">
                                          <p:val>
                                            <p:strVal val="#ppt_x"/>
                                          </p:val>
                                        </p:tav>
                                      </p:tavLst>
                                    </p:anim>
                                    <p:anim calcmode="lin" valueType="num">
                                      <p:cBhvr additive="base">
                                        <p:cTn id="8" dur="500" fill="hold"/>
                                        <p:tgtEl>
                                          <p:spTgt spid="6348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8"/>
                                        </p:tgtEl>
                                        <p:attrNameLst>
                                          <p:attrName>style.visibility</p:attrName>
                                        </p:attrNameLst>
                                      </p:cBhvr>
                                      <p:to>
                                        <p:strVal val="visible"/>
                                      </p:to>
                                    </p:set>
                                    <p:anim calcmode="lin" valueType="num">
                                      <p:cBhvr additive="base">
                                        <p:cTn id="13" dur="500" fill="hold"/>
                                        <p:tgtEl>
                                          <p:spTgt spid="11268"/>
                                        </p:tgtEl>
                                        <p:attrNameLst>
                                          <p:attrName>ppt_x</p:attrName>
                                        </p:attrNameLst>
                                      </p:cBhvr>
                                      <p:tavLst>
                                        <p:tav tm="0">
                                          <p:val>
                                            <p:strVal val="#ppt_x"/>
                                          </p:val>
                                        </p:tav>
                                        <p:tav tm="100000">
                                          <p:val>
                                            <p:strVal val="#ppt_x"/>
                                          </p:val>
                                        </p:tav>
                                      </p:tavLst>
                                    </p:anim>
                                    <p:anim calcmode="lin" valueType="num">
                                      <p:cBhvr additive="base">
                                        <p:cTn id="14" dur="500" fill="hold"/>
                                        <p:tgtEl>
                                          <p:spTgt spid="1126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269"/>
                                        </p:tgtEl>
                                        <p:attrNameLst>
                                          <p:attrName>style.visibility</p:attrName>
                                        </p:attrNameLst>
                                      </p:cBhvr>
                                      <p:to>
                                        <p:strVal val="visible"/>
                                      </p:to>
                                    </p:set>
                                    <p:anim calcmode="lin" valueType="num">
                                      <p:cBhvr additive="base">
                                        <p:cTn id="17" dur="500" fill="hold"/>
                                        <p:tgtEl>
                                          <p:spTgt spid="11269"/>
                                        </p:tgtEl>
                                        <p:attrNameLst>
                                          <p:attrName>ppt_x</p:attrName>
                                        </p:attrNameLst>
                                      </p:cBhvr>
                                      <p:tavLst>
                                        <p:tav tm="0">
                                          <p:val>
                                            <p:strVal val="#ppt_x"/>
                                          </p:val>
                                        </p:tav>
                                        <p:tav tm="100000">
                                          <p:val>
                                            <p:strVal val="#ppt_x"/>
                                          </p:val>
                                        </p:tav>
                                      </p:tavLst>
                                    </p:anim>
                                    <p:anim calcmode="lin" valueType="num">
                                      <p:cBhvr additive="base">
                                        <p:cTn id="18" dur="500" fill="hold"/>
                                        <p:tgtEl>
                                          <p:spTgt spid="1126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34883"/>
                                        </p:tgtEl>
                                        <p:attrNameLst>
                                          <p:attrName>style.visibility</p:attrName>
                                        </p:attrNameLst>
                                      </p:cBhvr>
                                      <p:to>
                                        <p:strVal val="visible"/>
                                      </p:to>
                                    </p:set>
                                    <p:anim calcmode="lin" valueType="num">
                                      <p:cBhvr additive="base">
                                        <p:cTn id="21" dur="500" fill="hold"/>
                                        <p:tgtEl>
                                          <p:spTgt spid="634883"/>
                                        </p:tgtEl>
                                        <p:attrNameLst>
                                          <p:attrName>ppt_x</p:attrName>
                                        </p:attrNameLst>
                                      </p:cBhvr>
                                      <p:tavLst>
                                        <p:tav tm="0">
                                          <p:val>
                                            <p:strVal val="#ppt_x"/>
                                          </p:val>
                                        </p:tav>
                                        <p:tav tm="100000">
                                          <p:val>
                                            <p:strVal val="#ppt_x"/>
                                          </p:val>
                                        </p:tav>
                                      </p:tavLst>
                                    </p:anim>
                                    <p:anim calcmode="lin" valueType="num">
                                      <p:cBhvr additive="base">
                                        <p:cTn id="22" dur="500" fill="hold"/>
                                        <p:tgtEl>
                                          <p:spTgt spid="6348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2" grpId="0" bldLvl="0" animBg="1"/>
      <p:bldP spid="63488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3" name="Text Box 12"/>
          <p:cNvSpPr txBox="1"/>
          <p:nvPr/>
        </p:nvSpPr>
        <p:spPr>
          <a:xfrm>
            <a:off x="467360" y="1525270"/>
            <a:ext cx="8493760" cy="2245360"/>
          </a:xfrm>
          <a:prstGeom prst="rect">
            <a:avLst/>
          </a:prstGeom>
          <a:noFill/>
          <a:ln w="12700">
            <a:noFill/>
          </a:ln>
        </p:spPr>
        <p:txBody>
          <a:bodyPr wrap="square" anchor="ctr" anchorCtr="0">
            <a:spAutoFit/>
          </a:bodyPr>
          <a:p>
            <a:r>
              <a:rPr lang="en-US" altLang="zh-CN" sz="2000" b="1" dirty="0">
                <a:solidFill>
                  <a:schemeClr val="tx1"/>
                </a:solidFill>
                <a:latin typeface="Times New Roman" panose="02020603050405020304" pitchFamily="18" charset="0"/>
                <a:cs typeface="Times New Roman" panose="02020603050405020304" pitchFamily="18" charset="0"/>
              </a:rPr>
              <a:t>3.</a:t>
            </a:r>
            <a:r>
              <a:rPr lang="zh-CN" altLang="en-US" sz="2000" b="1" dirty="0">
                <a:solidFill>
                  <a:schemeClr val="tx1"/>
                </a:solidFill>
                <a:latin typeface="宋体" panose="02010600030101010101" pitchFamily="2" charset="-122"/>
                <a:cs typeface="宋体" panose="02010600030101010101" pitchFamily="2" charset="-122"/>
              </a:rPr>
              <a:t>变压器的屏蔽层接地</a:t>
            </a:r>
            <a:r>
              <a:rPr lang="en-US" altLang="zh-CN" sz="2000" b="1" dirty="0">
                <a:solidFill>
                  <a:schemeClr val="tx1"/>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电源电压器的静电屏蔽层应接保护地。具有双重屏蔽的电源变压器的一次绕组的屏蔽层接保护地，二次绕组的屏蔽层接屏蔽地。</a:t>
            </a:r>
            <a:endParaRPr lang="zh-CN" altLang="en-US" sz="20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    采取双层屏蔽加浮地技术，即电子回路的工作不接地而呈现悬浮状态，电子部件外围附加一个保护屏蔽壳，且与机器外壳隔离，具有很高的绝缘电阻和很小的分布电容。在这个系统里，屏蔽层包括信号电缆的外皮金属网，电子部件的外围附加保护屏蔽罩和机器外壳。</a:t>
            </a:r>
            <a:endParaRPr lang="zh-CN" altLang="en-US" sz="2000" b="1" dirty="0">
              <a:solidFill>
                <a:srgbClr val="FFFF00"/>
              </a:solidFill>
              <a:latin typeface="宋体" panose="02010600030101010101" pitchFamily="2" charset="-122"/>
              <a:cs typeface="宋体" panose="02010600030101010101" pitchFamily="2" charset="-122"/>
            </a:endParaRPr>
          </a:p>
        </p:txBody>
      </p:sp>
      <p:sp>
        <p:nvSpPr>
          <p:cNvPr id="70658" name="Text Box 2"/>
          <p:cNvSpPr txBox="1"/>
          <p:nvPr/>
        </p:nvSpPr>
        <p:spPr>
          <a:xfrm>
            <a:off x="395923"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ea typeface="楷体_GB2312" pitchFamily="49" charset="-122"/>
                <a:cs typeface="Times New Roman" panose="02020603050405020304" pitchFamily="18" charset="0"/>
              </a:rPr>
              <a:t>7.3.3</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抑制</a:t>
            </a:r>
            <a:r>
              <a:rPr lang="zh-CN" altLang="en-US" sz="2400" b="1" dirty="0">
                <a:latin typeface="Arial" panose="020B0604020202020204" pitchFamily="34" charset="0"/>
                <a:ea typeface="楷体_GB2312" pitchFamily="49" charset="-122"/>
              </a:rPr>
              <a:t>干扰的主要技术与措施</a:t>
            </a:r>
            <a:r>
              <a:rPr lang="zh-CN" altLang="en-US" sz="2400" b="1" dirty="0">
                <a:solidFill>
                  <a:srgbClr val="FFFF00"/>
                </a:solidFill>
                <a:latin typeface="Arial" panose="020B0604020202020204" pitchFamily="34" charset="0"/>
                <a:ea typeface="楷体_GB2312" pitchFamily="49" charset="-122"/>
              </a:rPr>
              <a:t> </a:t>
            </a:r>
            <a:endParaRPr lang="zh-CN" altLang="en-US" sz="2400" b="1" dirty="0">
              <a:solidFill>
                <a:srgbClr val="FFFF00"/>
              </a:solidFill>
              <a:latin typeface="Arial" panose="020B0604020202020204" pitchFamily="34" charset="0"/>
              <a:ea typeface="楷体_GB2312" pitchFamily="49" charset="-122"/>
            </a:endParaRPr>
          </a:p>
        </p:txBody>
      </p:sp>
      <p:sp>
        <p:nvSpPr>
          <p:cNvPr id="90114" name="Text Box 2"/>
          <p:cNvSpPr txBox="1"/>
          <p:nvPr/>
        </p:nvSpPr>
        <p:spPr>
          <a:xfrm>
            <a:off x="539750" y="834708"/>
            <a:ext cx="6264275" cy="460375"/>
          </a:xfrm>
          <a:prstGeom prst="rect">
            <a:avLst/>
          </a:prstGeom>
          <a:noFill/>
          <a:ln w="12700">
            <a:noFill/>
          </a:ln>
        </p:spPr>
        <p:txBody>
          <a:bodyPr anchor="ctr" anchorCtr="0">
            <a:spAutoFit/>
          </a:bodyPr>
          <a:p>
            <a:r>
              <a:rPr lang="en-US" altLang="zh-CN" sz="2400" b="1" dirty="0">
                <a:latin typeface="Times New Roman" panose="02020603050405020304" pitchFamily="18" charset="0"/>
                <a:cs typeface="Times New Roman" panose="02020603050405020304" pitchFamily="18" charset="0"/>
              </a:rPr>
              <a:t>4. </a:t>
            </a:r>
            <a:r>
              <a:rPr lang="zh-CN" altLang="en-US" sz="2400" b="1" dirty="0">
                <a:latin typeface="宋体" panose="02010600030101010101" pitchFamily="2" charset="-122"/>
                <a:cs typeface="宋体" panose="02010600030101010101" pitchFamily="2" charset="-122"/>
              </a:rPr>
              <a:t>接地技术</a:t>
            </a:r>
            <a:endParaRPr lang="zh-CN" altLang="en-US" sz="2400" b="1" dirty="0">
              <a:latin typeface="宋体" panose="02010600030101010101" pitchFamily="2" charset="-122"/>
              <a:cs typeface="宋体" panose="02010600030101010101" pitchFamily="2" charset="-122"/>
            </a:endParaRPr>
          </a:p>
        </p:txBody>
      </p:sp>
      <p:sp>
        <p:nvSpPr>
          <p:cNvPr id="2" name="文本框 1"/>
          <p:cNvSpPr txBox="1"/>
          <p:nvPr/>
        </p:nvSpPr>
        <p:spPr>
          <a:xfrm>
            <a:off x="467995" y="1222375"/>
            <a:ext cx="1521460" cy="398780"/>
          </a:xfrm>
          <a:prstGeom prst="rect">
            <a:avLst/>
          </a:prstGeom>
          <a:noFill/>
        </p:spPr>
        <p:txBody>
          <a:bodyPr wrap="square" rtlCol="0" anchor="t">
            <a:spAutoFit/>
          </a:bodyPr>
          <a:p>
            <a:r>
              <a:rPr lang="zh-CN" altLang="en-US" sz="2000" b="1" dirty="0">
                <a:latin typeface="宋体" panose="02010600030101010101" pitchFamily="2" charset="-122"/>
                <a:cs typeface="宋体" panose="02010600030101010101" pitchFamily="2" charset="-122"/>
                <a:sym typeface="+mn-ea"/>
              </a:rPr>
              <a:t>屏蔽接地</a:t>
            </a:r>
            <a:r>
              <a:rPr lang="en-US" altLang="zh-CN" sz="2000" b="1" dirty="0">
                <a:latin typeface="宋体" panose="02010600030101010101" pitchFamily="2" charset="-122"/>
                <a:cs typeface="宋体" panose="02010600030101010101" pitchFamily="2" charset="-122"/>
                <a:sym typeface="+mn-ea"/>
              </a:rPr>
              <a:t> </a:t>
            </a:r>
            <a:endParaRPr lang="zh-CN" altLang="en-US" sz="2000"/>
          </a:p>
        </p:txBody>
      </p:sp>
      <p:sp>
        <p:nvSpPr>
          <p:cNvPr id="95237" name="Text Box 12"/>
          <p:cNvSpPr txBox="1"/>
          <p:nvPr/>
        </p:nvSpPr>
        <p:spPr>
          <a:xfrm>
            <a:off x="422910" y="3780790"/>
            <a:ext cx="8397240" cy="2553335"/>
          </a:xfrm>
          <a:prstGeom prst="rect">
            <a:avLst/>
          </a:prstGeom>
          <a:noFill/>
          <a:ln w="12700">
            <a:noFill/>
          </a:ln>
        </p:spPr>
        <p:txBody>
          <a:bodyPr wrap="square" anchor="ctr" anchorCtr="0">
            <a:spAutoFit/>
          </a:bodyPr>
          <a:p>
            <a:r>
              <a:rPr lang="zh-CN" altLang="en-US" sz="2000" b="1" dirty="0">
                <a:solidFill>
                  <a:srgbClr val="FFFF00"/>
                </a:solidFill>
                <a:latin typeface="宋体" panose="02010600030101010101" pitchFamily="2" charset="-122"/>
                <a:cs typeface="宋体" panose="02010600030101010101" pitchFamily="2" charset="-122"/>
              </a:rPr>
              <a:t>这些屏蔽体之间的接地问题应注意以下几点：</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chemeClr val="tx1"/>
                </a:solidFill>
                <a:latin typeface="宋体" panose="02010600030101010101" pitchFamily="2" charset="-122"/>
                <a:cs typeface="宋体" panose="02010600030101010101" pitchFamily="2" charset="-122"/>
              </a:rPr>
              <a:t>屏蔽地线地配置</a:t>
            </a:r>
            <a:r>
              <a:rPr lang="en-US" altLang="zh-CN" sz="2000" b="1" dirty="0">
                <a:solidFill>
                  <a:srgbClr val="FFFF00"/>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信号电缆的屏蔽层与电子部件外围附加的保护屏蔽罩相连，变压器二次侧的屏蔽绕组也与电子部件外围附加的保护屏蔽罩相连，然后将信号电缆屏蔽层与信号源侧的现场地线相连。</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chemeClr val="tx1"/>
                </a:solidFill>
                <a:latin typeface="Times New Roman" panose="02020603050405020304" pitchFamily="18" charset="0"/>
                <a:cs typeface="Times New Roman" panose="02020603050405020304" pitchFamily="18" charset="0"/>
              </a:rPr>
              <a:t>2</a:t>
            </a:r>
            <a:r>
              <a:rPr lang="zh-CN" altLang="en-US" sz="2000" b="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chemeClr val="tx1"/>
                </a:solidFill>
                <a:latin typeface="宋体" panose="02010600030101010101" pitchFamily="2" charset="-122"/>
                <a:cs typeface="宋体" panose="02010600030101010101" pitchFamily="2" charset="-122"/>
              </a:rPr>
              <a:t>保护地线的配置</a:t>
            </a:r>
            <a:r>
              <a:rPr lang="en-US" altLang="zh-CN" sz="2000" b="1" dirty="0">
                <a:solidFill>
                  <a:schemeClr val="tx1"/>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变压器一次绕组的屏蔽绕组与机器外壳相连，机壳连地，称为保护地线。</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chemeClr val="tx1"/>
                </a:solidFill>
                <a:latin typeface="Times New Roman" panose="02020603050405020304" pitchFamily="18" charset="0"/>
                <a:cs typeface="Times New Roman" panose="02020603050405020304" pitchFamily="18" charset="0"/>
              </a:rPr>
              <a:t>3</a:t>
            </a:r>
            <a:r>
              <a:rPr lang="zh-CN" altLang="en-US" sz="2000" b="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chemeClr val="tx1"/>
                </a:solidFill>
                <a:latin typeface="宋体" panose="02010600030101010101" pitchFamily="2" charset="-122"/>
                <a:cs typeface="宋体" panose="02010600030101010101" pitchFamily="2" charset="-122"/>
              </a:rPr>
              <a:t>浮地技术</a:t>
            </a:r>
            <a:r>
              <a:rPr lang="en-US" altLang="zh-CN" sz="2000" b="1" dirty="0">
                <a:solidFill>
                  <a:schemeClr val="tx1"/>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电子部件的工作地采用浮空，保护屏蔽罩对机壳也处于悬浮状态。保护地线与屏蔽地线在机柜内分别设置，完全隔离。</a:t>
            </a:r>
            <a:endParaRPr lang="zh-CN" altLang="en-US" sz="2000" b="1" dirty="0">
              <a:solidFill>
                <a:srgbClr val="FFFF00"/>
              </a:solidFill>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237"/>
                                        </p:tgtEl>
                                        <p:attrNameLst>
                                          <p:attrName>style.visibility</p:attrName>
                                        </p:attrNameLst>
                                      </p:cBhvr>
                                      <p:to>
                                        <p:strVal val="visible"/>
                                      </p:to>
                                    </p:set>
                                    <p:anim calcmode="lin" valueType="num">
                                      <p:cBhvr additive="base">
                                        <p:cTn id="7" dur="500" fill="hold"/>
                                        <p:tgtEl>
                                          <p:spTgt spid="95237"/>
                                        </p:tgtEl>
                                        <p:attrNameLst>
                                          <p:attrName>ppt_x</p:attrName>
                                        </p:attrNameLst>
                                      </p:cBhvr>
                                      <p:tavLst>
                                        <p:tav tm="0">
                                          <p:val>
                                            <p:strVal val="#ppt_x"/>
                                          </p:val>
                                        </p:tav>
                                        <p:tav tm="100000">
                                          <p:val>
                                            <p:strVal val="#ppt_x"/>
                                          </p:val>
                                        </p:tav>
                                      </p:tavLst>
                                    </p:anim>
                                    <p:anim calcmode="lin" valueType="num">
                                      <p:cBhvr additive="base">
                                        <p:cTn id="8" dur="500" fill="hold"/>
                                        <p:tgtEl>
                                          <p:spTgt spid="952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61" name="Text Box 12"/>
          <p:cNvSpPr txBox="1"/>
          <p:nvPr/>
        </p:nvSpPr>
        <p:spPr>
          <a:xfrm>
            <a:off x="468313" y="1430338"/>
            <a:ext cx="8208962" cy="3784600"/>
          </a:xfrm>
          <a:prstGeom prst="rect">
            <a:avLst/>
          </a:prstGeom>
          <a:noFill/>
          <a:ln w="12700">
            <a:noFill/>
          </a:ln>
        </p:spPr>
        <p:txBody>
          <a:bodyPr anchor="ctr" anchorCtr="0">
            <a:spAutoFit/>
          </a:bodyPr>
          <a:p>
            <a:r>
              <a:rPr lang="en-US" altLang="zh-CN" sz="2400" b="1" dirty="0">
                <a:solidFill>
                  <a:srgbClr val="FFFF00"/>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rPr>
              <a:t>抑制共模干扰的方法可以用切割干扰信号通道或增加通道阻抗的方法。由于保护屏蔽罩对机壳的高度悬浮状态，直流绝缘电阻很高，共模噪声电流很难进入电子回路，使电子回路的直流抑制比可达</a:t>
            </a:r>
            <a:r>
              <a:rPr lang="en-US" altLang="zh-CN" sz="2400" b="1" dirty="0">
                <a:solidFill>
                  <a:srgbClr val="FFFF00"/>
                </a:solidFill>
                <a:latin typeface="Times New Roman" panose="02020603050405020304" pitchFamily="18" charset="0"/>
                <a:cs typeface="Times New Roman" panose="02020603050405020304" pitchFamily="18" charset="0"/>
              </a:rPr>
              <a:t>160dB</a:t>
            </a:r>
            <a:r>
              <a:rPr lang="zh-CN" altLang="en-US" sz="2400" b="1" dirty="0">
                <a:solidFill>
                  <a:srgbClr val="FFFF00"/>
                </a:solidFill>
                <a:latin typeface="宋体" panose="02010600030101010101" pitchFamily="2" charset="-122"/>
                <a:cs typeface="宋体" panose="02010600030101010101" pitchFamily="2" charset="-122"/>
              </a:rPr>
              <a:t>以上。</a:t>
            </a:r>
            <a:endParaRPr lang="zh-CN" altLang="en-US" sz="2400" b="1" dirty="0">
              <a:solidFill>
                <a:srgbClr val="FFFF00"/>
              </a:solidFill>
              <a:latin typeface="宋体" panose="02010600030101010101" pitchFamily="2" charset="-122"/>
              <a:cs typeface="宋体" panose="02010600030101010101" pitchFamily="2" charset="-122"/>
            </a:endParaRPr>
          </a:p>
          <a:p>
            <a:r>
              <a:rPr lang="zh-CN" altLang="en-US" sz="2400" b="1" dirty="0">
                <a:solidFill>
                  <a:srgbClr val="FFFF00"/>
                </a:solidFill>
                <a:latin typeface="宋体" panose="02010600030101010101" pitchFamily="2" charset="-122"/>
                <a:cs typeface="宋体" panose="02010600030101010101" pitchFamily="2" charset="-122"/>
              </a:rPr>
              <a:t> </a:t>
            </a:r>
            <a:r>
              <a:rPr lang="en-US" altLang="zh-CN" sz="2400" b="1" dirty="0">
                <a:solidFill>
                  <a:srgbClr val="FFFF00"/>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rPr>
              <a:t>信号源处的共模噪声的另一个途径是通过变压器二次侧的屏蔽层与机壳构成回路，产生的共模噪声也很小。由于变压器一、二次侧间的分布电容较大，增加二次侧屏蔽层，切断了共模噪声信号通过较大的分布电容直接耦合到机壳的通路，使共模干扰大大降低。变压器一次绕组的屏蔽层起静电作用，抑制来自电网的高频干扰噪声。 </a:t>
            </a:r>
            <a:endParaRPr lang="zh-CN" altLang="en-US" sz="2400" b="1" dirty="0">
              <a:solidFill>
                <a:srgbClr val="FFFF00"/>
              </a:solidFill>
              <a:latin typeface="宋体" panose="02010600030101010101" pitchFamily="2" charset="-122"/>
              <a:cs typeface="宋体" panose="02010600030101010101" pitchFamily="2" charset="-122"/>
            </a:endParaRPr>
          </a:p>
        </p:txBody>
      </p:sp>
      <p:sp>
        <p:nvSpPr>
          <p:cNvPr id="70658" name="Text Box 2"/>
          <p:cNvSpPr txBox="1"/>
          <p:nvPr/>
        </p:nvSpPr>
        <p:spPr>
          <a:xfrm>
            <a:off x="395923"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ea typeface="楷体_GB2312" pitchFamily="49" charset="-122"/>
                <a:cs typeface="Times New Roman" panose="02020603050405020304" pitchFamily="18" charset="0"/>
              </a:rPr>
              <a:t>7.3.3</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抑制</a:t>
            </a:r>
            <a:r>
              <a:rPr lang="zh-CN" altLang="en-US" sz="2400" b="1" dirty="0">
                <a:latin typeface="Arial" panose="020B0604020202020204" pitchFamily="34" charset="0"/>
                <a:ea typeface="楷体_GB2312" pitchFamily="49" charset="-122"/>
              </a:rPr>
              <a:t>干扰的主要技术与措施</a:t>
            </a:r>
            <a:r>
              <a:rPr lang="zh-CN" altLang="en-US" sz="2400" b="1" dirty="0">
                <a:solidFill>
                  <a:srgbClr val="FFFF00"/>
                </a:solidFill>
                <a:latin typeface="Arial" panose="020B0604020202020204" pitchFamily="34" charset="0"/>
                <a:ea typeface="楷体_GB2312" pitchFamily="49" charset="-122"/>
              </a:rPr>
              <a:t> </a:t>
            </a:r>
            <a:endParaRPr lang="zh-CN" altLang="en-US" sz="2400" b="1" dirty="0">
              <a:solidFill>
                <a:srgbClr val="FFFF00"/>
              </a:solidFill>
              <a:latin typeface="Arial" panose="020B0604020202020204" pitchFamily="34" charset="0"/>
              <a:ea typeface="楷体_GB2312" pitchFamily="49" charset="-122"/>
            </a:endParaRPr>
          </a:p>
        </p:txBody>
      </p:sp>
      <p:sp>
        <p:nvSpPr>
          <p:cNvPr id="90114" name="Text Box 2"/>
          <p:cNvSpPr txBox="1"/>
          <p:nvPr/>
        </p:nvSpPr>
        <p:spPr>
          <a:xfrm>
            <a:off x="539750" y="834708"/>
            <a:ext cx="6264275" cy="460375"/>
          </a:xfrm>
          <a:prstGeom prst="rect">
            <a:avLst/>
          </a:prstGeom>
          <a:noFill/>
          <a:ln w="12700">
            <a:noFill/>
          </a:ln>
        </p:spPr>
        <p:txBody>
          <a:bodyPr anchor="ctr" anchorCtr="0">
            <a:spAutoFit/>
          </a:bodyPr>
          <a:p>
            <a:r>
              <a:rPr lang="en-US" altLang="zh-CN" sz="2400" b="1" dirty="0">
                <a:latin typeface="Times New Roman" panose="02020603050405020304" pitchFamily="18" charset="0"/>
                <a:cs typeface="Times New Roman" panose="02020603050405020304" pitchFamily="18" charset="0"/>
              </a:rPr>
              <a:t>4. </a:t>
            </a:r>
            <a:r>
              <a:rPr lang="zh-CN" altLang="en-US" sz="2400" b="1" dirty="0">
                <a:latin typeface="宋体" panose="02010600030101010101" pitchFamily="2" charset="-122"/>
                <a:cs typeface="宋体" panose="02010600030101010101" pitchFamily="2" charset="-122"/>
              </a:rPr>
              <a:t>接地技术</a:t>
            </a:r>
            <a:endParaRPr lang="zh-CN" altLang="en-US" sz="2400" b="1" dirty="0">
              <a:latin typeface="宋体" panose="02010600030101010101" pitchFamily="2" charset="-122"/>
              <a:cs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Text Box 2"/>
          <p:cNvSpPr txBox="1"/>
          <p:nvPr/>
        </p:nvSpPr>
        <p:spPr>
          <a:xfrm>
            <a:off x="539750" y="762953"/>
            <a:ext cx="6264275" cy="460375"/>
          </a:xfrm>
          <a:prstGeom prst="rect">
            <a:avLst/>
          </a:prstGeom>
          <a:noFill/>
          <a:ln w="12700">
            <a:noFill/>
          </a:ln>
        </p:spPr>
        <p:txBody>
          <a:bodyPr anchor="ctr" anchorCtr="0">
            <a:spAutoFit/>
          </a:bodyPr>
          <a:p>
            <a:r>
              <a:rPr lang="en-US" altLang="zh-CN" sz="2400" b="1" dirty="0">
                <a:latin typeface="Times New Roman" panose="02020603050405020304" pitchFamily="18" charset="0"/>
                <a:cs typeface="Times New Roman" panose="02020603050405020304" pitchFamily="18" charset="0"/>
              </a:rPr>
              <a:t>5. </a:t>
            </a:r>
            <a:r>
              <a:rPr lang="zh-CN" altLang="en-US" sz="2400" b="1" dirty="0">
                <a:latin typeface="宋体" panose="02010600030101010101" pitchFamily="2" charset="-122"/>
                <a:cs typeface="宋体" panose="02010600030101010101" pitchFamily="2" charset="-122"/>
              </a:rPr>
              <a:t>静电放电干扰和漏电干扰及其抑制</a:t>
            </a:r>
            <a:endParaRPr lang="zh-CN" altLang="en-US" sz="2400" b="1" dirty="0">
              <a:latin typeface="宋体" panose="02010600030101010101" pitchFamily="2" charset="-122"/>
              <a:cs typeface="宋体" panose="02010600030101010101" pitchFamily="2" charset="-122"/>
            </a:endParaRPr>
          </a:p>
        </p:txBody>
      </p:sp>
      <p:sp>
        <p:nvSpPr>
          <p:cNvPr id="97286" name="Text Box 12"/>
          <p:cNvSpPr txBox="1"/>
          <p:nvPr/>
        </p:nvSpPr>
        <p:spPr>
          <a:xfrm>
            <a:off x="351155" y="1137285"/>
            <a:ext cx="8468995" cy="3538220"/>
          </a:xfrm>
          <a:prstGeom prst="rect">
            <a:avLst/>
          </a:prstGeom>
          <a:noFill/>
          <a:ln w="12700">
            <a:noFill/>
          </a:ln>
        </p:spPr>
        <p:txBody>
          <a:bodyPr wrap="square" anchor="ctr" anchorCtr="0">
            <a:spAutoFit/>
          </a:bodyPr>
          <a:p>
            <a:r>
              <a:rPr lang="en-US" altLang="zh-CN" sz="2400" b="1" dirty="0">
                <a:solidFill>
                  <a:srgbClr val="FF0000"/>
                </a:solidFill>
                <a:latin typeface="Times New Roman" panose="02020603050405020304" pitchFamily="18" charset="0"/>
                <a:cs typeface="Times New Roman" panose="02020603050405020304" pitchFamily="18" charset="0"/>
              </a:rPr>
              <a:t>a. </a:t>
            </a:r>
            <a:r>
              <a:rPr lang="zh-CN" altLang="en-US" sz="2400" b="1" dirty="0">
                <a:solidFill>
                  <a:srgbClr val="FF0000"/>
                </a:solidFill>
                <a:latin typeface="宋体" panose="02010600030101010101" pitchFamily="2" charset="-122"/>
                <a:cs typeface="宋体" panose="02010600030101010101" pitchFamily="2" charset="-122"/>
              </a:rPr>
              <a:t>静电放电干扰及其抑制</a:t>
            </a:r>
            <a:endParaRPr lang="zh-CN" altLang="en-US" sz="2400" b="1" dirty="0">
              <a:solidFill>
                <a:srgbClr val="FF00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    静电的起因是两种不同物质的物体互相摩擦时，正负电荷分别积蓄在两种物体上。当它们与系统接触时便会放电形成放电干扰。</a:t>
            </a:r>
            <a:endParaRPr lang="zh-CN" altLang="en-US" sz="20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    在电子控制设备外壳上放电是经常见到的放电现象，放电电流流过金属外壳，产生电场和磁场，通过分布阻抗耦合到壳内的电源线、信号线等内部走线，引起误动作。电子控制设备的信号线或地线上也可直接放电，如键盘或显示装置等接口处的放电，其干扰后果更为严重。</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rgbClr val="FFFF00"/>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智能仪器中的微机测控系统广泛使用的</a:t>
            </a:r>
            <a:r>
              <a:rPr lang="en-US" altLang="zh-CN" sz="2000" b="1" dirty="0">
                <a:solidFill>
                  <a:srgbClr val="FFFF00"/>
                </a:solidFill>
                <a:latin typeface="Times New Roman" panose="02020603050405020304" pitchFamily="18" charset="0"/>
                <a:cs typeface="Times New Roman" panose="02020603050405020304" pitchFamily="18" charset="0"/>
              </a:rPr>
              <a:t>CMOS</a:t>
            </a:r>
            <a:r>
              <a:rPr lang="zh-CN" altLang="en-US" sz="2000" b="1" dirty="0">
                <a:solidFill>
                  <a:srgbClr val="FFFF00"/>
                </a:solidFill>
                <a:latin typeface="宋体" panose="02010600030101010101" pitchFamily="2" charset="-122"/>
                <a:cs typeface="宋体" panose="02010600030101010101" pitchFamily="2" charset="-122"/>
              </a:rPr>
              <a:t>芯片，是最易受静电干扰的器件。尽管现在应用的大多数</a:t>
            </a:r>
            <a:r>
              <a:rPr lang="en-US" altLang="zh-CN" sz="2000" b="1" dirty="0">
                <a:solidFill>
                  <a:srgbClr val="FFFF00"/>
                </a:solidFill>
                <a:latin typeface="Times New Roman" panose="02020603050405020304" pitchFamily="18" charset="0"/>
                <a:cs typeface="Times New Roman" panose="02020603050405020304" pitchFamily="18" charset="0"/>
              </a:rPr>
              <a:t>CMOS</a:t>
            </a:r>
            <a:r>
              <a:rPr lang="zh-CN" altLang="en-US" sz="2000" b="1" dirty="0">
                <a:solidFill>
                  <a:srgbClr val="FFFF00"/>
                </a:solidFill>
                <a:latin typeface="宋体" panose="02010600030101010101" pitchFamily="2" charset="-122"/>
                <a:cs typeface="宋体" panose="02010600030101010101" pitchFamily="2" charset="-122"/>
              </a:rPr>
              <a:t>器件采取了一些保护措施来防止静电干扰，但是，由于器件本身结构的特点，对静电引起的破坏仍然不可掉以轻心。</a:t>
            </a:r>
            <a:endParaRPr lang="zh-CN" altLang="en-US" sz="2000" b="1" dirty="0">
              <a:solidFill>
                <a:srgbClr val="FFFF00"/>
              </a:solidFill>
              <a:latin typeface="宋体" panose="02010600030101010101" pitchFamily="2" charset="-122"/>
              <a:cs typeface="宋体" panose="02010600030101010101" pitchFamily="2" charset="-122"/>
            </a:endParaRPr>
          </a:p>
        </p:txBody>
      </p:sp>
      <p:sp>
        <p:nvSpPr>
          <p:cNvPr id="70658" name="Text Box 2"/>
          <p:cNvSpPr txBox="1"/>
          <p:nvPr/>
        </p:nvSpPr>
        <p:spPr>
          <a:xfrm>
            <a:off x="395923"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ea typeface="楷体_GB2312" pitchFamily="49" charset="-122"/>
                <a:cs typeface="Times New Roman" panose="02020603050405020304" pitchFamily="18" charset="0"/>
              </a:rPr>
              <a:t>7.3.3</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抑制</a:t>
            </a:r>
            <a:r>
              <a:rPr lang="zh-CN" altLang="en-US" sz="2400" b="1" dirty="0">
                <a:latin typeface="Arial" panose="020B0604020202020204" pitchFamily="34" charset="0"/>
                <a:ea typeface="楷体_GB2312" pitchFamily="49" charset="-122"/>
              </a:rPr>
              <a:t>干扰的主要技术与措施</a:t>
            </a:r>
            <a:r>
              <a:rPr lang="zh-CN" altLang="en-US" sz="2400" b="1" dirty="0">
                <a:solidFill>
                  <a:srgbClr val="FFFF00"/>
                </a:solidFill>
                <a:latin typeface="Arial" panose="020B0604020202020204" pitchFamily="34" charset="0"/>
                <a:ea typeface="楷体_GB2312" pitchFamily="49" charset="-122"/>
              </a:rPr>
              <a:t> </a:t>
            </a:r>
            <a:endParaRPr lang="zh-CN" altLang="en-US" sz="2400" b="1" dirty="0">
              <a:solidFill>
                <a:srgbClr val="FFFF00"/>
              </a:solidFill>
              <a:latin typeface="Arial" panose="020B0604020202020204" pitchFamily="34" charset="0"/>
              <a:ea typeface="楷体_GB2312"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9" name="Text Box 12"/>
          <p:cNvSpPr txBox="1"/>
          <p:nvPr/>
        </p:nvSpPr>
        <p:spPr>
          <a:xfrm>
            <a:off x="611188" y="1587818"/>
            <a:ext cx="8208962" cy="3784600"/>
          </a:xfrm>
          <a:prstGeom prst="rect">
            <a:avLst/>
          </a:prstGeom>
          <a:noFill/>
          <a:ln w="12700">
            <a:noFill/>
          </a:ln>
        </p:spPr>
        <p:txBody>
          <a:bodyPr anchor="ctr" anchorCtr="0">
            <a:spAutoFit/>
          </a:bodyPr>
          <a:p>
            <a:r>
              <a:rPr lang="en-US" altLang="zh-CN" sz="2000" b="1" dirty="0">
                <a:solidFill>
                  <a:srgbClr val="FFFF00"/>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抑制静电放电干扰可以从两方面着手：避免产生静电；切断静电放电电流途径。抑制静电放电干扰的措施有如下几种：</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cs typeface="Times New Roman" panose="02020603050405020304" pitchFamily="18" charset="0"/>
              </a:rPr>
              <a:t>CMOS</a:t>
            </a:r>
            <a:r>
              <a:rPr lang="zh-CN" altLang="en-US" sz="2000" b="1" dirty="0">
                <a:solidFill>
                  <a:schemeClr val="tx1"/>
                </a:solidFill>
                <a:latin typeface="宋体" panose="02010600030101010101" pitchFamily="2" charset="-122"/>
                <a:cs typeface="宋体" panose="02010600030101010101" pitchFamily="2" charset="-122"/>
              </a:rPr>
              <a:t>器件在使用中应注意防止静电</a:t>
            </a:r>
            <a:r>
              <a:rPr lang="en-US" altLang="zh-CN" sz="2000" b="1" dirty="0">
                <a:solidFill>
                  <a:srgbClr val="FFFF00"/>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其一是输入引脚不能浮空；其二是设法降低输入电阻；其三是当用</a:t>
            </a:r>
            <a:r>
              <a:rPr lang="en-US" altLang="zh-CN" sz="2000" b="1" dirty="0">
                <a:solidFill>
                  <a:srgbClr val="FFFF00"/>
                </a:solidFill>
                <a:latin typeface="Times New Roman" panose="02020603050405020304" pitchFamily="18" charset="0"/>
                <a:cs typeface="Times New Roman" panose="02020603050405020304" pitchFamily="18" charset="0"/>
              </a:rPr>
              <a:t>CMOS</a:t>
            </a:r>
            <a:r>
              <a:rPr lang="zh-CN" altLang="en-US" sz="2000" b="1" dirty="0">
                <a:solidFill>
                  <a:srgbClr val="FFFF00"/>
                </a:solidFill>
                <a:latin typeface="宋体" panose="02010600030101010101" pitchFamily="2" charset="-122"/>
                <a:cs typeface="宋体" panose="02010600030101010101" pitchFamily="2" charset="-122"/>
              </a:rPr>
              <a:t>器件与长传输线连接时，应通过一个</a:t>
            </a:r>
            <a:r>
              <a:rPr lang="en-US" altLang="zh-CN" sz="2000" b="1" dirty="0">
                <a:solidFill>
                  <a:srgbClr val="FFFF00"/>
                </a:solidFill>
                <a:latin typeface="Times New Roman" panose="02020603050405020304" pitchFamily="18" charset="0"/>
                <a:cs typeface="Times New Roman" panose="02020603050405020304" pitchFamily="18" charset="0"/>
              </a:rPr>
              <a:t>TTL</a:t>
            </a:r>
            <a:r>
              <a:rPr lang="zh-CN" altLang="en-US" sz="2000" b="1" dirty="0">
                <a:solidFill>
                  <a:srgbClr val="FFFF00"/>
                </a:solidFill>
                <a:latin typeface="宋体" panose="02010600030101010101" pitchFamily="2" charset="-122"/>
                <a:cs typeface="宋体" panose="02010600030101010101" pitchFamily="2" charset="-122"/>
              </a:rPr>
              <a:t>缓冲门电路之后再与长传输线相连。</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chemeClr val="tx1"/>
                </a:solidFill>
                <a:latin typeface="Times New Roman" panose="02020603050405020304" pitchFamily="18" charset="0"/>
                <a:cs typeface="Times New Roman" panose="02020603050405020304" pitchFamily="18" charset="0"/>
              </a:rPr>
              <a:t>2</a:t>
            </a:r>
            <a:r>
              <a:rPr lang="zh-CN" altLang="en-US" sz="2000" b="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chemeClr val="tx1"/>
                </a:solidFill>
                <a:latin typeface="宋体" panose="02010600030101010101" pitchFamily="2" charset="-122"/>
                <a:cs typeface="宋体" panose="02010600030101010101" pitchFamily="2" charset="-122"/>
              </a:rPr>
              <a:t>环境湿度以维持在</a:t>
            </a:r>
            <a:r>
              <a:rPr lang="en-US" altLang="zh-CN" sz="2000" b="1" dirty="0">
                <a:solidFill>
                  <a:schemeClr val="tx1"/>
                </a:solidFill>
                <a:latin typeface="Times New Roman" panose="02020603050405020304" pitchFamily="18" charset="0"/>
                <a:cs typeface="Times New Roman" panose="02020603050405020304" pitchFamily="18" charset="0"/>
              </a:rPr>
              <a:t>45%-65%</a:t>
            </a:r>
            <a:r>
              <a:rPr lang="zh-CN" altLang="en-US" sz="2000" b="1" dirty="0">
                <a:solidFill>
                  <a:schemeClr val="tx1"/>
                </a:solidFill>
                <a:latin typeface="宋体" panose="02010600030101010101" pitchFamily="2" charset="-122"/>
                <a:cs typeface="宋体" panose="02010600030101010101" pitchFamily="2" charset="-122"/>
              </a:rPr>
              <a:t>为宜</a:t>
            </a:r>
            <a:r>
              <a:rPr lang="en-US" altLang="zh-CN" sz="2000" b="1" dirty="0">
                <a:solidFill>
                  <a:schemeClr val="tx1"/>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因为静电的生成与湿度有密切关系，环境越是干燥，越容易产生静电。</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chemeClr val="tx1"/>
                </a:solidFill>
                <a:latin typeface="Times New Roman" panose="02020603050405020304" pitchFamily="18" charset="0"/>
                <a:cs typeface="Times New Roman" panose="02020603050405020304" pitchFamily="18" charset="0"/>
              </a:rPr>
              <a:t>3</a:t>
            </a:r>
            <a:r>
              <a:rPr lang="zh-CN" altLang="en-US" sz="2000" b="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chemeClr val="tx1"/>
                </a:solidFill>
                <a:latin typeface="宋体" panose="02010600030101010101" pitchFamily="2" charset="-122"/>
                <a:cs typeface="宋体" panose="02010600030101010101" pitchFamily="2" charset="-122"/>
              </a:rPr>
              <a:t>检验设备时，最好在操作台上放置接地的金属极</a:t>
            </a:r>
            <a:r>
              <a:rPr lang="en-US" altLang="zh-CN" sz="2000" b="1" dirty="0">
                <a:solidFill>
                  <a:schemeClr val="tx1"/>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以使操作人员身上的静电立刻入地。</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chemeClr val="tx1"/>
                </a:solidFill>
                <a:latin typeface="Times New Roman" panose="02020603050405020304" pitchFamily="18" charset="0"/>
                <a:cs typeface="Times New Roman" panose="02020603050405020304" pitchFamily="18" charset="0"/>
              </a:rPr>
              <a:t>4</a:t>
            </a:r>
            <a:r>
              <a:rPr lang="zh-CN" altLang="en-US" sz="2000" b="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chemeClr val="tx1"/>
                </a:solidFill>
                <a:latin typeface="宋体" panose="02010600030101010101" pitchFamily="2" charset="-122"/>
                <a:cs typeface="宋体" panose="02010600030101010101" pitchFamily="2" charset="-122"/>
              </a:rPr>
              <a:t>操作人员工作时</a:t>
            </a:r>
            <a:r>
              <a:rPr lang="zh-CN" altLang="en-US" sz="2000" b="1" dirty="0">
                <a:solidFill>
                  <a:srgbClr val="FFFF00"/>
                </a:solidFill>
                <a:latin typeface="宋体" panose="02010600030101010101" pitchFamily="2" charset="-122"/>
                <a:cs typeface="宋体" panose="02010600030101010101" pitchFamily="2" charset="-122"/>
              </a:rPr>
              <a:t>，不可穿容易带静电的化纤衣服和鞋帽等。</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chemeClr val="tx1"/>
                </a:solidFill>
                <a:latin typeface="Times New Roman" panose="02020603050405020304" pitchFamily="18" charset="0"/>
                <a:cs typeface="Times New Roman" panose="02020603050405020304" pitchFamily="18" charset="0"/>
              </a:rPr>
              <a:t>5</a:t>
            </a:r>
            <a:r>
              <a:rPr lang="zh-CN" altLang="en-US" sz="2000" b="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chemeClr val="tx1"/>
                </a:solidFill>
                <a:latin typeface="宋体" panose="02010600030101010101" pitchFamily="2" charset="-122"/>
                <a:cs typeface="宋体" panose="02010600030101010101" pitchFamily="2" charset="-122"/>
              </a:rPr>
              <a:t>若难以营造不宜产生静电的环境</a:t>
            </a:r>
            <a:r>
              <a:rPr lang="zh-CN" altLang="en-US" sz="2000" b="1" dirty="0">
                <a:solidFill>
                  <a:srgbClr val="FFFF00"/>
                </a:solidFill>
                <a:latin typeface="宋体" panose="02010600030101010101" pitchFamily="2" charset="-122"/>
                <a:cs typeface="宋体" panose="02010600030101010101" pitchFamily="2" charset="-122"/>
              </a:rPr>
              <a:t>，则应从提高电子设备表面的绝缘能力着手。</a:t>
            </a:r>
            <a:endParaRPr lang="zh-CN" altLang="en-US" sz="2000" b="1" dirty="0">
              <a:solidFill>
                <a:srgbClr val="FFFF00"/>
              </a:solidFill>
              <a:latin typeface="宋体" panose="02010600030101010101" pitchFamily="2" charset="-122"/>
              <a:cs typeface="宋体" panose="02010600030101010101" pitchFamily="2" charset="-122"/>
            </a:endParaRPr>
          </a:p>
        </p:txBody>
      </p:sp>
      <p:sp>
        <p:nvSpPr>
          <p:cNvPr id="70658" name="Text Box 2"/>
          <p:cNvSpPr txBox="1"/>
          <p:nvPr/>
        </p:nvSpPr>
        <p:spPr>
          <a:xfrm>
            <a:off x="395923"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ea typeface="楷体_GB2312" pitchFamily="49" charset="-122"/>
                <a:cs typeface="Times New Roman" panose="02020603050405020304" pitchFamily="18" charset="0"/>
              </a:rPr>
              <a:t>7.3.3</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抑制</a:t>
            </a:r>
            <a:r>
              <a:rPr lang="zh-CN" altLang="en-US" sz="2400" b="1" dirty="0">
                <a:latin typeface="Arial" panose="020B0604020202020204" pitchFamily="34" charset="0"/>
                <a:ea typeface="楷体_GB2312" pitchFamily="49" charset="-122"/>
              </a:rPr>
              <a:t>干扰的主要技术与措施</a:t>
            </a:r>
            <a:r>
              <a:rPr lang="zh-CN" altLang="en-US" sz="2400" b="1" dirty="0">
                <a:solidFill>
                  <a:srgbClr val="FFFF00"/>
                </a:solidFill>
                <a:latin typeface="Arial" panose="020B0604020202020204" pitchFamily="34" charset="0"/>
                <a:ea typeface="楷体_GB2312" pitchFamily="49" charset="-122"/>
              </a:rPr>
              <a:t> </a:t>
            </a:r>
            <a:endParaRPr lang="zh-CN" altLang="en-US" sz="2400" b="1" dirty="0">
              <a:solidFill>
                <a:srgbClr val="FFFF00"/>
              </a:solidFill>
              <a:latin typeface="Arial" panose="020B0604020202020204" pitchFamily="34" charset="0"/>
              <a:ea typeface="楷体_GB2312" pitchFamily="49" charset="-122"/>
            </a:endParaRPr>
          </a:p>
        </p:txBody>
      </p:sp>
      <p:sp>
        <p:nvSpPr>
          <p:cNvPr id="97282" name="Text Box 2"/>
          <p:cNvSpPr txBox="1"/>
          <p:nvPr/>
        </p:nvSpPr>
        <p:spPr>
          <a:xfrm>
            <a:off x="539750" y="762953"/>
            <a:ext cx="6264275" cy="460375"/>
          </a:xfrm>
          <a:prstGeom prst="rect">
            <a:avLst/>
          </a:prstGeom>
          <a:noFill/>
          <a:ln w="12700">
            <a:noFill/>
          </a:ln>
        </p:spPr>
        <p:txBody>
          <a:bodyPr anchor="ctr" anchorCtr="0">
            <a:spAutoFit/>
          </a:bodyPr>
          <a:p>
            <a:r>
              <a:rPr lang="en-US" altLang="zh-CN" sz="2400" b="1" dirty="0">
                <a:latin typeface="Times New Roman" panose="02020603050405020304" pitchFamily="18" charset="0"/>
                <a:cs typeface="Times New Roman" panose="02020603050405020304" pitchFamily="18" charset="0"/>
              </a:rPr>
              <a:t>5. </a:t>
            </a:r>
            <a:r>
              <a:rPr lang="zh-CN" altLang="en-US" sz="2400" b="1" dirty="0">
                <a:latin typeface="宋体" panose="02010600030101010101" pitchFamily="2" charset="-122"/>
                <a:cs typeface="宋体" panose="02010600030101010101" pitchFamily="2" charset="-122"/>
              </a:rPr>
              <a:t>静电放电干扰和漏电干扰及其抑制</a:t>
            </a:r>
            <a:endParaRPr lang="zh-CN" altLang="en-US" sz="2400" b="1" dirty="0">
              <a:latin typeface="宋体" panose="02010600030101010101" pitchFamily="2" charset="-122"/>
              <a:cs typeface="宋体" panose="02010600030101010101" pitchFamily="2" charset="-122"/>
            </a:endParaRPr>
          </a:p>
        </p:txBody>
      </p:sp>
      <p:sp>
        <p:nvSpPr>
          <p:cNvPr id="2" name="文本框 1"/>
          <p:cNvSpPr txBox="1"/>
          <p:nvPr/>
        </p:nvSpPr>
        <p:spPr>
          <a:xfrm>
            <a:off x="611505" y="1180465"/>
            <a:ext cx="3548380" cy="460375"/>
          </a:xfrm>
          <a:prstGeom prst="rect">
            <a:avLst/>
          </a:prstGeom>
          <a:noFill/>
        </p:spPr>
        <p:txBody>
          <a:bodyPr wrap="none" rtlCol="0" anchor="t">
            <a:spAutoFit/>
          </a:bodyPr>
          <a:p>
            <a:r>
              <a:rPr lang="en-US" altLang="zh-CN" sz="2400" b="1" dirty="0">
                <a:solidFill>
                  <a:srgbClr val="FF0000"/>
                </a:solidFill>
                <a:latin typeface="Times New Roman" panose="02020603050405020304" pitchFamily="18" charset="0"/>
                <a:cs typeface="Times New Roman" panose="02020603050405020304" pitchFamily="18" charset="0"/>
                <a:sym typeface="+mn-ea"/>
              </a:rPr>
              <a:t>a. </a:t>
            </a:r>
            <a:r>
              <a:rPr lang="zh-CN" altLang="en-US" sz="2400" b="1" dirty="0">
                <a:solidFill>
                  <a:srgbClr val="FF0000"/>
                </a:solidFill>
                <a:latin typeface="宋体" panose="02010600030101010101" pitchFamily="2" charset="-122"/>
                <a:cs typeface="宋体" panose="02010600030101010101" pitchFamily="2" charset="-122"/>
                <a:sym typeface="+mn-ea"/>
              </a:rPr>
              <a:t>静电放电干扰及其抑制</a:t>
            </a:r>
            <a:endParaRPr lang="zh-CN" altLang="en-US" sz="2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3" name="Text Box 12"/>
          <p:cNvSpPr txBox="1"/>
          <p:nvPr/>
        </p:nvSpPr>
        <p:spPr>
          <a:xfrm>
            <a:off x="467678" y="1187768"/>
            <a:ext cx="8208962" cy="4154170"/>
          </a:xfrm>
          <a:prstGeom prst="rect">
            <a:avLst/>
          </a:prstGeom>
          <a:noFill/>
          <a:ln w="12700">
            <a:noFill/>
          </a:ln>
        </p:spPr>
        <p:txBody>
          <a:bodyPr anchor="ctr" anchorCtr="0">
            <a:spAutoFit/>
          </a:bodyPr>
          <a:p>
            <a:r>
              <a:rPr lang="en-US" altLang="zh-CN" sz="2400" b="1" dirty="0">
                <a:solidFill>
                  <a:srgbClr val="FF0000"/>
                </a:solidFill>
                <a:latin typeface="Times New Roman" panose="02020603050405020304" pitchFamily="18" charset="0"/>
                <a:cs typeface="Times New Roman" panose="02020603050405020304" pitchFamily="18" charset="0"/>
              </a:rPr>
              <a:t>b. </a:t>
            </a:r>
            <a:r>
              <a:rPr lang="zh-CN" altLang="en-US" sz="2400" b="1" dirty="0">
                <a:solidFill>
                  <a:srgbClr val="FF0000"/>
                </a:solidFill>
                <a:latin typeface="宋体" panose="02010600030101010101" pitchFamily="2" charset="-122"/>
                <a:cs typeface="宋体" panose="02010600030101010101" pitchFamily="2" charset="-122"/>
              </a:rPr>
              <a:t>漏电干扰的防止措施</a:t>
            </a:r>
            <a:endParaRPr lang="zh-CN" altLang="en-US" sz="2400" b="1" dirty="0">
              <a:solidFill>
                <a:srgbClr val="FF00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    漏电干扰发生在绝缘层老化变质，绝缘能力下降，或者由于系统工作环境潮湿，导致尘埃落入印刷电路板或配电盘面之后形成导电层。漏电电流可能导致某些逻辑部件的输入引入虚假信号而使控制失灵；或者强电压通过漏电途径而击穿弱电器件。</a:t>
            </a:r>
            <a:endParaRPr lang="zh-CN" altLang="en-US" sz="20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    防止漏电流的产生可从两方面入手：其一是保持优良的运行环境，防止漏电流产生；其二是切断漏电流的流通通路，使漏电流不进入工作的元器件中。</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chemeClr val="tx1"/>
                </a:solidFill>
                <a:latin typeface="Times New Roman" panose="02020603050405020304" pitchFamily="18" charset="0"/>
                <a:cs typeface="Times New Roman" panose="02020603050405020304" pitchFamily="18" charset="0"/>
              </a:rPr>
              <a:t>1</a:t>
            </a:r>
            <a:r>
              <a:rPr lang="zh-CN" altLang="en-US" sz="2000" b="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rgbClr val="FFFF00"/>
                </a:solidFill>
                <a:latin typeface="宋体" panose="02010600030101010101" pitchFamily="2" charset="-122"/>
                <a:cs typeface="宋体" panose="02010600030101010101" pitchFamily="2" charset="-122"/>
              </a:rPr>
              <a:t>保持智能仪器系统工作环境干燥、空气流通，没有严重的灰尘，并定期清理印刷线路板表面或配电盘面。</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chemeClr val="tx1"/>
                </a:solidFill>
                <a:latin typeface="Times New Roman" panose="02020603050405020304" pitchFamily="18" charset="0"/>
                <a:cs typeface="Times New Roman" panose="02020603050405020304" pitchFamily="18" charset="0"/>
              </a:rPr>
              <a:t>2</a:t>
            </a:r>
            <a:r>
              <a:rPr lang="zh-CN" altLang="en-US" sz="2000" b="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rgbClr val="FFFF00"/>
                </a:solidFill>
                <a:latin typeface="宋体" panose="02010600030101010101" pitchFamily="2" charset="-122"/>
                <a:cs typeface="宋体" panose="02010600030101010101" pitchFamily="2" charset="-122"/>
              </a:rPr>
              <a:t>对于强电设备和弱电设备，要分别安装在不同的印刷线路板或配电板上，以防止高电压通过漏电击穿弱电设备。</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chemeClr val="tx1"/>
                </a:solidFill>
                <a:latin typeface="Times New Roman" panose="02020603050405020304" pitchFamily="18" charset="0"/>
                <a:cs typeface="Times New Roman" panose="02020603050405020304" pitchFamily="18" charset="0"/>
              </a:rPr>
              <a:t>3</a:t>
            </a:r>
            <a:r>
              <a:rPr lang="zh-CN" altLang="en-US" sz="2000" b="1" dirty="0">
                <a:solidFill>
                  <a:schemeClr val="tx1"/>
                </a:solidFill>
                <a:latin typeface="Times New Roman" panose="02020603050405020304" pitchFamily="18" charset="0"/>
                <a:cs typeface="Times New Roman" panose="02020603050405020304" pitchFamily="18" charset="0"/>
              </a:rPr>
              <a:t>）</a:t>
            </a:r>
            <a:r>
              <a:rPr lang="zh-CN" altLang="en-US" sz="2000" b="1" dirty="0">
                <a:solidFill>
                  <a:srgbClr val="FFFF00"/>
                </a:solidFill>
                <a:latin typeface="宋体" panose="02010600030101010101" pitchFamily="2" charset="-122"/>
                <a:cs typeface="宋体" panose="02010600030101010101" pitchFamily="2" charset="-122"/>
              </a:rPr>
              <a:t>测控系统中的某些灵敏部件，可以用接地环路将其包围起来。</a:t>
            </a:r>
            <a:endParaRPr lang="zh-CN" altLang="en-US" sz="2000" b="1" dirty="0">
              <a:solidFill>
                <a:srgbClr val="FFFF00"/>
              </a:solidFill>
              <a:latin typeface="宋体" panose="02010600030101010101" pitchFamily="2" charset="-122"/>
              <a:cs typeface="宋体" panose="02010600030101010101" pitchFamily="2" charset="-122"/>
            </a:endParaRPr>
          </a:p>
        </p:txBody>
      </p:sp>
      <p:sp>
        <p:nvSpPr>
          <p:cNvPr id="70658" name="Text Box 2"/>
          <p:cNvSpPr txBox="1"/>
          <p:nvPr/>
        </p:nvSpPr>
        <p:spPr>
          <a:xfrm>
            <a:off x="395923"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ea typeface="楷体_GB2312" pitchFamily="49" charset="-122"/>
                <a:cs typeface="Times New Roman" panose="02020603050405020304" pitchFamily="18" charset="0"/>
              </a:rPr>
              <a:t>7.3.3</a:t>
            </a: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抑制</a:t>
            </a:r>
            <a:r>
              <a:rPr lang="zh-CN" altLang="en-US" sz="2400" b="1" dirty="0">
                <a:latin typeface="Arial" panose="020B0604020202020204" pitchFamily="34" charset="0"/>
                <a:ea typeface="楷体_GB2312" pitchFamily="49" charset="-122"/>
              </a:rPr>
              <a:t>干扰的主要技术与措施</a:t>
            </a:r>
            <a:r>
              <a:rPr lang="zh-CN" altLang="en-US" sz="2400" b="1" dirty="0">
                <a:solidFill>
                  <a:srgbClr val="FFFF00"/>
                </a:solidFill>
                <a:latin typeface="Arial" panose="020B0604020202020204" pitchFamily="34" charset="0"/>
                <a:ea typeface="楷体_GB2312" pitchFamily="49" charset="-122"/>
              </a:rPr>
              <a:t> </a:t>
            </a:r>
            <a:endParaRPr lang="zh-CN" altLang="en-US" sz="2400" b="1" dirty="0">
              <a:solidFill>
                <a:srgbClr val="FFFF00"/>
              </a:solidFill>
              <a:latin typeface="Arial" panose="020B0604020202020204" pitchFamily="34" charset="0"/>
              <a:ea typeface="楷体_GB2312" pitchFamily="49" charset="-122"/>
            </a:endParaRPr>
          </a:p>
        </p:txBody>
      </p:sp>
      <p:sp>
        <p:nvSpPr>
          <p:cNvPr id="97282" name="Text Box 2"/>
          <p:cNvSpPr txBox="1"/>
          <p:nvPr/>
        </p:nvSpPr>
        <p:spPr>
          <a:xfrm>
            <a:off x="539750" y="762953"/>
            <a:ext cx="6264275" cy="460375"/>
          </a:xfrm>
          <a:prstGeom prst="rect">
            <a:avLst/>
          </a:prstGeom>
          <a:noFill/>
          <a:ln w="12700">
            <a:noFill/>
          </a:ln>
        </p:spPr>
        <p:txBody>
          <a:bodyPr anchor="ctr" anchorCtr="0">
            <a:spAutoFit/>
          </a:bodyPr>
          <a:p>
            <a:r>
              <a:rPr lang="en-US" altLang="zh-CN" sz="2400" b="1" dirty="0">
                <a:latin typeface="Times New Roman" panose="02020603050405020304" pitchFamily="18" charset="0"/>
                <a:cs typeface="Times New Roman" panose="02020603050405020304" pitchFamily="18" charset="0"/>
              </a:rPr>
              <a:t>5. </a:t>
            </a:r>
            <a:r>
              <a:rPr lang="zh-CN" altLang="en-US" sz="2400" b="1" dirty="0">
                <a:latin typeface="宋体" panose="02010600030101010101" pitchFamily="2" charset="-122"/>
                <a:cs typeface="宋体" panose="02010600030101010101" pitchFamily="2" charset="-122"/>
              </a:rPr>
              <a:t>静电放电干扰和漏电干扰及其抑制</a:t>
            </a:r>
            <a:endParaRPr lang="zh-CN" altLang="en-US" sz="2400" b="1" dirty="0">
              <a:latin typeface="宋体" panose="02010600030101010101" pitchFamily="2" charset="-122"/>
              <a:cs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Text Box 2"/>
          <p:cNvSpPr txBox="1"/>
          <p:nvPr/>
        </p:nvSpPr>
        <p:spPr>
          <a:xfrm>
            <a:off x="611188"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cs typeface="Times New Roman" panose="02020603050405020304" pitchFamily="18" charset="0"/>
              </a:rPr>
              <a:t>7.3.4 </a:t>
            </a:r>
            <a:r>
              <a:rPr lang="zh-CN" altLang="en-US" sz="2400" b="1" dirty="0">
                <a:latin typeface="宋体" panose="02010600030101010101" pitchFamily="2" charset="-122"/>
                <a:cs typeface="宋体" panose="02010600030101010101" pitchFamily="2" charset="-122"/>
              </a:rPr>
              <a:t>抗干扰的其他措施</a:t>
            </a:r>
            <a:r>
              <a:rPr lang="zh-CN" altLang="en-US" sz="2400" b="1" dirty="0">
                <a:solidFill>
                  <a:srgbClr val="FFFF00"/>
                </a:solidFill>
                <a:latin typeface="宋体" panose="02010600030101010101" pitchFamily="2" charset="-122"/>
                <a:cs typeface="宋体" panose="02010600030101010101" pitchFamily="2" charset="-122"/>
              </a:rPr>
              <a:t> </a:t>
            </a:r>
            <a:endParaRPr lang="zh-CN" altLang="en-US" sz="2400" b="1" dirty="0">
              <a:solidFill>
                <a:srgbClr val="FFFF00"/>
              </a:solidFill>
              <a:latin typeface="宋体" panose="02010600030101010101" pitchFamily="2" charset="-122"/>
              <a:cs typeface="宋体" panose="02010600030101010101" pitchFamily="2" charset="-122"/>
            </a:endParaRPr>
          </a:p>
        </p:txBody>
      </p:sp>
      <p:sp>
        <p:nvSpPr>
          <p:cNvPr id="100355" name="Text Box 3"/>
          <p:cNvSpPr txBox="1"/>
          <p:nvPr/>
        </p:nvSpPr>
        <p:spPr>
          <a:xfrm>
            <a:off x="4067810" y="393700"/>
            <a:ext cx="3814445" cy="460375"/>
          </a:xfrm>
          <a:prstGeom prst="rect">
            <a:avLst/>
          </a:prstGeom>
          <a:noFill/>
          <a:ln w="12700">
            <a:noFill/>
          </a:ln>
        </p:spPr>
        <p:txBody>
          <a:bodyPr wrap="square" anchor="ctr" anchorCtr="0">
            <a:spAutoFit/>
          </a:bodyPr>
          <a:p>
            <a:r>
              <a:rPr lang="en-US" altLang="zh-CN" sz="2400" b="1" dirty="0">
                <a:latin typeface="Times New Roman" panose="02020603050405020304" pitchFamily="18" charset="0"/>
                <a:cs typeface="Times New Roman" panose="02020603050405020304" pitchFamily="18" charset="0"/>
              </a:rPr>
              <a:t>1. </a:t>
            </a:r>
            <a:r>
              <a:rPr lang="zh-CN" altLang="en-US" sz="2400" b="1" dirty="0">
                <a:latin typeface="宋体" panose="02010600030101010101" pitchFamily="2" charset="-122"/>
                <a:cs typeface="宋体" panose="02010600030101010101" pitchFamily="2" charset="-122"/>
              </a:rPr>
              <a:t>输入信号的干扰和抑制</a:t>
            </a:r>
            <a:endParaRPr lang="zh-CN" altLang="en-US" sz="2400" b="1" dirty="0">
              <a:latin typeface="宋体" panose="02010600030101010101" pitchFamily="2" charset="-122"/>
              <a:cs typeface="宋体" panose="02010600030101010101" pitchFamily="2" charset="-122"/>
            </a:endParaRPr>
          </a:p>
        </p:txBody>
      </p:sp>
      <p:sp>
        <p:nvSpPr>
          <p:cNvPr id="100359" name="Text Box 13"/>
          <p:cNvSpPr txBox="1"/>
          <p:nvPr/>
        </p:nvSpPr>
        <p:spPr>
          <a:xfrm>
            <a:off x="359410" y="735330"/>
            <a:ext cx="8703945" cy="3538220"/>
          </a:xfrm>
          <a:prstGeom prst="rect">
            <a:avLst/>
          </a:prstGeom>
          <a:noFill/>
          <a:ln w="12700">
            <a:noFill/>
          </a:ln>
        </p:spPr>
        <p:txBody>
          <a:bodyPr wrap="square" anchor="ctr" anchorCtr="0">
            <a:spAutoFit/>
          </a:bodyPr>
          <a:p>
            <a:r>
              <a:rPr lang="en-US" altLang="zh-CN" sz="2400" b="1" dirty="0">
                <a:solidFill>
                  <a:srgbClr val="FF0000"/>
                </a:solidFill>
                <a:latin typeface="宋体" panose="02010600030101010101" pitchFamily="2" charset="-122"/>
                <a:cs typeface="宋体" panose="02010600030101010101" pitchFamily="2" charset="-122"/>
              </a:rPr>
              <a:t>a. </a:t>
            </a:r>
            <a:r>
              <a:rPr lang="zh-CN" altLang="en-US" sz="2400" b="1" dirty="0">
                <a:solidFill>
                  <a:srgbClr val="FF0000"/>
                </a:solidFill>
                <a:latin typeface="宋体" panose="02010600030101010101" pitchFamily="2" charset="-122"/>
                <a:cs typeface="宋体" panose="02010600030101010101" pitchFamily="2" charset="-122"/>
              </a:rPr>
              <a:t>外部噪声源的干扰与抑制</a:t>
            </a:r>
            <a:endParaRPr lang="zh-CN" altLang="en-US" sz="2400" b="1" dirty="0">
              <a:solidFill>
                <a:srgbClr val="FF00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    连接在交流电源上的电动机、电焊机等产生电火花的机器以及继电器、电磁闸门等。这些噪声电源通过电容、电磁耦合形成干扰。测控电路往往是模拟电路和数字电路的混合体。数字电路工作的变化也会影响模拟电路而产生噪声。</a:t>
            </a:r>
            <a:endParaRPr lang="zh-CN" altLang="en-US" sz="20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    工程实践表明，干扰信号通过各种线缆侵入智能仪器内部形成干扰占全部干扰量的</a:t>
            </a:r>
            <a:r>
              <a:rPr lang="en-US" altLang="zh-CN" sz="2000" b="1" dirty="0">
                <a:solidFill>
                  <a:srgbClr val="FFFF00"/>
                </a:solidFill>
                <a:latin typeface="Times New Roman" panose="02020603050405020304" pitchFamily="18" charset="0"/>
                <a:cs typeface="Times New Roman" panose="02020603050405020304" pitchFamily="18" charset="0"/>
              </a:rPr>
              <a:t>90%</a:t>
            </a:r>
            <a:r>
              <a:rPr lang="zh-CN" altLang="en-US" sz="2000" b="1" dirty="0">
                <a:solidFill>
                  <a:srgbClr val="FFFF00"/>
                </a:solidFill>
                <a:latin typeface="宋体" panose="02010600030101010101" pitchFamily="2" charset="-122"/>
                <a:cs typeface="宋体" panose="02010600030101010101" pitchFamily="2" charset="-122"/>
              </a:rPr>
              <a:t>以上，因此测控装置的配线技术是首先考虑的。对于静电感应噪声，可在信号线或箱体上包一层金属导体屏蔽层，并将屏蔽层端点接地。对于电磁感应噪声，配线时应尽量使信号线远离强电线，以减小互感，减小电磁感应噪声；为了降低电磁感应噪声，信号电缆还可用金属导体层来屏蔽，并且使屏蔽层端点接地。</a:t>
            </a:r>
            <a:endParaRPr lang="zh-CN" altLang="en-US" sz="2000" b="1" dirty="0">
              <a:solidFill>
                <a:srgbClr val="FFFF00"/>
              </a:solidFill>
              <a:latin typeface="宋体" panose="02010600030101010101" pitchFamily="2" charset="-122"/>
              <a:cs typeface="宋体" panose="02010600030101010101" pitchFamily="2" charset="-122"/>
            </a:endParaRPr>
          </a:p>
        </p:txBody>
      </p:sp>
      <p:sp>
        <p:nvSpPr>
          <p:cNvPr id="101381" name="Text Box 13"/>
          <p:cNvSpPr txBox="1"/>
          <p:nvPr/>
        </p:nvSpPr>
        <p:spPr>
          <a:xfrm>
            <a:off x="233045" y="4122420"/>
            <a:ext cx="8889365" cy="2553335"/>
          </a:xfrm>
          <a:prstGeom prst="rect">
            <a:avLst/>
          </a:prstGeom>
          <a:noFill/>
          <a:ln w="12700">
            <a:noFill/>
          </a:ln>
        </p:spPr>
        <p:txBody>
          <a:bodyPr wrap="square" anchor="ctr" anchorCtr="0">
            <a:spAutoFit/>
          </a:bodyPr>
          <a:p>
            <a:r>
              <a:rPr lang="en-US" altLang="zh-CN" sz="2000" b="1" dirty="0">
                <a:solidFill>
                  <a:srgbClr val="FFFF00"/>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除此之外，采用双绞信号线对抑制噪声也很有效，因为它们产生方向相反的感应电压，所产生的磁通相互抵消。</a:t>
            </a:r>
            <a:endParaRPr lang="zh-CN" altLang="en-US" sz="20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    抑制外部噪声对传感器的干扰，还可以采取物理隔离，即对小信号低电平的隔离。传感器及其信号连接应尽量远离高电平大功率的导线和元器件（如变压器），以减少噪声和电磁场的干扰为了实行物理隔离，即使同一设备内部也应当把者两类信号导线分开走线。远距离走线时，更应注意把信号电缆和功率电缆分开，并保持一定的距离。必要时还可以用钢管或金属蛇皮管把它们分别套起来，以增加屏蔽效果。</a:t>
            </a:r>
            <a:endParaRPr lang="zh-CN" altLang="en-US" sz="2000" b="1" dirty="0">
              <a:solidFill>
                <a:srgbClr val="FFFF00"/>
              </a:solidFill>
              <a:latin typeface="宋体" panose="02010600030101010101" pitchFamily="2" charset="-122"/>
              <a:cs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5" name="Text Box 13"/>
          <p:cNvSpPr txBox="1"/>
          <p:nvPr/>
        </p:nvSpPr>
        <p:spPr>
          <a:xfrm>
            <a:off x="467678" y="838200"/>
            <a:ext cx="8208962" cy="4461510"/>
          </a:xfrm>
          <a:prstGeom prst="rect">
            <a:avLst/>
          </a:prstGeom>
          <a:noFill/>
          <a:ln w="12700">
            <a:noFill/>
          </a:ln>
        </p:spPr>
        <p:txBody>
          <a:bodyPr anchor="ctr" anchorCtr="0">
            <a:spAutoFit/>
          </a:bodyPr>
          <a:p>
            <a:r>
              <a:rPr lang="en-US" altLang="zh-CN" sz="2400" b="1" dirty="0">
                <a:solidFill>
                  <a:srgbClr val="FF0000"/>
                </a:solidFill>
                <a:latin typeface="Times New Roman" panose="02020603050405020304" pitchFamily="18" charset="0"/>
                <a:cs typeface="Times New Roman" panose="02020603050405020304" pitchFamily="18" charset="0"/>
              </a:rPr>
              <a:t>b. </a:t>
            </a:r>
            <a:r>
              <a:rPr lang="zh-CN" altLang="en-US" sz="2400" b="1" dirty="0">
                <a:solidFill>
                  <a:srgbClr val="FF0000"/>
                </a:solidFill>
                <a:latin typeface="宋体" panose="02010600030101010101" pitchFamily="2" charset="-122"/>
                <a:cs typeface="宋体" panose="02010600030101010101" pitchFamily="2" charset="-122"/>
              </a:rPr>
              <a:t>输入信号串模干扰抑制</a:t>
            </a:r>
            <a:endParaRPr lang="zh-CN" altLang="en-US" sz="2400" b="1" dirty="0">
              <a:solidFill>
                <a:srgbClr val="FF00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    串模干扰的抑制可以采取以下几种措施：</a:t>
            </a:r>
            <a:endParaRPr lang="zh-CN" altLang="en-US" sz="20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   （</a:t>
            </a:r>
            <a:r>
              <a:rPr lang="en-US" altLang="zh-CN" sz="2000" b="1" dirty="0">
                <a:solidFill>
                  <a:srgbClr val="FFFF00"/>
                </a:solidFill>
                <a:latin typeface="宋体" panose="02010600030101010101" pitchFamily="2" charset="-122"/>
                <a:cs typeface="宋体" panose="02010600030101010101" pitchFamily="2" charset="-122"/>
              </a:rPr>
              <a:t>1</a:t>
            </a:r>
            <a:r>
              <a:rPr lang="zh-CN" altLang="en-US" sz="2000" b="1" dirty="0">
                <a:solidFill>
                  <a:srgbClr val="FFFF00"/>
                </a:solidFill>
                <a:latin typeface="宋体" panose="02010600030101010101" pitchFamily="2" charset="-122"/>
                <a:cs typeface="宋体" panose="02010600030101010101" pitchFamily="2" charset="-122"/>
              </a:rPr>
              <a:t>）如果串模干扰频率比被测信号频率高，则采用低通滤波器来抑制高频串模干扰。如果串模干扰频率比被测频率低，则采用高通滤波器来抑制低频串模干扰。</a:t>
            </a:r>
            <a:endParaRPr lang="zh-CN" altLang="en-US" sz="20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   （</a:t>
            </a:r>
            <a:r>
              <a:rPr lang="en-US" altLang="zh-CN" sz="2000" b="1" dirty="0">
                <a:solidFill>
                  <a:srgbClr val="FFFF00"/>
                </a:solidFill>
                <a:latin typeface="宋体" panose="02010600030101010101" pitchFamily="2" charset="-122"/>
                <a:cs typeface="宋体" panose="02010600030101010101" pitchFamily="2" charset="-122"/>
              </a:rPr>
              <a:t>2</a:t>
            </a:r>
            <a:r>
              <a:rPr lang="zh-CN" altLang="en-US" sz="2000" b="1" dirty="0">
                <a:solidFill>
                  <a:srgbClr val="FFFF00"/>
                </a:solidFill>
                <a:latin typeface="宋体" panose="02010600030101010101" pitchFamily="2" charset="-122"/>
                <a:cs typeface="宋体" panose="02010600030101010101" pitchFamily="2" charset="-122"/>
              </a:rPr>
              <a:t>）为了抑制来自电磁感应的串模干扰，应尽早将被测信号放大，以提高电路中的信号噪声比；或者尽可能早地完成</a:t>
            </a:r>
            <a:r>
              <a:rPr lang="en-US" altLang="zh-CN" sz="2000" b="1" dirty="0">
                <a:solidFill>
                  <a:srgbClr val="FFFF00"/>
                </a:solidFill>
                <a:latin typeface="Times New Roman" panose="02020603050405020304" pitchFamily="18" charset="0"/>
                <a:cs typeface="Times New Roman" panose="02020603050405020304" pitchFamily="18" charset="0"/>
              </a:rPr>
              <a:t>A/D</a:t>
            </a:r>
            <a:r>
              <a:rPr lang="zh-CN" altLang="en-US" sz="2000" b="1" dirty="0">
                <a:solidFill>
                  <a:srgbClr val="FFFF00"/>
                </a:solidFill>
                <a:latin typeface="宋体" panose="02010600030101010101" pitchFamily="2" charset="-122"/>
                <a:cs typeface="宋体" panose="02010600030101010101" pitchFamily="2" charset="-122"/>
              </a:rPr>
              <a:t>转换后在进行长线传输为宜；或者采用隔离和屏蔽等措施。</a:t>
            </a:r>
            <a:endParaRPr lang="zh-CN" altLang="en-US" sz="20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   （</a:t>
            </a:r>
            <a:r>
              <a:rPr lang="en-US" altLang="zh-CN" sz="2000" b="1" dirty="0">
                <a:solidFill>
                  <a:srgbClr val="FFFF00"/>
                </a:solidFill>
                <a:latin typeface="宋体" panose="02010600030101010101" pitchFamily="2" charset="-122"/>
                <a:cs typeface="宋体" panose="02010600030101010101" pitchFamily="2" charset="-122"/>
              </a:rPr>
              <a:t>3</a:t>
            </a:r>
            <a:r>
              <a:rPr lang="zh-CN" altLang="en-US" sz="2000" b="1" dirty="0">
                <a:solidFill>
                  <a:srgbClr val="FFFF00"/>
                </a:solidFill>
                <a:latin typeface="宋体" panose="02010600030101010101" pitchFamily="2" charset="-122"/>
                <a:cs typeface="宋体" panose="02010600030101010101" pitchFamily="2" charset="-122"/>
              </a:rPr>
              <a:t>）从选择元器件入手。例如，</a:t>
            </a:r>
            <a:r>
              <a:rPr lang="en-US" altLang="zh-CN" sz="2000" b="1" dirty="0">
                <a:solidFill>
                  <a:srgbClr val="FFFF00"/>
                </a:solidFill>
                <a:latin typeface="Times New Roman" panose="02020603050405020304" pitchFamily="18" charset="0"/>
                <a:cs typeface="Times New Roman" panose="02020603050405020304" pitchFamily="18" charset="0"/>
              </a:rPr>
              <a:t>A/D</a:t>
            </a:r>
            <a:r>
              <a:rPr lang="zh-CN" altLang="en-US" sz="2000" b="1" dirty="0">
                <a:solidFill>
                  <a:srgbClr val="FFFF00"/>
                </a:solidFill>
                <a:latin typeface="宋体" panose="02010600030101010101" pitchFamily="2" charset="-122"/>
                <a:cs typeface="宋体" panose="02010600030101010101" pitchFamily="2" charset="-122"/>
              </a:rPr>
              <a:t>转换器采用双积分型；也可以采用高抗扰度逻辑器，通过提高闸值电平来抑制低噪声的干扰；此外，也可以人为地通过附加电容器，以降低某个逻辑电路的工作速度来抑制高频干扰。</a:t>
            </a:r>
            <a:endParaRPr lang="zh-CN" altLang="en-US" sz="20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   （</a:t>
            </a:r>
            <a:r>
              <a:rPr lang="en-US" altLang="zh-CN" sz="2000" b="1" dirty="0">
                <a:solidFill>
                  <a:srgbClr val="FFFF00"/>
                </a:solidFill>
                <a:latin typeface="宋体" panose="02010600030101010101" pitchFamily="2" charset="-122"/>
                <a:cs typeface="宋体" panose="02010600030101010101" pitchFamily="2" charset="-122"/>
              </a:rPr>
              <a:t>4</a:t>
            </a:r>
            <a:r>
              <a:rPr lang="zh-CN" altLang="en-US" sz="2000" b="1" dirty="0">
                <a:solidFill>
                  <a:srgbClr val="FFFF00"/>
                </a:solidFill>
                <a:latin typeface="宋体" panose="02010600030101010101" pitchFamily="2" charset="-122"/>
                <a:cs typeface="宋体" panose="02010600030101010101" pitchFamily="2" charset="-122"/>
              </a:rPr>
              <a:t>）利用数字滤波技术对已经进入计算机带有串模干扰的数据进行处理，可以有效地滤去难以抑制的串模干扰。 </a:t>
            </a:r>
            <a:endParaRPr lang="zh-CN" altLang="en-US" sz="2000" b="1" dirty="0">
              <a:solidFill>
                <a:srgbClr val="FFFF00"/>
              </a:solidFill>
              <a:latin typeface="宋体" panose="02010600030101010101" pitchFamily="2" charset="-122"/>
              <a:cs typeface="宋体" panose="02010600030101010101" pitchFamily="2" charset="-122"/>
            </a:endParaRPr>
          </a:p>
        </p:txBody>
      </p:sp>
      <p:sp>
        <p:nvSpPr>
          <p:cNvPr id="100354" name="Text Box 2"/>
          <p:cNvSpPr txBox="1"/>
          <p:nvPr/>
        </p:nvSpPr>
        <p:spPr>
          <a:xfrm>
            <a:off x="611188"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cs typeface="Times New Roman" panose="02020603050405020304" pitchFamily="18" charset="0"/>
              </a:rPr>
              <a:t>7.3.4 </a:t>
            </a:r>
            <a:r>
              <a:rPr lang="zh-CN" altLang="en-US" sz="2400" b="1" dirty="0">
                <a:latin typeface="宋体" panose="02010600030101010101" pitchFamily="2" charset="-122"/>
                <a:cs typeface="宋体" panose="02010600030101010101" pitchFamily="2" charset="-122"/>
              </a:rPr>
              <a:t>抗干扰的其他措施</a:t>
            </a:r>
            <a:r>
              <a:rPr lang="zh-CN" altLang="en-US" sz="2400" b="1" dirty="0">
                <a:solidFill>
                  <a:srgbClr val="FFFF00"/>
                </a:solidFill>
                <a:latin typeface="宋体" panose="02010600030101010101" pitchFamily="2" charset="-122"/>
                <a:cs typeface="宋体" panose="02010600030101010101" pitchFamily="2" charset="-122"/>
              </a:rPr>
              <a:t> </a:t>
            </a:r>
            <a:endParaRPr lang="zh-CN" altLang="en-US" sz="2400" b="1" dirty="0">
              <a:solidFill>
                <a:srgbClr val="FFFF00"/>
              </a:solidFill>
              <a:latin typeface="宋体" panose="02010600030101010101" pitchFamily="2" charset="-122"/>
              <a:cs typeface="宋体" panose="02010600030101010101" pitchFamily="2" charset="-122"/>
            </a:endParaRPr>
          </a:p>
        </p:txBody>
      </p:sp>
      <p:sp>
        <p:nvSpPr>
          <p:cNvPr id="100355" name="Text Box 3"/>
          <p:cNvSpPr txBox="1"/>
          <p:nvPr/>
        </p:nvSpPr>
        <p:spPr>
          <a:xfrm>
            <a:off x="4067810" y="393700"/>
            <a:ext cx="3814445" cy="460375"/>
          </a:xfrm>
          <a:prstGeom prst="rect">
            <a:avLst/>
          </a:prstGeom>
          <a:noFill/>
          <a:ln w="12700">
            <a:noFill/>
          </a:ln>
        </p:spPr>
        <p:txBody>
          <a:bodyPr wrap="square" anchor="ctr" anchorCtr="0">
            <a:spAutoFit/>
          </a:bodyPr>
          <a:p>
            <a:r>
              <a:rPr lang="en-US" altLang="zh-CN" sz="2400" b="1" dirty="0">
                <a:latin typeface="Times New Roman" panose="02020603050405020304" pitchFamily="18" charset="0"/>
                <a:cs typeface="Times New Roman" panose="02020603050405020304" pitchFamily="18" charset="0"/>
              </a:rPr>
              <a:t>1. </a:t>
            </a:r>
            <a:r>
              <a:rPr lang="zh-CN" altLang="en-US" sz="2400" b="1" dirty="0">
                <a:latin typeface="宋体" panose="02010600030101010101" pitchFamily="2" charset="-122"/>
                <a:cs typeface="宋体" panose="02010600030101010101" pitchFamily="2" charset="-122"/>
              </a:rPr>
              <a:t>输入信号的干扰和抑制</a:t>
            </a:r>
            <a:endParaRPr lang="zh-CN" altLang="en-US" sz="2400" b="1" dirty="0">
              <a:latin typeface="宋体" panose="02010600030101010101" pitchFamily="2" charset="-122"/>
              <a:cs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9" name="Text Box 12"/>
          <p:cNvSpPr txBox="1"/>
          <p:nvPr/>
        </p:nvSpPr>
        <p:spPr>
          <a:xfrm>
            <a:off x="467678" y="877570"/>
            <a:ext cx="8208962" cy="4461510"/>
          </a:xfrm>
          <a:prstGeom prst="rect">
            <a:avLst/>
          </a:prstGeom>
          <a:noFill/>
          <a:ln w="12700">
            <a:noFill/>
          </a:ln>
        </p:spPr>
        <p:txBody>
          <a:bodyPr anchor="ctr" anchorCtr="0">
            <a:spAutoFit/>
          </a:bodyPr>
          <a:p>
            <a:r>
              <a:rPr lang="en-US" altLang="zh-CN" sz="2400" b="1" dirty="0">
                <a:solidFill>
                  <a:srgbClr val="FF0000"/>
                </a:solidFill>
                <a:latin typeface="Times New Roman" panose="02020603050405020304" pitchFamily="18" charset="0"/>
                <a:cs typeface="Times New Roman" panose="02020603050405020304" pitchFamily="18" charset="0"/>
              </a:rPr>
              <a:t>c. </a:t>
            </a:r>
            <a:r>
              <a:rPr lang="zh-CN" altLang="en-US" sz="2400" b="1" dirty="0">
                <a:solidFill>
                  <a:srgbClr val="FF0000"/>
                </a:solidFill>
                <a:latin typeface="宋体" panose="02010600030101010101" pitchFamily="2" charset="-122"/>
                <a:cs typeface="宋体" panose="02010600030101010101" pitchFamily="2" charset="-122"/>
              </a:rPr>
              <a:t>输入信号共模干扰抑制</a:t>
            </a:r>
            <a:endParaRPr lang="zh-CN" altLang="en-US" sz="2400" b="1" dirty="0">
              <a:solidFill>
                <a:srgbClr val="FF00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常见的共模抑制方法有以下几种：</a:t>
            </a:r>
            <a:endParaRPr lang="zh-CN" altLang="en-US" sz="20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a:t>
            </a:r>
            <a:r>
              <a:rPr lang="en-US" altLang="zh-CN" sz="2000" b="1" dirty="0">
                <a:solidFill>
                  <a:srgbClr val="FFFF00"/>
                </a:solidFill>
                <a:latin typeface="宋体" panose="02010600030101010101" pitchFamily="2" charset="-122"/>
                <a:cs typeface="宋体" panose="02010600030101010101" pitchFamily="2" charset="-122"/>
              </a:rPr>
              <a:t>1</a:t>
            </a:r>
            <a:r>
              <a:rPr lang="zh-CN" altLang="en-US" sz="2000" b="1" dirty="0">
                <a:solidFill>
                  <a:srgbClr val="FFFF00"/>
                </a:solidFill>
                <a:latin typeface="宋体" panose="02010600030101010101" pitchFamily="2" charset="-122"/>
                <a:cs typeface="宋体" panose="02010600030101010101" pitchFamily="2" charset="-122"/>
              </a:rPr>
              <a:t>）利用双端输入的放大器做前置放大器，如</a:t>
            </a:r>
            <a:r>
              <a:rPr lang="en-US" altLang="zh-CN" sz="2000" b="1" dirty="0">
                <a:solidFill>
                  <a:srgbClr val="FFFF00"/>
                </a:solidFill>
                <a:latin typeface="Times New Roman" panose="02020603050405020304" pitchFamily="18" charset="0"/>
                <a:cs typeface="Times New Roman" panose="02020603050405020304" pitchFamily="18" charset="0"/>
              </a:rPr>
              <a:t>AD521</a:t>
            </a:r>
            <a:r>
              <a:rPr lang="zh-CN" altLang="en-US" sz="2000" b="1" dirty="0">
                <a:solidFill>
                  <a:srgbClr val="FFFF00"/>
                </a:solidFill>
                <a:latin typeface="宋体" panose="02010600030101010101" pitchFamily="2" charset="-122"/>
                <a:cs typeface="宋体" panose="02010600030101010101" pitchFamily="2" charset="-122"/>
              </a:rPr>
              <a:t>等。</a:t>
            </a:r>
            <a:endParaRPr lang="zh-CN" altLang="en-US" sz="20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a:t>
            </a:r>
            <a:r>
              <a:rPr lang="en-US" altLang="zh-CN" sz="2000" b="1" dirty="0">
                <a:solidFill>
                  <a:srgbClr val="FFFF00"/>
                </a:solidFill>
                <a:latin typeface="宋体" panose="02010600030101010101" pitchFamily="2" charset="-122"/>
                <a:cs typeface="宋体" panose="02010600030101010101" pitchFamily="2" charset="-122"/>
              </a:rPr>
              <a:t>2</a:t>
            </a:r>
            <a:r>
              <a:rPr lang="zh-CN" altLang="en-US" sz="2000" b="1" dirty="0">
                <a:solidFill>
                  <a:srgbClr val="FFFF00"/>
                </a:solidFill>
                <a:latin typeface="宋体" panose="02010600030101010101" pitchFamily="2" charset="-122"/>
                <a:cs typeface="宋体" panose="02010600030101010101" pitchFamily="2" charset="-122"/>
              </a:rPr>
              <a:t>）利用变压器或光电耦合器把各种模拟负载与数字信号源隔离开来，也就是把“</a:t>
            </a:r>
            <a:r>
              <a:rPr lang="zh-CN" altLang="en-US" sz="2000" b="1" dirty="0">
                <a:solidFill>
                  <a:srgbClr val="FFFF00"/>
                </a:solidFill>
                <a:latin typeface="宋体" panose="02010600030101010101" pitchFamily="2" charset="-122"/>
                <a:cs typeface="宋体" panose="02010600030101010101" pitchFamily="2" charset="-122"/>
              </a:rPr>
              <a:t>模拟地”与“</a:t>
            </a:r>
            <a:r>
              <a:rPr lang="zh-CN" altLang="en-US" sz="2000" b="1" dirty="0">
                <a:solidFill>
                  <a:srgbClr val="FFFF00"/>
                </a:solidFill>
                <a:latin typeface="宋体" panose="02010600030101010101" pitchFamily="2" charset="-122"/>
                <a:cs typeface="宋体" panose="02010600030101010101" pitchFamily="2" charset="-122"/>
              </a:rPr>
              <a:t>数字地”断开，被测信号通过变压器耦合或光电耦合获得通路，而共模干扰由于行不成回路而得到有效的抑制。</a:t>
            </a:r>
            <a:endParaRPr lang="zh-CN" altLang="en-US" sz="20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a:t>
            </a:r>
            <a:r>
              <a:rPr lang="en-US" altLang="zh-CN" sz="2000" b="1" dirty="0">
                <a:solidFill>
                  <a:srgbClr val="FFFF00"/>
                </a:solidFill>
                <a:latin typeface="宋体" panose="02010600030101010101" pitchFamily="2" charset="-122"/>
                <a:cs typeface="宋体" panose="02010600030101010101" pitchFamily="2" charset="-122"/>
              </a:rPr>
              <a:t>3</a:t>
            </a:r>
            <a:r>
              <a:rPr lang="zh-CN" altLang="en-US" sz="2000" b="1" dirty="0">
                <a:solidFill>
                  <a:srgbClr val="FFFF00"/>
                </a:solidFill>
                <a:latin typeface="宋体" panose="02010600030101010101" pitchFamily="2" charset="-122"/>
                <a:cs typeface="宋体" panose="02010600030101010101" pitchFamily="2" charset="-122"/>
              </a:rPr>
              <a:t>）采用双层屏蔽</a:t>
            </a:r>
            <a:r>
              <a:rPr lang="en-US" altLang="zh-CN" sz="2000" b="1" dirty="0">
                <a:solidFill>
                  <a:srgbClr val="FFFF00"/>
                </a:solidFill>
                <a:latin typeface="宋体" panose="02010600030101010101" pitchFamily="2" charset="-122"/>
                <a:cs typeface="宋体" panose="02010600030101010101" pitchFamily="2" charset="-122"/>
              </a:rPr>
              <a:t>——</a:t>
            </a:r>
            <a:r>
              <a:rPr lang="zh-CN" altLang="en-US" sz="2000" b="1" dirty="0">
                <a:solidFill>
                  <a:srgbClr val="FFFF00"/>
                </a:solidFill>
                <a:latin typeface="宋体" panose="02010600030101010101" pitchFamily="2" charset="-122"/>
                <a:cs typeface="宋体" panose="02010600030101010101" pitchFamily="2" charset="-122"/>
              </a:rPr>
              <a:t>浮地输入方式的抗干扰措施。浮地输入法是减小共模电流的有效措施之一。这种方法就是将测量装置的模拟部分对机壳浮置起来。</a:t>
            </a:r>
            <a:endParaRPr lang="zh-CN" altLang="en-US" sz="20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采用浮地的输入通道结构应注意：</a:t>
            </a:r>
            <a:endParaRPr lang="zh-CN" altLang="en-US" sz="20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a:t>
            </a:r>
            <a:r>
              <a:rPr lang="en-US" altLang="zh-CN" sz="2000" b="1" dirty="0">
                <a:solidFill>
                  <a:srgbClr val="FFFF00"/>
                </a:solidFill>
                <a:latin typeface="宋体" panose="02010600030101010101" pitchFamily="2" charset="-122"/>
                <a:cs typeface="宋体" panose="02010600030101010101" pitchFamily="2" charset="-122"/>
              </a:rPr>
              <a:t>1</a:t>
            </a:r>
            <a:r>
              <a:rPr lang="zh-CN" altLang="en-US" sz="2000" b="1" dirty="0">
                <a:solidFill>
                  <a:srgbClr val="FFFF00"/>
                </a:solidFill>
                <a:latin typeface="宋体" panose="02010600030101010101" pitchFamily="2" charset="-122"/>
                <a:cs typeface="宋体" panose="02010600030101010101" pitchFamily="2" charset="-122"/>
              </a:rPr>
              <a:t>）信号线外皮金属屏蔽网在信号源端接地，而在输入的模拟装置一侧不要单独接地。</a:t>
            </a:r>
            <a:endParaRPr lang="zh-CN" altLang="en-US" sz="20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a:t>
            </a:r>
            <a:r>
              <a:rPr lang="en-US" altLang="zh-CN" sz="2000" b="1" dirty="0">
                <a:solidFill>
                  <a:srgbClr val="FFFF00"/>
                </a:solidFill>
                <a:latin typeface="宋体" panose="02010600030101010101" pitchFamily="2" charset="-122"/>
                <a:cs typeface="宋体" panose="02010600030101010101" pitchFamily="2" charset="-122"/>
              </a:rPr>
              <a:t>2</a:t>
            </a:r>
            <a:r>
              <a:rPr lang="zh-CN" altLang="en-US" sz="2000" b="1" dirty="0">
                <a:solidFill>
                  <a:srgbClr val="FFFF00"/>
                </a:solidFill>
                <a:latin typeface="宋体" panose="02010600030101010101" pitchFamily="2" charset="-122"/>
                <a:cs typeface="宋体" panose="02010600030101010101" pitchFamily="2" charset="-122"/>
              </a:rPr>
              <a:t>）在设计输入电路时，应使模拟装置的两个输入端对屏蔽盒的绝缘电阻尽量对称，并且尽可能减小线路的不平衡电阻。</a:t>
            </a:r>
            <a:endParaRPr lang="zh-CN" altLang="en-US" sz="2000" b="1" dirty="0">
              <a:solidFill>
                <a:srgbClr val="FFFF00"/>
              </a:solidFill>
              <a:latin typeface="宋体" panose="02010600030101010101" pitchFamily="2" charset="-122"/>
              <a:cs typeface="宋体" panose="02010600030101010101" pitchFamily="2" charset="-122"/>
            </a:endParaRPr>
          </a:p>
        </p:txBody>
      </p:sp>
      <p:sp>
        <p:nvSpPr>
          <p:cNvPr id="100354" name="Text Box 2"/>
          <p:cNvSpPr txBox="1"/>
          <p:nvPr/>
        </p:nvSpPr>
        <p:spPr>
          <a:xfrm>
            <a:off x="611188"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cs typeface="Times New Roman" panose="02020603050405020304" pitchFamily="18" charset="0"/>
              </a:rPr>
              <a:t>7.3.4 </a:t>
            </a:r>
            <a:r>
              <a:rPr lang="zh-CN" altLang="en-US" sz="2400" b="1" dirty="0">
                <a:latin typeface="宋体" panose="02010600030101010101" pitchFamily="2" charset="-122"/>
                <a:cs typeface="宋体" panose="02010600030101010101" pitchFamily="2" charset="-122"/>
              </a:rPr>
              <a:t>抗干扰的其他措施</a:t>
            </a:r>
            <a:r>
              <a:rPr lang="zh-CN" altLang="en-US" sz="2400" b="1" dirty="0">
                <a:solidFill>
                  <a:srgbClr val="FFFF00"/>
                </a:solidFill>
                <a:latin typeface="宋体" panose="02010600030101010101" pitchFamily="2" charset="-122"/>
                <a:cs typeface="宋体" panose="02010600030101010101" pitchFamily="2" charset="-122"/>
              </a:rPr>
              <a:t> </a:t>
            </a:r>
            <a:endParaRPr lang="zh-CN" altLang="en-US" sz="2400" b="1" dirty="0">
              <a:solidFill>
                <a:srgbClr val="FFFF00"/>
              </a:solidFill>
              <a:latin typeface="宋体" panose="02010600030101010101" pitchFamily="2" charset="-122"/>
              <a:cs typeface="宋体" panose="02010600030101010101" pitchFamily="2" charset="-122"/>
            </a:endParaRPr>
          </a:p>
        </p:txBody>
      </p:sp>
      <p:sp>
        <p:nvSpPr>
          <p:cNvPr id="100355" name="Text Box 3"/>
          <p:cNvSpPr txBox="1"/>
          <p:nvPr/>
        </p:nvSpPr>
        <p:spPr>
          <a:xfrm>
            <a:off x="4067810" y="393700"/>
            <a:ext cx="3814445" cy="460375"/>
          </a:xfrm>
          <a:prstGeom prst="rect">
            <a:avLst/>
          </a:prstGeom>
          <a:noFill/>
          <a:ln w="12700">
            <a:noFill/>
          </a:ln>
        </p:spPr>
        <p:txBody>
          <a:bodyPr wrap="square" anchor="ctr" anchorCtr="0">
            <a:spAutoFit/>
          </a:bodyPr>
          <a:p>
            <a:r>
              <a:rPr lang="en-US" altLang="zh-CN" sz="2400" b="1" dirty="0">
                <a:latin typeface="Times New Roman" panose="02020603050405020304" pitchFamily="18" charset="0"/>
                <a:cs typeface="Times New Roman" panose="02020603050405020304" pitchFamily="18" charset="0"/>
              </a:rPr>
              <a:t>1. </a:t>
            </a:r>
            <a:r>
              <a:rPr lang="zh-CN" altLang="en-US" sz="2400" b="1" dirty="0">
                <a:latin typeface="宋体" panose="02010600030101010101" pitchFamily="2" charset="-122"/>
                <a:cs typeface="宋体" panose="02010600030101010101" pitchFamily="2" charset="-122"/>
              </a:rPr>
              <a:t>输入信号的干扰和抑制</a:t>
            </a:r>
            <a:endParaRPr lang="zh-CN" altLang="en-US" sz="2400" b="1" dirty="0">
              <a:latin typeface="宋体" panose="02010600030101010101" pitchFamily="2" charset="-122"/>
              <a:cs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Text Box 2"/>
          <p:cNvSpPr txBox="1"/>
          <p:nvPr/>
        </p:nvSpPr>
        <p:spPr>
          <a:xfrm>
            <a:off x="683578" y="836613"/>
            <a:ext cx="6264275" cy="460375"/>
          </a:xfrm>
          <a:prstGeom prst="rect">
            <a:avLst/>
          </a:prstGeom>
          <a:noFill/>
          <a:ln w="12700">
            <a:noFill/>
          </a:ln>
        </p:spPr>
        <p:txBody>
          <a:bodyPr anchor="ctr" anchorCtr="0">
            <a:spAutoFit/>
          </a:bodyPr>
          <a:p>
            <a:r>
              <a:rPr lang="en-US" altLang="zh-CN" sz="2400" b="1" dirty="0">
                <a:latin typeface="Times New Roman" panose="02020603050405020304" pitchFamily="18" charset="0"/>
                <a:cs typeface="Times New Roman" panose="02020603050405020304" pitchFamily="18" charset="0"/>
              </a:rPr>
              <a:t>2. </a:t>
            </a:r>
            <a:r>
              <a:rPr lang="zh-CN" altLang="en-US" sz="2400" b="1" dirty="0">
                <a:latin typeface="宋体" panose="02010600030101010101" pitchFamily="2" charset="-122"/>
                <a:cs typeface="宋体" panose="02010600030101010101" pitchFamily="2" charset="-122"/>
              </a:rPr>
              <a:t>数字信号传输通道的抗干扰措施</a:t>
            </a:r>
            <a:endParaRPr lang="zh-CN" altLang="en-US" sz="2400" b="1" dirty="0">
              <a:latin typeface="宋体" panose="02010600030101010101" pitchFamily="2" charset="-122"/>
              <a:cs typeface="宋体" panose="02010600030101010101" pitchFamily="2" charset="-122"/>
            </a:endParaRPr>
          </a:p>
        </p:txBody>
      </p:sp>
      <p:sp>
        <p:nvSpPr>
          <p:cNvPr id="104454" name="Text Box 12"/>
          <p:cNvSpPr txBox="1"/>
          <p:nvPr/>
        </p:nvSpPr>
        <p:spPr>
          <a:xfrm>
            <a:off x="301625" y="1360805"/>
            <a:ext cx="8743315" cy="4092575"/>
          </a:xfrm>
          <a:prstGeom prst="rect">
            <a:avLst/>
          </a:prstGeom>
          <a:noFill/>
          <a:ln w="12700">
            <a:noFill/>
          </a:ln>
        </p:spPr>
        <p:txBody>
          <a:bodyPr wrap="square" anchor="ctr" anchorCtr="0">
            <a:spAutoFit/>
          </a:bodyPr>
          <a:p>
            <a:r>
              <a:rPr lang="en-US" altLang="zh-CN" sz="2000" b="1" dirty="0">
                <a:solidFill>
                  <a:srgbClr val="FFFF00"/>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数字输出信号可作为系统被控设备的驱动信号，数字输入信号可作为设备的响应回答和指令信号。根据数字信号所处环境往往存在很强的干扰可知数字信号接口部位是外界干扰窜入智能仪器系统的主要渠道之一。因此，在工程设计中，对数字信号的输入</a:t>
            </a:r>
            <a:r>
              <a:rPr lang="en-US" altLang="zh-CN" sz="2000" b="1" dirty="0">
                <a:solidFill>
                  <a:srgbClr val="FFFF00"/>
                </a:solidFill>
                <a:latin typeface="宋体" panose="02010600030101010101" pitchFamily="2" charset="-122"/>
                <a:cs typeface="宋体" panose="02010600030101010101" pitchFamily="2" charset="-122"/>
              </a:rPr>
              <a:t>/</a:t>
            </a:r>
            <a:r>
              <a:rPr lang="zh-CN" altLang="en-US" sz="2000" b="1" dirty="0">
                <a:solidFill>
                  <a:srgbClr val="FFFF00"/>
                </a:solidFill>
                <a:latin typeface="宋体" panose="02010600030101010101" pitchFamily="2" charset="-122"/>
                <a:cs typeface="宋体" panose="02010600030101010101" pitchFamily="2" charset="-122"/>
              </a:rPr>
              <a:t>输出过程必须采取可靠的抗干扰措施。这些措施主要包括：</a:t>
            </a:r>
            <a:endParaRPr lang="zh-CN" altLang="en-US" sz="20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 </a:t>
            </a:r>
            <a:r>
              <a:rPr lang="en-US" altLang="zh-CN" sz="2000" b="1" dirty="0">
                <a:solidFill>
                  <a:srgbClr val="FFFF00"/>
                </a:solidFill>
                <a:latin typeface="宋体" panose="02010600030101010101" pitchFamily="2" charset="-122"/>
                <a:cs typeface="宋体" panose="02010600030101010101" pitchFamily="2" charset="-122"/>
              </a:rPr>
              <a:t>   </a:t>
            </a:r>
            <a:r>
              <a:rPr lang="zh-CN" altLang="en-US" sz="2000" b="1" dirty="0">
                <a:solidFill>
                  <a:srgbClr val="FF0000"/>
                </a:solidFill>
                <a:latin typeface="宋体" panose="02010600030101010101" pitchFamily="2" charset="-122"/>
                <a:cs typeface="宋体" panose="02010600030101010101" pitchFamily="2" charset="-122"/>
              </a:rPr>
              <a:t>传输线的屏蔽技术</a:t>
            </a:r>
            <a:r>
              <a:rPr lang="zh-CN" altLang="en-US" sz="2000" b="1" dirty="0">
                <a:solidFill>
                  <a:srgbClr val="FFFF00"/>
                </a:solidFill>
                <a:latin typeface="宋体" panose="02010600030101010101" pitchFamily="2" charset="-122"/>
                <a:cs typeface="宋体" panose="02010600030101010101" pitchFamily="2" charset="-122"/>
              </a:rPr>
              <a:t>，如采用屏蔽电缆线、双绞线等；</a:t>
            </a:r>
            <a:r>
              <a:rPr lang="zh-CN" altLang="en-US" sz="2000" b="1" dirty="0">
                <a:solidFill>
                  <a:srgbClr val="FF0000"/>
                </a:solidFill>
                <a:latin typeface="宋体" panose="02010600030101010101" pitchFamily="2" charset="-122"/>
                <a:cs typeface="宋体" panose="02010600030101010101" pitchFamily="2" charset="-122"/>
              </a:rPr>
              <a:t>采用信号隔离措施</a:t>
            </a:r>
            <a:r>
              <a:rPr lang="zh-CN" altLang="en-US" sz="2000" b="1" dirty="0">
                <a:solidFill>
                  <a:srgbClr val="FFFF00"/>
                </a:solidFill>
                <a:latin typeface="宋体" panose="02010600030101010101" pitchFamily="2" charset="-122"/>
                <a:cs typeface="宋体" panose="02010600030101010101" pitchFamily="2" charset="-122"/>
              </a:rPr>
              <a:t>，如光电隔离器隔离、变压器隔离等；</a:t>
            </a:r>
            <a:r>
              <a:rPr lang="zh-CN" altLang="en-US" sz="2000" b="1" dirty="0">
                <a:solidFill>
                  <a:srgbClr val="FF0000"/>
                </a:solidFill>
                <a:latin typeface="宋体" panose="02010600030101010101" pitchFamily="2" charset="-122"/>
                <a:cs typeface="宋体" panose="02010600030101010101" pitchFamily="2" charset="-122"/>
                <a:sym typeface="+mn-ea"/>
              </a:rPr>
              <a:t>合理</a:t>
            </a:r>
            <a:r>
              <a:rPr lang="zh-CN" altLang="en-US" sz="2000" b="1" dirty="0">
                <a:solidFill>
                  <a:srgbClr val="FF0000"/>
                </a:solidFill>
                <a:latin typeface="宋体" panose="02010600030101010101" pitchFamily="2" charset="-122"/>
                <a:cs typeface="宋体" panose="02010600030101010101" pitchFamily="2" charset="-122"/>
              </a:rPr>
              <a:t>接地</a:t>
            </a:r>
            <a:r>
              <a:rPr lang="zh-CN" altLang="en-US" sz="2000" b="1" dirty="0">
                <a:solidFill>
                  <a:srgbClr val="FFFF00"/>
                </a:solidFill>
                <a:latin typeface="宋体" panose="02010600030101010101" pitchFamily="2" charset="-122"/>
                <a:cs typeface="宋体" panose="02010600030101010101" pitchFamily="2" charset="-122"/>
              </a:rPr>
              <a:t>，由于数字信号在电平转变过程中会形成公共阻抗干扰，选择合适的接地点可以有效抑制地线噪声。</a:t>
            </a:r>
            <a:endParaRPr lang="zh-CN" altLang="en-US" sz="20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 </a:t>
            </a:r>
            <a:r>
              <a:rPr lang="en-US" altLang="zh-CN" sz="2000" b="1" dirty="0">
                <a:solidFill>
                  <a:srgbClr val="FFFF00"/>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智能仪器的信号线干扰会引入干扰，长信号线干扰主要包括：</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rgbClr val="FFFF00"/>
                </a:solidFill>
                <a:latin typeface="宋体" panose="02010600030101010101" pitchFamily="2" charset="-122"/>
                <a:cs typeface="宋体" panose="02010600030101010101" pitchFamily="2" charset="-122"/>
              </a:rPr>
              <a:t>1</a:t>
            </a:r>
            <a:r>
              <a:rPr lang="zh-CN" altLang="en-US" sz="2000" b="1" dirty="0">
                <a:solidFill>
                  <a:srgbClr val="FFFF00"/>
                </a:solidFill>
                <a:latin typeface="宋体" panose="02010600030101010101" pitchFamily="2" charset="-122"/>
                <a:cs typeface="宋体" panose="02010600030101010101" pitchFamily="2" charset="-122"/>
              </a:rPr>
              <a:t>）长线反射干扰；</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rgbClr val="FFFF00"/>
                </a:solidFill>
                <a:latin typeface="宋体" panose="02010600030101010101" pitchFamily="2" charset="-122"/>
                <a:cs typeface="宋体" panose="02010600030101010101" pitchFamily="2" charset="-122"/>
              </a:rPr>
              <a:t>2</a:t>
            </a:r>
            <a:r>
              <a:rPr lang="zh-CN" altLang="en-US" sz="2000" b="1" dirty="0">
                <a:solidFill>
                  <a:srgbClr val="FFFF00"/>
                </a:solidFill>
                <a:latin typeface="宋体" panose="02010600030101010101" pitchFamily="2" charset="-122"/>
                <a:cs typeface="宋体" panose="02010600030101010101" pitchFamily="2" charset="-122"/>
              </a:rPr>
              <a:t>）信号线间串扰；</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rgbClr val="FFFF00"/>
                </a:solidFill>
                <a:latin typeface="宋体" panose="02010600030101010101" pitchFamily="2" charset="-122"/>
                <a:cs typeface="宋体" panose="02010600030101010101" pitchFamily="2" charset="-122"/>
              </a:rPr>
              <a:t>3</a:t>
            </a:r>
            <a:r>
              <a:rPr lang="zh-CN" altLang="en-US" sz="2000" b="1" dirty="0">
                <a:solidFill>
                  <a:srgbClr val="FFFF00"/>
                </a:solidFill>
                <a:latin typeface="宋体" panose="02010600030101010101" pitchFamily="2" charset="-122"/>
                <a:cs typeface="宋体" panose="02010600030101010101" pitchFamily="2" charset="-122"/>
              </a:rPr>
              <a:t>）外部电磁干扰；</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rgbClr val="FFFF00"/>
                </a:solidFill>
                <a:latin typeface="宋体" panose="02010600030101010101" pitchFamily="2" charset="-122"/>
                <a:cs typeface="宋体" panose="02010600030101010101" pitchFamily="2" charset="-122"/>
              </a:rPr>
              <a:t>4</a:t>
            </a:r>
            <a:r>
              <a:rPr lang="zh-CN" altLang="en-US" sz="2000" b="1" dirty="0">
                <a:solidFill>
                  <a:srgbClr val="FFFF00"/>
                </a:solidFill>
                <a:latin typeface="宋体" panose="02010600030101010101" pitchFamily="2" charset="-122"/>
                <a:cs typeface="宋体" panose="02010600030101010101" pitchFamily="2" charset="-122"/>
              </a:rPr>
              <a:t>）长线分布电容导致的信号电平转换过程的过渡干扰。</a:t>
            </a:r>
            <a:r>
              <a:rPr lang="zh-CN" altLang="en-US" sz="2000" dirty="0">
                <a:latin typeface="宋体" panose="02010600030101010101" pitchFamily="2" charset="-122"/>
                <a:cs typeface="宋体" panose="02010600030101010101" pitchFamily="2" charset="-122"/>
              </a:rPr>
              <a:t> </a:t>
            </a:r>
            <a:endParaRPr lang="zh-CN" altLang="en-US" sz="2000" dirty="0">
              <a:latin typeface="宋体" panose="02010600030101010101" pitchFamily="2" charset="-122"/>
              <a:cs typeface="宋体" panose="02010600030101010101" pitchFamily="2" charset="-122"/>
            </a:endParaRPr>
          </a:p>
        </p:txBody>
      </p:sp>
      <p:sp>
        <p:nvSpPr>
          <p:cNvPr id="100354" name="Text Box 2"/>
          <p:cNvSpPr txBox="1"/>
          <p:nvPr/>
        </p:nvSpPr>
        <p:spPr>
          <a:xfrm>
            <a:off x="611188"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cs typeface="Times New Roman" panose="02020603050405020304" pitchFamily="18" charset="0"/>
              </a:rPr>
              <a:t>7.3.4 </a:t>
            </a:r>
            <a:r>
              <a:rPr lang="zh-CN" altLang="en-US" sz="2400" b="1" dirty="0">
                <a:latin typeface="宋体" panose="02010600030101010101" pitchFamily="2" charset="-122"/>
                <a:cs typeface="宋体" panose="02010600030101010101" pitchFamily="2" charset="-122"/>
              </a:rPr>
              <a:t>抗干扰的其他措施</a:t>
            </a:r>
            <a:r>
              <a:rPr lang="zh-CN" altLang="en-US" sz="2400" b="1" dirty="0">
                <a:solidFill>
                  <a:srgbClr val="FFFF00"/>
                </a:solidFill>
                <a:latin typeface="宋体" panose="02010600030101010101" pitchFamily="2" charset="-122"/>
                <a:cs typeface="宋体" panose="02010600030101010101" pitchFamily="2" charset="-122"/>
              </a:rPr>
              <a:t> </a:t>
            </a:r>
            <a:endParaRPr lang="zh-CN" altLang="en-US" sz="2400" b="1" dirty="0">
              <a:solidFill>
                <a:srgbClr val="FFFF00"/>
              </a:solidFill>
              <a:latin typeface="宋体" panose="02010600030101010101" pitchFamily="2" charset="-122"/>
              <a:cs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Text Box 2"/>
          <p:cNvSpPr txBox="1"/>
          <p:nvPr/>
        </p:nvSpPr>
        <p:spPr>
          <a:xfrm>
            <a:off x="683578" y="836613"/>
            <a:ext cx="6264275" cy="460375"/>
          </a:xfrm>
          <a:prstGeom prst="rect">
            <a:avLst/>
          </a:prstGeom>
          <a:noFill/>
          <a:ln w="12700">
            <a:noFill/>
          </a:ln>
        </p:spPr>
        <p:txBody>
          <a:bodyPr anchor="ctr" anchorCtr="0">
            <a:spAutoFit/>
          </a:bodyPr>
          <a:p>
            <a:r>
              <a:rPr lang="en-US" altLang="zh-CN" sz="2400" b="1" dirty="0">
                <a:latin typeface="Times New Roman" panose="02020603050405020304" pitchFamily="18" charset="0"/>
                <a:cs typeface="Times New Roman" panose="02020603050405020304" pitchFamily="18" charset="0"/>
              </a:rPr>
              <a:t>2. </a:t>
            </a:r>
            <a:r>
              <a:rPr lang="zh-CN" altLang="en-US" sz="2400" b="1" dirty="0">
                <a:latin typeface="宋体" panose="02010600030101010101" pitchFamily="2" charset="-122"/>
                <a:cs typeface="宋体" panose="02010600030101010101" pitchFamily="2" charset="-122"/>
              </a:rPr>
              <a:t>数字信号传输通道的抗干扰措施</a:t>
            </a:r>
            <a:endParaRPr lang="zh-CN" altLang="en-US" sz="2400" b="1" dirty="0">
              <a:latin typeface="宋体" panose="02010600030101010101" pitchFamily="2" charset="-122"/>
              <a:cs typeface="宋体" panose="02010600030101010101" pitchFamily="2" charset="-122"/>
            </a:endParaRPr>
          </a:p>
        </p:txBody>
      </p:sp>
      <p:sp>
        <p:nvSpPr>
          <p:cNvPr id="100354" name="Text Box 2"/>
          <p:cNvSpPr txBox="1"/>
          <p:nvPr/>
        </p:nvSpPr>
        <p:spPr>
          <a:xfrm>
            <a:off x="611188"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cs typeface="Times New Roman" panose="02020603050405020304" pitchFamily="18" charset="0"/>
              </a:rPr>
              <a:t>7.3.4 </a:t>
            </a:r>
            <a:r>
              <a:rPr lang="zh-CN" altLang="en-US" sz="2400" b="1" dirty="0">
                <a:latin typeface="宋体" panose="02010600030101010101" pitchFamily="2" charset="-122"/>
                <a:cs typeface="宋体" panose="02010600030101010101" pitchFamily="2" charset="-122"/>
              </a:rPr>
              <a:t>抗干扰的其他措施</a:t>
            </a:r>
            <a:r>
              <a:rPr lang="zh-CN" altLang="en-US" sz="2400" b="1" dirty="0">
                <a:solidFill>
                  <a:srgbClr val="FFFF00"/>
                </a:solidFill>
                <a:latin typeface="宋体" panose="02010600030101010101" pitchFamily="2" charset="-122"/>
                <a:cs typeface="宋体" panose="02010600030101010101" pitchFamily="2" charset="-122"/>
              </a:rPr>
              <a:t> </a:t>
            </a:r>
            <a:endParaRPr lang="zh-CN" altLang="en-US" sz="2400" b="1" dirty="0">
              <a:solidFill>
                <a:srgbClr val="FFFF00"/>
              </a:solidFill>
              <a:latin typeface="宋体" panose="02010600030101010101" pitchFamily="2" charset="-122"/>
              <a:cs typeface="宋体" panose="02010600030101010101" pitchFamily="2" charset="-122"/>
            </a:endParaRPr>
          </a:p>
        </p:txBody>
      </p:sp>
      <p:sp>
        <p:nvSpPr>
          <p:cNvPr id="104454" name="Text Box 12"/>
          <p:cNvSpPr txBox="1"/>
          <p:nvPr/>
        </p:nvSpPr>
        <p:spPr>
          <a:xfrm>
            <a:off x="323215" y="1218248"/>
            <a:ext cx="8743315" cy="2245360"/>
          </a:xfrm>
          <a:prstGeom prst="rect">
            <a:avLst/>
          </a:prstGeom>
          <a:noFill/>
          <a:ln w="12700">
            <a:noFill/>
          </a:ln>
        </p:spPr>
        <p:txBody>
          <a:bodyPr wrap="square" anchor="ctr" anchorCtr="0">
            <a:spAutoFit/>
          </a:bodyPr>
          <a:p>
            <a:r>
              <a:rPr lang="en-US" altLang="zh-CN" sz="2000" b="1" dirty="0">
                <a:solidFill>
                  <a:srgbClr val="FFFF00"/>
                </a:solidFill>
                <a:latin typeface="宋体" panose="02010600030101010101" pitchFamily="2" charset="-122"/>
                <a:cs typeface="宋体" panose="02010600030101010101" pitchFamily="2" charset="-122"/>
              </a:rPr>
              <a:t>    </a:t>
            </a:r>
            <a:r>
              <a:rPr lang="en-US" altLang="zh-CN" sz="2000" b="1" dirty="0">
                <a:solidFill>
                  <a:srgbClr val="FF0000"/>
                </a:solidFill>
                <a:latin typeface="Times New Roman" panose="02020603050405020304" pitchFamily="18" charset="0"/>
                <a:cs typeface="Times New Roman" panose="02020603050405020304" pitchFamily="18" charset="0"/>
              </a:rPr>
              <a:t>a.</a:t>
            </a:r>
            <a:r>
              <a:rPr lang="zh-CN" altLang="en-US" sz="2000" b="1" dirty="0">
                <a:solidFill>
                  <a:srgbClr val="FF0000"/>
                </a:solidFill>
                <a:latin typeface="宋体" panose="02010600030101010101" pitchFamily="2" charset="-122"/>
                <a:cs typeface="宋体" panose="02010600030101010101" pitchFamily="2" charset="-122"/>
              </a:rPr>
              <a:t>线间串扰分析</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rgbClr val="FFFF00"/>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当两条或几条较长导线相平行而且很近时，会发生的导线间干扰。大多发生在多芯电缆、束捆导线或</a:t>
            </a:r>
            <a:r>
              <a:rPr lang="en-US" altLang="zh-CN" sz="2000" b="1" dirty="0">
                <a:solidFill>
                  <a:srgbClr val="FFFF00"/>
                </a:solidFill>
                <a:latin typeface="宋体" panose="02010600030101010101" pitchFamily="2" charset="-122"/>
                <a:cs typeface="宋体" panose="02010600030101010101" pitchFamily="2" charset="-122"/>
              </a:rPr>
              <a:t>PCB</a:t>
            </a:r>
            <a:r>
              <a:rPr lang="zh-CN" altLang="en-US" sz="2000" b="1" dirty="0">
                <a:solidFill>
                  <a:srgbClr val="FFFF00"/>
                </a:solidFill>
                <a:latin typeface="宋体" panose="02010600030101010101" pitchFamily="2" charset="-122"/>
                <a:cs typeface="宋体" panose="02010600030101010101" pitchFamily="2" charset="-122"/>
              </a:rPr>
              <a:t>上的平行布线之间。</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rgbClr val="FFFF00"/>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线间串扰是一种近场耦合干扰，来源于传输线间分布电感引起的电磁耦合。对于平行导线，每条线存在着寄生电容和寄生电感，相互之间也存在寄生电容和互感，于是它们之间存在互相耦合的可能性，就产生了串扰。</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rgbClr val="FFFF00"/>
                </a:solidFill>
                <a:latin typeface="宋体" panose="02010600030101010101" pitchFamily="2" charset="-122"/>
                <a:cs typeface="宋体" panose="02010600030101010101" pitchFamily="2" charset="-122"/>
              </a:rPr>
              <a:t>    </a:t>
            </a:r>
            <a:r>
              <a:rPr lang="en-US" altLang="zh-CN" sz="2000" b="1" dirty="0">
                <a:solidFill>
                  <a:srgbClr val="FF0000"/>
                </a:solidFill>
                <a:latin typeface="Times New Roman" panose="02020603050405020304" pitchFamily="18" charset="0"/>
                <a:cs typeface="Times New Roman" panose="02020603050405020304" pitchFamily="18" charset="0"/>
              </a:rPr>
              <a:t>b.</a:t>
            </a:r>
            <a:r>
              <a:rPr lang="zh-CN" altLang="en-US" sz="2000" b="1" dirty="0">
                <a:solidFill>
                  <a:srgbClr val="FF0000"/>
                </a:solidFill>
                <a:latin typeface="宋体" panose="02010600030101010101" pitchFamily="2" charset="-122"/>
                <a:cs typeface="宋体" panose="02010600030101010101" pitchFamily="2" charset="-122"/>
              </a:rPr>
              <a:t>线间串扰的抑制</a:t>
            </a:r>
            <a:endParaRPr lang="zh-CN" altLang="en-US" sz="2000" b="1" dirty="0">
              <a:solidFill>
                <a:srgbClr val="FF0000"/>
              </a:solidFill>
              <a:latin typeface="宋体" panose="02010600030101010101" pitchFamily="2" charset="-122"/>
              <a:cs typeface="宋体" panose="02010600030101010101" pitchFamily="2" charset="-122"/>
            </a:endParaRPr>
          </a:p>
        </p:txBody>
      </p:sp>
      <p:sp>
        <p:nvSpPr>
          <p:cNvPr id="105477" name="Text Box 12"/>
          <p:cNvSpPr txBox="1"/>
          <p:nvPr/>
        </p:nvSpPr>
        <p:spPr>
          <a:xfrm>
            <a:off x="325755" y="3330575"/>
            <a:ext cx="8574405" cy="3169285"/>
          </a:xfrm>
          <a:prstGeom prst="rect">
            <a:avLst/>
          </a:prstGeom>
          <a:noFill/>
          <a:ln w="12700">
            <a:noFill/>
          </a:ln>
        </p:spPr>
        <p:txBody>
          <a:bodyPr wrap="square" anchor="ctr" anchorCtr="0">
            <a:spAutoFit/>
          </a:bodyPr>
          <a:p>
            <a:r>
              <a:rPr lang="en-US" altLang="zh-CN" sz="2000" b="1" dirty="0">
                <a:solidFill>
                  <a:schemeClr val="tx1"/>
                </a:solidFill>
                <a:latin typeface="Times New Roman" panose="02020603050405020304" pitchFamily="18" charset="0"/>
                <a:cs typeface="Times New Roman" panose="02020603050405020304" pitchFamily="18" charset="0"/>
              </a:rPr>
              <a:t>       1)</a:t>
            </a:r>
            <a:r>
              <a:rPr lang="zh-CN" altLang="en-US" sz="2000" b="1" dirty="0">
                <a:solidFill>
                  <a:schemeClr val="tx1"/>
                </a:solidFill>
                <a:latin typeface="宋体" panose="02010600030101010101" pitchFamily="2" charset="-122"/>
                <a:cs typeface="宋体" panose="02010600030101010101" pitchFamily="2" charset="-122"/>
              </a:rPr>
              <a:t>扁平电缆的窜扰抑制</a:t>
            </a:r>
            <a:endParaRPr lang="zh-CN" altLang="en-US" sz="2000" b="1" dirty="0">
              <a:solidFill>
                <a:schemeClr val="tx1"/>
              </a:solidFill>
              <a:latin typeface="宋体" panose="02010600030101010101" pitchFamily="2" charset="-122"/>
              <a:cs typeface="宋体" panose="02010600030101010101" pitchFamily="2" charset="-122"/>
            </a:endParaRPr>
          </a:p>
          <a:p>
            <a:r>
              <a:rPr lang="en-US" altLang="zh-CN" sz="2000" b="1" dirty="0">
                <a:solidFill>
                  <a:srgbClr val="FFFF00"/>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扁平电缆使用方便，但很容易产生窜扰。扁平电缆的各导线间均分布电容。一般来说，每</a:t>
            </a:r>
            <a:r>
              <a:rPr lang="en-US" altLang="zh-CN" sz="2000" b="1" dirty="0">
                <a:solidFill>
                  <a:srgbClr val="FFFF00"/>
                </a:solidFill>
                <a:latin typeface="Times New Roman" panose="02020603050405020304" pitchFamily="18" charset="0"/>
                <a:cs typeface="Times New Roman" panose="02020603050405020304" pitchFamily="18" charset="0"/>
              </a:rPr>
              <a:t>10cm</a:t>
            </a:r>
            <a:r>
              <a:rPr lang="zh-CN" altLang="en-US" sz="2000" b="1" dirty="0">
                <a:solidFill>
                  <a:srgbClr val="FFFF00"/>
                </a:solidFill>
                <a:latin typeface="宋体" panose="02010600030101010101" pitchFamily="2" charset="-122"/>
                <a:cs typeface="宋体" panose="02010600030101010101" pitchFamily="2" charset="-122"/>
              </a:rPr>
              <a:t>长的相邻导线间的分布电容约为</a:t>
            </a:r>
            <a:r>
              <a:rPr lang="en-US" altLang="zh-CN" sz="2000" b="1" dirty="0">
                <a:solidFill>
                  <a:srgbClr val="FFFF00"/>
                </a:solidFill>
                <a:latin typeface="Times New Roman" panose="02020603050405020304" pitchFamily="18" charset="0"/>
                <a:cs typeface="Times New Roman" panose="02020603050405020304" pitchFamily="18" charset="0"/>
              </a:rPr>
              <a:t>3pF</a:t>
            </a:r>
            <a:r>
              <a:rPr lang="zh-CN" altLang="en-US" sz="2000" b="1" dirty="0">
                <a:solidFill>
                  <a:srgbClr val="FFFF00"/>
                </a:solidFill>
                <a:latin typeface="宋体" panose="02010600030101010101" pitchFamily="2" charset="-122"/>
                <a:cs typeface="宋体" panose="02010600030101010101" pitchFamily="2" charset="-122"/>
              </a:rPr>
              <a:t>。信号频率为</a:t>
            </a:r>
            <a:r>
              <a:rPr lang="en-US" altLang="zh-CN" sz="2000" b="1" dirty="0">
                <a:solidFill>
                  <a:srgbClr val="FFFF00"/>
                </a:solidFill>
                <a:latin typeface="Times New Roman" panose="02020603050405020304" pitchFamily="18" charset="0"/>
                <a:cs typeface="Times New Roman" panose="02020603050405020304" pitchFamily="18" charset="0"/>
              </a:rPr>
              <a:t>100MH</a:t>
            </a:r>
            <a:r>
              <a:rPr lang="en-US" altLang="zh-CN" sz="2000" b="1" baseline="-25000" dirty="0">
                <a:solidFill>
                  <a:srgbClr val="FFFF00"/>
                </a:solidFill>
                <a:latin typeface="Times New Roman" panose="02020603050405020304" pitchFamily="18" charset="0"/>
                <a:cs typeface="Times New Roman" panose="02020603050405020304" pitchFamily="18" charset="0"/>
              </a:rPr>
              <a:t>Z</a:t>
            </a:r>
            <a:r>
              <a:rPr lang="zh-CN" altLang="en-US" sz="2000" b="1" dirty="0">
                <a:solidFill>
                  <a:srgbClr val="FFFF00"/>
                </a:solidFill>
                <a:latin typeface="宋体" panose="02010600030101010101" pitchFamily="2" charset="-122"/>
                <a:cs typeface="宋体" panose="02010600030101010101" pitchFamily="2" charset="-122"/>
              </a:rPr>
              <a:t>时，</a:t>
            </a:r>
            <a:r>
              <a:rPr lang="en-US" altLang="zh-CN" sz="2000" b="1" dirty="0">
                <a:solidFill>
                  <a:srgbClr val="FFFF00"/>
                </a:solidFill>
                <a:latin typeface="Times New Roman" panose="02020603050405020304" pitchFamily="18" charset="0"/>
                <a:cs typeface="Times New Roman" panose="02020603050405020304" pitchFamily="18" charset="0"/>
              </a:rPr>
              <a:t>1pF</a:t>
            </a:r>
            <a:r>
              <a:rPr lang="zh-CN" altLang="en-US" sz="2000" b="1" dirty="0">
                <a:solidFill>
                  <a:srgbClr val="FFFF00"/>
                </a:solidFill>
                <a:latin typeface="宋体" panose="02010600030101010101" pitchFamily="2" charset="-122"/>
                <a:cs typeface="宋体" panose="02010600030101010101" pitchFamily="2" charset="-122"/>
              </a:rPr>
              <a:t>的电容阻抗为</a:t>
            </a:r>
            <a:r>
              <a:rPr lang="en-US" altLang="zh-CN" sz="2000" b="1" dirty="0">
                <a:solidFill>
                  <a:srgbClr val="FFFF00"/>
                </a:solidFill>
                <a:latin typeface="Times New Roman" panose="02020603050405020304" pitchFamily="18" charset="0"/>
                <a:cs typeface="Times New Roman" panose="02020603050405020304" pitchFamily="18" charset="0"/>
              </a:rPr>
              <a:t>1.6kΩ</a:t>
            </a:r>
            <a:r>
              <a:rPr lang="en-US" altLang="zh-CN" sz="2000" b="1" dirty="0">
                <a:solidFill>
                  <a:srgbClr val="FFFF00"/>
                </a:solidFill>
                <a:latin typeface="宋体" panose="02010600030101010101" pitchFamily="2" charset="-122"/>
                <a:cs typeface="宋体" panose="02010600030101010101" pitchFamily="2" charset="-122"/>
              </a:rPr>
              <a:t>,</a:t>
            </a:r>
            <a:r>
              <a:rPr lang="en-US" altLang="zh-CN" sz="2000" b="1" dirty="0">
                <a:solidFill>
                  <a:srgbClr val="FFFF00"/>
                </a:solidFill>
                <a:latin typeface="Times New Roman" panose="02020603050405020304" pitchFamily="18" charset="0"/>
                <a:cs typeface="Times New Roman" panose="02020603050405020304" pitchFamily="18" charset="0"/>
              </a:rPr>
              <a:t>10cm</a:t>
            </a:r>
            <a:r>
              <a:rPr lang="zh-CN" altLang="en-US" sz="2000" b="1" dirty="0">
                <a:solidFill>
                  <a:srgbClr val="FFFF00"/>
                </a:solidFill>
                <a:latin typeface="宋体" panose="02010600030101010101" pitchFamily="2" charset="-122"/>
                <a:cs typeface="宋体" panose="02010600030101010101" pitchFamily="2" charset="-122"/>
              </a:rPr>
              <a:t>的传输线的耦合阻抗为</a:t>
            </a:r>
            <a:r>
              <a:rPr lang="en-US" altLang="zh-CN" sz="2000" b="1" dirty="0">
                <a:solidFill>
                  <a:srgbClr val="FFFF00"/>
                </a:solidFill>
                <a:latin typeface="Times New Roman" panose="02020603050405020304" pitchFamily="18" charset="0"/>
                <a:cs typeface="Times New Roman" panose="02020603050405020304" pitchFamily="18" charset="0"/>
              </a:rPr>
              <a:t>0.5kΩ</a:t>
            </a:r>
            <a:r>
              <a:rPr lang="zh-CN" altLang="en-US" sz="2000" b="1" dirty="0">
                <a:solidFill>
                  <a:srgbClr val="FFFF00"/>
                </a:solidFill>
                <a:latin typeface="宋体" panose="02010600030101010101" pitchFamily="2" charset="-122"/>
                <a:cs typeface="宋体" panose="02010600030101010101" pitchFamily="2" charset="-122"/>
              </a:rPr>
              <a:t>，自然很容易发生窜扰。</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rgbClr val="FFFF00"/>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还有，用扁平电缆传输的微机数字信号频率为数千赫兹至数兆的方波信号，含有</a:t>
            </a:r>
            <a:r>
              <a:rPr lang="en-US" altLang="zh-CN" sz="2000" b="1" dirty="0">
                <a:solidFill>
                  <a:srgbClr val="FFFF00"/>
                </a:solidFill>
                <a:latin typeface="Times New Roman" panose="02020603050405020304" pitchFamily="18" charset="0"/>
                <a:cs typeface="Times New Roman" panose="02020603050405020304" pitchFamily="18" charset="0"/>
              </a:rPr>
              <a:t>100</a:t>
            </a:r>
            <a:r>
              <a:rPr lang="zh-CN" altLang="en-US" sz="2000" b="1" dirty="0">
                <a:solidFill>
                  <a:srgbClr val="FFFF00"/>
                </a:solidFill>
                <a:latin typeface="宋体" panose="02010600030101010101" pitchFamily="2" charset="-122"/>
                <a:cs typeface="宋体" panose="02010600030101010101" pitchFamily="2" charset="-122"/>
              </a:rPr>
              <a:t>倍左右的高次谐波，信号的频谱为数十兆赫至数百兆赫。这些高频分量极易通过扁平电缆各导线间分布电容耦合到邻近导线。当微机的输入、输出端口为数字逻辑电路时，由于数字信号线离得很近，会形成电容耦合干扰。</a:t>
            </a:r>
            <a:endParaRPr lang="zh-CN" altLang="en-US" sz="2000" b="1" dirty="0">
              <a:solidFill>
                <a:srgbClr val="FFFF00"/>
              </a:solidFill>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5477"/>
                                        </p:tgtEl>
                                        <p:attrNameLst>
                                          <p:attrName>style.visibility</p:attrName>
                                        </p:attrNameLst>
                                      </p:cBhvr>
                                      <p:to>
                                        <p:strVal val="visible"/>
                                      </p:to>
                                    </p:set>
                                    <p:anim calcmode="lin" valueType="num">
                                      <p:cBhvr additive="base">
                                        <p:cTn id="7" dur="500" fill="hold"/>
                                        <p:tgtEl>
                                          <p:spTgt spid="105477"/>
                                        </p:tgtEl>
                                        <p:attrNameLst>
                                          <p:attrName>ppt_x</p:attrName>
                                        </p:attrNameLst>
                                      </p:cBhvr>
                                      <p:tavLst>
                                        <p:tav tm="0">
                                          <p:val>
                                            <p:strVal val="#ppt_x"/>
                                          </p:val>
                                        </p:tav>
                                        <p:tav tm="100000">
                                          <p:val>
                                            <p:strVal val="#ppt_x"/>
                                          </p:val>
                                        </p:tav>
                                      </p:tavLst>
                                    </p:anim>
                                    <p:anim calcmode="lin" valueType="num">
                                      <p:cBhvr additive="base">
                                        <p:cTn id="8" dur="500" fill="hold"/>
                                        <p:tgtEl>
                                          <p:spTgt spid="1054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5906" name="Rectangle 2"/>
          <p:cNvSpPr>
            <a:spLocks noGrp="1" noChangeArrowheads="1"/>
          </p:cNvSpPr>
          <p:nvPr>
            <p:ph type="title"/>
          </p:nvPr>
        </p:nvSpPr>
        <p:spPr>
          <a:xfrm>
            <a:off x="3131820" y="673735"/>
            <a:ext cx="2493010" cy="64325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并联结构模型</a:t>
            </a:r>
            <a:endPar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635907" name="Rectangle 3"/>
          <p:cNvSpPr>
            <a:spLocks noGrp="1" noChangeArrowheads="1"/>
          </p:cNvSpPr>
          <p:nvPr>
            <p:ph idx="1"/>
          </p:nvPr>
        </p:nvSpPr>
        <p:spPr>
          <a:xfrm>
            <a:off x="467995" y="1173480"/>
            <a:ext cx="6563360" cy="133477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a:pPr>
            <a:r>
              <a:rPr kumimoji="0" lang="zh-CN" altLang="en-US" sz="2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并联系统可靠性：并联系统是组成系统的所有单元都失效时才失效的失效的系统。</a:t>
            </a:r>
            <a:endParaRPr kumimoji="0" lang="zh-CN" altLang="en-US" sz="2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a:pPr>
            <a:r>
              <a:rPr kumimoji="0" lang="zh-CN" altLang="en-US" sz="2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并联系统对提高系统的可靠度有显著的效果 </a:t>
            </a:r>
            <a:endParaRPr kumimoji="0" lang="zh-CN" altLang="en-US" sz="2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a:pPr>
            <a:endParaRPr kumimoji="0" lang="en-US" altLang="zh-CN" sz="2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endParaRPr>
          </a:p>
        </p:txBody>
      </p:sp>
      <p:pic>
        <p:nvPicPr>
          <p:cNvPr id="12292" name="Picture 4"/>
          <p:cNvPicPr>
            <a:picLocks noChangeAspect="1"/>
          </p:cNvPicPr>
          <p:nvPr/>
        </p:nvPicPr>
        <p:blipFill>
          <a:blip r:embed="rId2"/>
          <a:srcRect l="7208" t="9538"/>
          <a:stretch>
            <a:fillRect/>
          </a:stretch>
        </p:blipFill>
        <p:spPr>
          <a:xfrm>
            <a:off x="2327910" y="2437765"/>
            <a:ext cx="4488180" cy="933450"/>
          </a:xfrm>
          <a:prstGeom prst="rect">
            <a:avLst/>
          </a:prstGeom>
          <a:noFill/>
          <a:ln w="12700">
            <a:noFill/>
          </a:ln>
        </p:spPr>
      </p:pic>
      <p:pic>
        <p:nvPicPr>
          <p:cNvPr id="12293" name="Picture 5"/>
          <p:cNvPicPr>
            <a:picLocks noChangeAspect="1"/>
          </p:cNvPicPr>
          <p:nvPr/>
        </p:nvPicPr>
        <p:blipFill>
          <a:blip r:embed="rId3"/>
          <a:stretch>
            <a:fillRect/>
          </a:stretch>
        </p:blipFill>
        <p:spPr>
          <a:xfrm>
            <a:off x="7020243" y="981075"/>
            <a:ext cx="1828800" cy="1600200"/>
          </a:xfrm>
          <a:prstGeom prst="rect">
            <a:avLst/>
          </a:prstGeom>
          <a:noFill/>
          <a:ln w="12700">
            <a:noFill/>
          </a:ln>
        </p:spPr>
      </p:pic>
      <p:sp>
        <p:nvSpPr>
          <p:cNvPr id="632835" name="Rectangle 3"/>
          <p:cNvSpPr>
            <a:spLocks noChangeArrowheads="1"/>
          </p:cNvSpPr>
          <p:nvPr/>
        </p:nvSpPr>
        <p:spPr bwMode="auto">
          <a:xfrm>
            <a:off x="395605" y="765175"/>
            <a:ext cx="836041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smtClean="0">
                <a:ln>
                  <a:noFill/>
                </a:ln>
                <a:solidFill>
                  <a:srgbClr val="FF0066"/>
                </a:solidFill>
                <a:effectLst>
                  <a:outerShdw blurRad="38100" dist="38100" dir="2700000" algn="tl">
                    <a:srgbClr val="000000"/>
                  </a:outerShdw>
                </a:effectLst>
                <a:uLnTx/>
                <a:uFillTx/>
                <a:latin typeface="楷体_GB2312" pitchFamily="49" charset="-122"/>
                <a:ea typeface="楷体_GB2312" pitchFamily="49" charset="-122"/>
                <a:cs typeface="+mn-cs"/>
              </a:rPr>
              <a:t>系统的可靠性模型</a:t>
            </a:r>
            <a:endParaRPr kumimoji="1" lang="zh-CN" altLang="en-US" sz="2400" b="0"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楷体_GB2312" pitchFamily="49" charset="-122"/>
              <a:ea typeface="楷体_GB2312" pitchFamily="49" charset="-122"/>
              <a:cs typeface="+mn-cs"/>
            </a:endParaRPr>
          </a:p>
        </p:txBody>
      </p:sp>
      <p:sp>
        <p:nvSpPr>
          <p:cNvPr id="6151" name="Rectangle 14"/>
          <p:cNvSpPr/>
          <p:nvPr/>
        </p:nvSpPr>
        <p:spPr>
          <a:xfrm>
            <a:off x="395605" y="405130"/>
            <a:ext cx="3462655" cy="460375"/>
          </a:xfrm>
          <a:prstGeom prst="rect">
            <a:avLst/>
          </a:prstGeom>
          <a:noFill/>
          <a:ln w="38100">
            <a:noFill/>
          </a:ln>
          <a:effectLst>
            <a:outerShdw dist="107763" dir="18900000" algn="ctr" rotWithShape="0">
              <a:schemeClr val="bg2">
                <a:alpha val="50000"/>
              </a:schemeClr>
            </a:outerShdw>
          </a:effectLst>
        </p:spPr>
        <p:txBody>
          <a:bodyPr wrap="square" anchor="ctr" anchorCtr="0">
            <a:spAutoFit/>
          </a:bodyPr>
          <a:p>
            <a:r>
              <a:rPr lang="en-US" altLang="zh-CN" sz="2400" b="1" dirty="0">
                <a:latin typeface="Times New Roman" panose="02020603050405020304" pitchFamily="18" charset="0"/>
                <a:ea typeface="楷体_GB2312" pitchFamily="49" charset="-122"/>
                <a:cs typeface="Times New Roman" panose="02020603050405020304" pitchFamily="18" charset="0"/>
              </a:rPr>
              <a:t>7.1.1</a:t>
            </a:r>
            <a:r>
              <a:rPr lang="zh-CN" altLang="en-US" sz="2400" b="1" dirty="0">
                <a:latin typeface="宋体" panose="02010600030101010101" pitchFamily="2" charset="-122"/>
                <a:cs typeface="宋体" panose="02010600030101010101" pitchFamily="2" charset="-122"/>
              </a:rPr>
              <a:t>可靠性的基本概念 </a:t>
            </a:r>
            <a:endParaRPr lang="zh-CN" altLang="en-US" sz="2400" b="1" dirty="0">
              <a:latin typeface="宋体" panose="02010600030101010101" pitchFamily="2" charset="-122"/>
              <a:cs typeface="宋体" panose="02010600030101010101" pitchFamily="2" charset="-122"/>
            </a:endParaRPr>
          </a:p>
        </p:txBody>
      </p:sp>
      <p:sp>
        <p:nvSpPr>
          <p:cNvPr id="636930" name="Rectangle 2"/>
          <p:cNvSpPr>
            <a:spLocks noGrp="1" noChangeArrowheads="1"/>
          </p:cNvSpPr>
          <p:nvPr/>
        </p:nvSpPr>
        <p:spPr>
          <a:xfrm>
            <a:off x="251460" y="2997200"/>
            <a:ext cx="2444750" cy="566420"/>
          </a:xfrm>
          <a:prstGeom prst="rect">
            <a:avLst/>
          </a:prstGeom>
          <a:noFill/>
          <a:ln>
            <a:noFill/>
          </a:ln>
          <a:effectLst/>
        </p:spPr>
        <p:txBody>
          <a:bodyPr vert="horz" wrap="square" lIns="91440" tIns="45720" rIns="91440" bIns="45720" numCol="1" anchor="ctr" anchorCtr="0" compatLnSpc="1"/>
          <a:lstStyle>
            <a:lvl1pPr algn="ctr" rtl="0" fontAlgn="base">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rPr>
              <a:t>混联结构模型</a:t>
            </a:r>
            <a:endPar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mj-lt"/>
              <a:ea typeface="+mj-ea"/>
              <a:cs typeface="+mj-cs"/>
            </a:endParaRPr>
          </a:p>
        </p:txBody>
      </p:sp>
      <p:sp>
        <p:nvSpPr>
          <p:cNvPr id="636931" name="Rectangle 3"/>
          <p:cNvSpPr>
            <a:spLocks noGrp="1" noChangeArrowheads="1"/>
          </p:cNvSpPr>
          <p:nvPr/>
        </p:nvSpPr>
        <p:spPr>
          <a:xfrm>
            <a:off x="323215" y="3429000"/>
            <a:ext cx="8229600" cy="976630"/>
          </a:xfrm>
          <a:prstGeom prst="rect">
            <a:avLst/>
          </a:prstGeom>
          <a:noFill/>
          <a:ln>
            <a:noFill/>
          </a:ln>
          <a:effectLst/>
        </p:spPr>
        <p:txBody>
          <a:bodyPr vert="horz" wrap="square" lIns="91440" tIns="45720" rIns="91440" bIns="45720" numCol="1" anchor="t" anchorCtr="0" compatLnSpc="1"/>
          <a:lstStyle>
            <a:lvl1pPr marL="342900" indent="-342900" algn="l" rtl="0" fontAlgn="base">
              <a:spcBef>
                <a:spcPct val="20000"/>
              </a:spcBef>
              <a:spcAft>
                <a:spcPct val="0"/>
              </a:spcAft>
              <a:buClr>
                <a:schemeClr val="hlink"/>
              </a:buClr>
              <a:buSzPct val="90000"/>
              <a:buFont typeface="Wingdings" panose="05000000000000000000" pitchFamily="2" charset="2"/>
              <a:buBlip>
                <a:blip r:embed="rId1"/>
              </a:buBlip>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accent2"/>
              </a:buClr>
              <a:buSzPct val="90000"/>
              <a:buFont typeface="Wingdings" panose="05000000000000000000" pitchFamily="2" charset="2"/>
              <a:buBlip>
                <a:blip r:embed="rId4"/>
              </a:buBlip>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folHlink"/>
              </a:buClr>
              <a:buSzPct val="90000"/>
              <a:buFont typeface="Wingdings" panose="05000000000000000000" pitchFamily="2" charset="2"/>
              <a:buBlip>
                <a:blip r:embed="rId5"/>
              </a:buBlip>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a:pPr>
            <a:r>
              <a:rPr kumimoji="0" lang="zh-CN" altLang="en-US" sz="2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混联系统是由串联和并联混合组成的系统。 </a:t>
            </a:r>
            <a:endParaRPr kumimoji="0" lang="zh-CN" altLang="en-US" sz="2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a:pPr>
            <a:r>
              <a:rPr kumimoji="0" lang="zh-CN" altLang="en-US" sz="2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混联结构应用较多的是双重结构，又叫备份系统。</a:t>
            </a:r>
            <a:endParaRPr kumimoji="0" lang="zh-CN" altLang="en-US" sz="2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pic>
        <p:nvPicPr>
          <p:cNvPr id="13316" name="Picture 4"/>
          <p:cNvPicPr>
            <a:picLocks noChangeAspect="1"/>
          </p:cNvPicPr>
          <p:nvPr/>
        </p:nvPicPr>
        <p:blipFill>
          <a:blip r:embed="rId6"/>
          <a:srcRect l="3664" t="5325" r="7419"/>
          <a:stretch>
            <a:fillRect/>
          </a:stretch>
        </p:blipFill>
        <p:spPr>
          <a:xfrm>
            <a:off x="395605" y="4410075"/>
            <a:ext cx="4516755" cy="2053590"/>
          </a:xfrm>
          <a:prstGeom prst="rect">
            <a:avLst/>
          </a:prstGeom>
          <a:noFill/>
          <a:ln w="12700">
            <a:noFill/>
          </a:ln>
        </p:spPr>
      </p:pic>
      <p:pic>
        <p:nvPicPr>
          <p:cNvPr id="14339" name="Picture 3"/>
          <p:cNvPicPr>
            <a:picLocks noChangeAspect="1"/>
          </p:cNvPicPr>
          <p:nvPr/>
        </p:nvPicPr>
        <p:blipFill>
          <a:blip r:embed="rId7"/>
          <a:srcRect/>
          <a:stretch>
            <a:fillRect/>
          </a:stretch>
        </p:blipFill>
        <p:spPr>
          <a:xfrm>
            <a:off x="1691640" y="4405630"/>
            <a:ext cx="5738495" cy="1839595"/>
          </a:xfrm>
          <a:prstGeom prst="rect">
            <a:avLst/>
          </a:prstGeom>
          <a:noFill/>
          <a:ln>
            <a:noFill/>
          </a:ln>
          <a:effectLst/>
        </p:spPr>
      </p:pic>
      <p:pic>
        <p:nvPicPr>
          <p:cNvPr id="14340" name="Picture 4"/>
          <p:cNvPicPr>
            <a:picLocks noChangeAspect="1"/>
          </p:cNvPicPr>
          <p:nvPr/>
        </p:nvPicPr>
        <p:blipFill>
          <a:blip r:embed="rId8"/>
          <a:stretch>
            <a:fillRect/>
          </a:stretch>
        </p:blipFill>
        <p:spPr>
          <a:xfrm>
            <a:off x="1331278" y="4413250"/>
            <a:ext cx="7272337" cy="2257425"/>
          </a:xfrm>
          <a:prstGeom prst="rect">
            <a:avLst/>
          </a:prstGeom>
          <a:noFill/>
          <a:ln w="12700">
            <a:noFill/>
          </a:ln>
        </p:spPr>
      </p:pic>
      <p:sp>
        <p:nvSpPr>
          <p:cNvPr id="2" name="Rectangle 3"/>
          <p:cNvSpPr>
            <a:spLocks noChangeArrowheads="1"/>
          </p:cNvSpPr>
          <p:nvPr/>
        </p:nvSpPr>
        <p:spPr bwMode="auto">
          <a:xfrm>
            <a:off x="395605" y="765175"/>
            <a:ext cx="836041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smtClean="0">
                <a:ln>
                  <a:noFill/>
                </a:ln>
                <a:solidFill>
                  <a:srgbClr val="FF0066"/>
                </a:solidFill>
                <a:effectLst>
                  <a:outerShdw blurRad="38100" dist="38100" dir="2700000" algn="tl">
                    <a:srgbClr val="000000"/>
                  </a:outerShdw>
                </a:effectLst>
                <a:uLnTx/>
                <a:uFillTx/>
                <a:latin typeface="楷体_GB2312" pitchFamily="49" charset="-122"/>
                <a:ea typeface="楷体_GB2312" pitchFamily="49" charset="-122"/>
                <a:cs typeface="+mn-cs"/>
              </a:rPr>
              <a:t>系统的可靠性模型</a:t>
            </a:r>
            <a:endParaRPr kumimoji="1" lang="zh-CN" altLang="en-US" sz="2400" b="0"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楷体_GB2312" pitchFamily="49" charset="-122"/>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5906"/>
                                        </p:tgtEl>
                                        <p:attrNameLst>
                                          <p:attrName>style.visibility</p:attrName>
                                        </p:attrNameLst>
                                      </p:cBhvr>
                                      <p:to>
                                        <p:strVal val="visible"/>
                                      </p:to>
                                    </p:set>
                                    <p:anim calcmode="lin" valueType="num">
                                      <p:cBhvr additive="base">
                                        <p:cTn id="7" dur="500" fill="hold"/>
                                        <p:tgtEl>
                                          <p:spTgt spid="635906"/>
                                        </p:tgtEl>
                                        <p:attrNameLst>
                                          <p:attrName>ppt_x</p:attrName>
                                        </p:attrNameLst>
                                      </p:cBhvr>
                                      <p:tavLst>
                                        <p:tav tm="0">
                                          <p:val>
                                            <p:strVal val="#ppt_x"/>
                                          </p:val>
                                        </p:tav>
                                        <p:tav tm="100000">
                                          <p:val>
                                            <p:strVal val="#ppt_x"/>
                                          </p:val>
                                        </p:tav>
                                      </p:tavLst>
                                    </p:anim>
                                    <p:anim calcmode="lin" valueType="num">
                                      <p:cBhvr additive="base">
                                        <p:cTn id="8" dur="500" fill="hold"/>
                                        <p:tgtEl>
                                          <p:spTgt spid="6359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3"/>
                                        </p:tgtEl>
                                        <p:attrNameLst>
                                          <p:attrName>style.visibility</p:attrName>
                                        </p:attrNameLst>
                                      </p:cBhvr>
                                      <p:to>
                                        <p:strVal val="visible"/>
                                      </p:to>
                                    </p:set>
                                    <p:anim calcmode="lin" valueType="num">
                                      <p:cBhvr additive="base">
                                        <p:cTn id="13" dur="500" fill="hold"/>
                                        <p:tgtEl>
                                          <p:spTgt spid="12293"/>
                                        </p:tgtEl>
                                        <p:attrNameLst>
                                          <p:attrName>ppt_x</p:attrName>
                                        </p:attrNameLst>
                                      </p:cBhvr>
                                      <p:tavLst>
                                        <p:tav tm="0">
                                          <p:val>
                                            <p:strVal val="#ppt_x"/>
                                          </p:val>
                                        </p:tav>
                                        <p:tav tm="100000">
                                          <p:val>
                                            <p:strVal val="#ppt_x"/>
                                          </p:val>
                                        </p:tav>
                                      </p:tavLst>
                                    </p:anim>
                                    <p:anim calcmode="lin" valueType="num">
                                      <p:cBhvr additive="base">
                                        <p:cTn id="14" dur="500" fill="hold"/>
                                        <p:tgtEl>
                                          <p:spTgt spid="1229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35907">
                                            <p:txEl>
                                              <p:pRg st="0" end="0"/>
                                            </p:txEl>
                                          </p:spTgt>
                                        </p:tgtEl>
                                        <p:attrNameLst>
                                          <p:attrName>style.visibility</p:attrName>
                                        </p:attrNameLst>
                                      </p:cBhvr>
                                      <p:to>
                                        <p:strVal val="visible"/>
                                      </p:to>
                                    </p:set>
                                    <p:anim calcmode="lin" valueType="num">
                                      <p:cBhvr additive="base">
                                        <p:cTn id="19" dur="500" fill="hold"/>
                                        <p:tgtEl>
                                          <p:spTgt spid="63590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59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35907">
                                            <p:txEl>
                                              <p:pRg st="1" end="1"/>
                                            </p:txEl>
                                          </p:spTgt>
                                        </p:tgtEl>
                                        <p:attrNameLst>
                                          <p:attrName>style.visibility</p:attrName>
                                        </p:attrNameLst>
                                      </p:cBhvr>
                                      <p:to>
                                        <p:strVal val="visible"/>
                                      </p:to>
                                    </p:set>
                                    <p:anim calcmode="lin" valueType="num">
                                      <p:cBhvr additive="base">
                                        <p:cTn id="25" dur="500" fill="hold"/>
                                        <p:tgtEl>
                                          <p:spTgt spid="635907">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359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292"/>
                                        </p:tgtEl>
                                        <p:attrNameLst>
                                          <p:attrName>style.visibility</p:attrName>
                                        </p:attrNameLst>
                                      </p:cBhvr>
                                      <p:to>
                                        <p:strVal val="visible"/>
                                      </p:to>
                                    </p:set>
                                    <p:anim calcmode="lin" valueType="num">
                                      <p:cBhvr additive="base">
                                        <p:cTn id="31" dur="500" fill="hold"/>
                                        <p:tgtEl>
                                          <p:spTgt spid="12292"/>
                                        </p:tgtEl>
                                        <p:attrNameLst>
                                          <p:attrName>ppt_x</p:attrName>
                                        </p:attrNameLst>
                                      </p:cBhvr>
                                      <p:tavLst>
                                        <p:tav tm="0">
                                          <p:val>
                                            <p:strVal val="#ppt_x"/>
                                          </p:val>
                                        </p:tav>
                                        <p:tav tm="100000">
                                          <p:val>
                                            <p:strVal val="#ppt_x"/>
                                          </p:val>
                                        </p:tav>
                                      </p:tavLst>
                                    </p:anim>
                                    <p:anim calcmode="lin" valueType="num">
                                      <p:cBhvr additive="base">
                                        <p:cTn id="32"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36930"/>
                                        </p:tgtEl>
                                        <p:attrNameLst>
                                          <p:attrName>style.visibility</p:attrName>
                                        </p:attrNameLst>
                                      </p:cBhvr>
                                      <p:to>
                                        <p:strVal val="visible"/>
                                      </p:to>
                                    </p:set>
                                    <p:anim calcmode="lin" valueType="num">
                                      <p:cBhvr additive="base">
                                        <p:cTn id="37" dur="500" fill="hold"/>
                                        <p:tgtEl>
                                          <p:spTgt spid="636930"/>
                                        </p:tgtEl>
                                        <p:attrNameLst>
                                          <p:attrName>ppt_x</p:attrName>
                                        </p:attrNameLst>
                                      </p:cBhvr>
                                      <p:tavLst>
                                        <p:tav tm="0">
                                          <p:val>
                                            <p:strVal val="#ppt_x"/>
                                          </p:val>
                                        </p:tav>
                                        <p:tav tm="100000">
                                          <p:val>
                                            <p:strVal val="#ppt_x"/>
                                          </p:val>
                                        </p:tav>
                                      </p:tavLst>
                                    </p:anim>
                                    <p:anim calcmode="lin" valueType="num">
                                      <p:cBhvr additive="base">
                                        <p:cTn id="38" dur="500" fill="hold"/>
                                        <p:tgtEl>
                                          <p:spTgt spid="63693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36931"/>
                                        </p:tgtEl>
                                        <p:attrNameLst>
                                          <p:attrName>style.visibility</p:attrName>
                                        </p:attrNameLst>
                                      </p:cBhvr>
                                      <p:to>
                                        <p:strVal val="visible"/>
                                      </p:to>
                                    </p:set>
                                    <p:anim calcmode="lin" valueType="num">
                                      <p:cBhvr additive="base">
                                        <p:cTn id="43" dur="500" fill="hold"/>
                                        <p:tgtEl>
                                          <p:spTgt spid="636931"/>
                                        </p:tgtEl>
                                        <p:attrNameLst>
                                          <p:attrName>ppt_x</p:attrName>
                                        </p:attrNameLst>
                                      </p:cBhvr>
                                      <p:tavLst>
                                        <p:tav tm="0">
                                          <p:val>
                                            <p:strVal val="#ppt_x"/>
                                          </p:val>
                                        </p:tav>
                                        <p:tav tm="100000">
                                          <p:val>
                                            <p:strVal val="#ppt_x"/>
                                          </p:val>
                                        </p:tav>
                                      </p:tavLst>
                                    </p:anim>
                                    <p:anim calcmode="lin" valueType="num">
                                      <p:cBhvr additive="base">
                                        <p:cTn id="44" dur="500" fill="hold"/>
                                        <p:tgtEl>
                                          <p:spTgt spid="63693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316"/>
                                        </p:tgtEl>
                                        <p:attrNameLst>
                                          <p:attrName>style.visibility</p:attrName>
                                        </p:attrNameLst>
                                      </p:cBhvr>
                                      <p:to>
                                        <p:strVal val="visible"/>
                                      </p:to>
                                    </p:set>
                                    <p:anim calcmode="lin" valueType="num">
                                      <p:cBhvr additive="base">
                                        <p:cTn id="49" dur="500" fill="hold"/>
                                        <p:tgtEl>
                                          <p:spTgt spid="13316"/>
                                        </p:tgtEl>
                                        <p:attrNameLst>
                                          <p:attrName>ppt_x</p:attrName>
                                        </p:attrNameLst>
                                      </p:cBhvr>
                                      <p:tavLst>
                                        <p:tav tm="0">
                                          <p:val>
                                            <p:strVal val="#ppt_x"/>
                                          </p:val>
                                        </p:tav>
                                        <p:tav tm="100000">
                                          <p:val>
                                            <p:strVal val="#ppt_x"/>
                                          </p:val>
                                        </p:tav>
                                      </p:tavLst>
                                    </p:anim>
                                    <p:anim calcmode="lin" valueType="num">
                                      <p:cBhvr additive="base">
                                        <p:cTn id="50"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4339"/>
                                        </p:tgtEl>
                                        <p:attrNameLst>
                                          <p:attrName>style.visibility</p:attrName>
                                        </p:attrNameLst>
                                      </p:cBhvr>
                                      <p:to>
                                        <p:strVal val="visible"/>
                                      </p:to>
                                    </p:set>
                                    <p:anim calcmode="lin" valueType="num">
                                      <p:cBhvr additive="base">
                                        <p:cTn id="55" dur="500" fill="hold"/>
                                        <p:tgtEl>
                                          <p:spTgt spid="14339"/>
                                        </p:tgtEl>
                                        <p:attrNameLst>
                                          <p:attrName>ppt_x</p:attrName>
                                        </p:attrNameLst>
                                      </p:cBhvr>
                                      <p:tavLst>
                                        <p:tav tm="0">
                                          <p:val>
                                            <p:strVal val="#ppt_x"/>
                                          </p:val>
                                        </p:tav>
                                        <p:tav tm="100000">
                                          <p:val>
                                            <p:strVal val="#ppt_x"/>
                                          </p:val>
                                        </p:tav>
                                      </p:tavLst>
                                    </p:anim>
                                    <p:anim calcmode="lin" valueType="num">
                                      <p:cBhvr additive="base">
                                        <p:cTn id="56" dur="500" fill="hold"/>
                                        <p:tgtEl>
                                          <p:spTgt spid="1433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4340"/>
                                        </p:tgtEl>
                                        <p:attrNameLst>
                                          <p:attrName>style.visibility</p:attrName>
                                        </p:attrNameLst>
                                      </p:cBhvr>
                                      <p:to>
                                        <p:strVal val="visible"/>
                                      </p:to>
                                    </p:set>
                                    <p:anim calcmode="lin" valueType="num">
                                      <p:cBhvr additive="base">
                                        <p:cTn id="61" dur="500" fill="hold"/>
                                        <p:tgtEl>
                                          <p:spTgt spid="14340"/>
                                        </p:tgtEl>
                                        <p:attrNameLst>
                                          <p:attrName>ppt_x</p:attrName>
                                        </p:attrNameLst>
                                      </p:cBhvr>
                                      <p:tavLst>
                                        <p:tav tm="0">
                                          <p:val>
                                            <p:strVal val="#ppt_x"/>
                                          </p:val>
                                        </p:tav>
                                        <p:tav tm="100000">
                                          <p:val>
                                            <p:strVal val="#ppt_x"/>
                                          </p:val>
                                        </p:tav>
                                      </p:tavLst>
                                    </p:anim>
                                    <p:anim calcmode="lin" valueType="num">
                                      <p:cBhvr additive="base">
                                        <p:cTn id="62" dur="500" fill="hold"/>
                                        <p:tgtEl>
                                          <p:spTgt spid="14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6" grpId="0" animBg="1"/>
      <p:bldP spid="636930" grpId="0" bldLvl="0" animBg="1"/>
      <p:bldP spid="636931"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501" name="Text Box 12"/>
          <p:cNvSpPr txBox="1"/>
          <p:nvPr/>
        </p:nvSpPr>
        <p:spPr>
          <a:xfrm>
            <a:off x="683578" y="1695768"/>
            <a:ext cx="8208962" cy="3784600"/>
          </a:xfrm>
          <a:prstGeom prst="rect">
            <a:avLst/>
          </a:prstGeom>
          <a:noFill/>
          <a:ln w="12700">
            <a:noFill/>
          </a:ln>
        </p:spPr>
        <p:txBody>
          <a:bodyPr anchor="ctr" anchorCtr="0">
            <a:spAutoFit/>
          </a:bodyPr>
          <a:p>
            <a:r>
              <a:rPr lang="zh-CN" altLang="en-US" sz="2000" b="1" dirty="0">
                <a:solidFill>
                  <a:srgbClr val="FFFF00"/>
                </a:solidFill>
                <a:latin typeface="宋体" panose="02010600030101010101" pitchFamily="2" charset="-122"/>
                <a:cs typeface="宋体" panose="02010600030101010101" pitchFamily="2" charset="-122"/>
              </a:rPr>
              <a:t>抑制扁平电缆的窜扰的措施如下：</a:t>
            </a:r>
            <a:endParaRPr lang="zh-CN" altLang="en-US" sz="20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Times New Roman" panose="02020603050405020304" pitchFamily="18" charset="0"/>
                <a:cs typeface="Times New Roman" panose="02020603050405020304" pitchFamily="18" charset="0"/>
              </a:rPr>
              <a:t>（</a:t>
            </a:r>
            <a:r>
              <a:rPr lang="en-US" altLang="zh-CN" sz="2000" b="1" dirty="0">
                <a:solidFill>
                  <a:srgbClr val="FFFF00"/>
                </a:solidFill>
                <a:latin typeface="Times New Roman" panose="02020603050405020304" pitchFamily="18" charset="0"/>
                <a:cs typeface="Times New Roman" panose="02020603050405020304" pitchFamily="18" charset="0"/>
              </a:rPr>
              <a:t>1</a:t>
            </a:r>
            <a:r>
              <a:rPr lang="zh-CN" altLang="en-US" sz="2000" b="1" dirty="0">
                <a:solidFill>
                  <a:srgbClr val="FFFF00"/>
                </a:solidFill>
                <a:latin typeface="Times New Roman" panose="02020603050405020304" pitchFamily="18" charset="0"/>
                <a:cs typeface="Times New Roman" panose="02020603050405020304" pitchFamily="18" charset="0"/>
              </a:rPr>
              <a:t>）</a:t>
            </a:r>
            <a:r>
              <a:rPr lang="zh-CN" altLang="en-US" sz="2000" b="1" dirty="0">
                <a:solidFill>
                  <a:srgbClr val="FFFF00"/>
                </a:solidFill>
                <a:latin typeface="宋体" panose="02010600030101010101" pitchFamily="2" charset="-122"/>
                <a:cs typeface="宋体" panose="02010600030101010101" pitchFamily="2" charset="-122"/>
              </a:rPr>
              <a:t>用一条扁平电缆传输多种电平信号时，必须按电平级别分组，不同组的导线间要保持一定的距离。</a:t>
            </a:r>
            <a:endParaRPr lang="zh-CN" altLang="en-US" sz="20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Times New Roman" panose="02020603050405020304" pitchFamily="18" charset="0"/>
                <a:cs typeface="Times New Roman" panose="02020603050405020304" pitchFamily="18" charset="0"/>
              </a:rPr>
              <a:t>（</a:t>
            </a:r>
            <a:r>
              <a:rPr lang="en-US" altLang="zh-CN" sz="2000" b="1" dirty="0">
                <a:solidFill>
                  <a:srgbClr val="FFFF00"/>
                </a:solidFill>
                <a:latin typeface="Times New Roman" panose="02020603050405020304" pitchFamily="18" charset="0"/>
                <a:cs typeface="Times New Roman" panose="02020603050405020304" pitchFamily="18" charset="0"/>
              </a:rPr>
              <a:t>2</a:t>
            </a:r>
            <a:r>
              <a:rPr lang="zh-CN" altLang="en-US" sz="2000" b="1" dirty="0">
                <a:solidFill>
                  <a:srgbClr val="FFFF00"/>
                </a:solidFill>
                <a:latin typeface="Times New Roman" panose="02020603050405020304" pitchFamily="18" charset="0"/>
                <a:cs typeface="Times New Roman" panose="02020603050405020304" pitchFamily="18" charset="0"/>
              </a:rPr>
              <a:t>）</a:t>
            </a:r>
            <a:r>
              <a:rPr lang="zh-CN" altLang="en-US" sz="2000" b="1" dirty="0">
                <a:solidFill>
                  <a:srgbClr val="FFFF00"/>
                </a:solidFill>
                <a:latin typeface="宋体" panose="02010600030101010101" pitchFamily="2" charset="-122"/>
                <a:cs typeface="宋体" panose="02010600030101010101" pitchFamily="2" charset="-122"/>
              </a:rPr>
              <a:t>由于高频成分都发生在脉冲的前、后沿，分组传送时应把前沿时间相近的同级电平信号划分为一组。</a:t>
            </a:r>
            <a:endParaRPr lang="zh-CN" altLang="en-US" sz="20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Times New Roman" panose="02020603050405020304" pitchFamily="18" charset="0"/>
                <a:cs typeface="Times New Roman" panose="02020603050405020304" pitchFamily="18" charset="0"/>
              </a:rPr>
              <a:t>（</a:t>
            </a:r>
            <a:r>
              <a:rPr lang="en-US" altLang="zh-CN" sz="2000" b="1" dirty="0">
                <a:solidFill>
                  <a:srgbClr val="FFFF00"/>
                </a:solidFill>
                <a:latin typeface="Times New Roman" panose="02020603050405020304" pitchFamily="18" charset="0"/>
                <a:cs typeface="Times New Roman" panose="02020603050405020304" pitchFamily="18" charset="0"/>
              </a:rPr>
              <a:t>3</a:t>
            </a:r>
            <a:r>
              <a:rPr lang="zh-CN" altLang="en-US" sz="2000" b="1" dirty="0">
                <a:solidFill>
                  <a:srgbClr val="FFFF00"/>
                </a:solidFill>
                <a:latin typeface="Times New Roman" panose="02020603050405020304" pitchFamily="18" charset="0"/>
                <a:cs typeface="Times New Roman" panose="02020603050405020304" pitchFamily="18" charset="0"/>
              </a:rPr>
              <a:t>）</a:t>
            </a:r>
            <a:r>
              <a:rPr lang="zh-CN" altLang="en-US" sz="2000" b="1" dirty="0">
                <a:solidFill>
                  <a:srgbClr val="FFFF00"/>
                </a:solidFill>
                <a:latin typeface="宋体" panose="02010600030101010101" pitchFamily="2" charset="-122"/>
                <a:cs typeface="宋体" panose="02010600030101010101" pitchFamily="2" charset="-122"/>
              </a:rPr>
              <a:t>信号组的导线用一空闲导线分开，并把该空闲导线接地。这就把两组相邻导线间的耦合电容转化为对地电容。</a:t>
            </a:r>
            <a:endParaRPr lang="zh-CN" altLang="en-US" sz="20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Times New Roman" panose="02020603050405020304" pitchFamily="18" charset="0"/>
                <a:cs typeface="Times New Roman" panose="02020603050405020304" pitchFamily="18" charset="0"/>
              </a:rPr>
              <a:t>（</a:t>
            </a:r>
            <a:r>
              <a:rPr lang="en-US" altLang="zh-CN" sz="2000" b="1" dirty="0">
                <a:solidFill>
                  <a:srgbClr val="FFFF00"/>
                </a:solidFill>
                <a:latin typeface="Times New Roman" panose="02020603050405020304" pitchFamily="18" charset="0"/>
                <a:cs typeface="Times New Roman" panose="02020603050405020304" pitchFamily="18" charset="0"/>
              </a:rPr>
              <a:t>4</a:t>
            </a:r>
            <a:r>
              <a:rPr lang="zh-CN" altLang="en-US" sz="2000" b="1" dirty="0">
                <a:solidFill>
                  <a:srgbClr val="FFFF00"/>
                </a:solidFill>
                <a:latin typeface="Times New Roman" panose="02020603050405020304" pitchFamily="18" charset="0"/>
                <a:cs typeface="Times New Roman" panose="02020603050405020304" pitchFamily="18" charset="0"/>
              </a:rPr>
              <a:t>）</a:t>
            </a:r>
            <a:r>
              <a:rPr lang="zh-CN" altLang="en-US" sz="2000" b="1" dirty="0">
                <a:solidFill>
                  <a:srgbClr val="FFFF00"/>
                </a:solidFill>
                <a:latin typeface="宋体" panose="02010600030101010101" pitchFamily="2" charset="-122"/>
                <a:cs typeface="宋体" panose="02010600030101010101" pitchFamily="2" charset="-122"/>
              </a:rPr>
              <a:t>在配线时，应力求扁平电缆贴近接地底板。必要时，可专门给扁平电缆设置接地屏蔽底板，使导线之间的部分耦合电容转化对地电容。</a:t>
            </a:r>
            <a:endParaRPr lang="zh-CN" altLang="en-US" sz="20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Times New Roman" panose="02020603050405020304" pitchFamily="18" charset="0"/>
                <a:cs typeface="Times New Roman" panose="02020603050405020304" pitchFamily="18" charset="0"/>
              </a:rPr>
              <a:t>（</a:t>
            </a:r>
            <a:r>
              <a:rPr lang="en-US" altLang="zh-CN" sz="2000" b="1" dirty="0">
                <a:solidFill>
                  <a:srgbClr val="FFFF00"/>
                </a:solidFill>
                <a:latin typeface="Times New Roman" panose="02020603050405020304" pitchFamily="18" charset="0"/>
                <a:cs typeface="Times New Roman" panose="02020603050405020304" pitchFamily="18" charset="0"/>
              </a:rPr>
              <a:t>5</a:t>
            </a:r>
            <a:r>
              <a:rPr lang="zh-CN" altLang="en-US" sz="2000" b="1" dirty="0">
                <a:solidFill>
                  <a:srgbClr val="FFFF00"/>
                </a:solidFill>
                <a:latin typeface="Times New Roman" panose="02020603050405020304" pitchFamily="18" charset="0"/>
                <a:cs typeface="Times New Roman" panose="02020603050405020304" pitchFamily="18" charset="0"/>
              </a:rPr>
              <a:t>）</a:t>
            </a:r>
            <a:r>
              <a:rPr lang="zh-CN" altLang="en-US" sz="2000" b="1" dirty="0">
                <a:solidFill>
                  <a:srgbClr val="FFFF00"/>
                </a:solidFill>
                <a:latin typeface="宋体" panose="02010600030101010101" pitchFamily="2" charset="-122"/>
                <a:cs typeface="宋体" panose="02010600030101010101" pitchFamily="2" charset="-122"/>
              </a:rPr>
              <a:t>如果干扰严重，可采用双绞线结构的扁平电缆，并把其中一线接地。这种电缆对抑制静电干扰和空间电磁干扰也有效果。</a:t>
            </a:r>
            <a:endParaRPr lang="zh-CN" altLang="en-US" sz="20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Times New Roman" panose="02020603050405020304" pitchFamily="18" charset="0"/>
                <a:cs typeface="Times New Roman" panose="02020603050405020304" pitchFamily="18" charset="0"/>
              </a:rPr>
              <a:t>（</a:t>
            </a:r>
            <a:r>
              <a:rPr lang="en-US" altLang="zh-CN" sz="2000" b="1" dirty="0">
                <a:solidFill>
                  <a:srgbClr val="FFFF00"/>
                </a:solidFill>
                <a:latin typeface="Times New Roman" panose="02020603050405020304" pitchFamily="18" charset="0"/>
                <a:cs typeface="Times New Roman" panose="02020603050405020304" pitchFamily="18" charset="0"/>
              </a:rPr>
              <a:t>6</a:t>
            </a:r>
            <a:r>
              <a:rPr lang="zh-CN" altLang="en-US" sz="2000" b="1" dirty="0">
                <a:solidFill>
                  <a:srgbClr val="FFFF00"/>
                </a:solidFill>
                <a:latin typeface="Times New Roman" panose="02020603050405020304" pitchFamily="18" charset="0"/>
                <a:cs typeface="Times New Roman" panose="02020603050405020304" pitchFamily="18" charset="0"/>
              </a:rPr>
              <a:t>）</a:t>
            </a:r>
            <a:r>
              <a:rPr lang="zh-CN" altLang="en-US" sz="2000" b="1" dirty="0">
                <a:solidFill>
                  <a:srgbClr val="FFFF00"/>
                </a:solidFill>
                <a:latin typeface="宋体" panose="02010600030101010101" pitchFamily="2" charset="-122"/>
                <a:cs typeface="宋体" panose="02010600030101010101" pitchFamily="2" charset="-122"/>
              </a:rPr>
              <a:t>尽量选用噪声容限大的器件。</a:t>
            </a:r>
            <a:endParaRPr lang="zh-CN" altLang="en-US" sz="2000" b="1" dirty="0">
              <a:solidFill>
                <a:srgbClr val="FFFF00"/>
              </a:solidFill>
              <a:latin typeface="宋体" panose="02010600030101010101" pitchFamily="2" charset="-122"/>
              <a:cs typeface="宋体" panose="02010600030101010101" pitchFamily="2" charset="-122"/>
            </a:endParaRPr>
          </a:p>
        </p:txBody>
      </p:sp>
      <p:sp>
        <p:nvSpPr>
          <p:cNvPr id="104450" name="Text Box 2"/>
          <p:cNvSpPr txBox="1"/>
          <p:nvPr/>
        </p:nvSpPr>
        <p:spPr>
          <a:xfrm>
            <a:off x="683578" y="836613"/>
            <a:ext cx="6264275" cy="460375"/>
          </a:xfrm>
          <a:prstGeom prst="rect">
            <a:avLst/>
          </a:prstGeom>
          <a:noFill/>
          <a:ln w="12700">
            <a:noFill/>
          </a:ln>
        </p:spPr>
        <p:txBody>
          <a:bodyPr anchor="ctr" anchorCtr="0">
            <a:spAutoFit/>
          </a:bodyPr>
          <a:p>
            <a:r>
              <a:rPr lang="en-US" altLang="zh-CN" sz="2400" b="1" dirty="0">
                <a:latin typeface="Times New Roman" panose="02020603050405020304" pitchFamily="18" charset="0"/>
                <a:cs typeface="Times New Roman" panose="02020603050405020304" pitchFamily="18" charset="0"/>
              </a:rPr>
              <a:t>2. </a:t>
            </a:r>
            <a:r>
              <a:rPr lang="zh-CN" altLang="en-US" sz="2400" b="1" dirty="0">
                <a:latin typeface="宋体" panose="02010600030101010101" pitchFamily="2" charset="-122"/>
                <a:cs typeface="宋体" panose="02010600030101010101" pitchFamily="2" charset="-122"/>
              </a:rPr>
              <a:t>数字信号传输通道的抗干扰措施</a:t>
            </a:r>
            <a:endParaRPr lang="zh-CN" altLang="en-US" sz="2400" b="1" dirty="0">
              <a:latin typeface="宋体" panose="02010600030101010101" pitchFamily="2" charset="-122"/>
              <a:cs typeface="宋体" panose="02010600030101010101" pitchFamily="2" charset="-122"/>
            </a:endParaRPr>
          </a:p>
        </p:txBody>
      </p:sp>
      <p:sp>
        <p:nvSpPr>
          <p:cNvPr id="100354" name="Text Box 2"/>
          <p:cNvSpPr txBox="1"/>
          <p:nvPr/>
        </p:nvSpPr>
        <p:spPr>
          <a:xfrm>
            <a:off x="611188"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cs typeface="Times New Roman" panose="02020603050405020304" pitchFamily="18" charset="0"/>
              </a:rPr>
              <a:t>7.3.4 </a:t>
            </a:r>
            <a:r>
              <a:rPr lang="zh-CN" altLang="en-US" sz="2400" b="1" dirty="0">
                <a:latin typeface="宋体" panose="02010600030101010101" pitchFamily="2" charset="-122"/>
                <a:cs typeface="宋体" panose="02010600030101010101" pitchFamily="2" charset="-122"/>
              </a:rPr>
              <a:t>抗干扰的其他措施</a:t>
            </a:r>
            <a:r>
              <a:rPr lang="zh-CN" altLang="en-US" sz="2400" b="1" dirty="0">
                <a:solidFill>
                  <a:srgbClr val="FFFF00"/>
                </a:solidFill>
                <a:latin typeface="宋体" panose="02010600030101010101" pitchFamily="2" charset="-122"/>
                <a:cs typeface="宋体" panose="02010600030101010101" pitchFamily="2" charset="-122"/>
              </a:rPr>
              <a:t> </a:t>
            </a:r>
            <a:endParaRPr lang="zh-CN" altLang="en-US" sz="2400" b="1" dirty="0">
              <a:solidFill>
                <a:srgbClr val="FFFF00"/>
              </a:solidFill>
              <a:latin typeface="宋体" panose="02010600030101010101" pitchFamily="2" charset="-122"/>
              <a:cs typeface="宋体" panose="02010600030101010101" pitchFamily="2" charset="-122"/>
            </a:endParaRPr>
          </a:p>
        </p:txBody>
      </p:sp>
      <p:sp>
        <p:nvSpPr>
          <p:cNvPr id="2" name="文本框 1"/>
          <p:cNvSpPr txBox="1"/>
          <p:nvPr/>
        </p:nvSpPr>
        <p:spPr>
          <a:xfrm>
            <a:off x="755650" y="1297305"/>
            <a:ext cx="2755265" cy="398780"/>
          </a:xfrm>
          <a:prstGeom prst="rect">
            <a:avLst/>
          </a:prstGeom>
          <a:noFill/>
        </p:spPr>
        <p:txBody>
          <a:bodyPr wrap="none" rtlCol="0" anchor="t">
            <a:spAutoFit/>
          </a:bodyPr>
          <a:p>
            <a:r>
              <a:rPr lang="en-US" altLang="zh-CN" sz="2000" b="1" dirty="0">
                <a:latin typeface="Times New Roman" panose="02020603050405020304" pitchFamily="18" charset="0"/>
                <a:cs typeface="Times New Roman" panose="02020603050405020304" pitchFamily="18" charset="0"/>
                <a:sym typeface="+mn-ea"/>
              </a:rPr>
              <a:t> 1)</a:t>
            </a:r>
            <a:r>
              <a:rPr lang="zh-CN" altLang="en-US" sz="2000" b="1" dirty="0">
                <a:latin typeface="宋体" panose="02010600030101010101" pitchFamily="2" charset="-122"/>
                <a:cs typeface="宋体" panose="02010600030101010101" pitchFamily="2" charset="-122"/>
                <a:sym typeface="+mn-ea"/>
              </a:rPr>
              <a:t>扁平电缆的窜扰抑制</a:t>
            </a:r>
            <a:endParaRPr lang="zh-CN" altLang="en-US" sz="20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5" name="Text Box 12"/>
          <p:cNvSpPr txBox="1"/>
          <p:nvPr/>
        </p:nvSpPr>
        <p:spPr>
          <a:xfrm>
            <a:off x="551815" y="1270953"/>
            <a:ext cx="8341360" cy="2553335"/>
          </a:xfrm>
          <a:prstGeom prst="rect">
            <a:avLst/>
          </a:prstGeom>
          <a:noFill/>
          <a:ln w="12700">
            <a:noFill/>
          </a:ln>
        </p:spPr>
        <p:txBody>
          <a:bodyPr wrap="square" anchor="ctr" anchorCtr="0">
            <a:spAutoFit/>
          </a:bodyPr>
          <a:p>
            <a:r>
              <a:rPr lang="en-US" altLang="zh-CN" sz="2000" b="1" dirty="0">
                <a:solidFill>
                  <a:schemeClr val="tx1"/>
                </a:solidFill>
                <a:latin typeface="Times New Roman" panose="02020603050405020304" pitchFamily="18" charset="0"/>
                <a:cs typeface="Times New Roman" panose="02020603050405020304" pitchFamily="18" charset="0"/>
              </a:rPr>
              <a:t>2)</a:t>
            </a:r>
            <a:r>
              <a:rPr lang="zh-CN" altLang="en-US" sz="2000" b="1" dirty="0">
                <a:solidFill>
                  <a:schemeClr val="tx1"/>
                </a:solidFill>
                <a:latin typeface="宋体" panose="02010600030101010101" pitchFamily="2" charset="-122"/>
                <a:cs typeface="宋体" panose="02010600030101010101" pitchFamily="2" charset="-122"/>
              </a:rPr>
              <a:t>普通传输线的窜扰抑制</a:t>
            </a:r>
            <a:endParaRPr lang="zh-CN" altLang="en-US" sz="24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为了预防窜扰，可以从以下几方面考虑：</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rgbClr val="FFFF00"/>
                </a:solidFill>
                <a:latin typeface="Times New Roman" panose="02020603050405020304" pitchFamily="18" charset="0"/>
                <a:cs typeface="Times New Roman" panose="02020603050405020304" pitchFamily="18" charset="0"/>
              </a:rPr>
              <a:t>1</a:t>
            </a:r>
            <a:r>
              <a:rPr lang="zh-CN" altLang="en-US" sz="2000" b="1" dirty="0">
                <a:solidFill>
                  <a:srgbClr val="FFFF00"/>
                </a:solidFill>
                <a:latin typeface="Times New Roman" panose="02020603050405020304" pitchFamily="18" charset="0"/>
                <a:cs typeface="Times New Roman" panose="02020603050405020304" pitchFamily="18" charset="0"/>
              </a:rPr>
              <a:t>）</a:t>
            </a:r>
            <a:r>
              <a:rPr lang="zh-CN" altLang="en-US" sz="2000" b="1" dirty="0">
                <a:solidFill>
                  <a:srgbClr val="FFFF00"/>
                </a:solidFill>
                <a:latin typeface="宋体" panose="02010600030101010101" pitchFamily="2" charset="-122"/>
                <a:cs typeface="宋体" panose="02010600030101010101" pitchFamily="2" charset="-122"/>
              </a:rPr>
              <a:t>点接地的双绞线做传输线，即可以显著降低窜扰噪声，又能起到静电屏蔽作用，现场敷设比较方便。</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rgbClr val="FFFF00"/>
                </a:solidFill>
                <a:latin typeface="Times New Roman" panose="02020603050405020304" pitchFamily="18" charset="0"/>
                <a:cs typeface="Times New Roman" panose="02020603050405020304" pitchFamily="18" charset="0"/>
              </a:rPr>
              <a:t>2</a:t>
            </a:r>
            <a:r>
              <a:rPr lang="zh-CN" altLang="en-US" sz="2000" b="1" dirty="0">
                <a:solidFill>
                  <a:srgbClr val="FFFF00"/>
                </a:solidFill>
                <a:latin typeface="Times New Roman" panose="02020603050405020304" pitchFamily="18" charset="0"/>
                <a:cs typeface="Times New Roman" panose="02020603050405020304" pitchFamily="18" charset="0"/>
              </a:rPr>
              <a:t>）</a:t>
            </a:r>
            <a:r>
              <a:rPr lang="zh-CN" altLang="en-US" sz="2000" b="1" dirty="0">
                <a:solidFill>
                  <a:srgbClr val="FFFF00"/>
                </a:solidFill>
                <a:latin typeface="宋体" panose="02010600030101010101" pitchFamily="2" charset="-122"/>
                <a:cs typeface="宋体" panose="02010600030101010101" pitchFamily="2" charset="-122"/>
              </a:rPr>
              <a:t>控制柜中的信号线，应尽量接地底板，以增大对地电容而减少窜扰。</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rgbClr val="FFFF00"/>
                </a:solidFill>
                <a:latin typeface="Times New Roman" panose="02020603050405020304" pitchFamily="18" charset="0"/>
                <a:cs typeface="Times New Roman" panose="02020603050405020304" pitchFamily="18" charset="0"/>
              </a:rPr>
              <a:t>3</a:t>
            </a:r>
            <a:r>
              <a:rPr lang="zh-CN" altLang="en-US" sz="2000" b="1" dirty="0">
                <a:solidFill>
                  <a:srgbClr val="FFFF00"/>
                </a:solidFill>
                <a:latin typeface="Times New Roman" panose="02020603050405020304" pitchFamily="18" charset="0"/>
                <a:cs typeface="Times New Roman" panose="02020603050405020304" pitchFamily="18" charset="0"/>
              </a:rPr>
              <a:t>）</a:t>
            </a:r>
            <a:r>
              <a:rPr lang="zh-CN" altLang="en-US" sz="2000" b="1" dirty="0">
                <a:solidFill>
                  <a:srgbClr val="FFFF00"/>
                </a:solidFill>
                <a:latin typeface="宋体" panose="02010600030101010101" pitchFamily="2" charset="-122"/>
                <a:cs typeface="宋体" panose="02010600030101010101" pitchFamily="2" charset="-122"/>
              </a:rPr>
              <a:t>设计印制板上的信号线时，应力求靠近地线，或用地线包围之。</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rgbClr val="FFFF00"/>
                </a:solidFill>
                <a:latin typeface="Times New Roman" panose="02020603050405020304" pitchFamily="18" charset="0"/>
                <a:cs typeface="Times New Roman" panose="02020603050405020304" pitchFamily="18" charset="0"/>
              </a:rPr>
              <a:t>4</a:t>
            </a:r>
            <a:r>
              <a:rPr lang="zh-CN" altLang="en-US" sz="2000" b="1" dirty="0">
                <a:solidFill>
                  <a:srgbClr val="FFFF00"/>
                </a:solidFill>
                <a:latin typeface="Times New Roman" panose="02020603050405020304" pitchFamily="18" charset="0"/>
                <a:cs typeface="Times New Roman" panose="02020603050405020304" pitchFamily="18" charset="0"/>
              </a:rPr>
              <a:t>）</a:t>
            </a:r>
            <a:r>
              <a:rPr lang="zh-CN" altLang="en-US" sz="2000" b="1" dirty="0">
                <a:solidFill>
                  <a:srgbClr val="FFFF00"/>
                </a:solidFill>
                <a:latin typeface="宋体" panose="02010600030101010101" pitchFamily="2" charset="-122"/>
                <a:cs typeface="宋体" panose="02010600030101010101" pitchFamily="2" charset="-122"/>
              </a:rPr>
              <a:t>尽量加大信号线与其他地线间的距离，可采用分散走线的方式，尤其是强电和弱电的传输线一定要分开布设。</a:t>
            </a:r>
            <a:endParaRPr lang="zh-CN" altLang="en-US" sz="2000" b="1" dirty="0">
              <a:solidFill>
                <a:srgbClr val="FFFF00"/>
              </a:solidFill>
              <a:latin typeface="宋体" panose="02010600030101010101" pitchFamily="2" charset="-122"/>
              <a:cs typeface="宋体" panose="02010600030101010101" pitchFamily="2" charset="-122"/>
            </a:endParaRPr>
          </a:p>
        </p:txBody>
      </p:sp>
      <p:sp>
        <p:nvSpPr>
          <p:cNvPr id="104450" name="Text Box 2"/>
          <p:cNvSpPr txBox="1"/>
          <p:nvPr/>
        </p:nvSpPr>
        <p:spPr>
          <a:xfrm>
            <a:off x="683578" y="836613"/>
            <a:ext cx="6264275" cy="460375"/>
          </a:xfrm>
          <a:prstGeom prst="rect">
            <a:avLst/>
          </a:prstGeom>
          <a:noFill/>
          <a:ln w="12700">
            <a:noFill/>
          </a:ln>
        </p:spPr>
        <p:txBody>
          <a:bodyPr anchor="ctr" anchorCtr="0">
            <a:spAutoFit/>
          </a:bodyPr>
          <a:p>
            <a:r>
              <a:rPr lang="en-US" altLang="zh-CN" sz="2400" b="1" dirty="0">
                <a:latin typeface="Times New Roman" panose="02020603050405020304" pitchFamily="18" charset="0"/>
                <a:cs typeface="Times New Roman" panose="02020603050405020304" pitchFamily="18" charset="0"/>
              </a:rPr>
              <a:t>2. </a:t>
            </a:r>
            <a:r>
              <a:rPr lang="zh-CN" altLang="en-US" sz="2400" b="1" dirty="0">
                <a:latin typeface="宋体" panose="02010600030101010101" pitchFamily="2" charset="-122"/>
                <a:cs typeface="宋体" panose="02010600030101010101" pitchFamily="2" charset="-122"/>
              </a:rPr>
              <a:t>数字信号传输通道的抗干扰措施</a:t>
            </a:r>
            <a:endParaRPr lang="zh-CN" altLang="en-US" sz="2400" b="1" dirty="0">
              <a:latin typeface="宋体" panose="02010600030101010101" pitchFamily="2" charset="-122"/>
              <a:cs typeface="宋体" panose="02010600030101010101" pitchFamily="2" charset="-122"/>
            </a:endParaRPr>
          </a:p>
        </p:txBody>
      </p:sp>
      <p:sp>
        <p:nvSpPr>
          <p:cNvPr id="100354" name="Text Box 2"/>
          <p:cNvSpPr txBox="1"/>
          <p:nvPr/>
        </p:nvSpPr>
        <p:spPr>
          <a:xfrm>
            <a:off x="611188"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cs typeface="Times New Roman" panose="02020603050405020304" pitchFamily="18" charset="0"/>
              </a:rPr>
              <a:t>7.3.4 </a:t>
            </a:r>
            <a:r>
              <a:rPr lang="zh-CN" altLang="en-US" sz="2400" b="1" dirty="0">
                <a:latin typeface="宋体" panose="02010600030101010101" pitchFamily="2" charset="-122"/>
                <a:cs typeface="宋体" panose="02010600030101010101" pitchFamily="2" charset="-122"/>
              </a:rPr>
              <a:t>抗干扰的其他措施</a:t>
            </a:r>
            <a:r>
              <a:rPr lang="zh-CN" altLang="en-US" sz="2400" b="1" dirty="0">
                <a:solidFill>
                  <a:srgbClr val="FFFF00"/>
                </a:solidFill>
                <a:latin typeface="宋体" panose="02010600030101010101" pitchFamily="2" charset="-122"/>
                <a:cs typeface="宋体" panose="02010600030101010101" pitchFamily="2" charset="-122"/>
              </a:rPr>
              <a:t> </a:t>
            </a:r>
            <a:endParaRPr lang="zh-CN" altLang="en-US" sz="2400" b="1" dirty="0">
              <a:solidFill>
                <a:srgbClr val="FFFF00"/>
              </a:solidFill>
              <a:latin typeface="宋体" panose="02010600030101010101" pitchFamily="2" charset="-122"/>
              <a:cs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Text Box 2"/>
          <p:cNvSpPr txBox="1"/>
          <p:nvPr/>
        </p:nvSpPr>
        <p:spPr>
          <a:xfrm>
            <a:off x="611188" y="761683"/>
            <a:ext cx="6264275" cy="460375"/>
          </a:xfrm>
          <a:prstGeom prst="rect">
            <a:avLst/>
          </a:prstGeom>
          <a:noFill/>
          <a:ln w="12700">
            <a:noFill/>
          </a:ln>
        </p:spPr>
        <p:txBody>
          <a:bodyPr anchor="ctr" anchorCtr="0">
            <a:spAutoFit/>
          </a:bodyPr>
          <a:p>
            <a:r>
              <a:rPr lang="en-US" altLang="zh-CN" sz="2400" b="1" dirty="0">
                <a:latin typeface="Times New Roman" panose="02020603050405020304" pitchFamily="18" charset="0"/>
                <a:cs typeface="Times New Roman" panose="02020603050405020304" pitchFamily="18" charset="0"/>
              </a:rPr>
              <a:t>3. </a:t>
            </a:r>
            <a:r>
              <a:rPr lang="zh-CN" altLang="en-US" sz="2400" b="1" dirty="0">
                <a:latin typeface="宋体" panose="02010600030101010101" pitchFamily="2" charset="-122"/>
                <a:cs typeface="宋体" panose="02010600030101010101" pitchFamily="2" charset="-122"/>
              </a:rPr>
              <a:t>软件抗干扰一般方法</a:t>
            </a:r>
            <a:endParaRPr lang="zh-CN" altLang="en-US" sz="2400" b="1" dirty="0">
              <a:latin typeface="宋体" panose="02010600030101010101" pitchFamily="2" charset="-122"/>
              <a:cs typeface="宋体" panose="02010600030101010101" pitchFamily="2" charset="-122"/>
            </a:endParaRPr>
          </a:p>
        </p:txBody>
      </p:sp>
      <p:sp>
        <p:nvSpPr>
          <p:cNvPr id="108550" name="Text Box 12"/>
          <p:cNvSpPr txBox="1"/>
          <p:nvPr/>
        </p:nvSpPr>
        <p:spPr>
          <a:xfrm>
            <a:off x="468630" y="1143318"/>
            <a:ext cx="8403590" cy="2861310"/>
          </a:xfrm>
          <a:prstGeom prst="rect">
            <a:avLst/>
          </a:prstGeom>
          <a:noFill/>
          <a:ln w="12700">
            <a:noFill/>
          </a:ln>
        </p:spPr>
        <p:txBody>
          <a:bodyPr wrap="square" anchor="ctr" anchorCtr="0">
            <a:spAutoFit/>
          </a:bodyPr>
          <a:p>
            <a:r>
              <a:rPr lang="en-US" altLang="zh-CN" sz="2000" b="1" dirty="0">
                <a:solidFill>
                  <a:srgbClr val="FFFF00"/>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窜入智能仪器微机测控系统的干扰，其频率往往很宽，且具有随机性，采用硬件抗干扰措施，只能抑制某个频率段的干扰，仍有一些干扰会侵入系统。因此，除了采用硬件抗干扰方法外，还要采取软件抗干扰措施。</a:t>
            </a:r>
            <a:endParaRPr lang="zh-CN" altLang="en-US" sz="20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    叠加在系统被测模拟输入信号上的噪声干扰，导致较大的测量误差。但由于这些噪声的随机性，可以通过软件滤波（即数字滤波技术）剔除虚假信号，求得真值。对于输入的数字信号，可以通过重复检测的方法，将随机干扰引起的虚假输入状态信号滤除掉。当系统受到干扰后，往往使可编程的输出端口状态发生变化，因此可以通过反复向这些端口定期重写控制字、输出状态字，来维持既定的输出端口状态。</a:t>
            </a:r>
            <a:endParaRPr lang="en-US" altLang="zh-CN" sz="2000" b="1" dirty="0">
              <a:solidFill>
                <a:srgbClr val="FFFF00"/>
              </a:solidFill>
              <a:latin typeface="宋体" panose="02010600030101010101" pitchFamily="2" charset="-122"/>
              <a:cs typeface="宋体" panose="02010600030101010101" pitchFamily="2" charset="-122"/>
            </a:endParaRPr>
          </a:p>
        </p:txBody>
      </p:sp>
      <p:sp>
        <p:nvSpPr>
          <p:cNvPr id="100354" name="Text Box 2"/>
          <p:cNvSpPr txBox="1"/>
          <p:nvPr/>
        </p:nvSpPr>
        <p:spPr>
          <a:xfrm>
            <a:off x="611188"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cs typeface="Times New Roman" panose="02020603050405020304" pitchFamily="18" charset="0"/>
              </a:rPr>
              <a:t>7.3.4 </a:t>
            </a:r>
            <a:r>
              <a:rPr lang="zh-CN" altLang="en-US" sz="2400" b="1" dirty="0">
                <a:latin typeface="宋体" panose="02010600030101010101" pitchFamily="2" charset="-122"/>
                <a:cs typeface="宋体" panose="02010600030101010101" pitchFamily="2" charset="-122"/>
              </a:rPr>
              <a:t>抗干扰的其他措施</a:t>
            </a:r>
            <a:r>
              <a:rPr lang="zh-CN" altLang="en-US" sz="2400" b="1" dirty="0">
                <a:solidFill>
                  <a:srgbClr val="FFFF00"/>
                </a:solidFill>
                <a:latin typeface="宋体" panose="02010600030101010101" pitchFamily="2" charset="-122"/>
                <a:cs typeface="宋体" panose="02010600030101010101" pitchFamily="2" charset="-122"/>
              </a:rPr>
              <a:t> </a:t>
            </a:r>
            <a:endParaRPr lang="zh-CN" altLang="en-US" sz="2400" b="1" dirty="0">
              <a:solidFill>
                <a:srgbClr val="FFFF00"/>
              </a:solidFill>
              <a:latin typeface="宋体" panose="02010600030101010101" pitchFamily="2" charset="-122"/>
              <a:cs typeface="宋体" panose="02010600030101010101" pitchFamily="2" charset="-122"/>
            </a:endParaRPr>
          </a:p>
        </p:txBody>
      </p:sp>
      <p:sp>
        <p:nvSpPr>
          <p:cNvPr id="109573" name="Text Box 12"/>
          <p:cNvSpPr txBox="1"/>
          <p:nvPr/>
        </p:nvSpPr>
        <p:spPr>
          <a:xfrm>
            <a:off x="395605" y="3902710"/>
            <a:ext cx="8602980" cy="2861310"/>
          </a:xfrm>
          <a:prstGeom prst="rect">
            <a:avLst/>
          </a:prstGeom>
          <a:noFill/>
          <a:ln w="12700">
            <a:noFill/>
          </a:ln>
        </p:spPr>
        <p:txBody>
          <a:bodyPr wrap="square" anchor="ctr" anchorCtr="0">
            <a:spAutoFit/>
          </a:bodyPr>
          <a:p>
            <a:r>
              <a:rPr lang="en-US" altLang="zh-CN" sz="2000" b="1" dirty="0">
                <a:solidFill>
                  <a:srgbClr val="FFFF00"/>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窜入智能仪器的干扰作用于</a:t>
            </a:r>
            <a:r>
              <a:rPr lang="en-US" altLang="zh-CN" sz="2000" b="1" dirty="0">
                <a:solidFill>
                  <a:srgbClr val="FFFF00"/>
                </a:solidFill>
                <a:latin typeface="Times New Roman" panose="02020603050405020304" pitchFamily="18" charset="0"/>
                <a:cs typeface="Times New Roman" panose="02020603050405020304" pitchFamily="18" charset="0"/>
              </a:rPr>
              <a:t>CPU</a:t>
            </a:r>
            <a:r>
              <a:rPr lang="zh-CN" altLang="en-US" sz="2000" b="1" dirty="0">
                <a:solidFill>
                  <a:srgbClr val="FFFF00"/>
                </a:solidFill>
                <a:latin typeface="宋体" panose="02010600030101010101" pitchFamily="2" charset="-122"/>
                <a:cs typeface="宋体" panose="02010600030101010101" pitchFamily="2" charset="-122"/>
              </a:rPr>
              <a:t>时，后果更加严重，将使系统失控。最典型的故障是破坏程序记数器</a:t>
            </a:r>
            <a:r>
              <a:rPr lang="en-US" altLang="zh-CN" sz="2000" b="1" dirty="0">
                <a:solidFill>
                  <a:srgbClr val="FFFF00"/>
                </a:solidFill>
                <a:latin typeface="Times New Roman" panose="02020603050405020304" pitchFamily="18" charset="0"/>
                <a:cs typeface="Times New Roman" panose="02020603050405020304" pitchFamily="18" charset="0"/>
              </a:rPr>
              <a:t>PC</a:t>
            </a:r>
            <a:r>
              <a:rPr lang="zh-CN" altLang="en-US" sz="2000" b="1" dirty="0">
                <a:solidFill>
                  <a:srgbClr val="FFFF00"/>
                </a:solidFill>
                <a:latin typeface="宋体" panose="02010600030101010101" pitchFamily="2" charset="-122"/>
                <a:cs typeface="宋体" panose="02010600030101010101" pitchFamily="2" charset="-122"/>
              </a:rPr>
              <a:t>的状态，导致程序从一个区域跳到另一个区域，或者程序在地址空间内</a:t>
            </a:r>
            <a:r>
              <a:rPr lang="zh-CN" altLang="en-US" sz="2000" b="1" dirty="0">
                <a:solidFill>
                  <a:srgbClr val="FFFF00"/>
                </a:solidFill>
                <a:latin typeface="宋体" panose="02010600030101010101" pitchFamily="2" charset="-122"/>
                <a:cs typeface="宋体" panose="02010600030101010101" pitchFamily="2" charset="-122"/>
              </a:rPr>
              <a:t>“乱飞”，或者陷入“死循环”。工业应用中，因</a:t>
            </a:r>
            <a:r>
              <a:rPr lang="en-US" altLang="zh-CN" sz="2000" b="1" dirty="0">
                <a:solidFill>
                  <a:srgbClr val="FFFF00"/>
                </a:solidFill>
                <a:latin typeface="Times New Roman" panose="02020603050405020304" pitchFamily="18" charset="0"/>
                <a:cs typeface="Times New Roman" panose="02020603050405020304" pitchFamily="18" charset="0"/>
              </a:rPr>
              <a:t>PC</a:t>
            </a:r>
            <a:r>
              <a:rPr lang="zh-CN" altLang="en-US" sz="2000" b="1" dirty="0">
                <a:solidFill>
                  <a:srgbClr val="FFFF00"/>
                </a:solidFill>
                <a:latin typeface="宋体" panose="02010600030101010101" pitchFamily="2" charset="-122"/>
                <a:cs typeface="宋体" panose="02010600030101010101" pitchFamily="2" charset="-122"/>
              </a:rPr>
              <a:t>受到干扰而引起程序失控的后果是严重的，因此，必须尽可能早地发现并采取补救措施。</a:t>
            </a:r>
            <a:endParaRPr lang="zh-CN" altLang="en-US" sz="20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    当“</a:t>
            </a:r>
            <a:r>
              <a:rPr lang="zh-CN" altLang="en-US" sz="2000" b="1" dirty="0">
                <a:solidFill>
                  <a:srgbClr val="FFFF00"/>
                </a:solidFill>
                <a:latin typeface="宋体" panose="02010600030101010101" pitchFamily="2" charset="-122"/>
                <a:cs typeface="宋体" panose="02010600030101010101" pitchFamily="2" charset="-122"/>
              </a:rPr>
              <a:t>乱飞”程序被拦截，后程序摆脱“</a:t>
            </a:r>
            <a:r>
              <a:rPr lang="zh-CN" altLang="en-US" sz="2000" b="1" dirty="0">
                <a:solidFill>
                  <a:srgbClr val="FFFF00"/>
                </a:solidFill>
                <a:latin typeface="宋体" panose="02010600030101010101" pitchFamily="2" charset="-122"/>
                <a:cs typeface="宋体" panose="02010600030101010101" pitchFamily="2" charset="-122"/>
              </a:rPr>
              <a:t>死循环”后，运行程序纳入正规，转到指定程序入口。为了确保程序被干扰后能恢复到所要求的控制状态，就要对干扰后程序自动恢复入口实施正确设计。因此，程序自动恢复入口方法也是软件抗干扰设计的一项重要内容。</a:t>
            </a:r>
            <a:endParaRPr lang="zh-CN" altLang="en-US" sz="2000" b="1" dirty="0">
              <a:solidFill>
                <a:srgbClr val="FFFF00"/>
              </a:solidFill>
              <a:latin typeface="宋体" panose="02010600030101010101" pitchFamily="2" charset="-122"/>
              <a:cs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7" name="Text Box 12"/>
          <p:cNvSpPr txBox="1"/>
          <p:nvPr/>
        </p:nvSpPr>
        <p:spPr>
          <a:xfrm>
            <a:off x="323215" y="1197610"/>
            <a:ext cx="8585200" cy="5015865"/>
          </a:xfrm>
          <a:prstGeom prst="rect">
            <a:avLst/>
          </a:prstGeom>
          <a:noFill/>
          <a:ln w="12700">
            <a:noFill/>
          </a:ln>
        </p:spPr>
        <p:txBody>
          <a:bodyPr wrap="square" anchor="ctr" anchorCtr="0">
            <a:spAutoFit/>
          </a:bodyPr>
          <a:p>
            <a:r>
              <a:rPr lang="en-US" altLang="zh-CN" sz="2000" b="1" dirty="0">
                <a:solidFill>
                  <a:srgbClr val="FFFF00"/>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软件抗干扰技术是当系统受到干扰后使系统恢复正常运行或输入信号受到干扰后去伪求真的一种辅助方法。因此，软件抗干扰是被动措施，而硬件抗干扰是主动措施。但由于软件设计灵活，节省硬件资源，所以软件抗干扰技术越来越引起人们的重视。在智能仪器系统中，只要认真分析系统所处环境的干扰源以及传播途径，采用硬件、软件相结合的抗干扰措施，就能保证长期稳定可靠地运行。</a:t>
            </a:r>
            <a:endParaRPr lang="zh-CN" altLang="en-US" sz="20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    软件抗干扰技术所研究的主要内容，其一是采取软件的方法抑制叠加在模拟输入信号上噪声的影响，如数字滤波器技术；其二是由于干扰而使运行程序发生混乱，导致程序乱飞或陷入死循环时，采取使程序纳入正规的措施，如软件冗余、软件陷阱、“</a:t>
            </a:r>
            <a:r>
              <a:rPr lang="zh-CN" altLang="en-US" sz="2000" b="1" dirty="0">
                <a:solidFill>
                  <a:srgbClr val="FFFF00"/>
                </a:solidFill>
                <a:latin typeface="宋体" panose="02010600030101010101" pitchFamily="2" charset="-122"/>
                <a:cs typeface="宋体" panose="02010600030101010101" pitchFamily="2" charset="-122"/>
              </a:rPr>
              <a:t>看门狗”技术。这些方法可以用软件实现，也可以采用软硬件相结合的方法实现。常用的软件抗干扰措施为：</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rgbClr val="FFFF00"/>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①数字滤波方法；</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rgbClr val="FFFF00"/>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②输入口信号重复检测方法；</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rgbClr val="FFFF00"/>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③输出断口数据刷新方法；</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rgbClr val="FFFF00"/>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④软件拦截技术（指令冗余、软件陷阱）；</a:t>
            </a:r>
            <a:endParaRPr lang="zh-CN" altLang="en-US" sz="2000" b="1" dirty="0">
              <a:solidFill>
                <a:srgbClr val="FFFF00"/>
              </a:solidFill>
              <a:latin typeface="宋体" panose="02010600030101010101" pitchFamily="2" charset="-122"/>
              <a:cs typeface="宋体" panose="02010600030101010101" pitchFamily="2" charset="-122"/>
            </a:endParaRPr>
          </a:p>
          <a:p>
            <a:r>
              <a:rPr lang="en-US" altLang="zh-CN" sz="2000" b="1" dirty="0">
                <a:solidFill>
                  <a:srgbClr val="FFFF00"/>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⑤ “</a:t>
            </a:r>
            <a:r>
              <a:rPr lang="zh-CN" altLang="en-US" sz="2000" b="1" dirty="0">
                <a:solidFill>
                  <a:srgbClr val="FFFF00"/>
                </a:solidFill>
                <a:latin typeface="宋体" panose="02010600030101010101" pitchFamily="2" charset="-122"/>
                <a:cs typeface="宋体" panose="02010600030101010101" pitchFamily="2" charset="-122"/>
              </a:rPr>
              <a:t>看门狗”技术等。</a:t>
            </a:r>
            <a:endParaRPr lang="zh-CN" altLang="en-US" sz="2000" b="1" dirty="0">
              <a:solidFill>
                <a:srgbClr val="FFFF00"/>
              </a:solidFill>
              <a:latin typeface="宋体" panose="02010600030101010101" pitchFamily="2" charset="-122"/>
              <a:cs typeface="宋体" panose="02010600030101010101" pitchFamily="2" charset="-122"/>
            </a:endParaRPr>
          </a:p>
        </p:txBody>
      </p:sp>
      <p:sp>
        <p:nvSpPr>
          <p:cNvPr id="108546" name="Text Box 2"/>
          <p:cNvSpPr txBox="1"/>
          <p:nvPr/>
        </p:nvSpPr>
        <p:spPr>
          <a:xfrm>
            <a:off x="611188" y="761683"/>
            <a:ext cx="6264275" cy="460375"/>
          </a:xfrm>
          <a:prstGeom prst="rect">
            <a:avLst/>
          </a:prstGeom>
          <a:noFill/>
          <a:ln w="12700">
            <a:noFill/>
          </a:ln>
        </p:spPr>
        <p:txBody>
          <a:bodyPr anchor="ctr" anchorCtr="0">
            <a:spAutoFit/>
          </a:bodyPr>
          <a:p>
            <a:r>
              <a:rPr lang="en-US" altLang="zh-CN" sz="2400" b="1" dirty="0">
                <a:latin typeface="Times New Roman" panose="02020603050405020304" pitchFamily="18" charset="0"/>
                <a:cs typeface="Times New Roman" panose="02020603050405020304" pitchFamily="18" charset="0"/>
              </a:rPr>
              <a:t>3. </a:t>
            </a:r>
            <a:r>
              <a:rPr lang="zh-CN" altLang="en-US" sz="2400" b="1" dirty="0">
                <a:latin typeface="宋体" panose="02010600030101010101" pitchFamily="2" charset="-122"/>
                <a:cs typeface="宋体" panose="02010600030101010101" pitchFamily="2" charset="-122"/>
              </a:rPr>
              <a:t>软件抗干扰一般方法</a:t>
            </a:r>
            <a:endParaRPr lang="zh-CN" altLang="en-US" sz="2400" b="1" dirty="0">
              <a:latin typeface="宋体" panose="02010600030101010101" pitchFamily="2" charset="-122"/>
              <a:cs typeface="宋体" panose="02010600030101010101" pitchFamily="2" charset="-122"/>
            </a:endParaRPr>
          </a:p>
        </p:txBody>
      </p:sp>
      <p:sp>
        <p:nvSpPr>
          <p:cNvPr id="100354" name="Text Box 2"/>
          <p:cNvSpPr txBox="1"/>
          <p:nvPr/>
        </p:nvSpPr>
        <p:spPr>
          <a:xfrm>
            <a:off x="611188"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cs typeface="Times New Roman" panose="02020603050405020304" pitchFamily="18" charset="0"/>
              </a:rPr>
              <a:t>7.3.4 </a:t>
            </a:r>
            <a:r>
              <a:rPr lang="zh-CN" altLang="en-US" sz="2400" b="1" dirty="0">
                <a:latin typeface="宋体" panose="02010600030101010101" pitchFamily="2" charset="-122"/>
                <a:cs typeface="宋体" panose="02010600030101010101" pitchFamily="2" charset="-122"/>
              </a:rPr>
              <a:t>抗干扰的其他措施</a:t>
            </a:r>
            <a:r>
              <a:rPr lang="zh-CN" altLang="en-US" sz="2400" b="1" dirty="0">
                <a:solidFill>
                  <a:srgbClr val="FFFF00"/>
                </a:solidFill>
                <a:latin typeface="宋体" panose="02010600030101010101" pitchFamily="2" charset="-122"/>
                <a:cs typeface="宋体" panose="02010600030101010101" pitchFamily="2" charset="-122"/>
              </a:rPr>
              <a:t> </a:t>
            </a:r>
            <a:endParaRPr lang="zh-CN" altLang="en-US" sz="2400" b="1" dirty="0">
              <a:solidFill>
                <a:srgbClr val="FFFF00"/>
              </a:solidFill>
              <a:latin typeface="宋体" panose="02010600030101010101" pitchFamily="2" charset="-122"/>
              <a:cs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Text Box 2"/>
          <p:cNvSpPr txBox="1"/>
          <p:nvPr/>
        </p:nvSpPr>
        <p:spPr>
          <a:xfrm>
            <a:off x="611188" y="905193"/>
            <a:ext cx="6264275" cy="460375"/>
          </a:xfrm>
          <a:prstGeom prst="rect">
            <a:avLst/>
          </a:prstGeom>
          <a:noFill/>
          <a:ln w="12700">
            <a:noFill/>
          </a:ln>
        </p:spPr>
        <p:txBody>
          <a:bodyPr anchor="ctr" anchorCtr="0">
            <a:spAutoFit/>
          </a:bodyPr>
          <a:p>
            <a:r>
              <a:rPr lang="en-US" altLang="zh-CN" sz="2400" b="1" dirty="0">
                <a:latin typeface="Times New Roman" panose="02020603050405020304" pitchFamily="18" charset="0"/>
                <a:cs typeface="Times New Roman" panose="02020603050405020304" pitchFamily="18" charset="0"/>
              </a:rPr>
              <a:t>4. </a:t>
            </a:r>
            <a:r>
              <a:rPr lang="zh-CN" altLang="en-US" sz="2400" b="1" dirty="0">
                <a:latin typeface="宋体" panose="02010600030101010101" pitchFamily="2" charset="-122"/>
                <a:cs typeface="宋体" panose="02010600030101010101" pitchFamily="2" charset="-122"/>
              </a:rPr>
              <a:t>干扰避开法</a:t>
            </a:r>
            <a:endParaRPr lang="zh-CN" altLang="en-US" sz="2400" b="1" dirty="0">
              <a:latin typeface="宋体" panose="02010600030101010101" pitchFamily="2" charset="-122"/>
              <a:cs typeface="宋体" panose="02010600030101010101" pitchFamily="2" charset="-122"/>
            </a:endParaRPr>
          </a:p>
        </p:txBody>
      </p:sp>
      <p:sp>
        <p:nvSpPr>
          <p:cNvPr id="111622" name="Text Box 12"/>
          <p:cNvSpPr txBox="1"/>
          <p:nvPr/>
        </p:nvSpPr>
        <p:spPr>
          <a:xfrm>
            <a:off x="611188" y="1272223"/>
            <a:ext cx="8208962" cy="3476625"/>
          </a:xfrm>
          <a:prstGeom prst="rect">
            <a:avLst/>
          </a:prstGeom>
          <a:noFill/>
          <a:ln w="12700">
            <a:noFill/>
          </a:ln>
        </p:spPr>
        <p:txBody>
          <a:bodyPr anchor="ctr" anchorCtr="0">
            <a:spAutoFit/>
          </a:bodyPr>
          <a:p>
            <a:r>
              <a:rPr lang="en-US" altLang="zh-CN" sz="2000" b="1" dirty="0">
                <a:solidFill>
                  <a:srgbClr val="FFFF00"/>
                </a:solidFill>
                <a:latin typeface="宋体" panose="02010600030101010101" pitchFamily="2" charset="-122"/>
                <a:cs typeface="宋体" panose="02010600030101010101" pitchFamily="2" charset="-122"/>
              </a:rPr>
              <a:t>    </a:t>
            </a:r>
            <a:r>
              <a:rPr lang="zh-CN" altLang="en-US" sz="2000" b="1" dirty="0">
                <a:solidFill>
                  <a:srgbClr val="FFFF00"/>
                </a:solidFill>
                <a:latin typeface="宋体" panose="02010600030101010101" pitchFamily="2" charset="-122"/>
                <a:cs typeface="宋体" panose="02010600030101010101" pitchFamily="2" charset="-122"/>
              </a:rPr>
              <a:t>工业实际应用的智能仪器，有很多强干扰主要来自系统本身。例如，大型感性负载的通断，特别起电源过电压、欠压、浪涌、下陷以及产生尖峰干扰等。这些干扰可通过电源耦合窜入微机电路。虽然这些干扰危害严重，但往往是可预知的，在软件设计时可采取适当措施避开。当系统要接通或断开大功率负载时，使</a:t>
            </a:r>
            <a:r>
              <a:rPr lang="en-US" altLang="zh-CN" sz="2000" b="1" dirty="0">
                <a:solidFill>
                  <a:srgbClr val="FFFF00"/>
                </a:solidFill>
                <a:latin typeface="Times New Roman" panose="02020603050405020304" pitchFamily="18" charset="0"/>
                <a:cs typeface="Times New Roman" panose="02020603050405020304" pitchFamily="18" charset="0"/>
              </a:rPr>
              <a:t>CPU</a:t>
            </a:r>
            <a:r>
              <a:rPr lang="zh-CN" altLang="en-US" sz="2000" b="1" dirty="0">
                <a:solidFill>
                  <a:srgbClr val="FFFF00"/>
                </a:solidFill>
                <a:latin typeface="宋体" panose="02010600030101010101" pitchFamily="2" charset="-122"/>
                <a:cs typeface="宋体" panose="02010600030101010101" pitchFamily="2" charset="-122"/>
              </a:rPr>
              <a:t>暂停工作，待干扰过去后在恢复工作，这比单纯在硬件上采取抗干扰措施要方便许多。</a:t>
            </a:r>
            <a:endParaRPr lang="zh-CN" altLang="en-US" sz="2000" b="1" dirty="0">
              <a:solidFill>
                <a:srgbClr val="FFFF00"/>
              </a:solidFill>
              <a:latin typeface="宋体" panose="02010600030101010101" pitchFamily="2" charset="-122"/>
              <a:cs typeface="宋体" panose="02010600030101010101" pitchFamily="2" charset="-122"/>
            </a:endParaRPr>
          </a:p>
          <a:p>
            <a:endParaRPr lang="zh-CN" altLang="en-US" sz="2000" b="1" dirty="0">
              <a:solidFill>
                <a:srgbClr val="FFFF00"/>
              </a:solidFill>
              <a:latin typeface="宋体" panose="02010600030101010101" pitchFamily="2" charset="-122"/>
              <a:cs typeface="宋体" panose="02010600030101010101" pitchFamily="2" charset="-122"/>
            </a:endParaRPr>
          </a:p>
          <a:p>
            <a:r>
              <a:rPr lang="zh-CN" altLang="en-US" sz="2000" b="1" dirty="0">
                <a:solidFill>
                  <a:srgbClr val="FFFF00"/>
                </a:solidFill>
                <a:latin typeface="宋体" panose="02010600030101010101" pitchFamily="2" charset="-122"/>
                <a:cs typeface="宋体" panose="02010600030101010101" pitchFamily="2" charset="-122"/>
              </a:rPr>
              <a:t>    退出睡眠状态的方法有两种，其一是靠硬件复位，其二是执行</a:t>
            </a:r>
            <a:r>
              <a:rPr lang="en-US" altLang="zh-CN" sz="2000" b="1" dirty="0">
                <a:solidFill>
                  <a:srgbClr val="FFFF00"/>
                </a:solidFill>
                <a:latin typeface="Times New Roman" panose="02020603050405020304" pitchFamily="18" charset="0"/>
                <a:cs typeface="Times New Roman" panose="02020603050405020304" pitchFamily="18" charset="0"/>
              </a:rPr>
              <a:t>RETI</a:t>
            </a:r>
            <a:r>
              <a:rPr lang="zh-CN" altLang="en-US" sz="2000" b="1" dirty="0">
                <a:solidFill>
                  <a:srgbClr val="FFFF00"/>
                </a:solidFill>
                <a:latin typeface="宋体" panose="02010600030101010101" pitchFamily="2" charset="-122"/>
                <a:cs typeface="宋体" panose="02010600030101010101" pitchFamily="2" charset="-122"/>
              </a:rPr>
              <a:t>指令。应用睡眠状态抗干扰的原则是：在进行可能引起强烈干扰的</a:t>
            </a:r>
            <a:r>
              <a:rPr lang="en-US" altLang="zh-CN" sz="2000" b="1" dirty="0">
                <a:solidFill>
                  <a:srgbClr val="FFFF00"/>
                </a:solidFill>
                <a:latin typeface="宋体" panose="02010600030101010101" pitchFamily="2" charset="-122"/>
                <a:cs typeface="宋体" panose="02010600030101010101" pitchFamily="2" charset="-122"/>
              </a:rPr>
              <a:t>I/O</a:t>
            </a:r>
            <a:r>
              <a:rPr lang="zh-CN" altLang="en-US" sz="2000" b="1" dirty="0">
                <a:solidFill>
                  <a:srgbClr val="FFFF00"/>
                </a:solidFill>
                <a:latin typeface="宋体" panose="02010600030101010101" pitchFamily="2" charset="-122"/>
                <a:cs typeface="宋体" panose="02010600030101010101" pitchFamily="2" charset="-122"/>
              </a:rPr>
              <a:t>操作后，</a:t>
            </a:r>
            <a:r>
              <a:rPr lang="en-US" altLang="zh-CN" sz="2000" b="1" dirty="0">
                <a:solidFill>
                  <a:srgbClr val="FFFF00"/>
                </a:solidFill>
                <a:latin typeface="Times New Roman" panose="02020603050405020304" pitchFamily="18" charset="0"/>
                <a:cs typeface="Times New Roman" panose="02020603050405020304" pitchFamily="18" charset="0"/>
              </a:rPr>
              <a:t>CPU</a:t>
            </a:r>
            <a:r>
              <a:rPr lang="zh-CN" altLang="en-US" sz="2000" b="1" dirty="0">
                <a:solidFill>
                  <a:srgbClr val="FFFF00"/>
                </a:solidFill>
                <a:latin typeface="宋体" panose="02010600030101010101" pitchFamily="2" charset="-122"/>
                <a:cs typeface="宋体" panose="02010600030101010101" pitchFamily="2" charset="-122"/>
              </a:rPr>
              <a:t>立即进入睡眠状态，延时一段时间后，干扰的高峰已基本消失，系统出故障的机率大为减少。</a:t>
            </a:r>
            <a:endParaRPr lang="zh-CN" altLang="en-US" sz="2000" b="1" dirty="0">
              <a:solidFill>
                <a:srgbClr val="FFFF00"/>
              </a:solidFill>
              <a:latin typeface="宋体" panose="02010600030101010101" pitchFamily="2" charset="-122"/>
              <a:cs typeface="宋体" panose="02010600030101010101" pitchFamily="2" charset="-122"/>
            </a:endParaRPr>
          </a:p>
        </p:txBody>
      </p:sp>
      <p:sp>
        <p:nvSpPr>
          <p:cNvPr id="100354" name="Text Box 2"/>
          <p:cNvSpPr txBox="1"/>
          <p:nvPr/>
        </p:nvSpPr>
        <p:spPr>
          <a:xfrm>
            <a:off x="611188" y="393541"/>
            <a:ext cx="5905500" cy="460375"/>
          </a:xfrm>
          <a:prstGeom prst="rect">
            <a:avLst/>
          </a:prstGeom>
          <a:noFill/>
          <a:ln w="12700">
            <a:noFill/>
          </a:ln>
        </p:spPr>
        <p:txBody>
          <a:bodyPr anchor="ctr" anchorCtr="0">
            <a:spAutoFit/>
          </a:bodyPr>
          <a:p>
            <a:pPr>
              <a:spcBef>
                <a:spcPct val="50000"/>
              </a:spcBef>
            </a:pPr>
            <a:r>
              <a:rPr lang="en-US" altLang="zh-CN" sz="2400" b="1" dirty="0">
                <a:latin typeface="Times New Roman" panose="02020603050405020304" pitchFamily="18" charset="0"/>
                <a:cs typeface="Times New Roman" panose="02020603050405020304" pitchFamily="18" charset="0"/>
              </a:rPr>
              <a:t>7.3.4 </a:t>
            </a:r>
            <a:r>
              <a:rPr lang="zh-CN" altLang="en-US" sz="2400" b="1" dirty="0">
                <a:latin typeface="宋体" panose="02010600030101010101" pitchFamily="2" charset="-122"/>
                <a:cs typeface="宋体" panose="02010600030101010101" pitchFamily="2" charset="-122"/>
              </a:rPr>
              <a:t>抗干扰的其他措施</a:t>
            </a:r>
            <a:r>
              <a:rPr lang="zh-CN" altLang="en-US" sz="2400" b="1" dirty="0">
                <a:solidFill>
                  <a:srgbClr val="FFFF00"/>
                </a:solidFill>
                <a:latin typeface="宋体" panose="02010600030101010101" pitchFamily="2" charset="-122"/>
                <a:cs typeface="宋体" panose="02010600030101010101" pitchFamily="2" charset="-122"/>
              </a:rPr>
              <a:t> </a:t>
            </a:r>
            <a:endParaRPr lang="zh-CN" altLang="en-US" sz="2400" b="1" dirty="0">
              <a:solidFill>
                <a:srgbClr val="FFFF00"/>
              </a:solidFill>
              <a:latin typeface="宋体" panose="02010600030101010101" pitchFamily="2" charset="-122"/>
              <a:cs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8978" name="Rectangle 2"/>
          <p:cNvSpPr>
            <a:spLocks noGrp="1" noChangeArrowheads="1"/>
          </p:cNvSpPr>
          <p:nvPr>
            <p:ph type="title"/>
          </p:nvPr>
        </p:nvSpPr>
        <p:spPr>
          <a:xfrm>
            <a:off x="3060065" y="685800"/>
            <a:ext cx="1661160" cy="6191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K/n </a:t>
            </a:r>
            <a:r>
              <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系统</a:t>
            </a:r>
            <a:endParaRPr kumimoji="0"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638979" name="AutoShape 3"/>
          <p:cNvSpPr>
            <a:spLocks noChangeAspect="1" noChangeArrowheads="1"/>
          </p:cNvSpPr>
          <p:nvPr>
            <p:ph idx="1"/>
          </p:nvPr>
        </p:nvSpPr>
        <p:spPr>
          <a:xfrm>
            <a:off x="457200" y="1169670"/>
            <a:ext cx="6059170" cy="144716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a:pPr>
            <a:r>
              <a:rPr kumimoji="0" lang="en-US" altLang="zh-CN"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K/n</a:t>
            </a:r>
            <a:r>
              <a:rPr kumimoji="0" lang="zh-CN" altLang="en-US"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系统即</a:t>
            </a:r>
            <a:r>
              <a:rPr kumimoji="0" lang="en-US" altLang="zh-CN"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中取</a:t>
            </a:r>
            <a:r>
              <a:rPr kumimoji="0" lang="en-US" altLang="zh-CN"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K</a:t>
            </a:r>
            <a:r>
              <a:rPr kumimoji="0" lang="zh-CN" altLang="en-US"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表决系统。</a:t>
            </a:r>
            <a:endParaRPr kumimoji="0" lang="zh-CN" altLang="en-US"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a:pPr>
            <a:r>
              <a:rPr kumimoji="0" lang="zh-CN" altLang="en-US"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对于一个</a:t>
            </a:r>
            <a:r>
              <a:rPr kumimoji="0" lang="en-US" altLang="zh-CN"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系统，只要任意两个模块正常或上均正常，系统的可靠度为：</a:t>
            </a:r>
            <a:r>
              <a:rPr kumimoji="0" lang="en-US" altLang="zh-CN"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  </a:t>
            </a:r>
            <a:endParaRPr kumimoji="0" lang="en-US" altLang="zh-CN"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None/>
              <a:defRPr/>
            </a:pPr>
            <a:r>
              <a:rPr kumimoji="0" lang="en-US" altLang="zh-CN"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宋体" panose="02010600030101010101" pitchFamily="2" charset="-122"/>
              </a:rPr>
              <a:t>           R</a:t>
            </a:r>
            <a:r>
              <a:rPr kumimoji="0" lang="en-US" altLang="zh-CN" sz="2400" b="1" i="0" u="none" strike="noStrike" kern="1200" cap="none" spc="0" normalizeH="0" baseline="-30000" noProof="0" smtClean="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宋体" panose="02010600030101010101" pitchFamily="2" charset="-122"/>
              </a:rPr>
              <a:t>2,3</a:t>
            </a:r>
            <a:r>
              <a:rPr kumimoji="0" lang="en-US" altLang="zh-CN"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宋体" panose="02010600030101010101" pitchFamily="2" charset="-122"/>
              </a:rPr>
              <a:t>=3R</a:t>
            </a:r>
            <a:r>
              <a:rPr kumimoji="0" lang="en-US" altLang="zh-CN" sz="2400" b="1" i="0" u="none" strike="noStrike" kern="1200" cap="none" spc="0" normalizeH="0" baseline="30000" noProof="0" smtClean="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宋体" panose="02010600030101010101" pitchFamily="2" charset="-122"/>
              </a:rPr>
              <a:t>2</a:t>
            </a:r>
            <a:r>
              <a:rPr kumimoji="0" lang="en-US" altLang="zh-CN"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宋体" panose="02010600030101010101" pitchFamily="2" charset="-122"/>
              </a:rPr>
              <a:t>-2R</a:t>
            </a:r>
            <a:r>
              <a:rPr kumimoji="0" lang="en-US" altLang="zh-CN" sz="2400" b="1" i="0" u="none" strike="noStrike" kern="1200" cap="none" spc="0" normalizeH="0" baseline="30000" noProof="0" smtClean="0">
                <a:ln>
                  <a:noFill/>
                </a:ln>
                <a:solidFill>
                  <a:schemeClr val="tx1"/>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宋体" panose="02010600030101010101" pitchFamily="2" charset="-122"/>
              </a:rPr>
              <a:t>3</a:t>
            </a:r>
            <a:endParaRPr kumimoji="0" lang="en-US" altLang="zh-CN" sz="2400" b="1" i="0" u="none" strike="noStrike" kern="1200" cap="none" spc="0" normalizeH="0" baseline="0" noProof="0" smtClean="0">
              <a:ln>
                <a:noFill/>
              </a:ln>
              <a:solidFill>
                <a:srgbClr val="000000"/>
              </a:solidFill>
              <a:effectLst>
                <a:outerShdw blurRad="38100" dist="38100" dir="2700000" algn="tl">
                  <a:srgbClr val="FFFFFF"/>
                </a:outerShdw>
              </a:effectLst>
              <a:uLnTx/>
              <a:uFillTx/>
              <a:latin typeface="宋体" panose="02010600030101010101" pitchFamily="2" charset="-122"/>
              <a:ea typeface="宋体" panose="02010600030101010101" pitchFamily="2" charset="-122"/>
              <a:cs typeface="宋体" panose="02010600030101010101" pitchFamily="2" charset="-122"/>
            </a:endParaRPr>
          </a:p>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a:pPr>
            <a:endParaRPr kumimoji="0" lang="en-US" altLang="zh-CN" sz="24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endParaRPr>
          </a:p>
        </p:txBody>
      </p:sp>
      <p:pic>
        <p:nvPicPr>
          <p:cNvPr id="15364" name="Picture 4"/>
          <p:cNvPicPr>
            <a:picLocks noChangeAspect="1"/>
          </p:cNvPicPr>
          <p:nvPr/>
        </p:nvPicPr>
        <p:blipFill>
          <a:blip r:embed="rId2"/>
          <a:stretch>
            <a:fillRect/>
          </a:stretch>
        </p:blipFill>
        <p:spPr>
          <a:xfrm>
            <a:off x="6515735" y="765175"/>
            <a:ext cx="2382520" cy="2370455"/>
          </a:xfrm>
          <a:prstGeom prst="rect">
            <a:avLst/>
          </a:prstGeom>
          <a:noFill/>
          <a:ln w="12700">
            <a:noFill/>
          </a:ln>
        </p:spPr>
      </p:pic>
      <p:sp>
        <p:nvSpPr>
          <p:cNvPr id="6151" name="Rectangle 14"/>
          <p:cNvSpPr/>
          <p:nvPr/>
        </p:nvSpPr>
        <p:spPr>
          <a:xfrm>
            <a:off x="395605" y="405130"/>
            <a:ext cx="3462655" cy="460375"/>
          </a:xfrm>
          <a:prstGeom prst="rect">
            <a:avLst/>
          </a:prstGeom>
          <a:noFill/>
          <a:ln w="38100">
            <a:noFill/>
          </a:ln>
          <a:effectLst>
            <a:outerShdw dist="107763" dir="18900000" algn="ctr" rotWithShape="0">
              <a:schemeClr val="bg2">
                <a:alpha val="50000"/>
              </a:schemeClr>
            </a:outerShdw>
          </a:effectLst>
        </p:spPr>
        <p:txBody>
          <a:bodyPr wrap="square" anchor="ctr" anchorCtr="0">
            <a:spAutoFit/>
          </a:bodyPr>
          <a:p>
            <a:r>
              <a:rPr lang="en-US" altLang="zh-CN" sz="2400" b="1" dirty="0">
                <a:latin typeface="Times New Roman" panose="02020603050405020304" pitchFamily="18" charset="0"/>
                <a:ea typeface="楷体_GB2312" pitchFamily="49" charset="-122"/>
                <a:cs typeface="Times New Roman" panose="02020603050405020304" pitchFamily="18" charset="0"/>
              </a:rPr>
              <a:t>7.1.1</a:t>
            </a:r>
            <a:r>
              <a:rPr lang="zh-CN" altLang="en-US" sz="2400" b="1" dirty="0">
                <a:latin typeface="宋体" panose="02010600030101010101" pitchFamily="2" charset="-122"/>
                <a:cs typeface="宋体" panose="02010600030101010101" pitchFamily="2" charset="-122"/>
              </a:rPr>
              <a:t>可靠性的基本概念 </a:t>
            </a:r>
            <a:endParaRPr lang="zh-CN" altLang="en-US" sz="2400" b="1" dirty="0">
              <a:latin typeface="宋体" panose="02010600030101010101" pitchFamily="2" charset="-122"/>
              <a:cs typeface="宋体" panose="02010600030101010101" pitchFamily="2" charset="-122"/>
            </a:endParaRPr>
          </a:p>
        </p:txBody>
      </p:sp>
      <p:sp>
        <p:nvSpPr>
          <p:cNvPr id="2" name="Rectangle 3"/>
          <p:cNvSpPr>
            <a:spLocks noChangeArrowheads="1"/>
          </p:cNvSpPr>
          <p:nvPr/>
        </p:nvSpPr>
        <p:spPr bwMode="auto">
          <a:xfrm>
            <a:off x="395605" y="765175"/>
            <a:ext cx="836041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smtClean="0">
                <a:ln>
                  <a:noFill/>
                </a:ln>
                <a:solidFill>
                  <a:srgbClr val="FF0066"/>
                </a:solidFill>
                <a:effectLst>
                  <a:outerShdw blurRad="38100" dist="38100" dir="2700000" algn="tl">
                    <a:srgbClr val="000000"/>
                  </a:outerShdw>
                </a:effectLst>
                <a:uLnTx/>
                <a:uFillTx/>
                <a:latin typeface="楷体_GB2312" pitchFamily="49" charset="-122"/>
                <a:ea typeface="楷体_GB2312" pitchFamily="49" charset="-122"/>
                <a:cs typeface="+mn-cs"/>
              </a:rPr>
              <a:t>系统的可靠性模型</a:t>
            </a:r>
            <a:endParaRPr kumimoji="1" lang="zh-CN" altLang="en-US" sz="2400" b="0"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楷体_GB2312" pitchFamily="49" charset="-122"/>
              <a:ea typeface="楷体_GB2312" pitchFamily="49" charset="-122"/>
              <a:cs typeface="+mn-cs"/>
            </a:endParaRPr>
          </a:p>
        </p:txBody>
      </p:sp>
      <p:sp>
        <p:nvSpPr>
          <p:cNvPr id="16391" name="Rectangle 14"/>
          <p:cNvSpPr/>
          <p:nvPr/>
        </p:nvSpPr>
        <p:spPr>
          <a:xfrm>
            <a:off x="395288" y="2920841"/>
            <a:ext cx="4535487" cy="460375"/>
          </a:xfrm>
          <a:prstGeom prst="rect">
            <a:avLst/>
          </a:prstGeom>
          <a:noFill/>
          <a:ln w="38100">
            <a:noFill/>
          </a:ln>
          <a:effectLst>
            <a:outerShdw dist="107763" dir="18900000" algn="ctr" rotWithShape="0">
              <a:schemeClr val="bg2">
                <a:alpha val="50000"/>
              </a:schemeClr>
            </a:outerShdw>
          </a:effectLst>
        </p:spPr>
        <p:txBody>
          <a:bodyPr wrap="square" anchor="ctr" anchorCtr="0">
            <a:spAutoFit/>
          </a:bodyPr>
          <a:p>
            <a:r>
              <a:rPr lang="en-US" altLang="zh-CN" sz="2400" b="1" dirty="0">
                <a:latin typeface="Times New Roman" panose="02020603050405020304" pitchFamily="18" charset="0"/>
                <a:cs typeface="Times New Roman" panose="02020603050405020304" pitchFamily="18" charset="0"/>
              </a:rPr>
              <a:t>7.1.2 </a:t>
            </a:r>
            <a:r>
              <a:rPr lang="zh-CN" altLang="en-US" sz="2400" b="1" dirty="0">
                <a:latin typeface="宋体" panose="02010600030101010101" pitchFamily="2" charset="-122"/>
                <a:cs typeface="宋体" panose="02010600030101010101" pitchFamily="2" charset="-122"/>
              </a:rPr>
              <a:t>可靠性的总体考虑 </a:t>
            </a:r>
            <a:endParaRPr lang="zh-CN" altLang="en-US" sz="2400" b="1" dirty="0">
              <a:latin typeface="宋体" panose="02010600030101010101" pitchFamily="2" charset="-122"/>
              <a:cs typeface="宋体" panose="02010600030101010101" pitchFamily="2" charset="-122"/>
            </a:endParaRPr>
          </a:p>
        </p:txBody>
      </p:sp>
      <p:sp>
        <p:nvSpPr>
          <p:cNvPr id="547844" name="Rectangle 4"/>
          <p:cNvSpPr>
            <a:spLocks noChangeArrowheads="1"/>
          </p:cNvSpPr>
          <p:nvPr/>
        </p:nvSpPr>
        <p:spPr bwMode="auto">
          <a:xfrm>
            <a:off x="539750" y="3421380"/>
            <a:ext cx="8353425" cy="304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影响智能仪器可靠、安全运行的主要因素是来自</a:t>
            </a:r>
            <a:r>
              <a:rPr kumimoji="1" lang="zh-CN" altLang="en-US" sz="2400" b="1" i="0" u="sng"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系统内部和外部的各种电气干扰，系统结构设计、元器件选择、安装、制造工艺和外部环境条件</a:t>
            </a:r>
            <a:r>
              <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等。这些因素对智能仪器造成的干扰后果主要表现在下述几个方面。</a:t>
            </a:r>
            <a:endPar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smtClean="0">
                <a:ln>
                  <a:noFill/>
                </a:ln>
                <a:solidFill>
                  <a:srgbClr val="FF99FF"/>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1</a:t>
            </a:r>
            <a:r>
              <a:rPr kumimoji="1" lang="zh-CN" altLang="en-US" sz="2400" b="1" i="0" u="none" strike="noStrike" kern="1200" cap="none" spc="0" normalizeH="0" baseline="0" noProof="0" smtClean="0">
                <a:ln>
                  <a:noFill/>
                </a:ln>
                <a:solidFill>
                  <a:srgbClr val="FF99FF"/>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a:t>
            </a:r>
            <a:r>
              <a:rPr kumimoji="1" lang="zh-CN" altLang="en-US" sz="2400" b="1" i="0" u="none" strike="noStrike" kern="1200" cap="none" spc="0" normalizeH="0" baseline="0" noProof="0" smtClean="0">
                <a:ln>
                  <a:noFill/>
                </a:ln>
                <a:solidFill>
                  <a:srgbClr val="FF99FF"/>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数据采集误差加大</a:t>
            </a:r>
            <a:endParaRPr kumimoji="1" lang="zh-CN" altLang="en-US" sz="2400" b="1" i="0" u="none" strike="noStrike" kern="1200" cap="none" spc="0" normalizeH="0" baseline="0" noProof="0" smtClean="0">
              <a:ln>
                <a:noFill/>
              </a:ln>
              <a:solidFill>
                <a:srgbClr val="FF99FF"/>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干扰侵入智能仪器系统单元模拟信号的输入通道，叠加在有用信号之上，会使数据采集误差加大，特别是当传感器输出微弱信号时，干扰更加严重。</a:t>
            </a:r>
            <a:endPar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8978"/>
                                        </p:tgtEl>
                                        <p:attrNameLst>
                                          <p:attrName>style.visibility</p:attrName>
                                        </p:attrNameLst>
                                      </p:cBhvr>
                                      <p:to>
                                        <p:strVal val="visible"/>
                                      </p:to>
                                    </p:set>
                                    <p:anim calcmode="lin" valueType="num">
                                      <p:cBhvr additive="base">
                                        <p:cTn id="7" dur="500" fill="hold"/>
                                        <p:tgtEl>
                                          <p:spTgt spid="638978"/>
                                        </p:tgtEl>
                                        <p:attrNameLst>
                                          <p:attrName>ppt_x</p:attrName>
                                        </p:attrNameLst>
                                      </p:cBhvr>
                                      <p:tavLst>
                                        <p:tav tm="0">
                                          <p:val>
                                            <p:strVal val="#ppt_x"/>
                                          </p:val>
                                        </p:tav>
                                        <p:tav tm="100000">
                                          <p:val>
                                            <p:strVal val="#ppt_x"/>
                                          </p:val>
                                        </p:tav>
                                      </p:tavLst>
                                    </p:anim>
                                    <p:anim calcmode="lin" valueType="num">
                                      <p:cBhvr additive="base">
                                        <p:cTn id="8" dur="500" fill="hold"/>
                                        <p:tgtEl>
                                          <p:spTgt spid="6389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64"/>
                                        </p:tgtEl>
                                        <p:attrNameLst>
                                          <p:attrName>style.visibility</p:attrName>
                                        </p:attrNameLst>
                                      </p:cBhvr>
                                      <p:to>
                                        <p:strVal val="visible"/>
                                      </p:to>
                                    </p:set>
                                    <p:anim calcmode="lin" valueType="num">
                                      <p:cBhvr additive="base">
                                        <p:cTn id="13" dur="500" fill="hold"/>
                                        <p:tgtEl>
                                          <p:spTgt spid="15364"/>
                                        </p:tgtEl>
                                        <p:attrNameLst>
                                          <p:attrName>ppt_x</p:attrName>
                                        </p:attrNameLst>
                                      </p:cBhvr>
                                      <p:tavLst>
                                        <p:tav tm="0">
                                          <p:val>
                                            <p:strVal val="#ppt_x"/>
                                          </p:val>
                                        </p:tav>
                                        <p:tav tm="100000">
                                          <p:val>
                                            <p:strVal val="#ppt_x"/>
                                          </p:val>
                                        </p:tav>
                                      </p:tavLst>
                                    </p:anim>
                                    <p:anim calcmode="lin" valueType="num">
                                      <p:cBhvr additive="base">
                                        <p:cTn id="14" dur="500" fill="hold"/>
                                        <p:tgtEl>
                                          <p:spTgt spid="1536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38979">
                                            <p:txEl>
                                              <p:pRg st="0" end="0"/>
                                            </p:txEl>
                                          </p:spTgt>
                                        </p:tgtEl>
                                        <p:attrNameLst>
                                          <p:attrName>style.visibility</p:attrName>
                                        </p:attrNameLst>
                                      </p:cBhvr>
                                      <p:to>
                                        <p:strVal val="visible"/>
                                      </p:to>
                                    </p:set>
                                    <p:anim calcmode="lin" valueType="num">
                                      <p:cBhvr additive="base">
                                        <p:cTn id="19" dur="500" fill="hold"/>
                                        <p:tgtEl>
                                          <p:spTgt spid="63897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8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38979">
                                            <p:txEl>
                                              <p:pRg st="1" end="1"/>
                                            </p:txEl>
                                          </p:spTgt>
                                        </p:tgtEl>
                                        <p:attrNameLst>
                                          <p:attrName>style.visibility</p:attrName>
                                        </p:attrNameLst>
                                      </p:cBhvr>
                                      <p:to>
                                        <p:strVal val="visible"/>
                                      </p:to>
                                    </p:set>
                                    <p:anim calcmode="lin" valueType="num">
                                      <p:cBhvr additive="base">
                                        <p:cTn id="25" dur="500" fill="hold"/>
                                        <p:tgtEl>
                                          <p:spTgt spid="63897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389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38979">
                                            <p:txEl>
                                              <p:pRg st="2" end="2"/>
                                            </p:txEl>
                                          </p:spTgt>
                                        </p:tgtEl>
                                        <p:attrNameLst>
                                          <p:attrName>style.visibility</p:attrName>
                                        </p:attrNameLst>
                                      </p:cBhvr>
                                      <p:to>
                                        <p:strVal val="visible"/>
                                      </p:to>
                                    </p:set>
                                    <p:anim calcmode="lin" valueType="num">
                                      <p:cBhvr additive="base">
                                        <p:cTn id="31" dur="500" fill="hold"/>
                                        <p:tgtEl>
                                          <p:spTgt spid="638979">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389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391"/>
                                        </p:tgtEl>
                                        <p:attrNameLst>
                                          <p:attrName>style.visibility</p:attrName>
                                        </p:attrNameLst>
                                      </p:cBhvr>
                                      <p:to>
                                        <p:strVal val="visible"/>
                                      </p:to>
                                    </p:set>
                                    <p:anim calcmode="lin" valueType="num">
                                      <p:cBhvr additive="base">
                                        <p:cTn id="37" dur="500" fill="hold"/>
                                        <p:tgtEl>
                                          <p:spTgt spid="16391"/>
                                        </p:tgtEl>
                                        <p:attrNameLst>
                                          <p:attrName>ppt_x</p:attrName>
                                        </p:attrNameLst>
                                      </p:cBhvr>
                                      <p:tavLst>
                                        <p:tav tm="0">
                                          <p:val>
                                            <p:strVal val="#ppt_x"/>
                                          </p:val>
                                        </p:tav>
                                        <p:tav tm="100000">
                                          <p:val>
                                            <p:strVal val="#ppt_x"/>
                                          </p:val>
                                        </p:tav>
                                      </p:tavLst>
                                    </p:anim>
                                    <p:anim calcmode="lin" valueType="num">
                                      <p:cBhvr additive="base">
                                        <p:cTn id="38" dur="500" fill="hold"/>
                                        <p:tgtEl>
                                          <p:spTgt spid="1639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47844">
                                            <p:txEl>
                                              <p:pRg st="0" end="0"/>
                                            </p:txEl>
                                          </p:spTgt>
                                        </p:tgtEl>
                                        <p:attrNameLst>
                                          <p:attrName>style.visibility</p:attrName>
                                        </p:attrNameLst>
                                      </p:cBhvr>
                                      <p:to>
                                        <p:strVal val="visible"/>
                                      </p:to>
                                    </p:set>
                                    <p:anim calcmode="lin" valueType="num">
                                      <p:cBhvr additive="base">
                                        <p:cTn id="43" dur="500" fill="hold"/>
                                        <p:tgtEl>
                                          <p:spTgt spid="547844">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478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47844">
                                            <p:txEl>
                                              <p:pRg st="1" end="1"/>
                                            </p:txEl>
                                          </p:spTgt>
                                        </p:tgtEl>
                                        <p:attrNameLst>
                                          <p:attrName>style.visibility</p:attrName>
                                        </p:attrNameLst>
                                      </p:cBhvr>
                                      <p:to>
                                        <p:strVal val="visible"/>
                                      </p:to>
                                    </p:set>
                                    <p:anim calcmode="lin" valueType="num">
                                      <p:cBhvr additive="base">
                                        <p:cTn id="49" dur="500" fill="hold"/>
                                        <p:tgtEl>
                                          <p:spTgt spid="547844">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47844">
                                            <p:txEl>
                                              <p:pRg st="1" end="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47844">
                                            <p:txEl>
                                              <p:pRg st="2" end="2"/>
                                            </p:txEl>
                                          </p:spTgt>
                                        </p:tgtEl>
                                        <p:attrNameLst>
                                          <p:attrName>style.visibility</p:attrName>
                                        </p:attrNameLst>
                                      </p:cBhvr>
                                      <p:to>
                                        <p:strVal val="visible"/>
                                      </p:to>
                                    </p:set>
                                    <p:anim calcmode="lin" valueType="num">
                                      <p:cBhvr additive="base">
                                        <p:cTn id="53" dur="500" fill="hold"/>
                                        <p:tgtEl>
                                          <p:spTgt spid="547844">
                                            <p:txEl>
                                              <p:pRg st="2" end="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4784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78" grpId="0" animBg="1"/>
      <p:bldP spid="1639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7844" name="Rectangle 4"/>
          <p:cNvSpPr>
            <a:spLocks noChangeArrowheads="1"/>
          </p:cNvSpPr>
          <p:nvPr/>
        </p:nvSpPr>
        <p:spPr bwMode="auto">
          <a:xfrm>
            <a:off x="313690" y="838200"/>
            <a:ext cx="8579485"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smtClean="0">
                <a:ln>
                  <a:noFill/>
                </a:ln>
                <a:solidFill>
                  <a:srgbClr val="FF99FF"/>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2</a:t>
            </a:r>
            <a:r>
              <a:rPr kumimoji="1" lang="zh-CN" altLang="en-US" sz="2400" b="1" i="0" u="none" strike="noStrike" kern="1200" cap="none" spc="0" normalizeH="0" baseline="0" noProof="0" smtClean="0">
                <a:ln>
                  <a:noFill/>
                </a:ln>
                <a:solidFill>
                  <a:srgbClr val="FF99FF"/>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rPr>
              <a:t>）</a:t>
            </a:r>
            <a:r>
              <a:rPr kumimoji="1" lang="zh-CN" altLang="en-US" sz="2400" b="1" i="0" u="none" strike="noStrike" kern="1200" cap="none" spc="0" normalizeH="0" baseline="0" noProof="0" smtClean="0">
                <a:ln>
                  <a:noFill/>
                </a:ln>
                <a:solidFill>
                  <a:srgbClr val="FF99FF"/>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控制状态失灵</a:t>
            </a:r>
            <a:r>
              <a:rPr kumimoji="1" lang="en-US" altLang="zh-CN" sz="2400" b="1" i="0" u="none" strike="noStrike" kern="1200" cap="none" spc="0" normalizeH="0" baseline="0" noProof="0" smtClean="0">
                <a:ln>
                  <a:noFill/>
                </a:ln>
                <a:solidFill>
                  <a:srgbClr val="FF99FF"/>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  </a:t>
            </a:r>
            <a:r>
              <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rPr>
              <a:t>一般微机输出的控制信号较大，不易受到外界的干扰。但微机输出的控制信号常依据某些条件的状态输入信号和这些信号的逻辑处理结果。若这些输入的状态信号受到干扰，引入虚假状态信号，将导致输出控制误差加大，甚至控制失常。</a:t>
            </a:r>
            <a:endParaRPr kumimoji="1" lang="zh-CN" altLang="en-US" sz="2400" b="1" i="0" u="none" strike="noStrike" kern="1200" cap="none" spc="0" normalizeH="0" baseline="0" noProof="0" smtClean="0">
              <a:ln>
                <a:noFill/>
              </a:ln>
              <a:solidFill>
                <a:srgbClr val="FFFF00"/>
              </a:solidFill>
              <a:effectLst>
                <a:outerShdw blurRad="38100" dist="38100" dir="2700000" algn="tl">
                  <a:srgbClr val="000000"/>
                </a:outerShdw>
              </a:effectLst>
              <a:uLnTx/>
              <a:uFillTx/>
              <a:latin typeface="宋体" panose="02010600030101010101" pitchFamily="2" charset="-122"/>
              <a:cs typeface="宋体" panose="02010600030101010101" pitchFamily="2" charset="-122"/>
            </a:endParaRPr>
          </a:p>
        </p:txBody>
      </p:sp>
      <p:sp>
        <p:nvSpPr>
          <p:cNvPr id="16391" name="Rectangle 14"/>
          <p:cNvSpPr/>
          <p:nvPr/>
        </p:nvSpPr>
        <p:spPr>
          <a:xfrm>
            <a:off x="395288" y="464026"/>
            <a:ext cx="4535487" cy="460375"/>
          </a:xfrm>
          <a:prstGeom prst="rect">
            <a:avLst/>
          </a:prstGeom>
          <a:noFill/>
          <a:ln w="38100">
            <a:noFill/>
          </a:ln>
          <a:effectLst>
            <a:outerShdw dist="107763" dir="18900000" algn="ctr" rotWithShape="0">
              <a:schemeClr val="bg2">
                <a:alpha val="50000"/>
              </a:schemeClr>
            </a:outerShdw>
          </a:effectLst>
        </p:spPr>
        <p:txBody>
          <a:bodyPr wrap="square" anchor="ctr" anchorCtr="0">
            <a:spAutoFit/>
          </a:bodyPr>
          <a:p>
            <a:r>
              <a:rPr lang="en-US" altLang="zh-CN" sz="2400" b="1" dirty="0">
                <a:latin typeface="Times New Roman" panose="02020603050405020304" pitchFamily="18" charset="0"/>
                <a:cs typeface="Times New Roman" panose="02020603050405020304" pitchFamily="18" charset="0"/>
              </a:rPr>
              <a:t>7.1.2 </a:t>
            </a:r>
            <a:r>
              <a:rPr lang="zh-CN" altLang="en-US" sz="2400" b="1" dirty="0">
                <a:latin typeface="宋体" panose="02010600030101010101" pitchFamily="2" charset="-122"/>
                <a:cs typeface="宋体" panose="02010600030101010101" pitchFamily="2" charset="-122"/>
              </a:rPr>
              <a:t>可靠性的总体考虑 </a:t>
            </a:r>
            <a:endParaRPr lang="zh-CN" altLang="en-US" sz="2400" b="1" dirty="0">
              <a:latin typeface="宋体" panose="02010600030101010101" pitchFamily="2" charset="-122"/>
              <a:cs typeface="宋体" panose="02010600030101010101" pitchFamily="2" charset="-122"/>
            </a:endParaRPr>
          </a:p>
        </p:txBody>
      </p:sp>
      <p:sp>
        <p:nvSpPr>
          <p:cNvPr id="17411" name="Rectangle 3"/>
          <p:cNvSpPr/>
          <p:nvPr/>
        </p:nvSpPr>
        <p:spPr>
          <a:xfrm>
            <a:off x="263525" y="2631440"/>
            <a:ext cx="8630285" cy="3784600"/>
          </a:xfrm>
          <a:prstGeom prst="rect">
            <a:avLst/>
          </a:prstGeom>
          <a:noFill/>
          <a:ln w="9525">
            <a:noFill/>
          </a:ln>
        </p:spPr>
        <p:txBody>
          <a:bodyPr wrap="square">
            <a:spAutoFit/>
          </a:bodyPr>
          <a:p>
            <a:r>
              <a:rPr lang="en-US" altLang="zh-CN" sz="2400" b="1" dirty="0">
                <a:solidFill>
                  <a:srgbClr val="FF99FF"/>
                </a:solidFill>
                <a:latin typeface="Times New Roman" panose="02020603050405020304" pitchFamily="18" charset="0"/>
                <a:cs typeface="Times New Roman" panose="02020603050405020304" pitchFamily="18" charset="0"/>
              </a:rPr>
              <a:t>3</a:t>
            </a:r>
            <a:r>
              <a:rPr lang="zh-CN" altLang="en-US" sz="2400" b="1" dirty="0">
                <a:solidFill>
                  <a:srgbClr val="FF99FF"/>
                </a:solidFill>
                <a:latin typeface="Times New Roman" panose="02020603050405020304" pitchFamily="18" charset="0"/>
                <a:cs typeface="Times New Roman" panose="02020603050405020304" pitchFamily="18" charset="0"/>
              </a:rPr>
              <a:t>）</a:t>
            </a:r>
            <a:r>
              <a:rPr lang="zh-CN" altLang="en-US" sz="2400" b="1" dirty="0">
                <a:solidFill>
                  <a:srgbClr val="FF99FF"/>
                </a:solidFill>
                <a:latin typeface="宋体" panose="02010600030101010101" pitchFamily="2" charset="-122"/>
                <a:cs typeface="宋体" panose="02010600030101010101" pitchFamily="2" charset="-122"/>
              </a:rPr>
              <a:t>数据受干扰发生变化</a:t>
            </a:r>
            <a:r>
              <a:rPr lang="en-US" altLang="zh-CN" sz="2400" b="1" dirty="0">
                <a:solidFill>
                  <a:srgbClr val="FF99FF"/>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rPr>
              <a:t>微机系统中，</a:t>
            </a:r>
            <a:r>
              <a:rPr lang="en-US" altLang="zh-CN" sz="2400" b="1" dirty="0">
                <a:solidFill>
                  <a:srgbClr val="FFFF00"/>
                </a:solidFill>
                <a:latin typeface="Times New Roman" panose="02020603050405020304" pitchFamily="18" charset="0"/>
                <a:cs typeface="Times New Roman" panose="02020603050405020304" pitchFamily="18" charset="0"/>
              </a:rPr>
              <a:t>RAM</a:t>
            </a:r>
            <a:r>
              <a:rPr lang="zh-CN" altLang="en-US" sz="2400" b="1" dirty="0">
                <a:solidFill>
                  <a:srgbClr val="FFFF00"/>
                </a:solidFill>
                <a:latin typeface="宋体" panose="02010600030101010101" pitchFamily="2" charset="-122"/>
                <a:cs typeface="宋体" panose="02010600030101010101" pitchFamily="2" charset="-122"/>
              </a:rPr>
              <a:t>存储器是可以读</a:t>
            </a:r>
            <a:r>
              <a:rPr lang="en-US" altLang="zh-CN" sz="2400" b="1" dirty="0">
                <a:solidFill>
                  <a:srgbClr val="FFFF00"/>
                </a:solidFill>
                <a:latin typeface="宋体" panose="02010600030101010101" pitchFamily="2" charset="-122"/>
                <a:cs typeface="宋体" panose="02010600030101010101" pitchFamily="2" charset="-122"/>
              </a:rPr>
              <a:t>/</a:t>
            </a:r>
            <a:r>
              <a:rPr lang="zh-CN" altLang="en-US" sz="2400" b="1" dirty="0">
                <a:solidFill>
                  <a:srgbClr val="FFFF00"/>
                </a:solidFill>
                <a:latin typeface="宋体" panose="02010600030101010101" pitchFamily="2" charset="-122"/>
                <a:cs typeface="宋体" panose="02010600030101010101" pitchFamily="2" charset="-122"/>
              </a:rPr>
              <a:t>写的，在干扰的侵害下，</a:t>
            </a:r>
            <a:r>
              <a:rPr lang="en-US" altLang="zh-CN" sz="2400" b="1" dirty="0">
                <a:solidFill>
                  <a:srgbClr val="FFFF00"/>
                </a:solidFill>
                <a:latin typeface="Times New Roman" panose="02020603050405020304" pitchFamily="18" charset="0"/>
                <a:cs typeface="Times New Roman" panose="02020603050405020304" pitchFamily="18" charset="0"/>
              </a:rPr>
              <a:t>RAM</a:t>
            </a:r>
            <a:r>
              <a:rPr lang="zh-CN" altLang="en-US" sz="2400" b="1" dirty="0">
                <a:solidFill>
                  <a:srgbClr val="FFFF00"/>
                </a:solidFill>
                <a:latin typeface="宋体" panose="02010600030101010101" pitchFamily="2" charset="-122"/>
                <a:cs typeface="宋体" panose="02010600030101010101" pitchFamily="2" charset="-122"/>
              </a:rPr>
              <a:t>中的数据有可能被窜改。根据干扰窜入的途径、受干扰数据的性质不同，系统受损坏的情况也不同。有的造成数据误差，有的使控制失灵，有的改变程序状态，有的改变某些部件（如定时器</a:t>
            </a:r>
            <a:r>
              <a:rPr lang="en-US" altLang="zh-CN" sz="2400" b="1" dirty="0">
                <a:solidFill>
                  <a:srgbClr val="FFFF00"/>
                </a:solidFill>
                <a:latin typeface="宋体" panose="02010600030101010101" pitchFamily="2" charset="-122"/>
                <a:cs typeface="宋体" panose="02010600030101010101" pitchFamily="2" charset="-122"/>
              </a:rPr>
              <a:t>/</a:t>
            </a:r>
            <a:r>
              <a:rPr lang="zh-CN" altLang="en-US" sz="2400" b="1" dirty="0">
                <a:solidFill>
                  <a:srgbClr val="FFFF00"/>
                </a:solidFill>
                <a:latin typeface="宋体" panose="02010600030101010101" pitchFamily="2" charset="-122"/>
                <a:cs typeface="宋体" panose="02010600030101010101" pitchFamily="2" charset="-122"/>
              </a:rPr>
              <a:t>计数器，串行口等）的工作状态等。</a:t>
            </a:r>
            <a:endParaRPr lang="zh-CN" altLang="en-US" sz="2400" b="1" dirty="0">
              <a:solidFill>
                <a:srgbClr val="FFFF00"/>
              </a:solidFill>
              <a:latin typeface="宋体" panose="02010600030101010101" pitchFamily="2" charset="-122"/>
              <a:cs typeface="宋体" panose="02010600030101010101" pitchFamily="2" charset="-122"/>
            </a:endParaRPr>
          </a:p>
          <a:p>
            <a:r>
              <a:rPr lang="en-US" altLang="zh-CN" sz="2400" b="1" dirty="0">
                <a:solidFill>
                  <a:srgbClr val="FF99FF"/>
                </a:solidFill>
                <a:latin typeface="Times New Roman" panose="02020603050405020304" pitchFamily="18" charset="0"/>
                <a:cs typeface="Times New Roman" panose="02020603050405020304" pitchFamily="18" charset="0"/>
              </a:rPr>
              <a:t>4</a:t>
            </a:r>
            <a:r>
              <a:rPr lang="zh-CN" altLang="en-US" sz="2400" b="1" dirty="0">
                <a:solidFill>
                  <a:srgbClr val="FF99FF"/>
                </a:solidFill>
                <a:latin typeface="Times New Roman" panose="02020603050405020304" pitchFamily="18" charset="0"/>
                <a:cs typeface="Times New Roman" panose="02020603050405020304" pitchFamily="18" charset="0"/>
              </a:rPr>
              <a:t>）</a:t>
            </a:r>
            <a:r>
              <a:rPr lang="zh-CN" altLang="en-US" sz="2400" b="1" dirty="0">
                <a:solidFill>
                  <a:srgbClr val="FF99FF"/>
                </a:solidFill>
                <a:latin typeface="宋体" panose="02010600030101010101" pitchFamily="2" charset="-122"/>
                <a:cs typeface="宋体" panose="02010600030101010101" pitchFamily="2" charset="-122"/>
              </a:rPr>
              <a:t>程序运行失常</a:t>
            </a:r>
            <a:r>
              <a:rPr lang="en-US" altLang="zh-CN" sz="2400" b="1" dirty="0">
                <a:solidFill>
                  <a:srgbClr val="FF99FF"/>
                </a:solidFill>
                <a:latin typeface="宋体" panose="02010600030101010101" pitchFamily="2" charset="-122"/>
                <a:cs typeface="宋体" panose="02010600030101010101" pitchFamily="2" charset="-122"/>
              </a:rPr>
              <a:t> </a:t>
            </a:r>
            <a:r>
              <a:rPr lang="zh-CN" altLang="en-US" sz="2400" b="1" dirty="0">
                <a:solidFill>
                  <a:srgbClr val="FFFF00"/>
                </a:solidFill>
                <a:latin typeface="宋体" panose="02010600030101010101" pitchFamily="2" charset="-122"/>
                <a:cs typeface="宋体" panose="02010600030101010101" pitchFamily="2" charset="-122"/>
                <a:sym typeface="+mn-ea"/>
              </a:rPr>
              <a:t>若外界干扰导致</a:t>
            </a:r>
            <a:r>
              <a:rPr lang="zh-CN" altLang="en-US" sz="2400" b="1" dirty="0">
                <a:solidFill>
                  <a:srgbClr val="FFFF00"/>
                </a:solidFill>
                <a:latin typeface="宋体" panose="02010600030101010101" pitchFamily="2" charset="-122"/>
                <a:cs typeface="宋体" panose="02010600030101010101" pitchFamily="2" charset="-122"/>
              </a:rPr>
              <a:t>微机中程序记数器</a:t>
            </a:r>
            <a:r>
              <a:rPr lang="en-US" altLang="zh-CN" sz="2400" b="1" dirty="0">
                <a:solidFill>
                  <a:srgbClr val="FFFF00"/>
                </a:solidFill>
                <a:latin typeface="Times New Roman" panose="02020603050405020304" pitchFamily="18" charset="0"/>
                <a:cs typeface="Times New Roman" panose="02020603050405020304" pitchFamily="18" charset="0"/>
              </a:rPr>
              <a:t>PC</a:t>
            </a:r>
            <a:r>
              <a:rPr lang="zh-CN" altLang="en-US" sz="2400" b="1" dirty="0">
                <a:solidFill>
                  <a:srgbClr val="FFFF00"/>
                </a:solidFill>
                <a:latin typeface="宋体" panose="02010600030101010101" pitchFamily="2" charset="-122"/>
                <a:cs typeface="宋体" panose="02010600030101010101" pitchFamily="2" charset="-122"/>
              </a:rPr>
              <a:t>值的改变，破坏程序的正常运行</a:t>
            </a:r>
            <a:r>
              <a:rPr lang="en-US" sz="2400" b="1" dirty="0">
                <a:solidFill>
                  <a:srgbClr val="FFFF00"/>
                </a:solidFill>
                <a:latin typeface="宋体" panose="02010600030101010101" pitchFamily="2" charset="-122"/>
                <a:cs typeface="宋体" panose="02010600030101010101" pitchFamily="2" charset="-122"/>
              </a:rPr>
              <a:t>,</a:t>
            </a:r>
            <a:r>
              <a:rPr lang="zh-CN" altLang="en-US" sz="2400" b="1" dirty="0">
                <a:solidFill>
                  <a:srgbClr val="FFFF00"/>
                </a:solidFill>
                <a:latin typeface="宋体" panose="02010600030101010101" pitchFamily="2" charset="-122"/>
                <a:cs typeface="宋体" panose="02010600030101010101" pitchFamily="2" charset="-122"/>
              </a:rPr>
              <a:t>导致程序混乱。通常情况下是程序将执行一系列毫无意义的指令，最后进入“</a:t>
            </a:r>
            <a:r>
              <a:rPr lang="zh-CN" altLang="en-US" sz="2400" b="1" dirty="0">
                <a:solidFill>
                  <a:srgbClr val="FFFF00"/>
                </a:solidFill>
                <a:latin typeface="宋体" panose="02010600030101010101" pitchFamily="2" charset="-122"/>
                <a:cs typeface="宋体" panose="02010600030101010101" pitchFamily="2" charset="-122"/>
              </a:rPr>
              <a:t>死循环”，这将使输出严重混乱或系统失灵。</a:t>
            </a:r>
            <a:endParaRPr lang="zh-CN" altLang="en-US" sz="2400" b="1" dirty="0">
              <a:solidFill>
                <a:srgbClr val="FFFF00"/>
              </a:solidFill>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7844"/>
                                        </p:tgtEl>
                                        <p:attrNameLst>
                                          <p:attrName>style.visibility</p:attrName>
                                        </p:attrNameLst>
                                      </p:cBhvr>
                                      <p:to>
                                        <p:strVal val="visible"/>
                                      </p:to>
                                    </p:set>
                                    <p:anim calcmode="lin" valueType="num">
                                      <p:cBhvr additive="base">
                                        <p:cTn id="7" dur="500" fill="hold"/>
                                        <p:tgtEl>
                                          <p:spTgt spid="547844"/>
                                        </p:tgtEl>
                                        <p:attrNameLst>
                                          <p:attrName>ppt_x</p:attrName>
                                        </p:attrNameLst>
                                      </p:cBhvr>
                                      <p:tavLst>
                                        <p:tav tm="0">
                                          <p:val>
                                            <p:strVal val="#ppt_x"/>
                                          </p:val>
                                        </p:tav>
                                        <p:tav tm="100000">
                                          <p:val>
                                            <p:strVal val="#ppt_x"/>
                                          </p:val>
                                        </p:tav>
                                      </p:tavLst>
                                    </p:anim>
                                    <p:anim calcmode="lin" valueType="num">
                                      <p:cBhvr additive="base">
                                        <p:cTn id="8" dur="500" fill="hold"/>
                                        <p:tgtEl>
                                          <p:spTgt spid="5478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11">
                                            <p:txEl>
                                              <p:pRg st="0" end="0"/>
                                            </p:txEl>
                                          </p:spTgt>
                                        </p:tgtEl>
                                        <p:attrNameLst>
                                          <p:attrName>style.visibility</p:attrName>
                                        </p:attrNameLst>
                                      </p:cBhvr>
                                      <p:to>
                                        <p:strVal val="visible"/>
                                      </p:to>
                                    </p:set>
                                    <p:anim calcmode="lin" valueType="num">
                                      <p:cBhvr additive="base">
                                        <p:cTn id="13"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411">
                                            <p:txEl>
                                              <p:pRg st="1" end="1"/>
                                            </p:txEl>
                                          </p:spTgt>
                                        </p:tgtEl>
                                        <p:attrNameLst>
                                          <p:attrName>style.visibility</p:attrName>
                                        </p:attrNameLst>
                                      </p:cBhvr>
                                      <p:to>
                                        <p:strVal val="visible"/>
                                      </p:to>
                                    </p:set>
                                    <p:anim calcmode="lin" valueType="num">
                                      <p:cBhvr additive="base">
                                        <p:cTn id="19"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4" grpId="0" bldLvl="0" animBg="1"/>
    </p:bldLst>
  </p:timing>
</p:sld>
</file>

<file path=ppt/tags/tag1.xml><?xml version="1.0" encoding="utf-8"?>
<p:tagLst xmlns:p="http://schemas.openxmlformats.org/presentationml/2006/main">
  <p:tag name="KSO_WM_UNIT_PLACING_PICTURE_USER_VIEWPORT" val="{&quot;height&quot;:2046,&quot;width&quot;:8225}"/>
</p:tagLst>
</file>

<file path=ppt/tags/tag2.xml><?xml version="1.0" encoding="utf-8"?>
<p:tagLst xmlns:p="http://schemas.openxmlformats.org/presentationml/2006/main">
  <p:tag name="KSO_WM_UNIT_PLACING_PICTURE_USER_VIEWPORT" val="{&quot;height&quot;:2092.499212598425,&quot;width&quot;:11280}"/>
</p:tagLst>
</file>

<file path=ppt/tags/tag3.xml><?xml version="1.0" encoding="utf-8"?>
<p:tagLst xmlns:p="http://schemas.openxmlformats.org/presentationml/2006/main">
  <p:tag name="KSO_WM_UNIT_PLACING_PICTURE_USER_VIEWPORT" val="{&quot;height&quot;:3870,&quot;width&quot;:11220}"/>
</p:tagLst>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a:srcRect/>
          <a:tile tx="0" ty="0" sx="100000" sy="100000" flip="none" algn="tl"/>
        </a:blipFill>
        <a:ln w="28575" cap="sq" cmpd="sng" algn="ctr">
          <a:solidFill>
            <a:schemeClr val="tx1"/>
          </a:solidFill>
          <a:prstDash val="solid"/>
          <a:round/>
          <a:headEnd type="none" w="med" len="med"/>
          <a:tailEnd type="none" w="med" len="med"/>
        </a:ln>
        <a:effectLst>
          <a:outerShdw dist="17961" dir="2700000" algn="ctr" rotWithShape="0">
            <a:schemeClr val="bg2"/>
          </a:outerShdw>
        </a:effectLst>
      </a:spPr>
      <a:bodyPr vert="horz" wrap="none" lIns="91440" tIns="45720" rIns="91440" bIns="45720" numCol="1" anchor="ctr"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blipFill dpi="0" rotWithShape="0">
          <a:blip/>
          <a:srcRect/>
          <a:tile tx="0" ty="0" sx="100000" sy="100000" flip="none" algn="tl"/>
        </a:blipFill>
        <a:ln w="28575" cap="sq" cmpd="sng" algn="ctr">
          <a:solidFill>
            <a:schemeClr val="tx1"/>
          </a:solidFill>
          <a:prstDash val="solid"/>
          <a:round/>
          <a:headEnd type="none" w="med" len="med"/>
          <a:tailEnd type="none" w="med" len="med"/>
        </a:ln>
        <a:effectLst>
          <a:outerShdw dist="17961" dir="2700000" algn="ctr" rotWithShape="0">
            <a:schemeClr val="bg2"/>
          </a:outerShdw>
        </a:effectLst>
      </a:spPr>
      <a:bodyPr vert="horz" wrap="none" lIns="91440" tIns="45720" rIns="91440" bIns="45720" numCol="1" anchor="ctr"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24660</Words>
  <Application>WPS 演示</Application>
  <PresentationFormat>全屏显示(4:3)</PresentationFormat>
  <Paragraphs>825</Paragraphs>
  <Slides>74</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74</vt:i4>
      </vt:variant>
    </vt:vector>
  </HeadingPairs>
  <TitlesOfParts>
    <vt:vector size="88" baseType="lpstr">
      <vt:lpstr>Arial</vt:lpstr>
      <vt:lpstr>宋体</vt:lpstr>
      <vt:lpstr>Wingdings</vt:lpstr>
      <vt:lpstr>隶书</vt:lpstr>
      <vt:lpstr>微软雅黑</vt:lpstr>
      <vt:lpstr>楷体_GB2312</vt:lpstr>
      <vt:lpstr>Times New Roman</vt:lpstr>
      <vt:lpstr>新宋体</vt:lpstr>
      <vt:lpstr>Monotype Sorts</vt:lpstr>
      <vt:lpstr>Arial Unicode MS</vt:lpstr>
      <vt:lpstr>Wingdings</vt:lpstr>
      <vt:lpstr>黑体</vt:lpstr>
      <vt:lpstr>Beam</vt:lpstr>
      <vt:lpstr>Equation.3</vt:lpstr>
      <vt:lpstr>PowerPoint 演示文稿</vt:lpstr>
      <vt:lpstr>PowerPoint 演示文稿</vt:lpstr>
      <vt:lpstr>PowerPoint 演示文稿</vt:lpstr>
      <vt:lpstr>PowerPoint 演示文稿</vt:lpstr>
      <vt:lpstr>PowerPoint 演示文稿</vt:lpstr>
      <vt:lpstr>PowerPoint 演示文稿</vt:lpstr>
      <vt:lpstr>并联结构模型</vt:lpstr>
      <vt:lpstr>K/n 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zyz</dc:creator>
  <cp:lastModifiedBy>任我行</cp:lastModifiedBy>
  <cp:revision>970</cp:revision>
  <dcterms:created xsi:type="dcterms:W3CDTF">2002-05-27T07:30:00Z</dcterms:created>
  <dcterms:modified xsi:type="dcterms:W3CDTF">2022-04-18T08:32:00Z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1582076AC69447AA93908225C3319733</vt:lpwstr>
  </property>
  <property fmtid="{D5CDD505-2E9C-101B-9397-08002B2CF9AE}" pid="3" name="KSOProductBuildVer">
    <vt:lpwstr>2052-11.1.0.11365</vt:lpwstr>
  </property>
</Properties>
</file>